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6" r:id="rId3"/>
    <p:sldMasterId id="2147483704" r:id="rId4"/>
  </p:sldMasterIdLst>
  <p:sldIdLst>
    <p:sldId id="256" r:id="rId5"/>
    <p:sldId id="257" r:id="rId6"/>
    <p:sldId id="273" r:id="rId7"/>
    <p:sldId id="275" r:id="rId8"/>
    <p:sldId id="277" r:id="rId9"/>
    <p:sldId id="280" r:id="rId10"/>
    <p:sldId id="263" r:id="rId11"/>
    <p:sldId id="28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35" autoAdjust="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4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15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0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59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3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3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9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92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8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9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00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12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03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1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94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41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68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49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6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8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15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52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4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72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12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5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1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7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81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85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53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8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6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01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7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59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7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92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68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95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88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21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68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41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9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12-Nov-21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viethoang.truong.com.nguoicaotuoi&amp;hl=vi&amp;gl=US" TargetMode="External"/><Relationship Id="rId2" Type="http://schemas.openxmlformats.org/officeDocument/2006/relationships/hyperlink" Target="https://apps.apple.com/vn/app/s-health/id1542516738?l=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587" y="1376130"/>
            <a:ext cx="6303176" cy="190898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br>
              <a:rPr lang="en-GB" dirty="0"/>
            </a:br>
            <a:r>
              <a:rPr lang="en-GB" sz="4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dụng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b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chăm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sóc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sức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khỏe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người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cao</a:t>
            </a:r>
            <a:r>
              <a:rPr lang="en-GB" sz="44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tuổi</a:t>
            </a:r>
            <a:br>
              <a:rPr lang="en-GB" sz="4400" dirty="0">
                <a:ln>
                  <a:noFill/>
                </a:ln>
                <a:solidFill>
                  <a:srgbClr val="008000"/>
                </a:solidFill>
                <a:ea typeface="+mn-ea"/>
                <a:cs typeface="+mn-cs"/>
              </a:rPr>
            </a:br>
            <a:r>
              <a:rPr lang="en-GB" sz="4400" b="1" dirty="0">
                <a:solidFill>
                  <a:srgbClr val="0070C0"/>
                </a:solidFill>
              </a:rPr>
              <a:t>S-Health</a:t>
            </a:r>
            <a:endParaRPr lang="en-GB" sz="4400" b="1" i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378" y="4581664"/>
            <a:ext cx="5324475" cy="11391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trình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bày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Bác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sỹ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Xuân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Vụ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trưởng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Vụ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cấu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Chất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dân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just"/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Tổng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cục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Dân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Bộ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tế</a:t>
            </a:r>
            <a:r>
              <a:rPr lang="en-GB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188"/>
          <a:stretch/>
        </p:blipFill>
        <p:spPr>
          <a:xfrm>
            <a:off x="8264747" y="1011765"/>
            <a:ext cx="2559297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332" y="320673"/>
            <a:ext cx="5441388" cy="69109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dirty="0"/>
            </a:br>
            <a:endParaRPr lang="en-GB" sz="3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309" y="-10250"/>
            <a:ext cx="10049771" cy="69109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6">
                    <a:lumMod val="50000"/>
                  </a:schemeClr>
                </a:solidFill>
              </a:rPr>
              <a:t>sở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6">
                    <a:lumMod val="50000"/>
                  </a:schemeClr>
                </a:solidFill>
              </a:rPr>
              <a:t>xây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6">
                    <a:lumMod val="50000"/>
                  </a:schemeClr>
                </a:solidFill>
              </a:rPr>
              <a:t>dựng</a:t>
            </a:r>
            <a:r>
              <a:rPr lang="en-GB" sz="3000" b="1" dirty="0">
                <a:solidFill>
                  <a:schemeClr val="accent6">
                    <a:lumMod val="50000"/>
                  </a:schemeClr>
                </a:solidFill>
              </a:rPr>
              <a:t> S-Health</a:t>
            </a:r>
          </a:p>
          <a:p>
            <a:pPr algn="ctr"/>
            <a:endParaRPr lang="en-GB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3" y="85678"/>
            <a:ext cx="1535908" cy="595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2210158" y="1966079"/>
            <a:ext cx="10071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1579/QĐ-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1853793" y="680842"/>
            <a:ext cx="10489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2011,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NCT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NCT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bệnh.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2653182" y="2797076"/>
            <a:ext cx="9628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NCT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 ở nông thôn và 97% ở thành thị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4/10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tuôi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iOS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Android.</a:t>
            </a:r>
            <a:endParaRPr lang="en-GB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96" y="4518832"/>
            <a:ext cx="1382233" cy="235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4278381" y="4125048"/>
            <a:ext cx="6198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4844007" y="6019368"/>
            <a:ext cx="576728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M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iễn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6003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332" y="320673"/>
            <a:ext cx="5441388" cy="69109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dirty="0"/>
            </a:br>
            <a:endParaRPr lang="en-GB" sz="3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953" y="-42161"/>
            <a:ext cx="5647395" cy="691092"/>
          </a:xfrm>
        </p:spPr>
        <p:txBody>
          <a:bodyPr>
            <a:normAutofit fontScale="92500"/>
          </a:bodyPr>
          <a:lstStyle/>
          <a:p>
            <a:r>
              <a:rPr lang="en-GB" sz="3000" b="1" dirty="0">
                <a:solidFill>
                  <a:srgbClr val="008000"/>
                </a:solidFill>
              </a:rPr>
              <a:t>Trang </a:t>
            </a:r>
            <a:r>
              <a:rPr lang="en-GB" sz="3000" b="1" dirty="0" err="1">
                <a:solidFill>
                  <a:srgbClr val="008000"/>
                </a:solidFill>
              </a:rPr>
              <a:t>chủ</a:t>
            </a:r>
            <a:r>
              <a:rPr lang="en-GB" sz="3000" b="1" dirty="0">
                <a:solidFill>
                  <a:srgbClr val="008000"/>
                </a:solidFill>
              </a:rPr>
              <a:t> </a:t>
            </a:r>
            <a:r>
              <a:rPr lang="en-GB" sz="3000" b="1" dirty="0" err="1">
                <a:solidFill>
                  <a:srgbClr val="008000"/>
                </a:solidFill>
              </a:rPr>
              <a:t>của</a:t>
            </a:r>
            <a:r>
              <a:rPr lang="en-GB" sz="3000" b="1" dirty="0">
                <a:solidFill>
                  <a:srgbClr val="008000"/>
                </a:solidFill>
              </a:rPr>
              <a:t> </a:t>
            </a:r>
            <a:r>
              <a:rPr lang="en-GB" sz="3000" b="1" dirty="0" err="1">
                <a:solidFill>
                  <a:srgbClr val="008000"/>
                </a:solidFill>
              </a:rPr>
              <a:t>ứng</a:t>
            </a:r>
            <a:r>
              <a:rPr lang="en-GB" sz="3000" b="1" dirty="0">
                <a:solidFill>
                  <a:srgbClr val="008000"/>
                </a:solidFill>
              </a:rPr>
              <a:t> </a:t>
            </a:r>
            <a:r>
              <a:rPr lang="en-GB" sz="3000" b="1" dirty="0" err="1">
                <a:solidFill>
                  <a:srgbClr val="008000"/>
                </a:solidFill>
              </a:rPr>
              <a:t>dụng</a:t>
            </a:r>
            <a:r>
              <a:rPr lang="en-GB" sz="3000" b="1" dirty="0">
                <a:solidFill>
                  <a:srgbClr val="008000"/>
                </a:solidFill>
              </a:rPr>
              <a:t> S-Health</a:t>
            </a:r>
          </a:p>
          <a:p>
            <a:endParaRPr lang="en-GB" sz="3000" dirty="0">
              <a:solidFill>
                <a:srgbClr val="008000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ED431A9-37B8-4EF0-B893-26A821ED9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2"/>
          <a:stretch/>
        </p:blipFill>
        <p:spPr>
          <a:xfrm>
            <a:off x="8521387" y="1011765"/>
            <a:ext cx="2046018" cy="4546708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3" y="85678"/>
            <a:ext cx="1535908" cy="595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1751888" y="1014486"/>
            <a:ext cx="5647395" cy="3647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es-ES" sz="2800" b="1" dirty="0" err="1">
                <a:latin typeface="Times New Roman"/>
                <a:ea typeface="Times New Roman"/>
                <a:cs typeface="Times New Roman"/>
              </a:rPr>
              <a:t>Dự</a:t>
            </a:r>
            <a:r>
              <a:rPr lang="es-E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latin typeface="Times New Roman"/>
                <a:ea typeface="Times New Roman"/>
                <a:cs typeface="Times New Roman"/>
              </a:rPr>
              <a:t>báo</a:t>
            </a:r>
            <a:r>
              <a:rPr lang="es-E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s-ES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latin typeface="Times New Roman"/>
                <a:ea typeface="Times New Roman"/>
                <a:cs typeface="Times New Roman"/>
              </a:rPr>
              <a:t>tiết</a:t>
            </a:r>
            <a:r>
              <a:rPr lang="es-ES" sz="2800" b="1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s-ES" sz="28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Theo</a:t>
            </a:r>
            <a:r>
              <a:rPr lang="es-ES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dõi</a:t>
            </a:r>
            <a:r>
              <a:rPr lang="es-ES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s-ES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khỏe</a:t>
            </a:r>
            <a:r>
              <a:rPr lang="es-ES" sz="28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s-ES" sz="2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Dịch</a:t>
            </a: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chăm</a:t>
            </a: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sóc</a:t>
            </a: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khỏe</a:t>
            </a:r>
            <a:r>
              <a:rPr lang="es-ES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es-E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tin</a:t>
            </a: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Chăm</a:t>
            </a: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sóc</a:t>
            </a: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khỏe</a:t>
            </a:r>
            <a:r>
              <a:rPr lang="es-E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5.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nối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thoại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khẩn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s-E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  <a:p>
            <a:endParaRPr lang="en-GB" b="1" i="1" dirty="0">
              <a:solidFill>
                <a:srgbClr val="30ACE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629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1288" y="2788"/>
            <a:ext cx="10050712" cy="760944"/>
          </a:xfr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Theo </a:t>
            </a:r>
            <a:r>
              <a:rPr lang="en-US" sz="2800" b="1" dirty="0" err="1">
                <a:solidFill>
                  <a:schemeClr val="bg1"/>
                </a:solidFill>
              </a:rPr>
              <a:t>dõi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sức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khỏe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2B1BBF-F27C-469E-8E48-E97479846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0"/>
          <a:stretch/>
        </p:blipFill>
        <p:spPr>
          <a:xfrm>
            <a:off x="682927" y="811022"/>
            <a:ext cx="2377440" cy="5405854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3" y="85678"/>
            <a:ext cx="1535908" cy="595164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C832C2-C548-468A-A6F5-AFEF8A894B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1" b="33056"/>
          <a:stretch/>
        </p:blipFill>
        <p:spPr>
          <a:xfrm>
            <a:off x="9814560" y="831921"/>
            <a:ext cx="2377440" cy="5395405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52A6D0-EC24-4602-80BA-9C87D26A70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39"/>
          <a:stretch/>
        </p:blipFill>
        <p:spPr>
          <a:xfrm>
            <a:off x="3060367" y="811022"/>
            <a:ext cx="1898874" cy="5396142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061A4C-36AC-4518-B746-DA0A88C03A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00"/>
          <a:stretch/>
        </p:blipFill>
        <p:spPr>
          <a:xfrm>
            <a:off x="4959241" y="811022"/>
            <a:ext cx="2322326" cy="5405854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AF99DDA-9178-4E08-A6F4-1559C96E44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862"/>
          <a:stretch/>
        </p:blipFill>
        <p:spPr>
          <a:xfrm>
            <a:off x="7281567" y="821472"/>
            <a:ext cx="2532993" cy="53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02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/>
            </a:br>
            <a:endParaRPr lang="en-US" sz="2300" b="1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63" y="1247641"/>
            <a:ext cx="3602426" cy="15240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Tiện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cứu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sở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sóc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sức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khỏe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theo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chỉ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gần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nhất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3" y="85678"/>
            <a:ext cx="1535908" cy="595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41F41-7531-432F-9AEC-2104FD5B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647" y="42491"/>
            <a:ext cx="2716353" cy="6773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468B5-99EC-4259-BD4A-1C7C45B62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141" y="0"/>
            <a:ext cx="2797506" cy="6815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A6378-E72B-434B-9317-73AB40C46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533" y="0"/>
            <a:ext cx="2917514" cy="68155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25" y="3258671"/>
            <a:ext cx="2689225" cy="15970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75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71" y="1799896"/>
            <a:ext cx="4002089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dirty="0"/>
            </a:br>
            <a:endParaRPr lang="en-US" sz="2300" b="1" i="1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3" y="85678"/>
            <a:ext cx="1535908" cy="5951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32" y="0"/>
            <a:ext cx="2847421" cy="58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text, person, people, sign&#10;&#10;Description automatically generated">
            <a:extLst>
              <a:ext uri="{FF2B5EF4-FFF2-40B4-BE49-F238E27FC236}">
                <a16:creationId xmlns:a16="http://schemas.microsoft.com/office/drawing/2014/main" id="{0BFF7544-34AB-4CD1-9236-DE43EF706D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45" b="21987"/>
          <a:stretch/>
        </p:blipFill>
        <p:spPr>
          <a:xfrm>
            <a:off x="9028386" y="229827"/>
            <a:ext cx="2207173" cy="2053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7963" y="64892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Bản</a:t>
            </a:r>
            <a:r>
              <a:rPr lang="en-US" dirty="0">
                <a:solidFill>
                  <a:srgbClr val="002060"/>
                </a:solidFill>
              </a:rPr>
              <a:t> text</a:t>
            </a:r>
          </a:p>
        </p:txBody>
      </p:sp>
      <p:pic>
        <p:nvPicPr>
          <p:cNvPr id="12" name="Picture 11" descr="A picture containing text, person, people, sign&#10;&#10;Description automatically generated">
            <a:extLst>
              <a:ext uri="{FF2B5EF4-FFF2-40B4-BE49-F238E27FC236}">
                <a16:creationId xmlns:a16="http://schemas.microsoft.com/office/drawing/2014/main" id="{0BFF7544-34AB-4CD1-9236-DE43EF706D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45" b="21987"/>
          <a:stretch/>
        </p:blipFill>
        <p:spPr>
          <a:xfrm>
            <a:off x="1975419" y="11156"/>
            <a:ext cx="2207173" cy="2314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80980" y="49405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Audio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760" y="3664413"/>
            <a:ext cx="139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Inphographi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7153" y="373385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Video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0" y="5945715"/>
            <a:ext cx="1206649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815B95-D678-4A04-8E9F-66E8C920C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689" y="2325542"/>
            <a:ext cx="2229903" cy="3566383"/>
          </a:xfrm>
          <a:prstGeom prst="rect">
            <a:avLst/>
          </a:prstGeom>
        </p:spPr>
      </p:pic>
      <p:sp>
        <p:nvSpPr>
          <p:cNvPr id="10" name="Arrow: Right 6">
            <a:extLst>
              <a:ext uri="{FF2B5EF4-FFF2-40B4-BE49-F238E27FC236}">
                <a16:creationId xmlns:a16="http://schemas.microsoft.com/office/drawing/2014/main" id="{5A85213E-E313-4598-8FDF-2D50C23F76A5}"/>
              </a:ext>
            </a:extLst>
          </p:cNvPr>
          <p:cNvSpPr/>
          <p:nvPr/>
        </p:nvSpPr>
        <p:spPr>
          <a:xfrm flipH="1">
            <a:off x="4074379" y="620255"/>
            <a:ext cx="662152" cy="1119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6">
            <a:extLst>
              <a:ext uri="{FF2B5EF4-FFF2-40B4-BE49-F238E27FC236}">
                <a16:creationId xmlns:a16="http://schemas.microsoft.com/office/drawing/2014/main" id="{5A85213E-E313-4598-8FDF-2D50C23F76A5}"/>
              </a:ext>
            </a:extLst>
          </p:cNvPr>
          <p:cNvSpPr/>
          <p:nvPr/>
        </p:nvSpPr>
        <p:spPr>
          <a:xfrm flipH="1">
            <a:off x="4098525" y="3552495"/>
            <a:ext cx="662152" cy="1119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6">
            <a:extLst>
              <a:ext uri="{FF2B5EF4-FFF2-40B4-BE49-F238E27FC236}">
                <a16:creationId xmlns:a16="http://schemas.microsoft.com/office/drawing/2014/main" id="{5A85213E-E313-4598-8FDF-2D50C23F76A5}"/>
              </a:ext>
            </a:extLst>
          </p:cNvPr>
          <p:cNvSpPr/>
          <p:nvPr/>
        </p:nvSpPr>
        <p:spPr>
          <a:xfrm>
            <a:off x="8500684" y="419028"/>
            <a:ext cx="701626" cy="111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5C50BA-38F1-4A95-A5C0-B6A2E19F3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541" y="2425103"/>
            <a:ext cx="2229903" cy="3466822"/>
          </a:xfrm>
          <a:prstGeom prst="rect">
            <a:avLst/>
          </a:prstGeom>
        </p:spPr>
      </p:pic>
      <p:sp>
        <p:nvSpPr>
          <p:cNvPr id="18" name="Arrow: Right 6">
            <a:extLst>
              <a:ext uri="{FF2B5EF4-FFF2-40B4-BE49-F238E27FC236}">
                <a16:creationId xmlns:a16="http://schemas.microsoft.com/office/drawing/2014/main" id="{5A85213E-E313-4598-8FDF-2D50C23F76A5}"/>
              </a:ext>
            </a:extLst>
          </p:cNvPr>
          <p:cNvSpPr/>
          <p:nvPr/>
        </p:nvSpPr>
        <p:spPr>
          <a:xfrm>
            <a:off x="8462667" y="3440576"/>
            <a:ext cx="701626" cy="111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6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dirty="0"/>
            </a:b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8840" y="527983"/>
            <a:ext cx="2775499" cy="853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 err="1">
                <a:solidFill>
                  <a:srgbClr val="008000"/>
                </a:solidFill>
              </a:rPr>
              <a:t>Chức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err="1">
                <a:solidFill>
                  <a:srgbClr val="008000"/>
                </a:solidFill>
              </a:rPr>
              <a:t>năng</a:t>
            </a:r>
            <a:r>
              <a:rPr lang="en-US" sz="2800" b="1" dirty="0">
                <a:solidFill>
                  <a:srgbClr val="008000"/>
                </a:solidFill>
              </a:rPr>
              <a:t> SOS</a:t>
            </a:r>
          </a:p>
          <a:p>
            <a:endParaRPr lang="en-US" dirty="0"/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3" y="85678"/>
            <a:ext cx="1535908" cy="595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0F1B4D-763C-4278-9E6A-6BE17F423C30}"/>
              </a:ext>
            </a:extLst>
          </p:cNvPr>
          <p:cNvSpPr txBox="1"/>
          <p:nvPr/>
        </p:nvSpPr>
        <p:spPr>
          <a:xfrm>
            <a:off x="2734733" y="1878532"/>
            <a:ext cx="465778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Thao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gọi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nhanh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cứu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thương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cứu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hỏa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cảnh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sát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GB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nối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khẩn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cấp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với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viên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gia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đình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định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vị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địa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điểm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 NCT.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7B30F7-4927-4C3B-BD25-6F58EDCC2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19" b="5371"/>
          <a:stretch/>
        </p:blipFill>
        <p:spPr>
          <a:xfrm>
            <a:off x="8395305" y="700535"/>
            <a:ext cx="2576322" cy="51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330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4" y="0"/>
            <a:ext cx="10018713" cy="935915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Hướng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đăt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385" y="1579581"/>
            <a:ext cx="7787110" cy="34639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iOS. 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A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A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 Store</a:t>
            </a:r>
          </a:p>
          <a:p>
            <a:pPr marL="0" indent="0">
              <a:buNone/>
            </a:pP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link: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https://apps.apple.com/vn/app/s-health/id1542516738?l=vi</a:t>
            </a:r>
            <a:endParaRPr lang="es-ES" sz="9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Android.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A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A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 Play</a:t>
            </a:r>
          </a:p>
          <a:p>
            <a:pPr marL="0" indent="0">
              <a:buNone/>
            </a:pP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s-E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link: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https://play.google.com/store/apps/details?id=viethoang.truong.com.nguoicaotuoi&amp;hl=vi&amp;gl=US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7618D-3BC3-4029-859C-D6552189D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847" y="3857294"/>
            <a:ext cx="1994529" cy="2803483"/>
          </a:xfrm>
          <a:prstGeom prst="rect">
            <a:avLst/>
          </a:prstGeom>
        </p:spPr>
      </p:pic>
      <p:sp>
        <p:nvSpPr>
          <p:cNvPr id="6" name="Arrow: Right 6">
            <a:extLst>
              <a:ext uri="{FF2B5EF4-FFF2-40B4-BE49-F238E27FC236}">
                <a16:creationId xmlns:a16="http://schemas.microsoft.com/office/drawing/2014/main" id="{5824818E-CBE6-461A-BA2B-281AD8AD2550}"/>
              </a:ext>
            </a:extLst>
          </p:cNvPr>
          <p:cNvSpPr/>
          <p:nvPr/>
        </p:nvSpPr>
        <p:spPr>
          <a:xfrm>
            <a:off x="8238550" y="4157752"/>
            <a:ext cx="701626" cy="199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1BE-8156-49A0-998B-DF7F79DF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399" y="4078424"/>
            <a:ext cx="7413623" cy="1155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800" dirty="0"/>
            </a:br>
            <a:endParaRPr lang="en-US" sz="38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028" y="5440542"/>
            <a:ext cx="4942424" cy="1155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Thank you!</a:t>
            </a:r>
          </a:p>
          <a:p>
            <a:endParaRPr lang="en-US" dirty="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EF3E1F0C-BCD9-491F-A435-D4A48FB43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5153269-FD57-46B7-ACFD-20830454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53" y="952500"/>
            <a:ext cx="6331974" cy="24536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DB65095-C799-4ED9-B68B-A9DA0D772C3A}"/>
              </a:ext>
            </a:extLst>
          </p:cNvPr>
          <p:cNvSpPr txBox="1">
            <a:spLocks/>
          </p:cNvSpPr>
          <p:nvPr/>
        </p:nvSpPr>
        <p:spPr>
          <a:xfrm>
            <a:off x="3718560" y="3914749"/>
            <a:ext cx="7673788" cy="1155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Chúng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tôi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xin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cảm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ơn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UNFPA,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chính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phủ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Nhật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Bản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quan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tổ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chức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hỗ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trợ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kỹ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thuật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kinh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phí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xây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dựng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triển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khai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</a:rPr>
              <a:t>S-Health.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3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636</TotalTime>
  <Words>534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.VnTime</vt:lpstr>
      <vt:lpstr>Arial</vt:lpstr>
      <vt:lpstr>Corbel</vt:lpstr>
      <vt:lpstr>Tahoma</vt:lpstr>
      <vt:lpstr>Times New Roman</vt:lpstr>
      <vt:lpstr>Parallax</vt:lpstr>
      <vt:lpstr>1_Parallax</vt:lpstr>
      <vt:lpstr>2_Parallax</vt:lpstr>
      <vt:lpstr>3_Parallax</vt:lpstr>
      <vt:lpstr> Giới thiệu Ứng dụng  chăm sóc sức khỏe người cao tuổi S-Health</vt:lpstr>
      <vt:lpstr> </vt:lpstr>
      <vt:lpstr> </vt:lpstr>
      <vt:lpstr>PowerPoint Presentation</vt:lpstr>
      <vt:lpstr> </vt:lpstr>
      <vt:lpstr> </vt:lpstr>
      <vt:lpstr> </vt:lpstr>
      <vt:lpstr>Hướng dẫn cài đăt và sử dụng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sử dụng S-Health Ứng dụng chăm sóc sức khỏe người cao tuổi</dc:title>
  <dc:creator>DaiPhongPC</dc:creator>
  <cp:lastModifiedBy>Duong Dinh</cp:lastModifiedBy>
  <cp:revision>47</cp:revision>
  <dcterms:created xsi:type="dcterms:W3CDTF">2021-10-25T16:09:00Z</dcterms:created>
  <dcterms:modified xsi:type="dcterms:W3CDTF">2021-11-12T05:19:30Z</dcterms:modified>
</cp:coreProperties>
</file>