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harts/colors1.xml" ContentType="application/vnd.ms-office.chartcolorstyle+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98" r:id="rId6"/>
    <p:sldId id="302" r:id="rId7"/>
    <p:sldId id="303" r:id="rId8"/>
    <p:sldId id="260" r:id="rId9"/>
    <p:sldId id="268" r:id="rId10"/>
    <p:sldId id="301" r:id="rId11"/>
    <p:sldId id="264" r:id="rId12"/>
    <p:sldId id="263" r:id="rId13"/>
    <p:sldId id="297" r:id="rId14"/>
    <p:sldId id="267" r:id="rId15"/>
    <p:sldId id="275" r:id="rId16"/>
    <p:sldId id="299" r:id="rId17"/>
    <p:sldId id="306" r:id="rId18"/>
    <p:sldId id="279" r:id="rId19"/>
    <p:sldId id="278" r:id="rId20"/>
    <p:sldId id="277" r:id="rId21"/>
    <p:sldId id="287" r:id="rId22"/>
    <p:sldId id="288" r:id="rId23"/>
    <p:sldId id="304" r:id="rId24"/>
    <p:sldId id="307" r:id="rId25"/>
    <p:sldId id="296" r:id="rId26"/>
    <p:sldId id="305" r:id="rId27"/>
    <p:sldId id="309" r:id="rId28"/>
    <p:sldId id="308" r:id="rId29"/>
    <p:sldId id="295" r:id="rId30"/>
  </p:sldIdLst>
  <p:sldSz cx="7620000" cy="5715000"/>
  <p:notesSz cx="7620000" cy="571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64" autoAdjust="0"/>
  </p:normalViewPr>
  <p:slideViewPr>
    <p:cSldViewPr>
      <p:cViewPr varScale="1">
        <p:scale>
          <a:sx n="118" d="100"/>
          <a:sy n="118" d="100"/>
        </p:scale>
        <p:origin x="-270"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TCDS\htqt%202021\Book1.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file:///D:\TCDS\htqt%202021\Book1.xlsx"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TCDS\htqt%202021\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CO%20QUAN%20DANG\assistants\For%20Dr.%20Trong\Hoi%20thao%20DS%20Vang_Ban%20KTe%20TW\DSPT_KTTW.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CA%20NHAN\Noi%20chuyen%20chuyen%20de\Don%20doan%20Han%20Quoc_9.5.2019.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TCDS\htqt%202021\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8956756128027361"/>
          <c:y val="2.701043585021486E-2"/>
          <c:w val="0.67453016349834882"/>
          <c:h val="0.85985663394285661"/>
        </c:manualLayout>
      </c:layout>
      <c:barChart>
        <c:barDir val="bar"/>
        <c:grouping val="clustered"/>
        <c:ser>
          <c:idx val="0"/>
          <c:order val="0"/>
          <c:tx>
            <c:strRef>
              <c:f>Sheet1!$B$4</c:f>
              <c:strCache>
                <c:ptCount val="1"/>
                <c:pt idx="0">
                  <c:v>2020</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Sheet1!$A$5:$A$15</c:f>
              <c:strCache>
                <c:ptCount val="11"/>
                <c:pt idx="0">
                  <c:v>Singapore </c:v>
                </c:pt>
                <c:pt idx="1">
                  <c:v>Thailand </c:v>
                </c:pt>
                <c:pt idx="2">
                  <c:v>Viet Nam </c:v>
                </c:pt>
                <c:pt idx="3">
                  <c:v>Brunei Darussalam </c:v>
                </c:pt>
                <c:pt idx="4">
                  <c:v>Malaysia </c:v>
                </c:pt>
                <c:pt idx="5">
                  <c:v>Indonesia </c:v>
                </c:pt>
                <c:pt idx="6">
                  <c:v>Myanmar </c:v>
                </c:pt>
                <c:pt idx="7">
                  <c:v>Philippines </c:v>
                </c:pt>
                <c:pt idx="8">
                  <c:v>Cambodia </c:v>
                </c:pt>
                <c:pt idx="9">
                  <c:v>Lao People‘s Dem. Republic </c:v>
                </c:pt>
                <c:pt idx="10">
                  <c:v>ASEAN</c:v>
                </c:pt>
              </c:strCache>
            </c:strRef>
          </c:cat>
          <c:val>
            <c:numRef>
              <c:f>Sheet1!$B$5:$B$15</c:f>
              <c:numCache>
                <c:formatCode>0.0</c:formatCode>
                <c:ptCount val="11"/>
                <c:pt idx="0">
                  <c:v>17.7</c:v>
                </c:pt>
                <c:pt idx="1">
                  <c:v>14.4</c:v>
                </c:pt>
                <c:pt idx="2">
                  <c:v>9.5</c:v>
                </c:pt>
                <c:pt idx="3">
                  <c:v>7.1</c:v>
                </c:pt>
                <c:pt idx="4">
                  <c:v>7.9</c:v>
                </c:pt>
                <c:pt idx="5">
                  <c:v>8</c:v>
                </c:pt>
                <c:pt idx="6">
                  <c:v>7.7</c:v>
                </c:pt>
                <c:pt idx="7">
                  <c:v>5.5</c:v>
                </c:pt>
                <c:pt idx="8">
                  <c:v>5.7</c:v>
                </c:pt>
                <c:pt idx="9">
                  <c:v>5.2</c:v>
                </c:pt>
                <c:pt idx="10">
                  <c:v>8.5</c:v>
                </c:pt>
              </c:numCache>
            </c:numRef>
          </c:val>
          <c:extLst xmlns:c16r2="http://schemas.microsoft.com/office/drawing/2015/06/chart">
            <c:ext xmlns:c16="http://schemas.microsoft.com/office/drawing/2014/chart" uri="{C3380CC4-5D6E-409C-BE32-E72D297353CC}">
              <c16:uniqueId val="{00000000-8579-497F-8D4A-13DD05765296}"/>
            </c:ext>
          </c:extLst>
        </c:ser>
        <c:ser>
          <c:idx val="1"/>
          <c:order val="1"/>
          <c:tx>
            <c:strRef>
              <c:f>Sheet1!$C$4</c:f>
              <c:strCache>
                <c:ptCount val="1"/>
                <c:pt idx="0">
                  <c:v>2035</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Sheet1!$A$5:$A$15</c:f>
              <c:strCache>
                <c:ptCount val="11"/>
                <c:pt idx="0">
                  <c:v>Singapore </c:v>
                </c:pt>
                <c:pt idx="1">
                  <c:v>Thailand </c:v>
                </c:pt>
                <c:pt idx="2">
                  <c:v>Viet Nam </c:v>
                </c:pt>
                <c:pt idx="3">
                  <c:v>Brunei Darussalam </c:v>
                </c:pt>
                <c:pt idx="4">
                  <c:v>Malaysia </c:v>
                </c:pt>
                <c:pt idx="5">
                  <c:v>Indonesia </c:v>
                </c:pt>
                <c:pt idx="6">
                  <c:v>Myanmar </c:v>
                </c:pt>
                <c:pt idx="7">
                  <c:v>Philippines </c:v>
                </c:pt>
                <c:pt idx="8">
                  <c:v>Cambodia </c:v>
                </c:pt>
                <c:pt idx="9">
                  <c:v>Lao People‘s Dem. Republic </c:v>
                </c:pt>
                <c:pt idx="10">
                  <c:v>ASEAN</c:v>
                </c:pt>
              </c:strCache>
            </c:strRef>
          </c:cat>
          <c:val>
            <c:numRef>
              <c:f>Sheet1!$C$5:$C$15</c:f>
              <c:numCache>
                <c:formatCode>0.0</c:formatCode>
                <c:ptCount val="11"/>
                <c:pt idx="0">
                  <c:v>31.7</c:v>
                </c:pt>
                <c:pt idx="1">
                  <c:v>23.4</c:v>
                </c:pt>
                <c:pt idx="2">
                  <c:v>17.8</c:v>
                </c:pt>
                <c:pt idx="3">
                  <c:v>13.6</c:v>
                </c:pt>
                <c:pt idx="4">
                  <c:v>13.2</c:v>
                </c:pt>
                <c:pt idx="5">
                  <c:v>14.4</c:v>
                </c:pt>
                <c:pt idx="6">
                  <c:v>13.1</c:v>
                </c:pt>
                <c:pt idx="7">
                  <c:v>8.7000000000000011</c:v>
                </c:pt>
                <c:pt idx="8">
                  <c:v>9.2000000000000011</c:v>
                </c:pt>
                <c:pt idx="9">
                  <c:v>8.4</c:v>
                </c:pt>
                <c:pt idx="10">
                  <c:v>15.5</c:v>
                </c:pt>
              </c:numCache>
            </c:numRef>
          </c:val>
          <c:extLst xmlns:c16r2="http://schemas.microsoft.com/office/drawing/2015/06/chart">
            <c:ext xmlns:c16="http://schemas.microsoft.com/office/drawing/2014/chart" uri="{C3380CC4-5D6E-409C-BE32-E72D297353CC}">
              <c16:uniqueId val="{00000001-8579-497F-8D4A-13DD05765296}"/>
            </c:ext>
          </c:extLst>
        </c:ser>
        <c:dLbls/>
        <c:gapWidth val="182"/>
        <c:axId val="38924288"/>
        <c:axId val="38925824"/>
      </c:barChart>
      <c:catAx>
        <c:axId val="3892428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25824"/>
        <c:crosses val="autoZero"/>
        <c:auto val="1"/>
        <c:lblAlgn val="ctr"/>
        <c:lblOffset val="100"/>
      </c:catAx>
      <c:valAx>
        <c:axId val="38925824"/>
        <c:scaling>
          <c:orientation val="minMax"/>
        </c:scaling>
        <c:axPos val="b"/>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924288"/>
        <c:crosses val="autoZero"/>
        <c:crossBetween val="between"/>
      </c:valAx>
      <c:spPr>
        <a:noFill/>
        <a:ln>
          <a:noFill/>
        </a:ln>
        <a:effectLst/>
      </c:spPr>
    </c:plotArea>
    <c:legend>
      <c:legendPos val="b"/>
      <c:layout>
        <c:manualLayout>
          <c:xMode val="edge"/>
          <c:yMode val="edge"/>
          <c:x val="5.2828777685285017E-2"/>
          <c:y val="0.94372258716279245"/>
          <c:w val="0.24269581553605626"/>
          <c:h val="5.6277412837207504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9877675840978601E-2"/>
          <c:y val="4.6560846560846553E-2"/>
          <c:w val="0.89769622833843032"/>
          <c:h val="0.5742118901803942"/>
        </c:manualLayout>
      </c:layout>
      <c:barChart>
        <c:barDir val="col"/>
        <c:grouping val="clustered"/>
        <c:ser>
          <c:idx val="0"/>
          <c:order val="0"/>
          <c:tx>
            <c:strRef>
              <c:f>Sheet1!$C$48</c:f>
              <c:strCache>
                <c:ptCount val="1"/>
                <c:pt idx="0">
                  <c:v>2020</c:v>
                </c:pt>
              </c:strCache>
            </c:strRef>
          </c:tx>
          <c:spPr>
            <a:solidFill>
              <a:schemeClr val="accent1"/>
            </a:solidFill>
            <a:ln>
              <a:noFill/>
            </a:ln>
            <a:effectLst/>
          </c:spPr>
          <c:cat>
            <c:strRef>
              <c:f>Sheet1!$B$49:$B$59</c:f>
              <c:strCache>
                <c:ptCount val="11"/>
                <c:pt idx="0">
                  <c:v>Brunei Darussalam </c:v>
                </c:pt>
                <c:pt idx="1">
                  <c:v>Cambodia </c:v>
                </c:pt>
                <c:pt idx="2">
                  <c:v>Indonesia </c:v>
                </c:pt>
                <c:pt idx="3">
                  <c:v>Lao People‘s Dem. Republic </c:v>
                </c:pt>
                <c:pt idx="4">
                  <c:v>Malaysia </c:v>
                </c:pt>
                <c:pt idx="5">
                  <c:v>Myanmar </c:v>
                </c:pt>
                <c:pt idx="6">
                  <c:v>Philippines </c:v>
                </c:pt>
                <c:pt idx="7">
                  <c:v>Singapore </c:v>
                </c:pt>
                <c:pt idx="8">
                  <c:v>Thailand </c:v>
                </c:pt>
                <c:pt idx="9">
                  <c:v>Viet Nam </c:v>
                </c:pt>
                <c:pt idx="10">
                  <c:v>ASEAN</c:v>
                </c:pt>
              </c:strCache>
            </c:strRef>
          </c:cat>
          <c:val>
            <c:numRef>
              <c:f>Sheet1!$C$49:$C$59</c:f>
              <c:numCache>
                <c:formatCode>0.00</c:formatCode>
                <c:ptCount val="11"/>
                <c:pt idx="0">
                  <c:v>0.42000000000000004</c:v>
                </c:pt>
                <c:pt idx="1">
                  <c:v>0.49000000000000005</c:v>
                </c:pt>
                <c:pt idx="2">
                  <c:v>0.45</c:v>
                </c:pt>
                <c:pt idx="3">
                  <c:v>0.5</c:v>
                </c:pt>
                <c:pt idx="4">
                  <c:v>0.51</c:v>
                </c:pt>
                <c:pt idx="5">
                  <c:v>0.42000000000000004</c:v>
                </c:pt>
                <c:pt idx="6">
                  <c:v>0.58000000000000007</c:v>
                </c:pt>
                <c:pt idx="7">
                  <c:v>0.45</c:v>
                </c:pt>
                <c:pt idx="8">
                  <c:v>0.45</c:v>
                </c:pt>
                <c:pt idx="9">
                  <c:v>0.44</c:v>
                </c:pt>
                <c:pt idx="10">
                  <c:v>0.47000000000000003</c:v>
                </c:pt>
              </c:numCache>
            </c:numRef>
          </c:val>
          <c:extLst xmlns:c16r2="http://schemas.microsoft.com/office/drawing/2015/06/chart">
            <c:ext xmlns:c16="http://schemas.microsoft.com/office/drawing/2014/chart" uri="{C3380CC4-5D6E-409C-BE32-E72D297353CC}">
              <c16:uniqueId val="{00000000-C4FD-405A-B316-CA5A27AFA792}"/>
            </c:ext>
          </c:extLst>
        </c:ser>
        <c:ser>
          <c:idx val="1"/>
          <c:order val="1"/>
          <c:tx>
            <c:strRef>
              <c:f>Sheet1!$D$48</c:f>
              <c:strCache>
                <c:ptCount val="1"/>
                <c:pt idx="0">
                  <c:v>2025</c:v>
                </c:pt>
              </c:strCache>
            </c:strRef>
          </c:tx>
          <c:spPr>
            <a:solidFill>
              <a:schemeClr val="accent2"/>
            </a:solidFill>
            <a:ln>
              <a:noFill/>
            </a:ln>
            <a:effectLst/>
          </c:spPr>
          <c:cat>
            <c:strRef>
              <c:f>Sheet1!$B$49:$B$59</c:f>
              <c:strCache>
                <c:ptCount val="11"/>
                <c:pt idx="0">
                  <c:v>Brunei Darussalam </c:v>
                </c:pt>
                <c:pt idx="1">
                  <c:v>Cambodia </c:v>
                </c:pt>
                <c:pt idx="2">
                  <c:v>Indonesia </c:v>
                </c:pt>
                <c:pt idx="3">
                  <c:v>Lao People‘s Dem. Republic </c:v>
                </c:pt>
                <c:pt idx="4">
                  <c:v>Malaysia </c:v>
                </c:pt>
                <c:pt idx="5">
                  <c:v>Myanmar </c:v>
                </c:pt>
                <c:pt idx="6">
                  <c:v>Philippines </c:v>
                </c:pt>
                <c:pt idx="7">
                  <c:v>Singapore </c:v>
                </c:pt>
                <c:pt idx="8">
                  <c:v>Thailand </c:v>
                </c:pt>
                <c:pt idx="9">
                  <c:v>Viet Nam </c:v>
                </c:pt>
                <c:pt idx="10">
                  <c:v>ASEAN</c:v>
                </c:pt>
              </c:strCache>
            </c:strRef>
          </c:cat>
          <c:val>
            <c:numRef>
              <c:f>Sheet1!$D$49:$D$59</c:f>
              <c:numCache>
                <c:formatCode>0.00</c:formatCode>
                <c:ptCount val="11"/>
                <c:pt idx="0">
                  <c:v>0.42000000000000004</c:v>
                </c:pt>
                <c:pt idx="1">
                  <c:v>0.47000000000000003</c:v>
                </c:pt>
                <c:pt idx="2">
                  <c:v>0.45</c:v>
                </c:pt>
                <c:pt idx="3">
                  <c:v>0.47000000000000003</c:v>
                </c:pt>
                <c:pt idx="4">
                  <c:v>0.53</c:v>
                </c:pt>
                <c:pt idx="5">
                  <c:v>0.43000000000000005</c:v>
                </c:pt>
                <c:pt idx="6">
                  <c:v>0.56999999999999995</c:v>
                </c:pt>
                <c:pt idx="7">
                  <c:v>0.56000000000000005</c:v>
                </c:pt>
                <c:pt idx="8">
                  <c:v>0.49000000000000005</c:v>
                </c:pt>
                <c:pt idx="9">
                  <c:v>0.44</c:v>
                </c:pt>
                <c:pt idx="10">
                  <c:v>0.48000000000000004</c:v>
                </c:pt>
              </c:numCache>
            </c:numRef>
          </c:val>
          <c:extLst xmlns:c16r2="http://schemas.microsoft.com/office/drawing/2015/06/chart">
            <c:ext xmlns:c16="http://schemas.microsoft.com/office/drawing/2014/chart" uri="{C3380CC4-5D6E-409C-BE32-E72D297353CC}">
              <c16:uniqueId val="{00000001-C4FD-405A-B316-CA5A27AFA792}"/>
            </c:ext>
          </c:extLst>
        </c:ser>
        <c:ser>
          <c:idx val="2"/>
          <c:order val="2"/>
          <c:tx>
            <c:strRef>
              <c:f>Sheet1!$E$48</c:f>
              <c:strCache>
                <c:ptCount val="1"/>
                <c:pt idx="0">
                  <c:v>2030</c:v>
                </c:pt>
              </c:strCache>
            </c:strRef>
          </c:tx>
          <c:spPr>
            <a:solidFill>
              <a:schemeClr val="accent3"/>
            </a:solidFill>
            <a:ln>
              <a:noFill/>
            </a:ln>
            <a:effectLst/>
          </c:spPr>
          <c:cat>
            <c:strRef>
              <c:f>Sheet1!$B$49:$B$59</c:f>
              <c:strCache>
                <c:ptCount val="11"/>
                <c:pt idx="0">
                  <c:v>Brunei Darussalam </c:v>
                </c:pt>
                <c:pt idx="1">
                  <c:v>Cambodia </c:v>
                </c:pt>
                <c:pt idx="2">
                  <c:v>Indonesia </c:v>
                </c:pt>
                <c:pt idx="3">
                  <c:v>Lao People‘s Dem. Republic </c:v>
                </c:pt>
                <c:pt idx="4">
                  <c:v>Malaysia </c:v>
                </c:pt>
                <c:pt idx="5">
                  <c:v>Myanmar </c:v>
                </c:pt>
                <c:pt idx="6">
                  <c:v>Philippines </c:v>
                </c:pt>
                <c:pt idx="7">
                  <c:v>Singapore </c:v>
                </c:pt>
                <c:pt idx="8">
                  <c:v>Thailand </c:v>
                </c:pt>
                <c:pt idx="9">
                  <c:v>Viet Nam </c:v>
                </c:pt>
                <c:pt idx="10">
                  <c:v>ASEAN</c:v>
                </c:pt>
              </c:strCache>
            </c:strRef>
          </c:cat>
          <c:val>
            <c:numRef>
              <c:f>Sheet1!$E$49:$E$59</c:f>
              <c:numCache>
                <c:formatCode>0.00</c:formatCode>
                <c:ptCount val="11"/>
                <c:pt idx="0">
                  <c:v>0.44</c:v>
                </c:pt>
                <c:pt idx="1">
                  <c:v>0.45</c:v>
                </c:pt>
                <c:pt idx="2">
                  <c:v>0.46</c:v>
                </c:pt>
                <c:pt idx="3">
                  <c:v>0.46</c:v>
                </c:pt>
                <c:pt idx="4">
                  <c:v>0.54</c:v>
                </c:pt>
                <c:pt idx="5">
                  <c:v>0.44</c:v>
                </c:pt>
                <c:pt idx="6">
                  <c:v>0.56000000000000005</c:v>
                </c:pt>
                <c:pt idx="7">
                  <c:v>0.69000000000000006</c:v>
                </c:pt>
                <c:pt idx="8">
                  <c:v>0.53</c:v>
                </c:pt>
                <c:pt idx="9">
                  <c:v>0.46</c:v>
                </c:pt>
                <c:pt idx="10">
                  <c:v>0.49000000000000005</c:v>
                </c:pt>
              </c:numCache>
            </c:numRef>
          </c:val>
          <c:extLst xmlns:c16r2="http://schemas.microsoft.com/office/drawing/2015/06/chart">
            <c:ext xmlns:c16="http://schemas.microsoft.com/office/drawing/2014/chart" uri="{C3380CC4-5D6E-409C-BE32-E72D297353CC}">
              <c16:uniqueId val="{00000002-C4FD-405A-B316-CA5A27AFA792}"/>
            </c:ext>
          </c:extLst>
        </c:ser>
        <c:ser>
          <c:idx val="3"/>
          <c:order val="3"/>
          <c:tx>
            <c:strRef>
              <c:f>Sheet1!$F$48</c:f>
              <c:strCache>
                <c:ptCount val="1"/>
                <c:pt idx="0">
                  <c:v>2035</c:v>
                </c:pt>
              </c:strCache>
            </c:strRef>
          </c:tx>
          <c:spPr>
            <a:solidFill>
              <a:schemeClr val="accent4"/>
            </a:solidFill>
            <a:ln>
              <a:noFill/>
            </a:ln>
            <a:effectLst/>
          </c:spPr>
          <c:cat>
            <c:strRef>
              <c:f>Sheet1!$B$49:$B$59</c:f>
              <c:strCache>
                <c:ptCount val="11"/>
                <c:pt idx="0">
                  <c:v>Brunei Darussalam </c:v>
                </c:pt>
                <c:pt idx="1">
                  <c:v>Cambodia </c:v>
                </c:pt>
                <c:pt idx="2">
                  <c:v>Indonesia </c:v>
                </c:pt>
                <c:pt idx="3">
                  <c:v>Lao People‘s Dem. Republic </c:v>
                </c:pt>
                <c:pt idx="4">
                  <c:v>Malaysia </c:v>
                </c:pt>
                <c:pt idx="5">
                  <c:v>Myanmar </c:v>
                </c:pt>
                <c:pt idx="6">
                  <c:v>Philippines </c:v>
                </c:pt>
                <c:pt idx="7">
                  <c:v>Singapore </c:v>
                </c:pt>
                <c:pt idx="8">
                  <c:v>Thailand </c:v>
                </c:pt>
                <c:pt idx="9">
                  <c:v>Viet Nam </c:v>
                </c:pt>
                <c:pt idx="10">
                  <c:v>ASEAN</c:v>
                </c:pt>
              </c:strCache>
            </c:strRef>
          </c:cat>
          <c:val>
            <c:numRef>
              <c:f>Sheet1!$F$49:$F$59</c:f>
              <c:numCache>
                <c:formatCode>0.00</c:formatCode>
                <c:ptCount val="11"/>
                <c:pt idx="0">
                  <c:v>0.46</c:v>
                </c:pt>
                <c:pt idx="1">
                  <c:v>0.43000000000000005</c:v>
                </c:pt>
                <c:pt idx="2">
                  <c:v>0.49000000000000005</c:v>
                </c:pt>
                <c:pt idx="3">
                  <c:v>0.44</c:v>
                </c:pt>
                <c:pt idx="4">
                  <c:v>0.56000000000000005</c:v>
                </c:pt>
                <c:pt idx="5">
                  <c:v>0.45</c:v>
                </c:pt>
                <c:pt idx="6">
                  <c:v>0.56000000000000005</c:v>
                </c:pt>
                <c:pt idx="7">
                  <c:v>0.83000000000000007</c:v>
                </c:pt>
                <c:pt idx="8">
                  <c:v>0.60000000000000009</c:v>
                </c:pt>
                <c:pt idx="9">
                  <c:v>0.5</c:v>
                </c:pt>
                <c:pt idx="10">
                  <c:v>0.59</c:v>
                </c:pt>
              </c:numCache>
            </c:numRef>
          </c:val>
          <c:extLst xmlns:c16r2="http://schemas.microsoft.com/office/drawing/2015/06/chart">
            <c:ext xmlns:c16="http://schemas.microsoft.com/office/drawing/2014/chart" uri="{C3380CC4-5D6E-409C-BE32-E72D297353CC}">
              <c16:uniqueId val="{00000003-C4FD-405A-B316-CA5A27AFA792}"/>
            </c:ext>
          </c:extLst>
        </c:ser>
        <c:dLbls/>
        <c:gapWidth val="219"/>
        <c:overlap val="-27"/>
        <c:axId val="39334656"/>
        <c:axId val="39336192"/>
      </c:barChart>
      <c:catAx>
        <c:axId val="393346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36192"/>
        <c:crosses val="autoZero"/>
        <c:auto val="1"/>
        <c:lblAlgn val="ctr"/>
        <c:lblOffset val="100"/>
      </c:catAx>
      <c:valAx>
        <c:axId val="39336192"/>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334656"/>
        <c:crosses val="autoZero"/>
        <c:crossBetween val="between"/>
      </c:valAx>
      <c:spPr>
        <a:noFill/>
        <a:ln>
          <a:noFill/>
        </a:ln>
        <a:effectLst/>
      </c:spPr>
    </c:plotArea>
    <c:legend>
      <c:legendPos val="b"/>
      <c:layout>
        <c:manualLayout>
          <c:xMode val="edge"/>
          <c:yMode val="edge"/>
          <c:x val="0.37636690265162576"/>
          <c:y val="0.8185180185810107"/>
          <c:w val="0.49085597341524245"/>
          <c:h val="0.15608515602216394"/>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8956756128027361"/>
          <c:y val="2.7010435850214856E-2"/>
          <c:w val="0.67453016349834882"/>
          <c:h val="0.85985663394285661"/>
        </c:manualLayout>
      </c:layout>
      <c:barChart>
        <c:barDir val="bar"/>
        <c:grouping val="clustered"/>
        <c:ser>
          <c:idx val="0"/>
          <c:order val="0"/>
          <c:tx>
            <c:strRef>
              <c:f>Sheet1!$B$19</c:f>
              <c:strCache>
                <c:ptCount val="1"/>
                <c:pt idx="0">
                  <c:v>2020</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Sheet1!$A$20:$A$30</c:f>
              <c:strCache>
                <c:ptCount val="11"/>
                <c:pt idx="0">
                  <c:v>Brunei Darussalam </c:v>
                </c:pt>
                <c:pt idx="1">
                  <c:v>Lao People‘s Dem. Republic </c:v>
                </c:pt>
                <c:pt idx="2">
                  <c:v>Cambodia </c:v>
                </c:pt>
                <c:pt idx="3">
                  <c:v>Singapore </c:v>
                </c:pt>
                <c:pt idx="4">
                  <c:v>Malaysia </c:v>
                </c:pt>
                <c:pt idx="5">
                  <c:v>Myanmar </c:v>
                </c:pt>
                <c:pt idx="6">
                  <c:v>Philippines </c:v>
                </c:pt>
                <c:pt idx="7">
                  <c:v>Viet Nam </c:v>
                </c:pt>
                <c:pt idx="8">
                  <c:v>Thailand </c:v>
                </c:pt>
                <c:pt idx="9">
                  <c:v>Indonesia </c:v>
                </c:pt>
                <c:pt idx="10">
                  <c:v>ASEAN</c:v>
                </c:pt>
              </c:strCache>
            </c:strRef>
          </c:cat>
          <c:val>
            <c:numRef>
              <c:f>Sheet1!$B$20:$B$30</c:f>
              <c:numCache>
                <c:formatCode>#,##0</c:formatCode>
                <c:ptCount val="11"/>
                <c:pt idx="0">
                  <c:v>33.370000000000005</c:v>
                </c:pt>
                <c:pt idx="1">
                  <c:v>368.57599999999991</c:v>
                </c:pt>
                <c:pt idx="2">
                  <c:v>910.74600000000009</c:v>
                </c:pt>
                <c:pt idx="3">
                  <c:v>1018.9889999999999</c:v>
                </c:pt>
                <c:pt idx="4">
                  <c:v>2628.4090000000001</c:v>
                </c:pt>
                <c:pt idx="5">
                  <c:v>4012.8550000000005</c:v>
                </c:pt>
                <c:pt idx="6">
                  <c:v>6072.1100000000006</c:v>
                </c:pt>
                <c:pt idx="7">
                  <c:v>9300.8799999999956</c:v>
                </c:pt>
                <c:pt idx="8">
                  <c:v>10632.384000000002</c:v>
                </c:pt>
                <c:pt idx="9">
                  <c:v>21244.639999999992</c:v>
                </c:pt>
                <c:pt idx="10">
                  <c:v>56473.915000000001</c:v>
                </c:pt>
              </c:numCache>
            </c:numRef>
          </c:val>
          <c:extLst xmlns:c16r2="http://schemas.microsoft.com/office/drawing/2015/06/chart">
            <c:ext xmlns:c16="http://schemas.microsoft.com/office/drawing/2014/chart" uri="{C3380CC4-5D6E-409C-BE32-E72D297353CC}">
              <c16:uniqueId val="{00000000-CF7F-4298-92DC-C563A5D4023A}"/>
            </c:ext>
          </c:extLst>
        </c:ser>
        <c:ser>
          <c:idx val="1"/>
          <c:order val="1"/>
          <c:tx>
            <c:strRef>
              <c:f>Sheet1!$C$19</c:f>
              <c:strCache>
                <c:ptCount val="1"/>
                <c:pt idx="0">
                  <c:v>2035</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Sheet1!$A$20:$A$30</c:f>
              <c:strCache>
                <c:ptCount val="11"/>
                <c:pt idx="0">
                  <c:v>Brunei Darussalam </c:v>
                </c:pt>
                <c:pt idx="1">
                  <c:v>Lao People‘s Dem. Republic </c:v>
                </c:pt>
                <c:pt idx="2">
                  <c:v>Cambodia </c:v>
                </c:pt>
                <c:pt idx="3">
                  <c:v>Singapore </c:v>
                </c:pt>
                <c:pt idx="4">
                  <c:v>Malaysia </c:v>
                </c:pt>
                <c:pt idx="5">
                  <c:v>Myanmar </c:v>
                </c:pt>
                <c:pt idx="6">
                  <c:v>Philippines </c:v>
                </c:pt>
                <c:pt idx="7">
                  <c:v>Viet Nam </c:v>
                </c:pt>
                <c:pt idx="8">
                  <c:v>Thailand </c:v>
                </c:pt>
                <c:pt idx="9">
                  <c:v>Indonesia </c:v>
                </c:pt>
                <c:pt idx="10">
                  <c:v>ASEAN</c:v>
                </c:pt>
              </c:strCache>
            </c:strRef>
          </c:cat>
          <c:val>
            <c:numRef>
              <c:f>Sheet1!$C$20:$C$30</c:f>
              <c:numCache>
                <c:formatCode>#,##0</c:formatCode>
                <c:ptCount val="11"/>
                <c:pt idx="0">
                  <c:v>76.16</c:v>
                </c:pt>
                <c:pt idx="1">
                  <c:v>679.14</c:v>
                </c:pt>
                <c:pt idx="2">
                  <c:v>1665.2</c:v>
                </c:pt>
                <c:pt idx="3">
                  <c:v>2066.2059999999997</c:v>
                </c:pt>
                <c:pt idx="4">
                  <c:v>5265.0839999999998</c:v>
                </c:pt>
                <c:pt idx="5">
                  <c:v>7326.3060000000014</c:v>
                </c:pt>
                <c:pt idx="6">
                  <c:v>11819.82</c:v>
                </c:pt>
                <c:pt idx="7">
                  <c:v>18874.764000000006</c:v>
                </c:pt>
                <c:pt idx="8">
                  <c:v>17905.446000000004</c:v>
                </c:pt>
                <c:pt idx="9">
                  <c:v>42002.784000000007</c:v>
                </c:pt>
                <c:pt idx="10">
                  <c:v>114888.17000000001</c:v>
                </c:pt>
              </c:numCache>
            </c:numRef>
          </c:val>
          <c:extLst xmlns:c16r2="http://schemas.microsoft.com/office/drawing/2015/06/chart">
            <c:ext xmlns:c16="http://schemas.microsoft.com/office/drawing/2014/chart" uri="{C3380CC4-5D6E-409C-BE32-E72D297353CC}">
              <c16:uniqueId val="{00000001-CF7F-4298-92DC-C563A5D4023A}"/>
            </c:ext>
          </c:extLst>
        </c:ser>
        <c:dLbls/>
        <c:gapWidth val="182"/>
        <c:axId val="39600128"/>
        <c:axId val="39601664"/>
      </c:barChart>
      <c:catAx>
        <c:axId val="39600128"/>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601664"/>
        <c:crosses val="autoZero"/>
        <c:auto val="1"/>
        <c:lblAlgn val="ctr"/>
        <c:lblOffset val="100"/>
      </c:catAx>
      <c:valAx>
        <c:axId val="39601664"/>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600128"/>
        <c:crosses val="autoZero"/>
        <c:crossBetween val="between"/>
      </c:valAx>
      <c:spPr>
        <a:noFill/>
        <a:ln>
          <a:noFill/>
        </a:ln>
        <a:effectLst/>
      </c:spPr>
    </c:plotArea>
    <c:legend>
      <c:legendPos val="b"/>
      <c:layout>
        <c:manualLayout>
          <c:xMode val="edge"/>
          <c:yMode val="edge"/>
          <c:x val="5.282877768528501E-2"/>
          <c:y val="0.94372258716279245"/>
          <c:w val="0.24269581553605626"/>
          <c:h val="5.6277594071042748E-2"/>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lang="vi-VN"/>
            </a:pPr>
            <a:r>
              <a:rPr lang="en-US" baseline="0" dirty="0" smtClean="0">
                <a:solidFill>
                  <a:srgbClr val="0000FF"/>
                </a:solidFill>
                <a:latin typeface="Times New Roman" pitchFamily="18" charset="0"/>
                <a:cs typeface="Times New Roman" pitchFamily="18" charset="0"/>
              </a:rPr>
              <a:t>1979 </a:t>
            </a:r>
            <a:endParaRPr lang="en-US" dirty="0">
              <a:solidFill>
                <a:srgbClr val="0000FF"/>
              </a:solidFill>
              <a:latin typeface="Times New Roman" pitchFamily="18" charset="0"/>
              <a:cs typeface="Times New Roman" pitchFamily="18" charset="0"/>
            </a:endParaRPr>
          </a:p>
        </c:rich>
      </c:tx>
      <c:layout/>
    </c:title>
    <c:view3D>
      <c:rotX val="30"/>
      <c:perspective val="30"/>
    </c:view3D>
    <c:plotArea>
      <c:layout>
        <c:manualLayout>
          <c:layoutTarget val="inner"/>
          <c:xMode val="edge"/>
          <c:yMode val="edge"/>
          <c:x val="8.4722222222222768E-2"/>
          <c:y val="0.39687500000000725"/>
          <c:w val="0.81388888888889765"/>
          <c:h val="0.59958333333333336"/>
        </c:manualLayout>
      </c:layout>
      <c:pie3DChart>
        <c:varyColors val="1"/>
        <c:ser>
          <c:idx val="0"/>
          <c:order val="0"/>
          <c:tx>
            <c:strRef>
              <c:f>Sheet1!$C$17</c:f>
              <c:strCache>
                <c:ptCount val="1"/>
                <c:pt idx="0">
                  <c:v>%</c:v>
                </c:pt>
              </c:strCache>
            </c:strRef>
          </c:tx>
          <c:explosion val="25"/>
          <c:dPt>
            <c:idx val="0"/>
            <c:spPr>
              <a:solidFill>
                <a:srgbClr val="0066FF"/>
              </a:solidFill>
            </c:spPr>
            <c:extLst xmlns:c16r2="http://schemas.microsoft.com/office/drawing/2015/06/chart">
              <c:ext xmlns:c16="http://schemas.microsoft.com/office/drawing/2014/chart" uri="{C3380CC4-5D6E-409C-BE32-E72D297353CC}">
                <c16:uniqueId val="{00000001-612C-4B52-8A4A-A4B4F1D2EF29}"/>
              </c:ext>
            </c:extLst>
          </c:dPt>
          <c:dPt>
            <c:idx val="1"/>
            <c:spPr>
              <a:solidFill>
                <a:srgbClr val="FFFF00"/>
              </a:solidFill>
            </c:spPr>
            <c:extLst xmlns:c16r2="http://schemas.microsoft.com/office/drawing/2015/06/chart">
              <c:ext xmlns:c16="http://schemas.microsoft.com/office/drawing/2014/chart" uri="{C3380CC4-5D6E-409C-BE32-E72D297353CC}">
                <c16:uniqueId val="{00000003-612C-4B52-8A4A-A4B4F1D2EF29}"/>
              </c:ext>
            </c:extLst>
          </c:dPt>
          <c:dPt>
            <c:idx val="2"/>
            <c:spPr>
              <a:solidFill>
                <a:srgbClr val="FF0000"/>
              </a:solidFill>
            </c:spPr>
            <c:extLst xmlns:c16r2="http://schemas.microsoft.com/office/drawing/2015/06/chart">
              <c:ext xmlns:c16="http://schemas.microsoft.com/office/drawing/2014/chart" uri="{C3380CC4-5D6E-409C-BE32-E72D297353CC}">
                <c16:uniqueId val="{00000005-612C-4B52-8A4A-A4B4F1D2EF29}"/>
              </c:ext>
            </c:extLst>
          </c:dPt>
          <c:dLbls>
            <c:dLbl>
              <c:idx val="0"/>
              <c:layout>
                <c:manualLayout>
                  <c:x val="-0.20477974628171478"/>
                  <c:y val="3.50399950006259E-2"/>
                </c:manualLayout>
              </c:layout>
              <c:tx>
                <c:rich>
                  <a:bodyPr/>
                  <a:lstStyle/>
                  <a:p>
                    <a:r>
                      <a:rPr lang="en-US">
                        <a:solidFill>
                          <a:schemeClr val="bg1"/>
                        </a:solidFill>
                      </a:rPr>
                      <a:t>0-14
42%</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12C-4B52-8A4A-A4B4F1D2EF29}"/>
                </c:ext>
              </c:extLst>
            </c:dLbl>
            <c:dLbl>
              <c:idx val="1"/>
              <c:layout>
                <c:manualLayout>
                  <c:x val="0.20916021434820647"/>
                  <c:y val="-0.13156949131358581"/>
                </c:manualLayout>
              </c:layout>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12C-4B52-8A4A-A4B4F1D2EF29}"/>
                </c:ext>
              </c:extLst>
            </c:dLbl>
            <c:spPr>
              <a:noFill/>
              <a:ln>
                <a:noFill/>
              </a:ln>
              <a:effectLst/>
            </c:spPr>
            <c:txPr>
              <a:bodyPr/>
              <a:lstStyle/>
              <a:p>
                <a:pPr>
                  <a:defRPr lang="vi-VN" sz="1400" b="1">
                    <a:solidFill>
                      <a:srgbClr val="FF0000"/>
                    </a:solidFill>
                  </a:defRPr>
                </a:pPr>
                <a:endParaRPr lang="en-US"/>
              </a:p>
            </c:txPr>
            <c:showCatName val="1"/>
            <c:showPercent val="1"/>
            <c:showLeaderLines val="1"/>
            <c:extLst xmlns:c16r2="http://schemas.microsoft.com/office/drawing/2015/06/chart">
              <c:ext xmlns:c15="http://schemas.microsoft.com/office/drawing/2012/chart" uri="{CE6537A1-D6FC-4f65-9D91-7224C49458BB}">
                <c15:layout/>
              </c:ext>
            </c:extLst>
          </c:dLbls>
          <c:cat>
            <c:strRef>
              <c:f>Sheet1!$B$18:$B$20</c:f>
              <c:strCache>
                <c:ptCount val="3"/>
                <c:pt idx="0">
                  <c:v>0-14</c:v>
                </c:pt>
                <c:pt idx="1">
                  <c:v>15-64</c:v>
                </c:pt>
                <c:pt idx="2">
                  <c:v>65+</c:v>
                </c:pt>
              </c:strCache>
            </c:strRef>
          </c:cat>
          <c:val>
            <c:numRef>
              <c:f>Sheet1!$C$18:$C$20</c:f>
              <c:numCache>
                <c:formatCode>General</c:formatCode>
                <c:ptCount val="3"/>
                <c:pt idx="0">
                  <c:v>42.6</c:v>
                </c:pt>
                <c:pt idx="1">
                  <c:v>52.6</c:v>
                </c:pt>
                <c:pt idx="2">
                  <c:v>4.8</c:v>
                </c:pt>
              </c:numCache>
            </c:numRef>
          </c:val>
          <c:extLst xmlns:c16r2="http://schemas.microsoft.com/office/drawing/2015/06/chart">
            <c:ext xmlns:c16="http://schemas.microsoft.com/office/drawing/2014/chart" uri="{C3380CC4-5D6E-409C-BE32-E72D297353CC}">
              <c16:uniqueId val="{00000006-612C-4B52-8A4A-A4B4F1D2EF29}"/>
            </c:ext>
          </c:extLst>
        </c:ser>
        <c:dLbls>
          <c:showCatName val="1"/>
          <c:showPercent val="1"/>
        </c:dLbls>
      </c:pie3DChart>
    </c:plotArea>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solidFill>
                  <a:srgbClr val="0000FF"/>
                </a:solidFill>
              </a:rPr>
              <a:t>2011</a:t>
            </a:r>
            <a:endParaRPr lang="en-US" dirty="0">
              <a:solidFill>
                <a:srgbClr val="0000FF"/>
              </a:solidFill>
            </a:endParaRPr>
          </a:p>
        </c:rich>
      </c:tx>
      <c:layout/>
    </c:title>
    <c:view3D>
      <c:rotX val="30"/>
      <c:perspective val="30"/>
    </c:view3D>
    <c:plotArea>
      <c:layout/>
      <c:pie3DChart>
        <c:varyColors val="1"/>
        <c:ser>
          <c:idx val="0"/>
          <c:order val="0"/>
          <c:tx>
            <c:strRef>
              <c:f>Sheet1!$H$36</c:f>
              <c:strCache>
                <c:ptCount val="1"/>
                <c:pt idx="0">
                  <c:v>%</c:v>
                </c:pt>
              </c:strCache>
            </c:strRef>
          </c:tx>
          <c:explosion val="25"/>
          <c:dPt>
            <c:idx val="0"/>
            <c:spPr>
              <a:solidFill>
                <a:srgbClr val="0066FF"/>
              </a:solidFill>
            </c:spPr>
            <c:extLst xmlns:c16r2="http://schemas.microsoft.com/office/drawing/2015/06/chart">
              <c:ext xmlns:c16="http://schemas.microsoft.com/office/drawing/2014/chart" uri="{C3380CC4-5D6E-409C-BE32-E72D297353CC}">
                <c16:uniqueId val="{00000001-43C7-47A4-94A3-4754D36EB641}"/>
              </c:ext>
            </c:extLst>
          </c:dPt>
          <c:dPt>
            <c:idx val="1"/>
            <c:spPr>
              <a:solidFill>
                <a:srgbClr val="FFFF00"/>
              </a:solidFill>
            </c:spPr>
            <c:extLst xmlns:c16r2="http://schemas.microsoft.com/office/drawing/2015/06/chart">
              <c:ext xmlns:c16="http://schemas.microsoft.com/office/drawing/2014/chart" uri="{C3380CC4-5D6E-409C-BE32-E72D297353CC}">
                <c16:uniqueId val="{00000003-43C7-47A4-94A3-4754D36EB641}"/>
              </c:ext>
            </c:extLst>
          </c:dPt>
          <c:dPt>
            <c:idx val="2"/>
            <c:spPr>
              <a:solidFill>
                <a:srgbClr val="FF0000"/>
              </a:solidFill>
            </c:spPr>
            <c:extLst xmlns:c16r2="http://schemas.microsoft.com/office/drawing/2015/06/chart">
              <c:ext xmlns:c16="http://schemas.microsoft.com/office/drawing/2014/chart" uri="{C3380CC4-5D6E-409C-BE32-E72D297353CC}">
                <c16:uniqueId val="{00000005-43C7-47A4-94A3-4754D36EB641}"/>
              </c:ext>
            </c:extLst>
          </c:dPt>
          <c:dLbls>
            <c:dLbl>
              <c:idx val="0"/>
              <c:layout>
                <c:manualLayout>
                  <c:x val="-0.13838338004359624"/>
                  <c:y val="8.3004666083406606E-2"/>
                </c:manualLayout>
              </c:layout>
              <c:tx>
                <c:rich>
                  <a:bodyPr/>
                  <a:lstStyle/>
                  <a:p>
                    <a:r>
                      <a:rPr lang="en-US" dirty="0">
                        <a:solidFill>
                          <a:schemeClr val="bg1"/>
                        </a:solidFill>
                      </a:rPr>
                      <a:t>0-14
24%</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3C7-47A4-94A3-4754D36EB641}"/>
                </c:ext>
              </c:extLst>
            </c:dLbl>
            <c:dLbl>
              <c:idx val="2"/>
              <c:layout/>
              <c:tx>
                <c:rich>
                  <a:bodyPr/>
                  <a:lstStyle/>
                  <a:p>
                    <a:r>
                      <a:rPr lang="en-US" dirty="0"/>
                      <a:t>65+
</a:t>
                    </a:r>
                    <a:r>
                      <a:rPr lang="en-US" sz="3600" dirty="0"/>
                      <a:t>7%</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43C7-47A4-94A3-4754D36EB641}"/>
                </c:ext>
              </c:extLst>
            </c:dLbl>
            <c:spPr>
              <a:noFill/>
              <a:ln>
                <a:noFill/>
              </a:ln>
              <a:effectLst/>
            </c:spPr>
            <c:txPr>
              <a:bodyPr/>
              <a:lstStyle/>
              <a:p>
                <a:pPr>
                  <a:defRPr sz="1600" b="1">
                    <a:solidFill>
                      <a:srgbClr val="FF0000"/>
                    </a:solidFill>
                  </a:defRPr>
                </a:pPr>
                <a:endParaRPr lang="en-US"/>
              </a:p>
            </c:txPr>
            <c:showCatName val="1"/>
            <c:showPercent val="1"/>
            <c:showLeaderLines val="1"/>
            <c:extLst xmlns:c16r2="http://schemas.microsoft.com/office/drawing/2015/06/chart">
              <c:ext xmlns:c15="http://schemas.microsoft.com/office/drawing/2012/chart" uri="{CE6537A1-D6FC-4f65-9D91-7224C49458BB}">
                <c15:layout/>
              </c:ext>
            </c:extLst>
          </c:dLbls>
          <c:cat>
            <c:strRef>
              <c:f>Sheet1!$G$37:$G$39</c:f>
              <c:strCache>
                <c:ptCount val="3"/>
                <c:pt idx="0">
                  <c:v>0-14</c:v>
                </c:pt>
                <c:pt idx="1">
                  <c:v>15-64</c:v>
                </c:pt>
                <c:pt idx="2">
                  <c:v>65+</c:v>
                </c:pt>
              </c:strCache>
            </c:strRef>
          </c:cat>
          <c:val>
            <c:numRef>
              <c:f>Sheet1!$H$37:$H$39</c:f>
              <c:numCache>
                <c:formatCode>General</c:formatCode>
                <c:ptCount val="3"/>
                <c:pt idx="0">
                  <c:v>24.1</c:v>
                </c:pt>
                <c:pt idx="1">
                  <c:v>68.900000000000006</c:v>
                </c:pt>
                <c:pt idx="2">
                  <c:v>7</c:v>
                </c:pt>
              </c:numCache>
            </c:numRef>
          </c:val>
          <c:extLst xmlns:c16r2="http://schemas.microsoft.com/office/drawing/2015/06/chart">
            <c:ext xmlns:c16="http://schemas.microsoft.com/office/drawing/2014/chart" uri="{C3380CC4-5D6E-409C-BE32-E72D297353CC}">
              <c16:uniqueId val="{00000006-43C7-47A4-94A3-4754D36EB641}"/>
            </c:ext>
          </c:extLst>
        </c:ser>
        <c:dLbls>
          <c:showCatName val="1"/>
          <c:showPercent val="1"/>
        </c:dLbls>
      </c:pie3DChart>
    </c:plotArea>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percentStacked"/>
        <c:ser>
          <c:idx val="0"/>
          <c:order val="0"/>
          <c:tx>
            <c:strRef>
              <c:f>Sheet1!$C$107</c:f>
              <c:strCache>
                <c:ptCount val="1"/>
                <c:pt idx="0">
                  <c:v>Public transfers</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Sheet1!$B$108:$B$113</c:f>
              <c:strCache>
                <c:ptCount val="6"/>
                <c:pt idx="0">
                  <c:v>Singapore</c:v>
                </c:pt>
                <c:pt idx="1">
                  <c:v>Thailan</c:v>
                </c:pt>
                <c:pt idx="2">
                  <c:v>Philipin</c:v>
                </c:pt>
                <c:pt idx="3">
                  <c:v>Indonesia</c:v>
                </c:pt>
                <c:pt idx="4">
                  <c:v>Campuchia</c:v>
                </c:pt>
                <c:pt idx="5">
                  <c:v>Gemany</c:v>
                </c:pt>
              </c:strCache>
            </c:strRef>
          </c:cat>
          <c:val>
            <c:numRef>
              <c:f>Sheet1!$C$108:$C$113</c:f>
              <c:numCache>
                <c:formatCode>General</c:formatCode>
                <c:ptCount val="6"/>
                <c:pt idx="0">
                  <c:v>-1</c:v>
                </c:pt>
                <c:pt idx="1">
                  <c:v>6</c:v>
                </c:pt>
                <c:pt idx="2">
                  <c:v>-11</c:v>
                </c:pt>
                <c:pt idx="3">
                  <c:v>1</c:v>
                </c:pt>
                <c:pt idx="4">
                  <c:v>5</c:v>
                </c:pt>
                <c:pt idx="5">
                  <c:v>68</c:v>
                </c:pt>
              </c:numCache>
            </c:numRef>
          </c:val>
          <c:extLst xmlns:c16r2="http://schemas.microsoft.com/office/drawing/2015/06/chart">
            <c:ext xmlns:c16="http://schemas.microsoft.com/office/drawing/2014/chart" uri="{C3380CC4-5D6E-409C-BE32-E72D297353CC}">
              <c16:uniqueId val="{00000000-3488-4C5B-8E37-FD462FA8D044}"/>
            </c:ext>
          </c:extLst>
        </c:ser>
        <c:ser>
          <c:idx val="1"/>
          <c:order val="1"/>
          <c:tx>
            <c:strRef>
              <c:f>Sheet1!$D$107</c:f>
              <c:strCache>
                <c:ptCount val="1"/>
                <c:pt idx="0">
                  <c:v>Private transfers</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Sheet1!$B$108:$B$113</c:f>
              <c:strCache>
                <c:ptCount val="6"/>
                <c:pt idx="0">
                  <c:v>Singapore</c:v>
                </c:pt>
                <c:pt idx="1">
                  <c:v>Thailan</c:v>
                </c:pt>
                <c:pt idx="2">
                  <c:v>Philipin</c:v>
                </c:pt>
                <c:pt idx="3">
                  <c:v>Indonesia</c:v>
                </c:pt>
                <c:pt idx="4">
                  <c:v>Campuchia</c:v>
                </c:pt>
                <c:pt idx="5">
                  <c:v>Gemany</c:v>
                </c:pt>
              </c:strCache>
            </c:strRef>
          </c:cat>
          <c:val>
            <c:numRef>
              <c:f>Sheet1!$D$108:$D$113</c:f>
              <c:numCache>
                <c:formatCode>General</c:formatCode>
                <c:ptCount val="6"/>
                <c:pt idx="0">
                  <c:v>46</c:v>
                </c:pt>
                <c:pt idx="1">
                  <c:v>-17</c:v>
                </c:pt>
                <c:pt idx="2">
                  <c:v>19</c:v>
                </c:pt>
                <c:pt idx="3">
                  <c:v>-27</c:v>
                </c:pt>
                <c:pt idx="4">
                  <c:v>18</c:v>
                </c:pt>
                <c:pt idx="5">
                  <c:v>-7</c:v>
                </c:pt>
              </c:numCache>
            </c:numRef>
          </c:val>
          <c:extLst xmlns:c16r2="http://schemas.microsoft.com/office/drawing/2015/06/chart">
            <c:ext xmlns:c16="http://schemas.microsoft.com/office/drawing/2014/chart" uri="{C3380CC4-5D6E-409C-BE32-E72D297353CC}">
              <c16:uniqueId val="{00000001-3488-4C5B-8E37-FD462FA8D044}"/>
            </c:ext>
          </c:extLst>
        </c:ser>
        <c:ser>
          <c:idx val="2"/>
          <c:order val="2"/>
          <c:tx>
            <c:strRef>
              <c:f>Sheet1!$E$107</c:f>
              <c:strCache>
                <c:ptCount val="1"/>
                <c:pt idx="0">
                  <c:v>Asset-based reallocation</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Sheet1!$B$108:$B$113</c:f>
              <c:strCache>
                <c:ptCount val="6"/>
                <c:pt idx="0">
                  <c:v>Singapore</c:v>
                </c:pt>
                <c:pt idx="1">
                  <c:v>Thailan</c:v>
                </c:pt>
                <c:pt idx="2">
                  <c:v>Philipin</c:v>
                </c:pt>
                <c:pt idx="3">
                  <c:v>Indonesia</c:v>
                </c:pt>
                <c:pt idx="4">
                  <c:v>Campuchia</c:v>
                </c:pt>
                <c:pt idx="5">
                  <c:v>Gemany</c:v>
                </c:pt>
              </c:strCache>
            </c:strRef>
          </c:cat>
          <c:val>
            <c:numRef>
              <c:f>Sheet1!$E$108:$E$113</c:f>
              <c:numCache>
                <c:formatCode>General</c:formatCode>
                <c:ptCount val="6"/>
                <c:pt idx="0">
                  <c:v>19</c:v>
                </c:pt>
                <c:pt idx="1">
                  <c:v>92</c:v>
                </c:pt>
                <c:pt idx="2">
                  <c:v>69</c:v>
                </c:pt>
                <c:pt idx="3">
                  <c:v>81</c:v>
                </c:pt>
                <c:pt idx="4">
                  <c:v>61</c:v>
                </c:pt>
                <c:pt idx="5">
                  <c:v>36</c:v>
                </c:pt>
              </c:numCache>
            </c:numRef>
          </c:val>
          <c:extLst xmlns:c16r2="http://schemas.microsoft.com/office/drawing/2015/06/chart">
            <c:ext xmlns:c16="http://schemas.microsoft.com/office/drawing/2014/chart" uri="{C3380CC4-5D6E-409C-BE32-E72D297353CC}">
              <c16:uniqueId val="{00000002-3488-4C5B-8E37-FD462FA8D044}"/>
            </c:ext>
          </c:extLst>
        </c:ser>
        <c:ser>
          <c:idx val="3"/>
          <c:order val="3"/>
          <c:tx>
            <c:strRef>
              <c:f>Sheet1!$F$107</c:f>
              <c:strCache>
                <c:ptCount val="1"/>
                <c:pt idx="0">
                  <c:v>Labour income</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Sheet1!$B$108:$B$113</c:f>
              <c:strCache>
                <c:ptCount val="6"/>
                <c:pt idx="0">
                  <c:v>Singapore</c:v>
                </c:pt>
                <c:pt idx="1">
                  <c:v>Thailan</c:v>
                </c:pt>
                <c:pt idx="2">
                  <c:v>Philipin</c:v>
                </c:pt>
                <c:pt idx="3">
                  <c:v>Indonesia</c:v>
                </c:pt>
                <c:pt idx="4">
                  <c:v>Campuchia</c:v>
                </c:pt>
                <c:pt idx="5">
                  <c:v>Gemany</c:v>
                </c:pt>
              </c:strCache>
            </c:strRef>
          </c:cat>
          <c:val>
            <c:numRef>
              <c:f>Sheet1!$F$108:$F$113</c:f>
              <c:numCache>
                <c:formatCode>General</c:formatCode>
                <c:ptCount val="6"/>
                <c:pt idx="0">
                  <c:v>36</c:v>
                </c:pt>
                <c:pt idx="1">
                  <c:v>19</c:v>
                </c:pt>
                <c:pt idx="2">
                  <c:v>23</c:v>
                </c:pt>
                <c:pt idx="3">
                  <c:v>44</c:v>
                </c:pt>
                <c:pt idx="4">
                  <c:v>16</c:v>
                </c:pt>
                <c:pt idx="5">
                  <c:v>3</c:v>
                </c:pt>
              </c:numCache>
            </c:numRef>
          </c:val>
          <c:extLst xmlns:c16r2="http://schemas.microsoft.com/office/drawing/2015/06/chart">
            <c:ext xmlns:c16="http://schemas.microsoft.com/office/drawing/2014/chart" uri="{C3380CC4-5D6E-409C-BE32-E72D297353CC}">
              <c16:uniqueId val="{00000003-3488-4C5B-8E37-FD462FA8D044}"/>
            </c:ext>
          </c:extLst>
        </c:ser>
        <c:dLbls/>
        <c:overlap val="100"/>
        <c:axId val="38833536"/>
        <c:axId val="38859904"/>
      </c:barChart>
      <c:catAx>
        <c:axId val="388335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8859904"/>
        <c:crosses val="autoZero"/>
        <c:auto val="1"/>
        <c:lblAlgn val="ctr"/>
        <c:lblOffset val="100"/>
      </c:catAx>
      <c:valAx>
        <c:axId val="388599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33536"/>
        <c:crosses val="autoZero"/>
        <c:crossBetween val="between"/>
      </c:valAx>
      <c:spPr>
        <a:noFill/>
        <a:ln>
          <a:noFill/>
        </a:ln>
        <a:effectLst/>
      </c:spPr>
    </c:plotArea>
    <c:legend>
      <c:legendPos val="b"/>
      <c:layout>
        <c:manualLayout>
          <c:xMode val="edge"/>
          <c:yMode val="edge"/>
          <c:x val="5.6682957733731568E-2"/>
          <c:y val="0.84875981826210201"/>
          <c:w val="0.92111684315322651"/>
          <c:h val="0.15124018173789827"/>
        </c:manualLayout>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0.65438</cdr:x>
      <cdr:y>0.28718</cdr:y>
    </cdr:from>
    <cdr:to>
      <cdr:x>0.68607</cdr:x>
      <cdr:y>0.30242</cdr:y>
    </cdr:to>
    <cdr:sp macro="" textlink="">
      <cdr:nvSpPr>
        <cdr:cNvPr id="6" name="Right Arrow 5"/>
        <cdr:cNvSpPr/>
      </cdr:nvSpPr>
      <cdr:spPr>
        <a:xfrm xmlns:a="http://schemas.openxmlformats.org/drawingml/2006/main">
          <a:off x="4721062" y="861642"/>
          <a:ext cx="228600" cy="45719"/>
        </a:xfrm>
        <a:prstGeom xmlns:a="http://schemas.openxmlformats.org/drawingml/2006/main" prst="rightArrow">
          <a:avLst/>
        </a:prstGeom>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0.73531</cdr:x>
      <cdr:y>0.29558</cdr:y>
    </cdr:from>
    <cdr:to>
      <cdr:x>0.76699</cdr:x>
      <cdr:y>0.31081</cdr:y>
    </cdr:to>
    <cdr:sp macro="" textlink="">
      <cdr:nvSpPr>
        <cdr:cNvPr id="7" name="Right Arrow 6"/>
        <cdr:cNvSpPr/>
      </cdr:nvSpPr>
      <cdr:spPr>
        <a:xfrm xmlns:a="http://schemas.openxmlformats.org/drawingml/2006/main">
          <a:off x="5304882" y="886842"/>
          <a:ext cx="228600" cy="45719"/>
        </a:xfrm>
        <a:prstGeom xmlns:a="http://schemas.openxmlformats.org/drawingml/2006/main" prst="rightArrow">
          <a:avLst/>
        </a:prstGeom>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0.83504</cdr:x>
      <cdr:y>0.31081</cdr:y>
    </cdr:from>
    <cdr:to>
      <cdr:x>0.86672</cdr:x>
      <cdr:y>0.32605</cdr:y>
    </cdr:to>
    <cdr:sp macro="" textlink="">
      <cdr:nvSpPr>
        <cdr:cNvPr id="8" name="Right Arrow 7"/>
        <cdr:cNvSpPr/>
      </cdr:nvSpPr>
      <cdr:spPr>
        <a:xfrm xmlns:a="http://schemas.openxmlformats.org/drawingml/2006/main">
          <a:off x="6024399" y="932561"/>
          <a:ext cx="228600" cy="45719"/>
        </a:xfrm>
        <a:prstGeom xmlns:a="http://schemas.openxmlformats.org/drawingml/2006/main" prst="rightArrow">
          <a:avLst/>
        </a:prstGeom>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02000" cy="285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316413" y="0"/>
            <a:ext cx="3302000" cy="285750"/>
          </a:xfrm>
          <a:prstGeom prst="rect">
            <a:avLst/>
          </a:prstGeom>
        </p:spPr>
        <p:txBody>
          <a:bodyPr vert="horz" lIns="91440" tIns="45720" rIns="91440" bIns="45720" rtlCol="0"/>
          <a:lstStyle>
            <a:lvl1pPr algn="r">
              <a:defRPr sz="1200"/>
            </a:lvl1pPr>
          </a:lstStyle>
          <a:p>
            <a:fld id="{34D01F13-3C43-4F35-9342-1928BBCAAF12}" type="datetimeFigureOut">
              <a:rPr lang="en-US" smtClean="0"/>
              <a:pPr/>
              <a:t>17-Nov-21</a:t>
            </a:fld>
            <a:endParaRPr lang="en-US"/>
          </a:p>
        </p:txBody>
      </p:sp>
      <p:sp>
        <p:nvSpPr>
          <p:cNvPr id="4" name="Slide Image Placeholder 3"/>
          <p:cNvSpPr>
            <a:spLocks noGrp="1" noRot="1" noChangeAspect="1"/>
          </p:cNvSpPr>
          <p:nvPr>
            <p:ph type="sldImg" idx="2"/>
          </p:nvPr>
        </p:nvSpPr>
        <p:spPr>
          <a:xfrm>
            <a:off x="2524125" y="714375"/>
            <a:ext cx="2571750" cy="19288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62000" y="2751138"/>
            <a:ext cx="6096000" cy="22494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5429250"/>
            <a:ext cx="3302000" cy="285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316413" y="5429250"/>
            <a:ext cx="3302000" cy="285750"/>
          </a:xfrm>
          <a:prstGeom prst="rect">
            <a:avLst/>
          </a:prstGeom>
        </p:spPr>
        <p:txBody>
          <a:bodyPr vert="horz" lIns="91440" tIns="45720" rIns="91440" bIns="45720" rtlCol="0" anchor="b"/>
          <a:lstStyle>
            <a:lvl1pPr algn="r">
              <a:defRPr sz="1200"/>
            </a:lvl1pPr>
          </a:lstStyle>
          <a:p>
            <a:fld id="{81D50633-30F1-45B8-944E-1F8E2A5F7FE4}" type="slidenum">
              <a:rPr lang="en-US" smtClean="0"/>
              <a:pPr/>
              <a:t>‹#›</a:t>
            </a:fld>
            <a:endParaRPr lang="en-US"/>
          </a:p>
        </p:txBody>
      </p:sp>
    </p:spTree>
    <p:extLst>
      <p:ext uri="{BB962C8B-B14F-4D97-AF65-F5344CB8AC3E}">
        <p14:creationId xmlns:p14="http://schemas.microsoft.com/office/powerpoint/2010/main" xmlns="" val="13118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71500" y="1771650"/>
            <a:ext cx="6477000" cy="120015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43000" y="3200400"/>
            <a:ext cx="5334000" cy="1428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5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rgbClr val="181F2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EBF6F6"/>
          </a:solidFill>
        </p:spPr>
        <p:txBody>
          <a:bodyPr wrap="square" lIns="0" tIns="0" rIns="0" bIns="0" rtlCol="0"/>
          <a:lstStyle/>
          <a:p>
            <a:endParaRPr/>
          </a:p>
        </p:txBody>
      </p:sp>
      <p:sp>
        <p:nvSpPr>
          <p:cNvPr id="17" name="bg object 17"/>
          <p:cNvSpPr/>
          <p:nvPr/>
        </p:nvSpPr>
        <p:spPr>
          <a:xfrm>
            <a:off x="2565144" y="3114668"/>
            <a:ext cx="3848100" cy="1524000"/>
          </a:xfrm>
          <a:custGeom>
            <a:avLst/>
            <a:gdLst/>
            <a:ahLst/>
            <a:cxnLst/>
            <a:rect l="l" t="t" r="r" b="b"/>
            <a:pathLst>
              <a:path w="3848100" h="1524000">
                <a:moveTo>
                  <a:pt x="3847517" y="1523996"/>
                </a:moveTo>
                <a:lnTo>
                  <a:pt x="0" y="1523996"/>
                </a:lnTo>
                <a:lnTo>
                  <a:pt x="0" y="0"/>
                </a:lnTo>
                <a:lnTo>
                  <a:pt x="3847517" y="0"/>
                </a:lnTo>
                <a:lnTo>
                  <a:pt x="3847517" y="1523996"/>
                </a:lnTo>
                <a:close/>
              </a:path>
            </a:pathLst>
          </a:custGeom>
          <a:solidFill>
            <a:srgbClr val="F4F0E4"/>
          </a:solidFill>
        </p:spPr>
        <p:txBody>
          <a:bodyPr wrap="square" lIns="0" tIns="0" rIns="0" bIns="0" rtlCol="0"/>
          <a:lstStyle/>
          <a:p>
            <a:endParaRPr/>
          </a:p>
        </p:txBody>
      </p:sp>
      <p:sp>
        <p:nvSpPr>
          <p:cNvPr id="18" name="bg object 18"/>
          <p:cNvSpPr/>
          <p:nvPr/>
        </p:nvSpPr>
        <p:spPr>
          <a:xfrm>
            <a:off x="1964531" y="1590671"/>
            <a:ext cx="3090545" cy="1524000"/>
          </a:xfrm>
          <a:custGeom>
            <a:avLst/>
            <a:gdLst/>
            <a:ahLst/>
            <a:cxnLst/>
            <a:rect l="l" t="t" r="r" b="b"/>
            <a:pathLst>
              <a:path w="3090545" h="1524000">
                <a:moveTo>
                  <a:pt x="3090308" y="1523996"/>
                </a:moveTo>
                <a:lnTo>
                  <a:pt x="0" y="1523996"/>
                </a:lnTo>
                <a:lnTo>
                  <a:pt x="0" y="0"/>
                </a:lnTo>
                <a:lnTo>
                  <a:pt x="3090308" y="0"/>
                </a:lnTo>
                <a:lnTo>
                  <a:pt x="3090308" y="1523996"/>
                </a:lnTo>
                <a:close/>
              </a:path>
            </a:pathLst>
          </a:custGeom>
          <a:solidFill>
            <a:srgbClr val="FB592D"/>
          </a:solidFill>
        </p:spPr>
        <p:txBody>
          <a:bodyPr wrap="square" lIns="0" tIns="0" rIns="0" bIns="0" rtlCol="0"/>
          <a:lstStyle/>
          <a:p>
            <a:endParaRPr/>
          </a:p>
        </p:txBody>
      </p:sp>
      <p:sp>
        <p:nvSpPr>
          <p:cNvPr id="19" name="bg object 19"/>
          <p:cNvSpPr/>
          <p:nvPr/>
        </p:nvSpPr>
        <p:spPr>
          <a:xfrm>
            <a:off x="4445466" y="1847306"/>
            <a:ext cx="290830" cy="234315"/>
          </a:xfrm>
          <a:custGeom>
            <a:avLst/>
            <a:gdLst/>
            <a:ahLst/>
            <a:cxnLst/>
            <a:rect l="l" t="t" r="r" b="b"/>
            <a:pathLst>
              <a:path w="290829" h="234314">
                <a:moveTo>
                  <a:pt x="194299" y="233817"/>
                </a:moveTo>
                <a:lnTo>
                  <a:pt x="190674" y="233817"/>
                </a:lnTo>
                <a:lnTo>
                  <a:pt x="187049" y="232004"/>
                </a:lnTo>
                <a:lnTo>
                  <a:pt x="152549" y="197567"/>
                </a:lnTo>
                <a:lnTo>
                  <a:pt x="38124" y="197567"/>
                </a:lnTo>
                <a:lnTo>
                  <a:pt x="23361" y="194550"/>
                </a:lnTo>
                <a:lnTo>
                  <a:pt x="11234" y="186351"/>
                </a:lnTo>
                <a:lnTo>
                  <a:pt x="3021" y="174243"/>
                </a:lnTo>
                <a:lnTo>
                  <a:pt x="0" y="159502"/>
                </a:lnTo>
                <a:lnTo>
                  <a:pt x="0" y="38062"/>
                </a:lnTo>
                <a:lnTo>
                  <a:pt x="3021" y="23322"/>
                </a:lnTo>
                <a:lnTo>
                  <a:pt x="11234" y="11215"/>
                </a:lnTo>
                <a:lnTo>
                  <a:pt x="23361" y="3016"/>
                </a:lnTo>
                <a:lnTo>
                  <a:pt x="38124" y="0"/>
                </a:lnTo>
                <a:lnTo>
                  <a:pt x="252424" y="0"/>
                </a:lnTo>
                <a:lnTo>
                  <a:pt x="267188" y="3016"/>
                </a:lnTo>
                <a:lnTo>
                  <a:pt x="279315" y="11215"/>
                </a:lnTo>
                <a:lnTo>
                  <a:pt x="281543" y="14499"/>
                </a:lnTo>
                <a:lnTo>
                  <a:pt x="39024" y="14499"/>
                </a:lnTo>
                <a:lnTo>
                  <a:pt x="29599" y="16397"/>
                </a:lnTo>
                <a:lnTo>
                  <a:pt x="22124" y="21523"/>
                </a:lnTo>
                <a:lnTo>
                  <a:pt x="17199" y="29028"/>
                </a:lnTo>
                <a:lnTo>
                  <a:pt x="15424" y="38062"/>
                </a:lnTo>
                <a:lnTo>
                  <a:pt x="15424" y="159502"/>
                </a:lnTo>
                <a:lnTo>
                  <a:pt x="14524" y="159502"/>
                </a:lnTo>
                <a:lnTo>
                  <a:pt x="16426" y="168919"/>
                </a:lnTo>
                <a:lnTo>
                  <a:pt x="21562" y="176382"/>
                </a:lnTo>
                <a:lnTo>
                  <a:pt x="29079" y="181296"/>
                </a:lnTo>
                <a:lnTo>
                  <a:pt x="38124" y="183067"/>
                </a:lnTo>
                <a:lnTo>
                  <a:pt x="157974" y="183067"/>
                </a:lnTo>
                <a:lnTo>
                  <a:pt x="161624" y="184879"/>
                </a:lnTo>
                <a:lnTo>
                  <a:pt x="192499" y="216599"/>
                </a:lnTo>
                <a:lnTo>
                  <a:pt x="213373" y="216599"/>
                </a:lnTo>
                <a:lnTo>
                  <a:pt x="197024" y="232912"/>
                </a:lnTo>
                <a:lnTo>
                  <a:pt x="194299" y="233817"/>
                </a:lnTo>
                <a:close/>
              </a:path>
              <a:path w="290829" h="234314">
                <a:moveTo>
                  <a:pt x="213373" y="216599"/>
                </a:moveTo>
                <a:lnTo>
                  <a:pt x="192499" y="216599"/>
                </a:lnTo>
                <a:lnTo>
                  <a:pt x="225174" y="183972"/>
                </a:lnTo>
                <a:lnTo>
                  <a:pt x="227899" y="183067"/>
                </a:lnTo>
                <a:lnTo>
                  <a:pt x="252424" y="183067"/>
                </a:lnTo>
                <a:lnTo>
                  <a:pt x="261860" y="181169"/>
                </a:lnTo>
                <a:lnTo>
                  <a:pt x="269333" y="176043"/>
                </a:lnTo>
                <a:lnTo>
                  <a:pt x="274252" y="168537"/>
                </a:lnTo>
                <a:lnTo>
                  <a:pt x="276024" y="159502"/>
                </a:lnTo>
                <a:lnTo>
                  <a:pt x="276024" y="38062"/>
                </a:lnTo>
                <a:lnTo>
                  <a:pt x="274122" y="28645"/>
                </a:lnTo>
                <a:lnTo>
                  <a:pt x="268986" y="21183"/>
                </a:lnTo>
                <a:lnTo>
                  <a:pt x="261469" y="16269"/>
                </a:lnTo>
                <a:lnTo>
                  <a:pt x="252424" y="14499"/>
                </a:lnTo>
                <a:lnTo>
                  <a:pt x="281543" y="14499"/>
                </a:lnTo>
                <a:lnTo>
                  <a:pt x="287527" y="23322"/>
                </a:lnTo>
                <a:lnTo>
                  <a:pt x="290549" y="38062"/>
                </a:lnTo>
                <a:lnTo>
                  <a:pt x="290549" y="159502"/>
                </a:lnTo>
                <a:lnTo>
                  <a:pt x="287527" y="174243"/>
                </a:lnTo>
                <a:lnTo>
                  <a:pt x="279315" y="186351"/>
                </a:lnTo>
                <a:lnTo>
                  <a:pt x="267188" y="194550"/>
                </a:lnTo>
                <a:lnTo>
                  <a:pt x="252424" y="197567"/>
                </a:lnTo>
                <a:lnTo>
                  <a:pt x="232449" y="197567"/>
                </a:lnTo>
                <a:lnTo>
                  <a:pt x="213373" y="216599"/>
                </a:lnTo>
                <a:close/>
              </a:path>
              <a:path w="290829" h="234314">
                <a:moveTo>
                  <a:pt x="242424" y="63437"/>
                </a:moveTo>
                <a:lnTo>
                  <a:pt x="48124" y="63437"/>
                </a:lnTo>
                <a:lnTo>
                  <a:pt x="44474" y="59812"/>
                </a:lnTo>
                <a:lnTo>
                  <a:pt x="44474" y="52562"/>
                </a:lnTo>
                <a:lnTo>
                  <a:pt x="48124" y="48937"/>
                </a:lnTo>
                <a:lnTo>
                  <a:pt x="242424" y="48937"/>
                </a:lnTo>
                <a:lnTo>
                  <a:pt x="246074" y="52562"/>
                </a:lnTo>
                <a:lnTo>
                  <a:pt x="246074" y="59812"/>
                </a:lnTo>
                <a:lnTo>
                  <a:pt x="242424" y="63437"/>
                </a:lnTo>
                <a:close/>
              </a:path>
              <a:path w="290829" h="234314">
                <a:moveTo>
                  <a:pt x="242424" y="106032"/>
                </a:moveTo>
                <a:lnTo>
                  <a:pt x="49024" y="106032"/>
                </a:lnTo>
                <a:lnTo>
                  <a:pt x="45399" y="102407"/>
                </a:lnTo>
                <a:lnTo>
                  <a:pt x="45399" y="95157"/>
                </a:lnTo>
                <a:lnTo>
                  <a:pt x="48124" y="91532"/>
                </a:lnTo>
                <a:lnTo>
                  <a:pt x="242424" y="91532"/>
                </a:lnTo>
                <a:lnTo>
                  <a:pt x="246074" y="95157"/>
                </a:lnTo>
                <a:lnTo>
                  <a:pt x="246074" y="102407"/>
                </a:lnTo>
                <a:lnTo>
                  <a:pt x="242424" y="106032"/>
                </a:lnTo>
                <a:close/>
              </a:path>
              <a:path w="290829" h="234314">
                <a:moveTo>
                  <a:pt x="242424" y="148627"/>
                </a:moveTo>
                <a:lnTo>
                  <a:pt x="120749" y="148627"/>
                </a:lnTo>
                <a:lnTo>
                  <a:pt x="117124" y="145002"/>
                </a:lnTo>
                <a:lnTo>
                  <a:pt x="117124" y="137752"/>
                </a:lnTo>
                <a:lnTo>
                  <a:pt x="120749" y="134127"/>
                </a:lnTo>
                <a:lnTo>
                  <a:pt x="242424" y="134127"/>
                </a:lnTo>
                <a:lnTo>
                  <a:pt x="246074" y="137752"/>
                </a:lnTo>
                <a:lnTo>
                  <a:pt x="246074" y="145002"/>
                </a:lnTo>
                <a:lnTo>
                  <a:pt x="242424" y="148627"/>
                </a:lnTo>
                <a:close/>
              </a:path>
            </a:pathLst>
          </a:custGeom>
          <a:solidFill>
            <a:srgbClr val="F4F0E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150" b="1" i="0">
                <a:solidFill>
                  <a:schemeClr val="tx1"/>
                </a:solidFill>
                <a:latin typeface="Arial"/>
                <a:cs typeface="Arial"/>
              </a:defRPr>
            </a:lvl1pPr>
          </a:lstStyle>
          <a:p>
            <a:endParaRPr/>
          </a:p>
        </p:txBody>
      </p:sp>
      <p:sp>
        <p:nvSpPr>
          <p:cNvPr id="3" name="Holder 3"/>
          <p:cNvSpPr>
            <a:spLocks noGrp="1"/>
          </p:cNvSpPr>
          <p:nvPr>
            <p:ph sz="half" idx="2"/>
          </p:nvPr>
        </p:nvSpPr>
        <p:spPr>
          <a:xfrm>
            <a:off x="381000" y="1314450"/>
            <a:ext cx="3314700" cy="37719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924300" y="1314450"/>
            <a:ext cx="3314700" cy="37719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FFFBF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15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EBF6F6"/>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69249" y="247295"/>
            <a:ext cx="2481500" cy="356870"/>
          </a:xfrm>
          <a:prstGeom prst="rect">
            <a:avLst/>
          </a:prstGeom>
        </p:spPr>
        <p:txBody>
          <a:bodyPr wrap="square" lIns="0" tIns="0" rIns="0" bIns="0">
            <a:spAutoFit/>
          </a:bodyPr>
          <a:lstStyle>
            <a:lvl1pPr>
              <a:defRPr sz="2150" b="1" i="0">
                <a:solidFill>
                  <a:schemeClr val="tx1"/>
                </a:solidFill>
                <a:latin typeface="Arial"/>
                <a:cs typeface="Arial"/>
              </a:defRPr>
            </a:lvl1pPr>
          </a:lstStyle>
          <a:p>
            <a:endParaRPr/>
          </a:p>
        </p:txBody>
      </p:sp>
      <p:sp>
        <p:nvSpPr>
          <p:cNvPr id="3" name="Holder 3"/>
          <p:cNvSpPr>
            <a:spLocks noGrp="1"/>
          </p:cNvSpPr>
          <p:nvPr>
            <p:ph type="body" idx="1"/>
          </p:nvPr>
        </p:nvSpPr>
        <p:spPr>
          <a:xfrm>
            <a:off x="1964531" y="1590671"/>
            <a:ext cx="3090545" cy="1524000"/>
          </a:xfrm>
          <a:prstGeom prst="rect">
            <a:avLst/>
          </a:prstGeom>
        </p:spPr>
        <p:txBody>
          <a:bodyPr wrap="square" lIns="0" tIns="0" rIns="0" bIns="0">
            <a:spAutoFit/>
          </a:bodyPr>
          <a:lstStyle>
            <a:lvl1pPr>
              <a:defRPr sz="1400" b="0" i="0">
                <a:solidFill>
                  <a:srgbClr val="181F28"/>
                </a:solidFill>
                <a:latin typeface="Arial"/>
                <a:cs typeface="Arial"/>
              </a:defRPr>
            </a:lvl1pPr>
          </a:lstStyle>
          <a:p>
            <a:endParaRPr/>
          </a:p>
        </p:txBody>
      </p:sp>
      <p:sp>
        <p:nvSpPr>
          <p:cNvPr id="4" name="Holder 4"/>
          <p:cNvSpPr>
            <a:spLocks noGrp="1"/>
          </p:cNvSpPr>
          <p:nvPr>
            <p:ph type="ftr" sz="quarter" idx="5"/>
          </p:nvPr>
        </p:nvSpPr>
        <p:spPr>
          <a:xfrm>
            <a:off x="2590800" y="5314950"/>
            <a:ext cx="2438400" cy="2857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1000" y="5314950"/>
            <a:ext cx="1752600" cy="2857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17-Nov-21</a:t>
            </a:fld>
            <a:endParaRPr lang="en-US"/>
          </a:p>
        </p:txBody>
      </p:sp>
      <p:sp>
        <p:nvSpPr>
          <p:cNvPr id="6" name="Holder 6"/>
          <p:cNvSpPr>
            <a:spLocks noGrp="1"/>
          </p:cNvSpPr>
          <p:nvPr>
            <p:ph type="sldNum" sz="quarter" idx="7"/>
          </p:nvPr>
        </p:nvSpPr>
        <p:spPr>
          <a:xfrm>
            <a:off x="5486400" y="5314950"/>
            <a:ext cx="1752600" cy="2857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FFFBF6"/>
          </a:solidFill>
        </p:spPr>
        <p:txBody>
          <a:bodyPr wrap="square" lIns="0" tIns="0" rIns="0" bIns="0" rtlCol="0"/>
          <a:lstStyle/>
          <a:p>
            <a:endParaRPr/>
          </a:p>
        </p:txBody>
      </p:sp>
      <p:grpSp>
        <p:nvGrpSpPr>
          <p:cNvPr id="3" name="object 3"/>
          <p:cNvGrpSpPr/>
          <p:nvPr/>
        </p:nvGrpSpPr>
        <p:grpSpPr>
          <a:xfrm>
            <a:off x="0" y="4197673"/>
            <a:ext cx="2039620" cy="1517650"/>
            <a:chOff x="0" y="4197673"/>
            <a:chExt cx="2039620" cy="1517650"/>
          </a:xfrm>
        </p:grpSpPr>
        <p:sp>
          <p:nvSpPr>
            <p:cNvPr id="4" name="object 4"/>
            <p:cNvSpPr/>
            <p:nvPr/>
          </p:nvSpPr>
          <p:spPr>
            <a:xfrm>
              <a:off x="0" y="4197673"/>
              <a:ext cx="2039620" cy="1517650"/>
            </a:xfrm>
            <a:custGeom>
              <a:avLst/>
              <a:gdLst/>
              <a:ahLst/>
              <a:cxnLst/>
              <a:rect l="l" t="t" r="r" b="b"/>
              <a:pathLst>
                <a:path w="2039620" h="1517650">
                  <a:moveTo>
                    <a:pt x="2039292" y="1517315"/>
                  </a:moveTo>
                  <a:lnTo>
                    <a:pt x="0" y="1517315"/>
                  </a:lnTo>
                  <a:lnTo>
                    <a:pt x="0" y="0"/>
                  </a:lnTo>
                  <a:lnTo>
                    <a:pt x="58493" y="31347"/>
                  </a:lnTo>
                  <a:lnTo>
                    <a:pt x="101924" y="56673"/>
                  </a:lnTo>
                  <a:lnTo>
                    <a:pt x="144297" y="83119"/>
                  </a:lnTo>
                  <a:lnTo>
                    <a:pt x="185511" y="110660"/>
                  </a:lnTo>
                  <a:lnTo>
                    <a:pt x="225463" y="139268"/>
                  </a:lnTo>
                  <a:lnTo>
                    <a:pt x="281441" y="184120"/>
                  </a:lnTo>
                  <a:lnTo>
                    <a:pt x="333046" y="229697"/>
                  </a:lnTo>
                  <a:lnTo>
                    <a:pt x="380375" y="275448"/>
                  </a:lnTo>
                  <a:lnTo>
                    <a:pt x="423525" y="320821"/>
                  </a:lnTo>
                  <a:lnTo>
                    <a:pt x="462596" y="365265"/>
                  </a:lnTo>
                  <a:lnTo>
                    <a:pt x="497683" y="408230"/>
                  </a:lnTo>
                  <a:lnTo>
                    <a:pt x="528884" y="449163"/>
                  </a:lnTo>
                  <a:lnTo>
                    <a:pt x="556298" y="487513"/>
                  </a:lnTo>
                  <a:lnTo>
                    <a:pt x="580021" y="522730"/>
                  </a:lnTo>
                  <a:lnTo>
                    <a:pt x="616786" y="581558"/>
                  </a:lnTo>
                  <a:lnTo>
                    <a:pt x="630023" y="604067"/>
                  </a:lnTo>
                  <a:lnTo>
                    <a:pt x="664368" y="660891"/>
                  </a:lnTo>
                  <a:lnTo>
                    <a:pt x="691482" y="711474"/>
                  </a:lnTo>
                  <a:lnTo>
                    <a:pt x="713222" y="756563"/>
                  </a:lnTo>
                  <a:lnTo>
                    <a:pt x="731443" y="796905"/>
                  </a:lnTo>
                  <a:lnTo>
                    <a:pt x="748000" y="833251"/>
                  </a:lnTo>
                  <a:lnTo>
                    <a:pt x="783540" y="896940"/>
                  </a:lnTo>
                  <a:lnTo>
                    <a:pt x="834685" y="953614"/>
                  </a:lnTo>
                  <a:lnTo>
                    <a:pt x="870748" y="981191"/>
                  </a:lnTo>
                  <a:lnTo>
                    <a:pt x="906996" y="1003487"/>
                  </a:lnTo>
                  <a:lnTo>
                    <a:pt x="942657" y="1020677"/>
                  </a:lnTo>
                  <a:lnTo>
                    <a:pt x="978515" y="1033755"/>
                  </a:lnTo>
                  <a:lnTo>
                    <a:pt x="1015355" y="1043712"/>
                  </a:lnTo>
                  <a:lnTo>
                    <a:pt x="1053959" y="1051542"/>
                  </a:lnTo>
                  <a:lnTo>
                    <a:pt x="1095114" y="1058236"/>
                  </a:lnTo>
                  <a:lnTo>
                    <a:pt x="1188206" y="1072189"/>
                  </a:lnTo>
                  <a:lnTo>
                    <a:pt x="1241712" y="1081432"/>
                  </a:lnTo>
                  <a:lnTo>
                    <a:pt x="1300904" y="1093510"/>
                  </a:lnTo>
                  <a:lnTo>
                    <a:pt x="1366564" y="1109416"/>
                  </a:lnTo>
                  <a:lnTo>
                    <a:pt x="1413370" y="1123228"/>
                  </a:lnTo>
                  <a:lnTo>
                    <a:pt x="1462260" y="1138969"/>
                  </a:lnTo>
                  <a:lnTo>
                    <a:pt x="1512624" y="1156501"/>
                  </a:lnTo>
                  <a:lnTo>
                    <a:pt x="1563854" y="1175681"/>
                  </a:lnTo>
                  <a:lnTo>
                    <a:pt x="1615341" y="1196369"/>
                  </a:lnTo>
                  <a:lnTo>
                    <a:pt x="1666479" y="1218425"/>
                  </a:lnTo>
                  <a:lnTo>
                    <a:pt x="1716657" y="1241708"/>
                  </a:lnTo>
                  <a:lnTo>
                    <a:pt x="1765268" y="1266077"/>
                  </a:lnTo>
                  <a:lnTo>
                    <a:pt x="1811703" y="1291392"/>
                  </a:lnTo>
                  <a:lnTo>
                    <a:pt x="1855354" y="1317512"/>
                  </a:lnTo>
                  <a:lnTo>
                    <a:pt x="1895613" y="1344296"/>
                  </a:lnTo>
                  <a:lnTo>
                    <a:pt x="1931870" y="1371604"/>
                  </a:lnTo>
                  <a:lnTo>
                    <a:pt x="1963518" y="1399295"/>
                  </a:lnTo>
                  <a:lnTo>
                    <a:pt x="1989949" y="1427229"/>
                  </a:lnTo>
                  <a:lnTo>
                    <a:pt x="2023958" y="1477691"/>
                  </a:lnTo>
                  <a:lnTo>
                    <a:pt x="2034316" y="1501010"/>
                  </a:lnTo>
                  <a:lnTo>
                    <a:pt x="2039292" y="1517315"/>
                  </a:lnTo>
                  <a:close/>
                </a:path>
              </a:pathLst>
            </a:custGeom>
            <a:solidFill>
              <a:srgbClr val="527E9A"/>
            </a:solidFill>
          </p:spPr>
          <p:txBody>
            <a:bodyPr wrap="square" lIns="0" tIns="0" rIns="0" bIns="0" rtlCol="0"/>
            <a:lstStyle/>
            <a:p>
              <a:endParaRPr/>
            </a:p>
          </p:txBody>
        </p:sp>
        <p:sp>
          <p:nvSpPr>
            <p:cNvPr id="5" name="object 5"/>
            <p:cNvSpPr/>
            <p:nvPr/>
          </p:nvSpPr>
          <p:spPr>
            <a:xfrm>
              <a:off x="0" y="4775944"/>
              <a:ext cx="1281430" cy="939165"/>
            </a:xfrm>
            <a:custGeom>
              <a:avLst/>
              <a:gdLst/>
              <a:ahLst/>
              <a:cxnLst/>
              <a:rect l="l" t="t" r="r" b="b"/>
              <a:pathLst>
                <a:path w="1281430" h="939164">
                  <a:moveTo>
                    <a:pt x="1281434" y="939043"/>
                  </a:moveTo>
                  <a:lnTo>
                    <a:pt x="0" y="939043"/>
                  </a:lnTo>
                  <a:lnTo>
                    <a:pt x="0" y="0"/>
                  </a:lnTo>
                  <a:lnTo>
                    <a:pt x="78256" y="61546"/>
                  </a:lnTo>
                  <a:lnTo>
                    <a:pt x="124716" y="104530"/>
                  </a:lnTo>
                  <a:lnTo>
                    <a:pt x="166434" y="147513"/>
                  </a:lnTo>
                  <a:lnTo>
                    <a:pt x="203549" y="189738"/>
                  </a:lnTo>
                  <a:lnTo>
                    <a:pt x="236201" y="230448"/>
                  </a:lnTo>
                  <a:lnTo>
                    <a:pt x="264528" y="268884"/>
                  </a:lnTo>
                  <a:lnTo>
                    <a:pt x="288671" y="304290"/>
                  </a:lnTo>
                  <a:lnTo>
                    <a:pt x="324958" y="362977"/>
                  </a:lnTo>
                  <a:lnTo>
                    <a:pt x="337381" y="384744"/>
                  </a:lnTo>
                  <a:lnTo>
                    <a:pt x="369214" y="439973"/>
                  </a:lnTo>
                  <a:lnTo>
                    <a:pt x="392909" y="487781"/>
                  </a:lnTo>
                  <a:lnTo>
                    <a:pt x="411273" y="529297"/>
                  </a:lnTo>
                  <a:lnTo>
                    <a:pt x="427108" y="565650"/>
                  </a:lnTo>
                  <a:lnTo>
                    <a:pt x="443219" y="597970"/>
                  </a:lnTo>
                  <a:lnTo>
                    <a:pt x="487485" y="655025"/>
                  </a:lnTo>
                  <a:lnTo>
                    <a:pt x="521248" y="682019"/>
                  </a:lnTo>
                  <a:lnTo>
                    <a:pt x="559589" y="704831"/>
                  </a:lnTo>
                  <a:lnTo>
                    <a:pt x="597577" y="720547"/>
                  </a:lnTo>
                  <a:lnTo>
                    <a:pt x="636775" y="731197"/>
                  </a:lnTo>
                  <a:lnTo>
                    <a:pt x="678744" y="738809"/>
                  </a:lnTo>
                  <a:lnTo>
                    <a:pt x="777246" y="753045"/>
                  </a:lnTo>
                  <a:lnTo>
                    <a:pt x="836902" y="763728"/>
                  </a:lnTo>
                  <a:lnTo>
                    <a:pt x="905578" y="779494"/>
                  </a:lnTo>
                  <a:lnTo>
                    <a:pt x="951180" y="792931"/>
                  </a:lnTo>
                  <a:lnTo>
                    <a:pt x="999101" y="808692"/>
                  </a:lnTo>
                  <a:lnTo>
                    <a:pt x="1048421" y="826569"/>
                  </a:lnTo>
                  <a:lnTo>
                    <a:pt x="1098219" y="846354"/>
                  </a:lnTo>
                  <a:lnTo>
                    <a:pt x="1147571" y="867840"/>
                  </a:lnTo>
                  <a:lnTo>
                    <a:pt x="1195559" y="890818"/>
                  </a:lnTo>
                  <a:lnTo>
                    <a:pt x="1241259" y="915083"/>
                  </a:lnTo>
                  <a:lnTo>
                    <a:pt x="1281434" y="939043"/>
                  </a:lnTo>
                  <a:close/>
                </a:path>
              </a:pathLst>
            </a:custGeom>
            <a:solidFill>
              <a:srgbClr val="FFFFFF">
                <a:alpha val="39999"/>
              </a:srgbClr>
            </a:solidFill>
          </p:spPr>
          <p:txBody>
            <a:bodyPr wrap="square" lIns="0" tIns="0" rIns="0" bIns="0" rtlCol="0"/>
            <a:lstStyle/>
            <a:p>
              <a:endParaRPr/>
            </a:p>
          </p:txBody>
        </p:sp>
      </p:grpSp>
      <p:sp>
        <p:nvSpPr>
          <p:cNvPr id="6" name="object 6"/>
          <p:cNvSpPr txBox="1"/>
          <p:nvPr/>
        </p:nvSpPr>
        <p:spPr>
          <a:xfrm>
            <a:off x="152400" y="2079453"/>
            <a:ext cx="7239000" cy="1458733"/>
          </a:xfrm>
          <a:prstGeom prst="rect">
            <a:avLst/>
          </a:prstGeom>
        </p:spPr>
        <p:txBody>
          <a:bodyPr vert="horz" wrap="square" lIns="0" tIns="12065" rIns="0" bIns="0" rtlCol="0">
            <a:spAutoFit/>
          </a:bodyPr>
          <a:lstStyle/>
          <a:p>
            <a:pPr marL="12700" marR="5080" algn="ctr">
              <a:lnSpc>
                <a:spcPct val="100499"/>
              </a:lnSpc>
              <a:spcBef>
                <a:spcPts val="95"/>
              </a:spcBef>
            </a:pPr>
            <a:r>
              <a:rPr sz="4700" b="1" spc="-195" dirty="0">
                <a:solidFill>
                  <a:srgbClr val="527E9A"/>
                </a:solidFill>
                <a:latin typeface="Verdana"/>
                <a:cs typeface="Verdana"/>
              </a:rPr>
              <a:t>Già </a:t>
            </a:r>
            <a:r>
              <a:rPr sz="4700" b="1" spc="-155" dirty="0">
                <a:solidFill>
                  <a:srgbClr val="527E9A"/>
                </a:solidFill>
                <a:latin typeface="Verdana"/>
                <a:cs typeface="Verdana"/>
              </a:rPr>
              <a:t>hóa </a:t>
            </a:r>
            <a:r>
              <a:rPr sz="4700" b="1" spc="-110" dirty="0" err="1">
                <a:solidFill>
                  <a:srgbClr val="527E9A"/>
                </a:solidFill>
                <a:latin typeface="Verdana"/>
                <a:cs typeface="Verdana"/>
              </a:rPr>
              <a:t>dân</a:t>
            </a:r>
            <a:r>
              <a:rPr sz="4700" b="1" spc="-535" dirty="0">
                <a:solidFill>
                  <a:srgbClr val="527E9A"/>
                </a:solidFill>
                <a:latin typeface="Verdana"/>
                <a:cs typeface="Verdana"/>
              </a:rPr>
              <a:t> </a:t>
            </a:r>
            <a:r>
              <a:rPr sz="4700" b="1" spc="-210" dirty="0" err="1" smtClean="0">
                <a:solidFill>
                  <a:srgbClr val="527E9A"/>
                </a:solidFill>
                <a:latin typeface="Verdana"/>
                <a:cs typeface="Verdana"/>
              </a:rPr>
              <a:t>số</a:t>
            </a:r>
            <a:r>
              <a:rPr lang="en-US" sz="4700" b="1" spc="-210" dirty="0" smtClean="0">
                <a:solidFill>
                  <a:srgbClr val="527E9A"/>
                </a:solidFill>
                <a:latin typeface="Verdana"/>
                <a:cs typeface="Verdana"/>
              </a:rPr>
              <a:t> ASEAN: </a:t>
            </a:r>
            <a:r>
              <a:rPr lang="en-US" sz="4700" b="1" spc="-210" dirty="0" err="1" smtClean="0">
                <a:solidFill>
                  <a:srgbClr val="527E9A"/>
                </a:solidFill>
                <a:latin typeface="Verdana"/>
                <a:cs typeface="Verdana"/>
              </a:rPr>
              <a:t>Cơ</a:t>
            </a:r>
            <a:r>
              <a:rPr lang="en-US" sz="4700" b="1" spc="-210" dirty="0" smtClean="0">
                <a:solidFill>
                  <a:srgbClr val="527E9A"/>
                </a:solidFill>
                <a:latin typeface="Verdana"/>
                <a:cs typeface="Verdana"/>
              </a:rPr>
              <a:t> </a:t>
            </a:r>
            <a:r>
              <a:rPr lang="en-US" sz="4700" b="1" spc="-210" dirty="0" err="1" smtClean="0">
                <a:solidFill>
                  <a:srgbClr val="527E9A"/>
                </a:solidFill>
                <a:latin typeface="Verdana"/>
                <a:cs typeface="Verdana"/>
              </a:rPr>
              <a:t>hội</a:t>
            </a:r>
            <a:r>
              <a:rPr lang="en-US" sz="4700" b="1" spc="-210" dirty="0" smtClean="0">
                <a:solidFill>
                  <a:srgbClr val="527E9A"/>
                </a:solidFill>
                <a:latin typeface="Verdana"/>
                <a:cs typeface="Verdana"/>
              </a:rPr>
              <a:t> </a:t>
            </a:r>
            <a:r>
              <a:rPr lang="en-US" sz="4700" b="1" spc="-210" dirty="0" err="1" smtClean="0">
                <a:solidFill>
                  <a:srgbClr val="527E9A"/>
                </a:solidFill>
                <a:latin typeface="Verdana"/>
                <a:cs typeface="Verdana"/>
              </a:rPr>
              <a:t>và</a:t>
            </a:r>
            <a:r>
              <a:rPr lang="en-US" sz="4700" b="1" spc="-210" dirty="0" smtClean="0">
                <a:solidFill>
                  <a:srgbClr val="527E9A"/>
                </a:solidFill>
                <a:latin typeface="Verdana"/>
                <a:cs typeface="Verdana"/>
              </a:rPr>
              <a:t> </a:t>
            </a:r>
            <a:r>
              <a:rPr lang="en-US" sz="4700" b="1" spc="-210" dirty="0" err="1" smtClean="0">
                <a:solidFill>
                  <a:srgbClr val="527E9A"/>
                </a:solidFill>
                <a:latin typeface="Verdana"/>
                <a:cs typeface="Verdana"/>
              </a:rPr>
              <a:t>thách</a:t>
            </a:r>
            <a:r>
              <a:rPr lang="en-US" sz="4700" b="1" spc="-210" dirty="0" smtClean="0">
                <a:solidFill>
                  <a:srgbClr val="527E9A"/>
                </a:solidFill>
                <a:latin typeface="Verdana"/>
                <a:cs typeface="Verdana"/>
              </a:rPr>
              <a:t> </a:t>
            </a:r>
            <a:r>
              <a:rPr lang="en-US" sz="4700" b="1" spc="-210" dirty="0" err="1" smtClean="0">
                <a:solidFill>
                  <a:srgbClr val="527E9A"/>
                </a:solidFill>
                <a:latin typeface="Verdana"/>
                <a:cs typeface="Verdana"/>
              </a:rPr>
              <a:t>thức</a:t>
            </a:r>
            <a:endParaRPr sz="4700" dirty="0">
              <a:latin typeface="Verdana"/>
              <a:cs typeface="Verdana"/>
            </a:endParaRPr>
          </a:p>
        </p:txBody>
      </p:sp>
      <p:sp>
        <p:nvSpPr>
          <p:cNvPr id="7" name="object 7"/>
          <p:cNvSpPr txBox="1"/>
          <p:nvPr/>
        </p:nvSpPr>
        <p:spPr>
          <a:xfrm>
            <a:off x="4648200" y="5102733"/>
            <a:ext cx="3154076" cy="518091"/>
          </a:xfrm>
          <a:prstGeom prst="rect">
            <a:avLst/>
          </a:prstGeom>
        </p:spPr>
        <p:txBody>
          <a:bodyPr vert="horz" wrap="square" lIns="0" tIns="12700" rIns="0" bIns="0" rtlCol="0">
            <a:spAutoFit/>
          </a:bodyPr>
          <a:lstStyle/>
          <a:p>
            <a:pPr marL="12700">
              <a:lnSpc>
                <a:spcPct val="100000"/>
              </a:lnSpc>
              <a:spcBef>
                <a:spcPts val="100"/>
              </a:spcBef>
            </a:pPr>
            <a:r>
              <a:rPr sz="1600" b="1" spc="-25" dirty="0" err="1" smtClean="0">
                <a:solidFill>
                  <a:srgbClr val="527E9A"/>
                </a:solidFill>
                <a:latin typeface="Verdana"/>
                <a:cs typeface="Verdana"/>
              </a:rPr>
              <a:t>N</a:t>
            </a:r>
            <a:r>
              <a:rPr lang="en-US" sz="1600" b="1" spc="-25" dirty="0" err="1" smtClean="0">
                <a:solidFill>
                  <a:srgbClr val="527E9A"/>
                </a:solidFill>
                <a:latin typeface="Verdana"/>
                <a:cs typeface="Verdana"/>
              </a:rPr>
              <a:t>gô</a:t>
            </a:r>
            <a:r>
              <a:rPr lang="en-US" sz="1600" b="1" spc="-25" dirty="0" smtClean="0">
                <a:solidFill>
                  <a:srgbClr val="527E9A"/>
                </a:solidFill>
                <a:latin typeface="Verdana"/>
                <a:cs typeface="Verdana"/>
              </a:rPr>
              <a:t> </a:t>
            </a:r>
            <a:r>
              <a:rPr lang="en-US" sz="1600" b="1" spc="-25" dirty="0" err="1" smtClean="0">
                <a:solidFill>
                  <a:srgbClr val="527E9A"/>
                </a:solidFill>
                <a:latin typeface="Verdana"/>
                <a:cs typeface="Verdana"/>
              </a:rPr>
              <a:t>Quỳnh</a:t>
            </a:r>
            <a:r>
              <a:rPr lang="en-US" sz="1600" b="1" spc="-25" dirty="0" smtClean="0">
                <a:solidFill>
                  <a:srgbClr val="527E9A"/>
                </a:solidFill>
                <a:latin typeface="Verdana"/>
                <a:cs typeface="Verdana"/>
              </a:rPr>
              <a:t> An</a:t>
            </a:r>
          </a:p>
          <a:p>
            <a:pPr marL="12700">
              <a:lnSpc>
                <a:spcPct val="100000"/>
              </a:lnSpc>
              <a:spcBef>
                <a:spcPts val="100"/>
              </a:spcBef>
            </a:pPr>
            <a:r>
              <a:rPr lang="en-US" sz="1600" b="1" spc="-25" dirty="0" err="1" smtClean="0">
                <a:solidFill>
                  <a:srgbClr val="527E9A"/>
                </a:solidFill>
                <a:latin typeface="Verdana"/>
                <a:cs typeface="Verdana"/>
              </a:rPr>
              <a:t>Đại</a:t>
            </a:r>
            <a:r>
              <a:rPr lang="en-US" sz="1600" b="1" spc="-25" dirty="0" smtClean="0">
                <a:solidFill>
                  <a:srgbClr val="527E9A"/>
                </a:solidFill>
                <a:latin typeface="Verdana"/>
                <a:cs typeface="Verdana"/>
              </a:rPr>
              <a:t> </a:t>
            </a:r>
            <a:r>
              <a:rPr lang="en-US" sz="1600" b="1" spc="-25" dirty="0" err="1" smtClean="0">
                <a:solidFill>
                  <a:srgbClr val="527E9A"/>
                </a:solidFill>
                <a:latin typeface="Verdana"/>
                <a:cs typeface="Verdana"/>
              </a:rPr>
              <a:t>học</a:t>
            </a:r>
            <a:r>
              <a:rPr lang="en-US" sz="1600" b="1" spc="-25" dirty="0" smtClean="0">
                <a:solidFill>
                  <a:srgbClr val="527E9A"/>
                </a:solidFill>
                <a:latin typeface="Verdana"/>
                <a:cs typeface="Verdana"/>
              </a:rPr>
              <a:t> </a:t>
            </a:r>
            <a:r>
              <a:rPr lang="en-US" sz="1600" b="1" spc="-25" dirty="0" err="1" smtClean="0">
                <a:solidFill>
                  <a:srgbClr val="527E9A"/>
                </a:solidFill>
                <a:latin typeface="Verdana"/>
                <a:cs typeface="Verdana"/>
              </a:rPr>
              <a:t>Kinh</a:t>
            </a:r>
            <a:r>
              <a:rPr lang="en-US" sz="1600" b="1" spc="-25" dirty="0" smtClean="0">
                <a:solidFill>
                  <a:srgbClr val="527E9A"/>
                </a:solidFill>
                <a:latin typeface="Verdana"/>
                <a:cs typeface="Verdana"/>
              </a:rPr>
              <a:t> </a:t>
            </a:r>
            <a:r>
              <a:rPr lang="en-US" sz="1600" b="1" spc="-25" dirty="0" err="1" smtClean="0">
                <a:solidFill>
                  <a:srgbClr val="527E9A"/>
                </a:solidFill>
                <a:latin typeface="Verdana"/>
                <a:cs typeface="Verdana"/>
              </a:rPr>
              <a:t>tế</a:t>
            </a:r>
            <a:r>
              <a:rPr lang="en-US" sz="1600" b="1" spc="-25" dirty="0" smtClean="0">
                <a:solidFill>
                  <a:srgbClr val="527E9A"/>
                </a:solidFill>
                <a:latin typeface="Verdana"/>
                <a:cs typeface="Verdana"/>
              </a:rPr>
              <a:t> </a:t>
            </a:r>
            <a:r>
              <a:rPr lang="en-US" sz="1600" b="1" spc="-25" dirty="0" err="1" smtClean="0">
                <a:solidFill>
                  <a:srgbClr val="527E9A"/>
                </a:solidFill>
                <a:latin typeface="Verdana"/>
                <a:cs typeface="Verdana"/>
              </a:rPr>
              <a:t>Quốc</a:t>
            </a:r>
            <a:r>
              <a:rPr lang="en-US" sz="1600" b="1" spc="-25" dirty="0" smtClean="0">
                <a:solidFill>
                  <a:srgbClr val="527E9A"/>
                </a:solidFill>
                <a:latin typeface="Verdana"/>
                <a:cs typeface="Verdana"/>
              </a:rPr>
              <a:t> </a:t>
            </a:r>
            <a:r>
              <a:rPr lang="en-US" sz="1600" b="1" spc="-25" dirty="0" err="1" smtClean="0">
                <a:solidFill>
                  <a:srgbClr val="527E9A"/>
                </a:solidFill>
                <a:latin typeface="Verdana"/>
                <a:cs typeface="Verdana"/>
              </a:rPr>
              <a:t>dân</a:t>
            </a:r>
            <a:endParaRPr sz="1600" dirty="0">
              <a:latin typeface="Verdana"/>
              <a:cs typeface="Verdana"/>
            </a:endParaRPr>
          </a:p>
        </p:txBody>
      </p:sp>
      <p:sp>
        <p:nvSpPr>
          <p:cNvPr id="8" name="object 8"/>
          <p:cNvSpPr txBox="1"/>
          <p:nvPr/>
        </p:nvSpPr>
        <p:spPr>
          <a:xfrm>
            <a:off x="925829" y="534092"/>
            <a:ext cx="4151599" cy="293029"/>
          </a:xfrm>
          <a:prstGeom prst="rect">
            <a:avLst/>
          </a:prstGeom>
        </p:spPr>
        <p:txBody>
          <a:bodyPr vert="horz" wrap="square" lIns="0" tIns="15875" rIns="0" bIns="0" rtlCol="0">
            <a:spAutoFit/>
          </a:bodyPr>
          <a:lstStyle/>
          <a:p>
            <a:pPr marL="12700" algn="ctr">
              <a:lnSpc>
                <a:spcPct val="100000"/>
              </a:lnSpc>
              <a:spcBef>
                <a:spcPts val="125"/>
              </a:spcBef>
            </a:pPr>
            <a:r>
              <a:rPr lang="en-US" b="1" dirty="0">
                <a:solidFill>
                  <a:schemeClr val="accent1">
                    <a:lumMod val="50000"/>
                  </a:schemeClr>
                </a:solidFill>
              </a:rPr>
              <a:t>ASEAN: </a:t>
            </a:r>
            <a:r>
              <a:rPr lang="en-US" b="1" dirty="0" err="1">
                <a:solidFill>
                  <a:schemeClr val="accent1">
                    <a:lumMod val="50000"/>
                  </a:schemeClr>
                </a:solidFill>
              </a:rPr>
              <a:t>Một</a:t>
            </a:r>
            <a:r>
              <a:rPr lang="en-US" b="1" dirty="0">
                <a:solidFill>
                  <a:schemeClr val="accent1">
                    <a:lumMod val="50000"/>
                  </a:schemeClr>
                </a:solidFill>
              </a:rPr>
              <a:t> </a:t>
            </a:r>
            <a:r>
              <a:rPr lang="en-US" b="1" dirty="0" err="1">
                <a:solidFill>
                  <a:schemeClr val="accent1">
                    <a:lumMod val="50000"/>
                  </a:schemeClr>
                </a:solidFill>
              </a:rPr>
              <a:t>cộng</a:t>
            </a:r>
            <a:r>
              <a:rPr lang="en-US" b="1" dirty="0">
                <a:solidFill>
                  <a:schemeClr val="accent1">
                    <a:lumMod val="50000"/>
                  </a:schemeClr>
                </a:solidFill>
              </a:rPr>
              <a:t> </a:t>
            </a:r>
            <a:r>
              <a:rPr lang="en-US" b="1" dirty="0" err="1">
                <a:solidFill>
                  <a:schemeClr val="accent1">
                    <a:lumMod val="50000"/>
                  </a:schemeClr>
                </a:solidFill>
              </a:rPr>
              <a:t>đồng</a:t>
            </a:r>
            <a:r>
              <a:rPr lang="en-US" b="1" dirty="0">
                <a:solidFill>
                  <a:schemeClr val="accent1">
                    <a:lumMod val="50000"/>
                  </a:schemeClr>
                </a:solidFill>
              </a:rPr>
              <a:t> </a:t>
            </a:r>
            <a:r>
              <a:rPr lang="en-US" b="1" dirty="0" err="1">
                <a:solidFill>
                  <a:schemeClr val="accent1">
                    <a:lumMod val="50000"/>
                  </a:schemeClr>
                </a:solidFill>
              </a:rPr>
              <a:t>Già</a:t>
            </a:r>
            <a:r>
              <a:rPr lang="en-US" b="1" dirty="0">
                <a:solidFill>
                  <a:schemeClr val="accent1">
                    <a:lumMod val="50000"/>
                  </a:schemeClr>
                </a:solidFill>
              </a:rPr>
              <a:t> </a:t>
            </a:r>
            <a:r>
              <a:rPr lang="en-US" b="1" dirty="0" err="1">
                <a:solidFill>
                  <a:schemeClr val="accent1">
                    <a:lumMod val="50000"/>
                  </a:schemeClr>
                </a:solidFill>
              </a:rPr>
              <a:t>hóa</a:t>
            </a:r>
            <a:r>
              <a:rPr lang="en-US" b="1" dirty="0">
                <a:solidFill>
                  <a:schemeClr val="accent1">
                    <a:lumMod val="50000"/>
                  </a:schemeClr>
                </a:solidFill>
              </a:rPr>
              <a:t> </a:t>
            </a:r>
            <a:r>
              <a:rPr lang="en-US" b="1" dirty="0" err="1">
                <a:solidFill>
                  <a:schemeClr val="accent1">
                    <a:lumMod val="50000"/>
                  </a:schemeClr>
                </a:solidFill>
              </a:rPr>
              <a:t>năng</a:t>
            </a:r>
            <a:r>
              <a:rPr lang="en-US" b="1" dirty="0">
                <a:solidFill>
                  <a:schemeClr val="accent1">
                    <a:lumMod val="50000"/>
                  </a:schemeClr>
                </a:solidFill>
              </a:rPr>
              <a:t> </a:t>
            </a:r>
            <a:r>
              <a:rPr lang="en-US" b="1" dirty="0" err="1" smtClean="0">
                <a:solidFill>
                  <a:schemeClr val="accent1">
                    <a:lumMod val="50000"/>
                  </a:schemeClr>
                </a:solidFill>
              </a:rPr>
              <a:t>động</a:t>
            </a:r>
            <a:endParaRPr sz="1100" dirty="0">
              <a:solidFill>
                <a:schemeClr val="accent1">
                  <a:lumMod val="50000"/>
                </a:schemeClr>
              </a:solidFill>
              <a:latin typeface="Verdana"/>
              <a:cs typeface="Verdana"/>
            </a:endParaRPr>
          </a:p>
        </p:txBody>
      </p:sp>
      <p:sp>
        <p:nvSpPr>
          <p:cNvPr id="9" name="object 9"/>
          <p:cNvSpPr/>
          <p:nvPr/>
        </p:nvSpPr>
        <p:spPr>
          <a:xfrm>
            <a:off x="390524" y="500136"/>
            <a:ext cx="535305" cy="342900"/>
          </a:xfrm>
          <a:custGeom>
            <a:avLst/>
            <a:gdLst/>
            <a:ahLst/>
            <a:cxnLst/>
            <a:rect l="l" t="t" r="r" b="b"/>
            <a:pathLst>
              <a:path w="535305" h="342900">
                <a:moveTo>
                  <a:pt x="38454" y="260421"/>
                </a:moveTo>
                <a:lnTo>
                  <a:pt x="36782" y="260421"/>
                </a:lnTo>
                <a:lnTo>
                  <a:pt x="21737" y="248662"/>
                </a:lnTo>
                <a:lnTo>
                  <a:pt x="21737" y="246979"/>
                </a:lnTo>
                <a:lnTo>
                  <a:pt x="53502" y="208337"/>
                </a:lnTo>
                <a:lnTo>
                  <a:pt x="53502" y="206657"/>
                </a:lnTo>
                <a:lnTo>
                  <a:pt x="20115" y="172161"/>
                </a:lnTo>
                <a:lnTo>
                  <a:pt x="8359" y="156252"/>
                </a:lnTo>
                <a:lnTo>
                  <a:pt x="5017" y="152892"/>
                </a:lnTo>
                <a:lnTo>
                  <a:pt x="3344" y="149532"/>
                </a:lnTo>
                <a:lnTo>
                  <a:pt x="0" y="144492"/>
                </a:lnTo>
                <a:lnTo>
                  <a:pt x="3344" y="139449"/>
                </a:lnTo>
                <a:lnTo>
                  <a:pt x="36497" y="98784"/>
                </a:lnTo>
                <a:lnTo>
                  <a:pt x="75176" y="64466"/>
                </a:lnTo>
                <a:lnTo>
                  <a:pt x="118500" y="36962"/>
                </a:lnTo>
                <a:lnTo>
                  <a:pt x="165585" y="16738"/>
                </a:lnTo>
                <a:lnTo>
                  <a:pt x="215550" y="4262"/>
                </a:lnTo>
                <a:lnTo>
                  <a:pt x="267511" y="0"/>
                </a:lnTo>
                <a:lnTo>
                  <a:pt x="319474" y="4262"/>
                </a:lnTo>
                <a:lnTo>
                  <a:pt x="369440" y="16738"/>
                </a:lnTo>
                <a:lnTo>
                  <a:pt x="377411" y="20162"/>
                </a:lnTo>
                <a:lnTo>
                  <a:pt x="267511" y="20162"/>
                </a:lnTo>
                <a:lnTo>
                  <a:pt x="220411" y="24012"/>
                </a:lnTo>
                <a:lnTo>
                  <a:pt x="174936" y="35283"/>
                </a:lnTo>
                <a:lnTo>
                  <a:pt x="131876" y="53554"/>
                </a:lnTo>
                <a:lnTo>
                  <a:pt x="92020" y="78406"/>
                </a:lnTo>
                <a:lnTo>
                  <a:pt x="56158" y="109418"/>
                </a:lnTo>
                <a:lnTo>
                  <a:pt x="25079" y="146172"/>
                </a:lnTo>
                <a:lnTo>
                  <a:pt x="25079" y="147852"/>
                </a:lnTo>
                <a:lnTo>
                  <a:pt x="26752" y="149532"/>
                </a:lnTo>
                <a:lnTo>
                  <a:pt x="38090" y="163078"/>
                </a:lnTo>
                <a:lnTo>
                  <a:pt x="75239" y="199937"/>
                </a:lnTo>
                <a:lnTo>
                  <a:pt x="104881" y="221779"/>
                </a:lnTo>
                <a:lnTo>
                  <a:pt x="70222" y="221779"/>
                </a:lnTo>
                <a:lnTo>
                  <a:pt x="38454" y="260421"/>
                </a:lnTo>
                <a:close/>
              </a:path>
              <a:path w="535305" h="342900">
                <a:moveTo>
                  <a:pt x="383388" y="269663"/>
                </a:moveTo>
                <a:lnTo>
                  <a:pt x="266676" y="269663"/>
                </a:lnTo>
                <a:lnTo>
                  <a:pt x="301683" y="267773"/>
                </a:lnTo>
                <a:lnTo>
                  <a:pt x="336064" y="262101"/>
                </a:lnTo>
                <a:lnTo>
                  <a:pt x="385672" y="245799"/>
                </a:lnTo>
                <a:lnTo>
                  <a:pt x="431782" y="221149"/>
                </a:lnTo>
                <a:lnTo>
                  <a:pt x="472275" y="188280"/>
                </a:lnTo>
                <a:lnTo>
                  <a:pt x="506601" y="149532"/>
                </a:lnTo>
                <a:lnTo>
                  <a:pt x="508273" y="147852"/>
                </a:lnTo>
                <a:lnTo>
                  <a:pt x="478867" y="108446"/>
                </a:lnTo>
                <a:lnTo>
                  <a:pt x="443005" y="77908"/>
                </a:lnTo>
                <a:lnTo>
                  <a:pt x="403149" y="53344"/>
                </a:lnTo>
                <a:lnTo>
                  <a:pt x="360089" y="35221"/>
                </a:lnTo>
                <a:lnTo>
                  <a:pt x="314613" y="24004"/>
                </a:lnTo>
                <a:lnTo>
                  <a:pt x="267511" y="20162"/>
                </a:lnTo>
                <a:lnTo>
                  <a:pt x="377411" y="20162"/>
                </a:lnTo>
                <a:lnTo>
                  <a:pt x="416526" y="36962"/>
                </a:lnTo>
                <a:lnTo>
                  <a:pt x="459849" y="64466"/>
                </a:lnTo>
                <a:lnTo>
                  <a:pt x="498528" y="98784"/>
                </a:lnTo>
                <a:lnTo>
                  <a:pt x="531681" y="139449"/>
                </a:lnTo>
                <a:lnTo>
                  <a:pt x="535023" y="144492"/>
                </a:lnTo>
                <a:lnTo>
                  <a:pt x="531681" y="149532"/>
                </a:lnTo>
                <a:lnTo>
                  <a:pt x="528336" y="152892"/>
                </a:lnTo>
                <a:lnTo>
                  <a:pt x="526666" y="156252"/>
                </a:lnTo>
                <a:lnTo>
                  <a:pt x="523321" y="159612"/>
                </a:lnTo>
                <a:lnTo>
                  <a:pt x="513968" y="172161"/>
                </a:lnTo>
                <a:lnTo>
                  <a:pt x="503675" y="184394"/>
                </a:lnTo>
                <a:lnTo>
                  <a:pt x="492755" y="195998"/>
                </a:lnTo>
                <a:lnTo>
                  <a:pt x="481521" y="206657"/>
                </a:lnTo>
                <a:lnTo>
                  <a:pt x="481521" y="208337"/>
                </a:lnTo>
                <a:lnTo>
                  <a:pt x="492573" y="221779"/>
                </a:lnTo>
                <a:lnTo>
                  <a:pt x="463131" y="221779"/>
                </a:lnTo>
                <a:lnTo>
                  <a:pt x="452812" y="229313"/>
                </a:lnTo>
                <a:lnTo>
                  <a:pt x="442022" y="236690"/>
                </a:lnTo>
                <a:lnTo>
                  <a:pt x="430920" y="243751"/>
                </a:lnTo>
                <a:lnTo>
                  <a:pt x="419661" y="250339"/>
                </a:lnTo>
                <a:lnTo>
                  <a:pt x="419762" y="252231"/>
                </a:lnTo>
                <a:lnTo>
                  <a:pt x="424491" y="262101"/>
                </a:lnTo>
                <a:lnTo>
                  <a:pt x="399596" y="262101"/>
                </a:lnTo>
                <a:lnTo>
                  <a:pt x="388023" y="267824"/>
                </a:lnTo>
                <a:lnTo>
                  <a:pt x="383388" y="269663"/>
                </a:lnTo>
                <a:close/>
              </a:path>
              <a:path w="535305" h="342900">
                <a:moveTo>
                  <a:pt x="110349" y="307466"/>
                </a:moveTo>
                <a:lnTo>
                  <a:pt x="108677" y="307466"/>
                </a:lnTo>
                <a:lnTo>
                  <a:pt x="91957" y="299066"/>
                </a:lnTo>
                <a:lnTo>
                  <a:pt x="91957" y="297384"/>
                </a:lnTo>
                <a:lnTo>
                  <a:pt x="115256" y="252231"/>
                </a:lnTo>
                <a:lnTo>
                  <a:pt x="115364" y="250339"/>
                </a:lnTo>
                <a:lnTo>
                  <a:pt x="104105" y="243751"/>
                </a:lnTo>
                <a:lnTo>
                  <a:pt x="93002" y="236690"/>
                </a:lnTo>
                <a:lnTo>
                  <a:pt x="82213" y="229313"/>
                </a:lnTo>
                <a:lnTo>
                  <a:pt x="71894" y="221779"/>
                </a:lnTo>
                <a:lnTo>
                  <a:pt x="104881" y="221779"/>
                </a:lnTo>
                <a:lnTo>
                  <a:pt x="118735" y="230415"/>
                </a:lnTo>
                <a:lnTo>
                  <a:pt x="133757" y="238579"/>
                </a:lnTo>
                <a:lnTo>
                  <a:pt x="149091" y="245799"/>
                </a:lnTo>
                <a:lnTo>
                  <a:pt x="164897" y="252231"/>
                </a:lnTo>
                <a:lnTo>
                  <a:pt x="181015" y="257718"/>
                </a:lnTo>
                <a:lnTo>
                  <a:pt x="197289" y="262101"/>
                </a:lnTo>
                <a:lnTo>
                  <a:pt x="133757" y="262101"/>
                </a:lnTo>
                <a:lnTo>
                  <a:pt x="110349" y="307466"/>
                </a:lnTo>
                <a:close/>
              </a:path>
              <a:path w="535305" h="342900">
                <a:moveTo>
                  <a:pt x="498241" y="260421"/>
                </a:moveTo>
                <a:lnTo>
                  <a:pt x="496571" y="260421"/>
                </a:lnTo>
                <a:lnTo>
                  <a:pt x="464804" y="221779"/>
                </a:lnTo>
                <a:lnTo>
                  <a:pt x="492573" y="221779"/>
                </a:lnTo>
                <a:lnTo>
                  <a:pt x="513291" y="246979"/>
                </a:lnTo>
                <a:lnTo>
                  <a:pt x="513291" y="248662"/>
                </a:lnTo>
                <a:lnTo>
                  <a:pt x="498241" y="260421"/>
                </a:lnTo>
                <a:close/>
              </a:path>
              <a:path w="535305" h="342900">
                <a:moveTo>
                  <a:pt x="190602" y="334349"/>
                </a:moveTo>
                <a:lnTo>
                  <a:pt x="172212" y="329309"/>
                </a:lnTo>
                <a:lnTo>
                  <a:pt x="183914" y="280584"/>
                </a:lnTo>
                <a:lnTo>
                  <a:pt x="171636" y="276515"/>
                </a:lnTo>
                <a:lnTo>
                  <a:pt x="159672" y="271974"/>
                </a:lnTo>
                <a:lnTo>
                  <a:pt x="135429" y="262101"/>
                </a:lnTo>
                <a:lnTo>
                  <a:pt x="197289" y="262101"/>
                </a:lnTo>
                <a:lnTo>
                  <a:pt x="231670" y="267773"/>
                </a:lnTo>
                <a:lnTo>
                  <a:pt x="266676" y="269663"/>
                </a:lnTo>
                <a:lnTo>
                  <a:pt x="383388" y="269663"/>
                </a:lnTo>
                <a:lnTo>
                  <a:pt x="375980" y="272603"/>
                </a:lnTo>
                <a:lnTo>
                  <a:pt x="363623" y="276751"/>
                </a:lnTo>
                <a:lnTo>
                  <a:pt x="351109" y="280584"/>
                </a:lnTo>
                <a:lnTo>
                  <a:pt x="351455" y="285624"/>
                </a:lnTo>
                <a:lnTo>
                  <a:pt x="202307" y="285624"/>
                </a:lnTo>
                <a:lnTo>
                  <a:pt x="190602" y="334349"/>
                </a:lnTo>
                <a:close/>
              </a:path>
              <a:path w="535305" h="342900">
                <a:moveTo>
                  <a:pt x="424676" y="307466"/>
                </a:moveTo>
                <a:lnTo>
                  <a:pt x="423004" y="307466"/>
                </a:lnTo>
                <a:lnTo>
                  <a:pt x="401269" y="262101"/>
                </a:lnTo>
                <a:lnTo>
                  <a:pt x="424491" y="262101"/>
                </a:lnTo>
                <a:lnTo>
                  <a:pt x="441396" y="297384"/>
                </a:lnTo>
                <a:lnTo>
                  <a:pt x="441396" y="299066"/>
                </a:lnTo>
                <a:lnTo>
                  <a:pt x="424676" y="307466"/>
                </a:lnTo>
                <a:close/>
              </a:path>
              <a:path w="535305" h="342900">
                <a:moveTo>
                  <a:pt x="272529" y="342749"/>
                </a:moveTo>
                <a:lnTo>
                  <a:pt x="254136" y="342749"/>
                </a:lnTo>
                <a:lnTo>
                  <a:pt x="254136" y="292344"/>
                </a:lnTo>
                <a:lnTo>
                  <a:pt x="228222" y="289614"/>
                </a:lnTo>
                <a:lnTo>
                  <a:pt x="215108" y="287855"/>
                </a:lnTo>
                <a:lnTo>
                  <a:pt x="202307" y="285624"/>
                </a:lnTo>
                <a:lnTo>
                  <a:pt x="324359" y="285624"/>
                </a:lnTo>
                <a:lnTo>
                  <a:pt x="311793" y="288091"/>
                </a:lnTo>
                <a:lnTo>
                  <a:pt x="299070" y="290244"/>
                </a:lnTo>
                <a:lnTo>
                  <a:pt x="286034" y="291766"/>
                </a:lnTo>
                <a:lnTo>
                  <a:pt x="272529" y="292344"/>
                </a:lnTo>
                <a:lnTo>
                  <a:pt x="272529" y="342749"/>
                </a:lnTo>
                <a:close/>
              </a:path>
              <a:path w="535305" h="342900">
                <a:moveTo>
                  <a:pt x="336064" y="334349"/>
                </a:moveTo>
                <a:lnTo>
                  <a:pt x="324359" y="285624"/>
                </a:lnTo>
                <a:lnTo>
                  <a:pt x="351455" y="285624"/>
                </a:lnTo>
                <a:lnTo>
                  <a:pt x="354454" y="329309"/>
                </a:lnTo>
                <a:lnTo>
                  <a:pt x="336064" y="334349"/>
                </a:lnTo>
                <a:close/>
              </a:path>
            </a:pathLst>
          </a:custGeom>
          <a:solidFill>
            <a:srgbClr val="FDB33A"/>
          </a:solidFill>
        </p:spPr>
        <p:txBody>
          <a:bodyPr wrap="square" lIns="0" tIns="0" rIns="0" bIns="0" rtlCol="0"/>
          <a:lstStyle/>
          <a:p>
            <a:endParaRPr/>
          </a:p>
        </p:txBody>
      </p:sp>
      <p:grpSp>
        <p:nvGrpSpPr>
          <p:cNvPr id="10" name="object 10"/>
          <p:cNvGrpSpPr/>
          <p:nvPr/>
        </p:nvGrpSpPr>
        <p:grpSpPr>
          <a:xfrm>
            <a:off x="3962399" y="1"/>
            <a:ext cx="3658151" cy="2400300"/>
            <a:chOff x="3571791" y="0"/>
            <a:chExt cx="4048760" cy="3706495"/>
          </a:xfrm>
        </p:grpSpPr>
        <p:sp>
          <p:nvSpPr>
            <p:cNvPr id="11" name="object 11"/>
            <p:cNvSpPr/>
            <p:nvPr/>
          </p:nvSpPr>
          <p:spPr>
            <a:xfrm>
              <a:off x="3571791" y="0"/>
              <a:ext cx="4048760" cy="3706495"/>
            </a:xfrm>
            <a:custGeom>
              <a:avLst/>
              <a:gdLst/>
              <a:ahLst/>
              <a:cxnLst/>
              <a:rect l="l" t="t" r="r" b="b"/>
              <a:pathLst>
                <a:path w="4048759" h="3706495">
                  <a:moveTo>
                    <a:pt x="4048193" y="3706150"/>
                  </a:moveTo>
                  <a:lnTo>
                    <a:pt x="3988742" y="3668867"/>
                  </a:lnTo>
                  <a:lnTo>
                    <a:pt x="3946053" y="3641014"/>
                  </a:lnTo>
                  <a:lnTo>
                    <a:pt x="3903838" y="3612602"/>
                  </a:lnTo>
                  <a:lnTo>
                    <a:pt x="3862118" y="3583638"/>
                  </a:lnTo>
                  <a:lnTo>
                    <a:pt x="3820914" y="3554130"/>
                  </a:lnTo>
                  <a:lnTo>
                    <a:pt x="3780250" y="3524085"/>
                  </a:lnTo>
                  <a:lnTo>
                    <a:pt x="3740145" y="3493512"/>
                  </a:lnTo>
                  <a:lnTo>
                    <a:pt x="3700623" y="3462419"/>
                  </a:lnTo>
                  <a:lnTo>
                    <a:pt x="3661703" y="3430813"/>
                  </a:lnTo>
                  <a:lnTo>
                    <a:pt x="3623409" y="3398702"/>
                  </a:lnTo>
                  <a:lnTo>
                    <a:pt x="3585762" y="3366094"/>
                  </a:lnTo>
                  <a:lnTo>
                    <a:pt x="3548783" y="3332996"/>
                  </a:lnTo>
                  <a:lnTo>
                    <a:pt x="3512494" y="3299418"/>
                  </a:lnTo>
                  <a:lnTo>
                    <a:pt x="3462937" y="3250344"/>
                  </a:lnTo>
                  <a:lnTo>
                    <a:pt x="3415342" y="3200935"/>
                  </a:lnTo>
                  <a:lnTo>
                    <a:pt x="3369677" y="3151300"/>
                  </a:lnTo>
                  <a:lnTo>
                    <a:pt x="3325909" y="3101547"/>
                  </a:lnTo>
                  <a:lnTo>
                    <a:pt x="3284006" y="3051787"/>
                  </a:lnTo>
                  <a:lnTo>
                    <a:pt x="3243934" y="3002129"/>
                  </a:lnTo>
                  <a:lnTo>
                    <a:pt x="3205662" y="2952682"/>
                  </a:lnTo>
                  <a:lnTo>
                    <a:pt x="3169155" y="2903555"/>
                  </a:lnTo>
                  <a:lnTo>
                    <a:pt x="3134382" y="2854859"/>
                  </a:lnTo>
                  <a:lnTo>
                    <a:pt x="3101310" y="2806701"/>
                  </a:lnTo>
                  <a:lnTo>
                    <a:pt x="3069905" y="2759193"/>
                  </a:lnTo>
                  <a:lnTo>
                    <a:pt x="3040136" y="2712442"/>
                  </a:lnTo>
                  <a:lnTo>
                    <a:pt x="3011969" y="2666558"/>
                  </a:lnTo>
                  <a:lnTo>
                    <a:pt x="2985372" y="2621652"/>
                  </a:lnTo>
                  <a:lnTo>
                    <a:pt x="2960312" y="2577831"/>
                  </a:lnTo>
                  <a:lnTo>
                    <a:pt x="2936756" y="2535206"/>
                  </a:lnTo>
                  <a:lnTo>
                    <a:pt x="2914671" y="2493885"/>
                  </a:lnTo>
                  <a:lnTo>
                    <a:pt x="2894025" y="2453979"/>
                  </a:lnTo>
                  <a:lnTo>
                    <a:pt x="2874785" y="2415596"/>
                  </a:lnTo>
                  <a:lnTo>
                    <a:pt x="2856918" y="2378846"/>
                  </a:lnTo>
                  <a:lnTo>
                    <a:pt x="2840391" y="2343838"/>
                  </a:lnTo>
                  <a:lnTo>
                    <a:pt x="2811228" y="2279487"/>
                  </a:lnTo>
                  <a:lnTo>
                    <a:pt x="2787034" y="2223417"/>
                  </a:lnTo>
                  <a:lnTo>
                    <a:pt x="2767546" y="2176503"/>
                  </a:lnTo>
                  <a:lnTo>
                    <a:pt x="2737866" y="2110164"/>
                  </a:lnTo>
                  <a:lnTo>
                    <a:pt x="2711794" y="2047542"/>
                  </a:lnTo>
                  <a:lnTo>
                    <a:pt x="2688918" y="1988421"/>
                  </a:lnTo>
                  <a:lnTo>
                    <a:pt x="2668826" y="1932589"/>
                  </a:lnTo>
                  <a:lnTo>
                    <a:pt x="2651104" y="1879829"/>
                  </a:lnTo>
                  <a:lnTo>
                    <a:pt x="2635342" y="1829928"/>
                  </a:lnTo>
                  <a:lnTo>
                    <a:pt x="2621126" y="1782670"/>
                  </a:lnTo>
                  <a:lnTo>
                    <a:pt x="2608044" y="1737842"/>
                  </a:lnTo>
                  <a:lnTo>
                    <a:pt x="2595684" y="1695228"/>
                  </a:lnTo>
                  <a:lnTo>
                    <a:pt x="2583634" y="1654614"/>
                  </a:lnTo>
                  <a:lnTo>
                    <a:pt x="2571481" y="1615786"/>
                  </a:lnTo>
                  <a:lnTo>
                    <a:pt x="2558813" y="1578528"/>
                  </a:lnTo>
                  <a:lnTo>
                    <a:pt x="2545218" y="1542627"/>
                  </a:lnTo>
                  <a:lnTo>
                    <a:pt x="2513597" y="1474034"/>
                  </a:lnTo>
                  <a:lnTo>
                    <a:pt x="2494746" y="1440914"/>
                  </a:lnTo>
                  <a:lnTo>
                    <a:pt x="2473318" y="1408292"/>
                  </a:lnTo>
                  <a:lnTo>
                    <a:pt x="2448902" y="1375953"/>
                  </a:lnTo>
                  <a:lnTo>
                    <a:pt x="2421084" y="1343682"/>
                  </a:lnTo>
                  <a:lnTo>
                    <a:pt x="2389453" y="1311266"/>
                  </a:lnTo>
                  <a:lnTo>
                    <a:pt x="2353597" y="1278489"/>
                  </a:lnTo>
                  <a:lnTo>
                    <a:pt x="2318915" y="1249908"/>
                  </a:lnTo>
                  <a:lnTo>
                    <a:pt x="2284355" y="1224302"/>
                  </a:lnTo>
                  <a:lnTo>
                    <a:pt x="2249760" y="1201408"/>
                  </a:lnTo>
                  <a:lnTo>
                    <a:pt x="2214977" y="1180966"/>
                  </a:lnTo>
                  <a:lnTo>
                    <a:pt x="2179849" y="1162716"/>
                  </a:lnTo>
                  <a:lnTo>
                    <a:pt x="2144223" y="1146396"/>
                  </a:lnTo>
                  <a:lnTo>
                    <a:pt x="2107942" y="1131745"/>
                  </a:lnTo>
                  <a:lnTo>
                    <a:pt x="2070852" y="1118503"/>
                  </a:lnTo>
                  <a:lnTo>
                    <a:pt x="2032798" y="1106407"/>
                  </a:lnTo>
                  <a:lnTo>
                    <a:pt x="1993625" y="1095198"/>
                  </a:lnTo>
                  <a:lnTo>
                    <a:pt x="1953178" y="1084614"/>
                  </a:lnTo>
                  <a:lnTo>
                    <a:pt x="1911302" y="1074395"/>
                  </a:lnTo>
                  <a:lnTo>
                    <a:pt x="1675063" y="1019624"/>
                  </a:lnTo>
                  <a:lnTo>
                    <a:pt x="1621358" y="1006109"/>
                  </a:lnTo>
                  <a:lnTo>
                    <a:pt x="1565139" y="991131"/>
                  </a:lnTo>
                  <a:lnTo>
                    <a:pt x="1506251" y="974429"/>
                  </a:lnTo>
                  <a:lnTo>
                    <a:pt x="1444539" y="955742"/>
                  </a:lnTo>
                  <a:lnTo>
                    <a:pt x="1379848" y="934809"/>
                  </a:lnTo>
                  <a:lnTo>
                    <a:pt x="1312024" y="911370"/>
                  </a:lnTo>
                  <a:lnTo>
                    <a:pt x="1266741" y="893911"/>
                  </a:lnTo>
                  <a:lnTo>
                    <a:pt x="1220436" y="875365"/>
                  </a:lnTo>
                  <a:lnTo>
                    <a:pt x="1173241" y="855776"/>
                  </a:lnTo>
                  <a:lnTo>
                    <a:pt x="1125288" y="835186"/>
                  </a:lnTo>
                  <a:lnTo>
                    <a:pt x="1076709" y="813637"/>
                  </a:lnTo>
                  <a:lnTo>
                    <a:pt x="1027637" y="791172"/>
                  </a:lnTo>
                  <a:lnTo>
                    <a:pt x="978204" y="767834"/>
                  </a:lnTo>
                  <a:lnTo>
                    <a:pt x="928542" y="743664"/>
                  </a:lnTo>
                  <a:lnTo>
                    <a:pt x="878782" y="718705"/>
                  </a:lnTo>
                  <a:lnTo>
                    <a:pt x="829057" y="693000"/>
                  </a:lnTo>
                  <a:lnTo>
                    <a:pt x="779500" y="666591"/>
                  </a:lnTo>
                  <a:lnTo>
                    <a:pt x="730242" y="639521"/>
                  </a:lnTo>
                  <a:lnTo>
                    <a:pt x="681415" y="611832"/>
                  </a:lnTo>
                  <a:lnTo>
                    <a:pt x="633152" y="583567"/>
                  </a:lnTo>
                  <a:lnTo>
                    <a:pt x="585584" y="554767"/>
                  </a:lnTo>
                  <a:lnTo>
                    <a:pt x="538844" y="525476"/>
                  </a:lnTo>
                  <a:lnTo>
                    <a:pt x="493064" y="495736"/>
                  </a:lnTo>
                  <a:lnTo>
                    <a:pt x="448376" y="465590"/>
                  </a:lnTo>
                  <a:lnTo>
                    <a:pt x="404912" y="435080"/>
                  </a:lnTo>
                  <a:lnTo>
                    <a:pt x="362805" y="404248"/>
                  </a:lnTo>
                  <a:lnTo>
                    <a:pt x="322186" y="373137"/>
                  </a:lnTo>
                  <a:lnTo>
                    <a:pt x="283187" y="341789"/>
                  </a:lnTo>
                  <a:lnTo>
                    <a:pt x="245942" y="310247"/>
                  </a:lnTo>
                  <a:lnTo>
                    <a:pt x="210581" y="278553"/>
                  </a:lnTo>
                  <a:lnTo>
                    <a:pt x="177237" y="246750"/>
                  </a:lnTo>
                  <a:lnTo>
                    <a:pt x="146042" y="214881"/>
                  </a:lnTo>
                  <a:lnTo>
                    <a:pt x="117128" y="182987"/>
                  </a:lnTo>
                  <a:lnTo>
                    <a:pt x="90627" y="151111"/>
                  </a:lnTo>
                  <a:lnTo>
                    <a:pt x="66672" y="119296"/>
                  </a:lnTo>
                  <a:lnTo>
                    <a:pt x="45395" y="87584"/>
                  </a:lnTo>
                  <a:lnTo>
                    <a:pt x="11401" y="24640"/>
                  </a:lnTo>
                  <a:lnTo>
                    <a:pt x="0" y="0"/>
                  </a:lnTo>
                  <a:lnTo>
                    <a:pt x="4048193" y="0"/>
                  </a:lnTo>
                  <a:lnTo>
                    <a:pt x="4048193" y="3706150"/>
                  </a:lnTo>
                  <a:close/>
                </a:path>
              </a:pathLst>
            </a:custGeom>
            <a:solidFill>
              <a:srgbClr val="FDB33A"/>
            </a:solidFill>
          </p:spPr>
          <p:txBody>
            <a:bodyPr wrap="square" lIns="0" tIns="0" rIns="0" bIns="0" rtlCol="0"/>
            <a:lstStyle/>
            <a:p>
              <a:endParaRPr/>
            </a:p>
          </p:txBody>
        </p:sp>
        <p:sp>
          <p:nvSpPr>
            <p:cNvPr id="12" name="object 12"/>
            <p:cNvSpPr/>
            <p:nvPr/>
          </p:nvSpPr>
          <p:spPr>
            <a:xfrm>
              <a:off x="4313523" y="0"/>
              <a:ext cx="3307079" cy="3027680"/>
            </a:xfrm>
            <a:custGeom>
              <a:avLst/>
              <a:gdLst/>
              <a:ahLst/>
              <a:cxnLst/>
              <a:rect l="l" t="t" r="r" b="b"/>
              <a:pathLst>
                <a:path w="3307079" h="3027680">
                  <a:moveTo>
                    <a:pt x="3306460" y="3027236"/>
                  </a:moveTo>
                  <a:lnTo>
                    <a:pt x="3277200" y="3001047"/>
                  </a:lnTo>
                  <a:lnTo>
                    <a:pt x="3240911" y="2967469"/>
                  </a:lnTo>
                  <a:lnTo>
                    <a:pt x="3191356" y="2918395"/>
                  </a:lnTo>
                  <a:lnTo>
                    <a:pt x="3143763" y="2868986"/>
                  </a:lnTo>
                  <a:lnTo>
                    <a:pt x="3098100" y="2819350"/>
                  </a:lnTo>
                  <a:lnTo>
                    <a:pt x="3054334" y="2769598"/>
                  </a:lnTo>
                  <a:lnTo>
                    <a:pt x="3012432" y="2719838"/>
                  </a:lnTo>
                  <a:lnTo>
                    <a:pt x="2972361" y="2670179"/>
                  </a:lnTo>
                  <a:lnTo>
                    <a:pt x="2934089" y="2620732"/>
                  </a:lnTo>
                  <a:lnTo>
                    <a:pt x="2897583" y="2571605"/>
                  </a:lnTo>
                  <a:lnTo>
                    <a:pt x="2862811" y="2522909"/>
                  </a:lnTo>
                  <a:lnTo>
                    <a:pt x="2829739" y="2474751"/>
                  </a:lnTo>
                  <a:lnTo>
                    <a:pt x="2798334" y="2427242"/>
                  </a:lnTo>
                  <a:lnTo>
                    <a:pt x="2768565" y="2380491"/>
                  </a:lnTo>
                  <a:lnTo>
                    <a:pt x="2740398" y="2334608"/>
                  </a:lnTo>
                  <a:lnTo>
                    <a:pt x="2713801" y="2289701"/>
                  </a:lnTo>
                  <a:lnTo>
                    <a:pt x="2688741" y="2245880"/>
                  </a:lnTo>
                  <a:lnTo>
                    <a:pt x="2665185" y="2203255"/>
                  </a:lnTo>
                  <a:lnTo>
                    <a:pt x="2643100" y="2161934"/>
                  </a:lnTo>
                  <a:lnTo>
                    <a:pt x="2622455" y="2122028"/>
                  </a:lnTo>
                  <a:lnTo>
                    <a:pt x="2603215" y="2083645"/>
                  </a:lnTo>
                  <a:lnTo>
                    <a:pt x="2585348" y="2046895"/>
                  </a:lnTo>
                  <a:lnTo>
                    <a:pt x="2568823" y="2011887"/>
                  </a:lnTo>
                  <a:lnTo>
                    <a:pt x="2539662" y="1947535"/>
                  </a:lnTo>
                  <a:lnTo>
                    <a:pt x="2515471" y="1891465"/>
                  </a:lnTo>
                  <a:lnTo>
                    <a:pt x="2495987" y="1844551"/>
                  </a:lnTo>
                  <a:lnTo>
                    <a:pt x="2466304" y="1778212"/>
                  </a:lnTo>
                  <a:lnTo>
                    <a:pt x="2440230" y="1715590"/>
                  </a:lnTo>
                  <a:lnTo>
                    <a:pt x="2417352" y="1656470"/>
                  </a:lnTo>
                  <a:lnTo>
                    <a:pt x="2397257" y="1600637"/>
                  </a:lnTo>
                  <a:lnTo>
                    <a:pt x="2379535" y="1547877"/>
                  </a:lnTo>
                  <a:lnTo>
                    <a:pt x="2363772" y="1497976"/>
                  </a:lnTo>
                  <a:lnTo>
                    <a:pt x="2349555" y="1450718"/>
                  </a:lnTo>
                  <a:lnTo>
                    <a:pt x="2336473" y="1405890"/>
                  </a:lnTo>
                  <a:lnTo>
                    <a:pt x="2324113" y="1363276"/>
                  </a:lnTo>
                  <a:lnTo>
                    <a:pt x="2312063" y="1322662"/>
                  </a:lnTo>
                  <a:lnTo>
                    <a:pt x="2299910" y="1283834"/>
                  </a:lnTo>
                  <a:lnTo>
                    <a:pt x="2287242" y="1246576"/>
                  </a:lnTo>
                  <a:lnTo>
                    <a:pt x="2273647" y="1210675"/>
                  </a:lnTo>
                  <a:lnTo>
                    <a:pt x="2242025" y="1142083"/>
                  </a:lnTo>
                  <a:lnTo>
                    <a:pt x="2223173" y="1108962"/>
                  </a:lnTo>
                  <a:lnTo>
                    <a:pt x="2201744" y="1076340"/>
                  </a:lnTo>
                  <a:lnTo>
                    <a:pt x="2177326" y="1044001"/>
                  </a:lnTo>
                  <a:lnTo>
                    <a:pt x="2149507" y="1011731"/>
                  </a:lnTo>
                  <a:lnTo>
                    <a:pt x="2117873" y="979314"/>
                  </a:lnTo>
                  <a:lnTo>
                    <a:pt x="2082013" y="946538"/>
                  </a:lnTo>
                  <a:lnTo>
                    <a:pt x="2047332" y="917957"/>
                  </a:lnTo>
                  <a:lnTo>
                    <a:pt x="2012771" y="892350"/>
                  </a:lnTo>
                  <a:lnTo>
                    <a:pt x="1978177" y="869457"/>
                  </a:lnTo>
                  <a:lnTo>
                    <a:pt x="1943393" y="849015"/>
                  </a:lnTo>
                  <a:lnTo>
                    <a:pt x="1908266" y="830765"/>
                  </a:lnTo>
                  <a:lnTo>
                    <a:pt x="1872639" y="814445"/>
                  </a:lnTo>
                  <a:lnTo>
                    <a:pt x="1836358" y="799795"/>
                  </a:lnTo>
                  <a:lnTo>
                    <a:pt x="1799268" y="786552"/>
                  </a:lnTo>
                  <a:lnTo>
                    <a:pt x="1761215" y="774457"/>
                  </a:lnTo>
                  <a:lnTo>
                    <a:pt x="1722042" y="763247"/>
                  </a:lnTo>
                  <a:lnTo>
                    <a:pt x="1681595" y="752663"/>
                  </a:lnTo>
                  <a:lnTo>
                    <a:pt x="1639719" y="742444"/>
                  </a:lnTo>
                  <a:lnTo>
                    <a:pt x="1403479" y="687673"/>
                  </a:lnTo>
                  <a:lnTo>
                    <a:pt x="1349774" y="674157"/>
                  </a:lnTo>
                  <a:lnTo>
                    <a:pt x="1293555" y="659179"/>
                  </a:lnTo>
                  <a:lnTo>
                    <a:pt x="1234667" y="642477"/>
                  </a:lnTo>
                  <a:lnTo>
                    <a:pt x="1172956" y="623790"/>
                  </a:lnTo>
                  <a:lnTo>
                    <a:pt x="1108265" y="602858"/>
                  </a:lnTo>
                  <a:lnTo>
                    <a:pt x="1040440" y="579418"/>
                  </a:lnTo>
                  <a:lnTo>
                    <a:pt x="995159" y="561959"/>
                  </a:lnTo>
                  <a:lnTo>
                    <a:pt x="948856" y="543414"/>
                  </a:lnTo>
                  <a:lnTo>
                    <a:pt x="901663" y="523825"/>
                  </a:lnTo>
                  <a:lnTo>
                    <a:pt x="853711" y="503235"/>
                  </a:lnTo>
                  <a:lnTo>
                    <a:pt x="805134" y="481687"/>
                  </a:lnTo>
                  <a:lnTo>
                    <a:pt x="756063" y="459222"/>
                  </a:lnTo>
                  <a:lnTo>
                    <a:pt x="706631" y="435883"/>
                  </a:lnTo>
                  <a:lnTo>
                    <a:pt x="656969" y="411713"/>
                  </a:lnTo>
                  <a:lnTo>
                    <a:pt x="607210" y="386755"/>
                  </a:lnTo>
                  <a:lnTo>
                    <a:pt x="557486" y="361050"/>
                  </a:lnTo>
                  <a:lnTo>
                    <a:pt x="507928" y="334641"/>
                  </a:lnTo>
                  <a:lnTo>
                    <a:pt x="458670" y="307571"/>
                  </a:lnTo>
                  <a:lnTo>
                    <a:pt x="409844" y="279882"/>
                  </a:lnTo>
                  <a:lnTo>
                    <a:pt x="361580" y="251616"/>
                  </a:lnTo>
                  <a:lnTo>
                    <a:pt x="314013" y="222817"/>
                  </a:lnTo>
                  <a:lnTo>
                    <a:pt x="267273" y="193526"/>
                  </a:lnTo>
                  <a:lnTo>
                    <a:pt x="221493" y="163786"/>
                  </a:lnTo>
                  <a:lnTo>
                    <a:pt x="176805" y="133640"/>
                  </a:lnTo>
                  <a:lnTo>
                    <a:pt x="133341" y="103129"/>
                  </a:lnTo>
                  <a:lnTo>
                    <a:pt x="91234" y="72297"/>
                  </a:lnTo>
                  <a:lnTo>
                    <a:pt x="50615" y="41186"/>
                  </a:lnTo>
                  <a:lnTo>
                    <a:pt x="11617" y="9838"/>
                  </a:lnTo>
                  <a:lnTo>
                    <a:pt x="0" y="0"/>
                  </a:lnTo>
                  <a:lnTo>
                    <a:pt x="3306460" y="0"/>
                  </a:lnTo>
                  <a:lnTo>
                    <a:pt x="3306460" y="3027236"/>
                  </a:lnTo>
                  <a:close/>
                </a:path>
              </a:pathLst>
            </a:custGeom>
            <a:solidFill>
              <a:srgbClr val="FFFFFF">
                <a:alpha val="39999"/>
              </a:srgbClr>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318" y="0"/>
            <a:ext cx="7595870" cy="5715000"/>
            <a:chOff x="24318" y="0"/>
            <a:chExt cx="7595870" cy="5715000"/>
          </a:xfrm>
        </p:grpSpPr>
        <p:sp>
          <p:nvSpPr>
            <p:cNvPr id="3" name="object 3"/>
            <p:cNvSpPr/>
            <p:nvPr/>
          </p:nvSpPr>
          <p:spPr>
            <a:xfrm>
              <a:off x="24318" y="0"/>
              <a:ext cx="7595870" cy="5658485"/>
            </a:xfrm>
            <a:custGeom>
              <a:avLst/>
              <a:gdLst/>
              <a:ahLst/>
              <a:cxnLst/>
              <a:rect l="l" t="t" r="r" b="b"/>
              <a:pathLst>
                <a:path w="7595870" h="5658485">
                  <a:moveTo>
                    <a:pt x="7595665" y="5658138"/>
                  </a:moveTo>
                  <a:lnTo>
                    <a:pt x="7595665" y="0"/>
                  </a:lnTo>
                  <a:lnTo>
                    <a:pt x="0" y="0"/>
                  </a:lnTo>
                  <a:lnTo>
                    <a:pt x="0" y="5658138"/>
                  </a:lnTo>
                  <a:lnTo>
                    <a:pt x="7595665" y="5658138"/>
                  </a:lnTo>
                  <a:close/>
                </a:path>
              </a:pathLst>
            </a:custGeom>
            <a:solidFill>
              <a:srgbClr val="FFFBF6"/>
            </a:solidFill>
          </p:spPr>
          <p:txBody>
            <a:bodyPr wrap="square" lIns="0" tIns="0" rIns="0" bIns="0" rtlCol="0"/>
            <a:lstStyle/>
            <a:p>
              <a:endParaRPr/>
            </a:p>
          </p:txBody>
        </p:sp>
        <p:sp>
          <p:nvSpPr>
            <p:cNvPr id="4" name="object 4"/>
            <p:cNvSpPr/>
            <p:nvPr/>
          </p:nvSpPr>
          <p:spPr>
            <a:xfrm>
              <a:off x="5153014" y="0"/>
              <a:ext cx="2466975" cy="5715000"/>
            </a:xfrm>
            <a:custGeom>
              <a:avLst/>
              <a:gdLst/>
              <a:ahLst/>
              <a:cxnLst/>
              <a:rect l="l" t="t" r="r" b="b"/>
              <a:pathLst>
                <a:path w="2466975" h="5715000">
                  <a:moveTo>
                    <a:pt x="2466969" y="5714988"/>
                  </a:moveTo>
                  <a:lnTo>
                    <a:pt x="0" y="5714988"/>
                  </a:lnTo>
                  <a:lnTo>
                    <a:pt x="0" y="0"/>
                  </a:lnTo>
                  <a:lnTo>
                    <a:pt x="2466969" y="0"/>
                  </a:lnTo>
                  <a:lnTo>
                    <a:pt x="2466969" y="5714988"/>
                  </a:lnTo>
                  <a:close/>
                </a:path>
              </a:pathLst>
            </a:custGeom>
            <a:solidFill>
              <a:srgbClr val="FFFFFF"/>
            </a:solidFill>
          </p:spPr>
          <p:txBody>
            <a:bodyPr wrap="square" lIns="0" tIns="0" rIns="0" bIns="0" rtlCol="0"/>
            <a:lstStyle/>
            <a:p>
              <a:endParaRPr/>
            </a:p>
          </p:txBody>
        </p:sp>
        <p:sp>
          <p:nvSpPr>
            <p:cNvPr id="5"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6"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
        <p:nvSpPr>
          <p:cNvPr id="7" name="object 7"/>
          <p:cNvSpPr txBox="1">
            <a:spLocks noGrp="1"/>
          </p:cNvSpPr>
          <p:nvPr>
            <p:ph type="title"/>
          </p:nvPr>
        </p:nvSpPr>
        <p:spPr>
          <a:xfrm>
            <a:off x="176867" y="-3377"/>
            <a:ext cx="1110615" cy="1454150"/>
          </a:xfrm>
          <a:prstGeom prst="rect">
            <a:avLst/>
          </a:prstGeom>
        </p:spPr>
        <p:txBody>
          <a:bodyPr vert="horz" wrap="square" lIns="0" tIns="15875" rIns="0" bIns="0" rtlCol="0">
            <a:spAutoFit/>
          </a:bodyPr>
          <a:lstStyle/>
          <a:p>
            <a:pPr marL="12700">
              <a:lnSpc>
                <a:spcPct val="100000"/>
              </a:lnSpc>
              <a:spcBef>
                <a:spcPts val="125"/>
              </a:spcBef>
            </a:pPr>
            <a:r>
              <a:rPr sz="9350" b="0" spc="-2890" dirty="0">
                <a:solidFill>
                  <a:srgbClr val="FDB33A"/>
                </a:solidFill>
                <a:latin typeface="Verdana"/>
                <a:cs typeface="Verdana"/>
              </a:rPr>
              <a:t>1.1</a:t>
            </a:r>
            <a:endParaRPr sz="9350" dirty="0">
              <a:latin typeface="Verdana"/>
              <a:cs typeface="Verdana"/>
            </a:endParaRPr>
          </a:p>
        </p:txBody>
      </p:sp>
      <p:sp>
        <p:nvSpPr>
          <p:cNvPr id="8" name="object 8"/>
          <p:cNvSpPr txBox="1"/>
          <p:nvPr/>
        </p:nvSpPr>
        <p:spPr>
          <a:xfrm>
            <a:off x="529769" y="683207"/>
            <a:ext cx="2116455" cy="482600"/>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527E9A"/>
                </a:solidFill>
                <a:latin typeface="Verdana"/>
                <a:cs typeface="Verdana"/>
              </a:rPr>
              <a:t>Thực</a:t>
            </a:r>
            <a:r>
              <a:rPr sz="3000" spc="-330" dirty="0">
                <a:solidFill>
                  <a:srgbClr val="527E9A"/>
                </a:solidFill>
                <a:latin typeface="Verdana"/>
                <a:cs typeface="Verdana"/>
              </a:rPr>
              <a:t> </a:t>
            </a:r>
            <a:r>
              <a:rPr sz="3000" spc="40" dirty="0">
                <a:solidFill>
                  <a:srgbClr val="527E9A"/>
                </a:solidFill>
                <a:latin typeface="Verdana"/>
                <a:cs typeface="Verdana"/>
              </a:rPr>
              <a:t>trạng</a:t>
            </a:r>
            <a:endParaRPr sz="3000" dirty="0">
              <a:latin typeface="Verdana"/>
              <a:cs typeface="Verdana"/>
            </a:endParaRPr>
          </a:p>
        </p:txBody>
      </p:sp>
      <p:sp>
        <p:nvSpPr>
          <p:cNvPr id="9" name="object 9"/>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sp>
        <p:nvSpPr>
          <p:cNvPr id="10" name="Rectangle 9"/>
          <p:cNvSpPr/>
          <p:nvPr/>
        </p:nvSpPr>
        <p:spPr>
          <a:xfrm>
            <a:off x="4407137" y="313875"/>
            <a:ext cx="2808461" cy="369332"/>
          </a:xfrm>
          <a:prstGeom prst="rect">
            <a:avLst/>
          </a:prstGeom>
        </p:spPr>
        <p:txBody>
          <a:bodyPr wrap="none">
            <a:spAutoFit/>
          </a:bodyPr>
          <a:lstStyle/>
          <a:p>
            <a:pPr marL="392430" indent="-380365">
              <a:spcBef>
                <a:spcPts val="100"/>
              </a:spcBef>
              <a:buSzPct val="150000"/>
              <a:buFont typeface="Noto Sans Symbols"/>
              <a:buChar char="❑"/>
              <a:tabLst>
                <a:tab pos="392430" algn="l"/>
                <a:tab pos="393065" algn="l"/>
              </a:tabLst>
            </a:pPr>
            <a:r>
              <a:rPr lang="en-US" spc="-185" dirty="0" err="1">
                <a:latin typeface="Times New Roman" panose="02020603050405020304" pitchFamily="18" charset="0"/>
                <a:cs typeface="Times New Roman" panose="02020603050405020304" pitchFamily="18" charset="0"/>
              </a:rPr>
              <a:t>Tốc</a:t>
            </a:r>
            <a:r>
              <a:rPr lang="en-US" spc="-175" dirty="0">
                <a:latin typeface="Times New Roman" panose="02020603050405020304" pitchFamily="18" charset="0"/>
                <a:cs typeface="Times New Roman" panose="02020603050405020304" pitchFamily="18" charset="0"/>
              </a:rPr>
              <a:t> </a:t>
            </a:r>
            <a:r>
              <a:rPr lang="en-US" spc="-80" dirty="0" err="1">
                <a:latin typeface="Times New Roman" panose="02020603050405020304" pitchFamily="18" charset="0"/>
                <a:cs typeface="Times New Roman" panose="02020603050405020304" pitchFamily="18" charset="0"/>
              </a:rPr>
              <a:t>độ</a:t>
            </a:r>
            <a:r>
              <a:rPr lang="en-US" spc="-170" dirty="0">
                <a:latin typeface="Times New Roman" panose="02020603050405020304" pitchFamily="18" charset="0"/>
                <a:cs typeface="Times New Roman" panose="02020603050405020304" pitchFamily="18" charset="0"/>
              </a:rPr>
              <a:t> </a:t>
            </a:r>
            <a:r>
              <a:rPr lang="en-US" spc="-75" dirty="0" err="1">
                <a:latin typeface="Times New Roman" panose="02020603050405020304" pitchFamily="18" charset="0"/>
                <a:cs typeface="Times New Roman" panose="02020603050405020304" pitchFamily="18" charset="0"/>
              </a:rPr>
              <a:t>già</a:t>
            </a:r>
            <a:r>
              <a:rPr lang="en-US" spc="-170" dirty="0">
                <a:latin typeface="Times New Roman" panose="02020603050405020304" pitchFamily="18" charset="0"/>
                <a:cs typeface="Times New Roman" panose="02020603050405020304" pitchFamily="18" charset="0"/>
              </a:rPr>
              <a:t> </a:t>
            </a:r>
            <a:r>
              <a:rPr lang="en-US" spc="-100" dirty="0" err="1">
                <a:latin typeface="Times New Roman" panose="02020603050405020304" pitchFamily="18" charset="0"/>
                <a:cs typeface="Times New Roman" panose="02020603050405020304" pitchFamily="18" charset="0"/>
              </a:rPr>
              <a:t>hóa</a:t>
            </a:r>
            <a:r>
              <a:rPr lang="en-US" spc="-170" dirty="0">
                <a:latin typeface="Times New Roman" panose="02020603050405020304" pitchFamily="18" charset="0"/>
                <a:cs typeface="Times New Roman" panose="02020603050405020304" pitchFamily="18" charset="0"/>
              </a:rPr>
              <a:t> </a:t>
            </a:r>
            <a:r>
              <a:rPr lang="en-US" b="1" i="1" spc="-25" dirty="0" err="1">
                <a:solidFill>
                  <a:srgbClr val="FF0000"/>
                </a:solidFill>
                <a:latin typeface="Times New Roman" panose="02020603050405020304" pitchFamily="18" charset="0"/>
                <a:cs typeface="Times New Roman" panose="02020603050405020304" pitchFamily="18" charset="0"/>
              </a:rPr>
              <a:t>tăng</a:t>
            </a:r>
            <a:r>
              <a:rPr lang="en-US" b="1" i="1" spc="-180" dirty="0">
                <a:solidFill>
                  <a:srgbClr val="FF0000"/>
                </a:solidFill>
                <a:latin typeface="Times New Roman" panose="02020603050405020304" pitchFamily="18" charset="0"/>
                <a:cs typeface="Times New Roman" panose="02020603050405020304" pitchFamily="18" charset="0"/>
              </a:rPr>
              <a:t> </a:t>
            </a:r>
            <a:r>
              <a:rPr lang="en-US" b="1" i="1" spc="-55" dirty="0" err="1">
                <a:solidFill>
                  <a:srgbClr val="FF0000"/>
                </a:solidFill>
                <a:latin typeface="Times New Roman" panose="02020603050405020304" pitchFamily="18" charset="0"/>
                <a:cs typeface="Times New Roman" panose="02020603050405020304" pitchFamily="18" charset="0"/>
              </a:rPr>
              <a:t>nhanh</a:t>
            </a:r>
            <a:endParaRPr lang="en-US" dirty="0">
              <a:latin typeface="Times New Roman" panose="02020603050405020304" pitchFamily="18" charset="0"/>
              <a:cs typeface="Times New Roman" panose="02020603050405020304"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xmlns="" val="3682335778"/>
              </p:ext>
            </p:extLst>
          </p:nvPr>
        </p:nvGraphicFramePr>
        <p:xfrm>
          <a:off x="292353" y="1515062"/>
          <a:ext cx="7214532" cy="3436457"/>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2430848" y="1156285"/>
            <a:ext cx="1821332" cy="369332"/>
          </a:xfrm>
          <a:prstGeom prst="rect">
            <a:avLst/>
          </a:prstGeom>
        </p:spPr>
        <p:txBody>
          <a:bodyPr wrap="none">
            <a:spAutoFit/>
          </a:bodyPr>
          <a:lstStyle/>
          <a:p>
            <a:r>
              <a:rPr lang="en-US" b="1" dirty="0" err="1">
                <a:solidFill>
                  <a:srgbClr val="151616"/>
                </a:solidFill>
                <a:latin typeface="Times New Roman" panose="02020603050405020304" pitchFamily="18" charset="0"/>
              </a:rPr>
              <a:t>Tỷ</a:t>
            </a:r>
            <a:r>
              <a:rPr lang="en-US" b="1" dirty="0">
                <a:solidFill>
                  <a:srgbClr val="151616"/>
                </a:solidFill>
                <a:latin typeface="Times New Roman" panose="02020603050405020304" pitchFamily="18" charset="0"/>
              </a:rPr>
              <a:t> </a:t>
            </a:r>
            <a:r>
              <a:rPr lang="en-US" b="1" dirty="0" err="1">
                <a:solidFill>
                  <a:srgbClr val="151616"/>
                </a:solidFill>
                <a:latin typeface="Times New Roman" panose="02020603050405020304" pitchFamily="18" charset="0"/>
              </a:rPr>
              <a:t>số</a:t>
            </a:r>
            <a:r>
              <a:rPr lang="en-US" b="1" dirty="0">
                <a:solidFill>
                  <a:srgbClr val="151616"/>
                </a:solidFill>
                <a:latin typeface="Times New Roman" panose="02020603050405020304" pitchFamily="18" charset="0"/>
              </a:rPr>
              <a:t> </a:t>
            </a:r>
            <a:r>
              <a:rPr lang="en-US" b="1" dirty="0" err="1">
                <a:solidFill>
                  <a:srgbClr val="151616"/>
                </a:solidFill>
                <a:latin typeface="Times New Roman" panose="02020603050405020304" pitchFamily="18" charset="0"/>
              </a:rPr>
              <a:t>phụ</a:t>
            </a:r>
            <a:r>
              <a:rPr lang="en-US" b="1" dirty="0">
                <a:solidFill>
                  <a:srgbClr val="151616"/>
                </a:solidFill>
                <a:latin typeface="Times New Roman" panose="02020603050405020304" pitchFamily="18" charset="0"/>
              </a:rPr>
              <a:t> </a:t>
            </a:r>
            <a:r>
              <a:rPr lang="en-US" b="1" dirty="0" err="1">
                <a:solidFill>
                  <a:srgbClr val="151616"/>
                </a:solidFill>
                <a:latin typeface="Times New Roman" panose="02020603050405020304" pitchFamily="18" charset="0"/>
              </a:rPr>
              <a:t>thuộc</a:t>
            </a:r>
            <a:r>
              <a:rPr lang="en-US" b="1" dirty="0"/>
              <a:t> </a:t>
            </a:r>
          </a:p>
        </p:txBody>
      </p:sp>
      <p:sp>
        <p:nvSpPr>
          <p:cNvPr id="19" name="object 13"/>
          <p:cNvSpPr txBox="1"/>
          <p:nvPr/>
        </p:nvSpPr>
        <p:spPr>
          <a:xfrm>
            <a:off x="277885" y="5113509"/>
            <a:ext cx="6060479" cy="382156"/>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Arial" panose="020B0604020202020204" pitchFamily="34" charset="0"/>
                <a:cs typeface="Arial" panose="020B0604020202020204" pitchFamily="34" charset="0"/>
              </a:rPr>
              <a:t>Nguồn:</a:t>
            </a:r>
            <a:r>
              <a:rPr sz="1200" i="1" spc="-8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http://www.asean2013.gov.bn/images/aseanpopuforecast.pdf</a:t>
            </a:r>
            <a:r>
              <a:rPr lang="en-US" sz="1200" dirty="0" smtClean="0">
                <a:latin typeface="Arial" panose="020B0604020202020204" pitchFamily="34" charset="0"/>
                <a:cs typeface="Arial" panose="020B0604020202020204" pitchFamily="34" charset="0"/>
              </a:rPr>
              <a:t> </a:t>
            </a:r>
            <a:br>
              <a:rPr lang="en-US" sz="1200" dirty="0" smtClean="0">
                <a:latin typeface="Arial" panose="020B0604020202020204" pitchFamily="34" charset="0"/>
                <a:cs typeface="Arial" panose="020B0604020202020204" pitchFamily="34" charset="0"/>
              </a:rPr>
            </a:br>
            <a:endParaRP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72853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FFFBF6"/>
          </a:solidFill>
        </p:spPr>
        <p:txBody>
          <a:bodyPr wrap="square" lIns="0" tIns="0" rIns="0" bIns="0" rtlCol="0"/>
          <a:lstStyle/>
          <a:p>
            <a:endParaRPr/>
          </a:p>
        </p:txBody>
      </p:sp>
      <p:grpSp>
        <p:nvGrpSpPr>
          <p:cNvPr id="3" name="object 3"/>
          <p:cNvGrpSpPr/>
          <p:nvPr/>
        </p:nvGrpSpPr>
        <p:grpSpPr>
          <a:xfrm>
            <a:off x="5013415" y="0"/>
            <a:ext cx="2606675" cy="5715000"/>
            <a:chOff x="5013415" y="0"/>
            <a:chExt cx="2606675" cy="5715000"/>
          </a:xfrm>
        </p:grpSpPr>
        <p:sp>
          <p:nvSpPr>
            <p:cNvPr id="4" name="object 4"/>
            <p:cNvSpPr/>
            <p:nvPr/>
          </p:nvSpPr>
          <p:spPr>
            <a:xfrm>
              <a:off x="5153014" y="0"/>
              <a:ext cx="2466975" cy="5715000"/>
            </a:xfrm>
            <a:custGeom>
              <a:avLst/>
              <a:gdLst/>
              <a:ahLst/>
              <a:cxnLst/>
              <a:rect l="l" t="t" r="r" b="b"/>
              <a:pathLst>
                <a:path w="2466975" h="5715000">
                  <a:moveTo>
                    <a:pt x="2466969" y="5714988"/>
                  </a:moveTo>
                  <a:lnTo>
                    <a:pt x="0" y="5714988"/>
                  </a:lnTo>
                  <a:lnTo>
                    <a:pt x="0" y="0"/>
                  </a:lnTo>
                  <a:lnTo>
                    <a:pt x="2466969" y="0"/>
                  </a:lnTo>
                  <a:lnTo>
                    <a:pt x="2466969" y="5714988"/>
                  </a:lnTo>
                  <a:close/>
                </a:path>
              </a:pathLst>
            </a:custGeom>
            <a:solidFill>
              <a:srgbClr val="FFFFFF"/>
            </a:solidFill>
          </p:spPr>
          <p:txBody>
            <a:bodyPr wrap="square" lIns="0" tIns="0" rIns="0" bIns="0" rtlCol="0"/>
            <a:lstStyle/>
            <a:p>
              <a:endParaRPr/>
            </a:p>
          </p:txBody>
        </p:sp>
        <p:sp>
          <p:nvSpPr>
            <p:cNvPr id="5"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6"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
        <p:nvSpPr>
          <p:cNvPr id="8" name="object 8"/>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sp>
        <p:nvSpPr>
          <p:cNvPr id="10" name="object 10"/>
          <p:cNvSpPr txBox="1"/>
          <p:nvPr/>
        </p:nvSpPr>
        <p:spPr>
          <a:xfrm>
            <a:off x="2393731" y="1332868"/>
            <a:ext cx="3046730" cy="619760"/>
          </a:xfrm>
          <a:prstGeom prst="rect">
            <a:avLst/>
          </a:prstGeom>
        </p:spPr>
        <p:txBody>
          <a:bodyPr vert="horz" wrap="square" lIns="0" tIns="12700" rIns="0" bIns="0" rtlCol="0">
            <a:spAutoFit/>
          </a:bodyPr>
          <a:lstStyle/>
          <a:p>
            <a:pPr marL="12700" marR="5080">
              <a:lnSpc>
                <a:spcPct val="100000"/>
              </a:lnSpc>
              <a:spcBef>
                <a:spcPts val="100"/>
              </a:spcBef>
            </a:pPr>
            <a:r>
              <a:rPr sz="1950" spc="-15" dirty="0">
                <a:latin typeface="Arial"/>
                <a:cs typeface="Arial"/>
              </a:rPr>
              <a:t>Người </a:t>
            </a:r>
            <a:r>
              <a:rPr sz="1950" spc="45" dirty="0">
                <a:latin typeface="Arial"/>
                <a:cs typeface="Arial"/>
              </a:rPr>
              <a:t>cao </a:t>
            </a:r>
            <a:r>
              <a:rPr sz="1950" spc="60" dirty="0">
                <a:latin typeface="Arial"/>
                <a:cs typeface="Arial"/>
              </a:rPr>
              <a:t>tuổi </a:t>
            </a:r>
            <a:r>
              <a:rPr sz="1950" spc="65" dirty="0">
                <a:latin typeface="Arial"/>
                <a:cs typeface="Arial"/>
              </a:rPr>
              <a:t>tăng</a:t>
            </a:r>
            <a:r>
              <a:rPr sz="1950" spc="-325" dirty="0">
                <a:latin typeface="Arial"/>
                <a:cs typeface="Arial"/>
              </a:rPr>
              <a:t> </a:t>
            </a:r>
            <a:r>
              <a:rPr sz="1950" spc="35" dirty="0">
                <a:latin typeface="Arial"/>
                <a:cs typeface="Arial"/>
              </a:rPr>
              <a:t>nhanh  </a:t>
            </a:r>
            <a:r>
              <a:rPr sz="1950" spc="60" dirty="0">
                <a:latin typeface="Arial"/>
                <a:cs typeface="Arial"/>
              </a:rPr>
              <a:t>về</a:t>
            </a:r>
            <a:r>
              <a:rPr sz="1950" spc="-55" dirty="0">
                <a:latin typeface="Arial"/>
                <a:cs typeface="Arial"/>
              </a:rPr>
              <a:t> </a:t>
            </a:r>
            <a:r>
              <a:rPr sz="1950" spc="35" dirty="0">
                <a:latin typeface="Arial"/>
                <a:cs typeface="Arial"/>
              </a:rPr>
              <a:t>cả</a:t>
            </a:r>
            <a:r>
              <a:rPr sz="1950" spc="-55" dirty="0">
                <a:latin typeface="Arial"/>
                <a:cs typeface="Arial"/>
              </a:rPr>
              <a:t> </a:t>
            </a:r>
            <a:r>
              <a:rPr sz="1950" spc="20" dirty="0">
                <a:latin typeface="Arial"/>
                <a:cs typeface="Arial"/>
              </a:rPr>
              <a:t>số</a:t>
            </a:r>
            <a:r>
              <a:rPr sz="1950" spc="-55" dirty="0">
                <a:latin typeface="Arial"/>
                <a:cs typeface="Arial"/>
              </a:rPr>
              <a:t> </a:t>
            </a:r>
            <a:r>
              <a:rPr sz="1950" dirty="0">
                <a:latin typeface="Arial"/>
                <a:cs typeface="Arial"/>
              </a:rPr>
              <a:t>lượng</a:t>
            </a:r>
            <a:r>
              <a:rPr sz="1950" spc="-105" dirty="0">
                <a:latin typeface="Arial"/>
                <a:cs typeface="Arial"/>
              </a:rPr>
              <a:t> </a:t>
            </a:r>
            <a:r>
              <a:rPr sz="1950" spc="5" dirty="0">
                <a:latin typeface="Arial"/>
                <a:cs typeface="Arial"/>
              </a:rPr>
              <a:t>và</a:t>
            </a:r>
            <a:r>
              <a:rPr sz="1950" spc="-55" dirty="0">
                <a:latin typeface="Arial"/>
                <a:cs typeface="Arial"/>
              </a:rPr>
              <a:t> </a:t>
            </a:r>
            <a:r>
              <a:rPr sz="1950" spc="95" dirty="0">
                <a:latin typeface="Arial"/>
                <a:cs typeface="Arial"/>
              </a:rPr>
              <a:t>tỷ</a:t>
            </a:r>
            <a:r>
              <a:rPr sz="1950" spc="-55" dirty="0">
                <a:latin typeface="Arial"/>
                <a:cs typeface="Arial"/>
              </a:rPr>
              <a:t> </a:t>
            </a:r>
            <a:r>
              <a:rPr sz="1950" spc="70" dirty="0">
                <a:latin typeface="Arial"/>
                <a:cs typeface="Arial"/>
              </a:rPr>
              <a:t>trọng</a:t>
            </a:r>
            <a:endParaRPr sz="1950" dirty="0">
              <a:latin typeface="Arial"/>
              <a:cs typeface="Arial"/>
            </a:endParaRPr>
          </a:p>
        </p:txBody>
      </p:sp>
      <p:sp>
        <p:nvSpPr>
          <p:cNvPr id="15" name="Rectangle 14"/>
          <p:cNvSpPr/>
          <p:nvPr/>
        </p:nvSpPr>
        <p:spPr>
          <a:xfrm>
            <a:off x="2905925" y="272116"/>
            <a:ext cx="3810000" cy="923330"/>
          </a:xfrm>
          <a:prstGeom prst="rect">
            <a:avLst/>
          </a:prstGeom>
        </p:spPr>
        <p:txBody>
          <a:bodyPr>
            <a:spAutoFit/>
          </a:bodyPr>
          <a:lstStyle/>
          <a:p>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Số</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dân</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trên</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65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tuổi</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trong</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khu</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vực</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ASEAN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năm</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2020-2035,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theo</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quốc</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gia</a:t>
            </a:r>
            <a:endParaRPr lang="en-US" dirty="0"/>
          </a:p>
        </p:txBody>
      </p:sp>
      <p:graphicFrame>
        <p:nvGraphicFramePr>
          <p:cNvPr id="17" name="Chart 16"/>
          <p:cNvGraphicFramePr>
            <a:graphicFrameLocks/>
          </p:cNvGraphicFramePr>
          <p:nvPr>
            <p:extLst>
              <p:ext uri="{D42A27DB-BD31-4B8C-83A1-F6EECF244321}">
                <p14:modId xmlns:p14="http://schemas.microsoft.com/office/powerpoint/2010/main" xmlns="" val="2774653448"/>
              </p:ext>
            </p:extLst>
          </p:nvPr>
        </p:nvGraphicFramePr>
        <p:xfrm>
          <a:off x="285738" y="1986950"/>
          <a:ext cx="7029462" cy="364766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013415" y="3425902"/>
            <a:ext cx="2606675" cy="2289175"/>
            <a:chOff x="5013415" y="3425902"/>
            <a:chExt cx="2606675" cy="2289175"/>
          </a:xfrm>
        </p:grpSpPr>
        <p:sp>
          <p:nvSpPr>
            <p:cNvPr id="3" name="object 3"/>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4" name="object 4"/>
            <p:cNvSpPr/>
            <p:nvPr/>
          </p:nvSpPr>
          <p:spPr>
            <a:xfrm>
              <a:off x="5811368" y="4247208"/>
              <a:ext cx="1809114" cy="1468120"/>
            </a:xfrm>
            <a:custGeom>
              <a:avLst/>
              <a:gdLst/>
              <a:ahLst/>
              <a:cxnLst/>
              <a:rect l="l" t="t" r="r" b="b"/>
              <a:pathLst>
                <a:path w="1809115" h="1468120">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
        <p:nvSpPr>
          <p:cNvPr id="5" name="object 5"/>
          <p:cNvSpPr txBox="1">
            <a:spLocks noGrp="1"/>
          </p:cNvSpPr>
          <p:nvPr>
            <p:ph type="title"/>
          </p:nvPr>
        </p:nvSpPr>
        <p:spPr>
          <a:xfrm>
            <a:off x="111333" y="53096"/>
            <a:ext cx="2171065" cy="1454150"/>
          </a:xfrm>
          <a:prstGeom prst="rect">
            <a:avLst/>
          </a:prstGeom>
        </p:spPr>
        <p:txBody>
          <a:bodyPr vert="horz" wrap="square" lIns="0" tIns="15875" rIns="0" bIns="0" rtlCol="0">
            <a:spAutoFit/>
          </a:bodyPr>
          <a:lstStyle/>
          <a:p>
            <a:pPr marL="25400">
              <a:lnSpc>
                <a:spcPct val="100000"/>
              </a:lnSpc>
              <a:spcBef>
                <a:spcPts val="125"/>
              </a:spcBef>
            </a:pPr>
            <a:r>
              <a:rPr sz="14025" b="0" spc="-5752" baseline="-6238" dirty="0">
                <a:solidFill>
                  <a:srgbClr val="FDB33A"/>
                </a:solidFill>
                <a:latin typeface="Verdana"/>
                <a:cs typeface="Verdana"/>
              </a:rPr>
              <a:t>1</a:t>
            </a:r>
            <a:r>
              <a:rPr sz="3000" b="0" spc="-1055" dirty="0">
                <a:solidFill>
                  <a:srgbClr val="527E9A"/>
                </a:solidFill>
                <a:latin typeface="Verdana"/>
                <a:cs typeface="Verdana"/>
              </a:rPr>
              <a:t>Đ</a:t>
            </a:r>
            <a:r>
              <a:rPr sz="14025" b="0" spc="-3277" baseline="-6238" dirty="0">
                <a:solidFill>
                  <a:srgbClr val="FDB33A"/>
                </a:solidFill>
                <a:latin typeface="Verdana"/>
                <a:cs typeface="Verdana"/>
              </a:rPr>
              <a:t>.</a:t>
            </a:r>
            <a:r>
              <a:rPr sz="3000" b="0" spc="-944" dirty="0">
                <a:solidFill>
                  <a:srgbClr val="527E9A"/>
                </a:solidFill>
                <a:latin typeface="Verdana"/>
                <a:cs typeface="Verdana"/>
              </a:rPr>
              <a:t>ặ</a:t>
            </a:r>
            <a:r>
              <a:rPr sz="14025" b="0" spc="-7552" baseline="-6238" dirty="0">
                <a:solidFill>
                  <a:srgbClr val="FDB33A"/>
                </a:solidFill>
                <a:latin typeface="Verdana"/>
                <a:cs typeface="Verdana"/>
              </a:rPr>
              <a:t>2</a:t>
            </a:r>
            <a:r>
              <a:rPr sz="3000" b="0" spc="125" dirty="0">
                <a:solidFill>
                  <a:srgbClr val="527E9A"/>
                </a:solidFill>
                <a:latin typeface="Verdana"/>
                <a:cs typeface="Verdana"/>
              </a:rPr>
              <a:t>c</a:t>
            </a:r>
            <a:r>
              <a:rPr sz="3000" b="0" spc="-270" dirty="0">
                <a:solidFill>
                  <a:srgbClr val="527E9A"/>
                </a:solidFill>
                <a:latin typeface="Verdana"/>
                <a:cs typeface="Verdana"/>
              </a:rPr>
              <a:t> </a:t>
            </a:r>
            <a:r>
              <a:rPr sz="3000" b="0" spc="105" dirty="0">
                <a:solidFill>
                  <a:srgbClr val="527E9A"/>
                </a:solidFill>
                <a:latin typeface="Verdana"/>
                <a:cs typeface="Verdana"/>
              </a:rPr>
              <a:t>điểm</a:t>
            </a:r>
            <a:endParaRPr sz="3000">
              <a:latin typeface="Verdana"/>
              <a:cs typeface="Verdana"/>
            </a:endParaRPr>
          </a:p>
        </p:txBody>
      </p:sp>
      <p:sp>
        <p:nvSpPr>
          <p:cNvPr id="6" name="object 6"/>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sp>
        <p:nvSpPr>
          <p:cNvPr id="7" name="object 7"/>
          <p:cNvSpPr txBox="1"/>
          <p:nvPr/>
        </p:nvSpPr>
        <p:spPr>
          <a:xfrm>
            <a:off x="2690386" y="750451"/>
            <a:ext cx="4777213" cy="1397819"/>
          </a:xfrm>
          <a:prstGeom prst="rect">
            <a:avLst/>
          </a:prstGeom>
        </p:spPr>
        <p:txBody>
          <a:bodyPr vert="horz" wrap="square" lIns="0" tIns="12700" rIns="0" bIns="0" rtlCol="0">
            <a:spAutoFit/>
          </a:bodyPr>
          <a:lstStyle/>
          <a:p>
            <a:pPr marL="12065" marR="5080" indent="-635" algn="ctr">
              <a:lnSpc>
                <a:spcPct val="100000"/>
              </a:lnSpc>
              <a:spcBef>
                <a:spcPts val="100"/>
              </a:spcBef>
            </a:pPr>
            <a:r>
              <a:rPr sz="1800" spc="-50" dirty="0">
                <a:latin typeface="Arial"/>
                <a:cs typeface="Arial"/>
              </a:rPr>
              <a:t>Già </a:t>
            </a:r>
            <a:r>
              <a:rPr sz="1800" spc="30" dirty="0">
                <a:latin typeface="Arial"/>
                <a:cs typeface="Arial"/>
              </a:rPr>
              <a:t>hoá </a:t>
            </a:r>
            <a:r>
              <a:rPr sz="1800" spc="45" dirty="0">
                <a:latin typeface="Arial"/>
                <a:cs typeface="Arial"/>
              </a:rPr>
              <a:t>dân </a:t>
            </a:r>
            <a:r>
              <a:rPr sz="1800" spc="15" dirty="0" err="1">
                <a:latin typeface="Arial"/>
                <a:cs typeface="Arial"/>
              </a:rPr>
              <a:t>số</a:t>
            </a:r>
            <a:r>
              <a:rPr sz="1800" spc="15" dirty="0">
                <a:latin typeface="Arial"/>
                <a:cs typeface="Arial"/>
              </a:rPr>
              <a:t> </a:t>
            </a:r>
            <a:r>
              <a:rPr lang="en-US" sz="1800" spc="15" dirty="0" err="1" smtClean="0">
                <a:latin typeface="Arial"/>
                <a:cs typeface="Arial"/>
              </a:rPr>
              <a:t>không</a:t>
            </a:r>
            <a:r>
              <a:rPr lang="en-US" sz="1800" spc="15" dirty="0" smtClean="0">
                <a:latin typeface="Arial"/>
                <a:cs typeface="Arial"/>
              </a:rPr>
              <a:t> </a:t>
            </a:r>
            <a:r>
              <a:rPr lang="en-US" sz="1800" spc="15" dirty="0" err="1" smtClean="0">
                <a:latin typeface="Arial"/>
                <a:cs typeface="Arial"/>
              </a:rPr>
              <a:t>chỉ</a:t>
            </a:r>
            <a:r>
              <a:rPr lang="en-US" sz="1800" spc="15" dirty="0" smtClean="0">
                <a:latin typeface="Arial"/>
                <a:cs typeface="Arial"/>
              </a:rPr>
              <a:t> </a:t>
            </a:r>
            <a:r>
              <a:rPr lang="en-US" sz="1800" spc="15" dirty="0" err="1" smtClean="0">
                <a:latin typeface="Arial"/>
                <a:cs typeface="Arial"/>
              </a:rPr>
              <a:t>là</a:t>
            </a:r>
            <a:r>
              <a:rPr sz="1800" spc="30" dirty="0" smtClean="0">
                <a:latin typeface="Arial"/>
                <a:cs typeface="Arial"/>
              </a:rPr>
              <a:t> </a:t>
            </a:r>
            <a:r>
              <a:rPr sz="1800" spc="60" dirty="0">
                <a:latin typeface="Arial"/>
                <a:cs typeface="Arial"/>
              </a:rPr>
              <a:t>đặc </a:t>
            </a:r>
            <a:r>
              <a:rPr sz="1800" spc="30" dirty="0">
                <a:latin typeface="Arial"/>
                <a:cs typeface="Arial"/>
              </a:rPr>
              <a:t>trưng </a:t>
            </a:r>
            <a:r>
              <a:rPr sz="1800" spc="45" dirty="0">
                <a:latin typeface="Arial"/>
                <a:cs typeface="Arial"/>
              </a:rPr>
              <a:t>của </a:t>
            </a:r>
            <a:r>
              <a:rPr sz="1800" spc="20" dirty="0">
                <a:latin typeface="Arial"/>
                <a:cs typeface="Arial"/>
              </a:rPr>
              <a:t>những  </a:t>
            </a:r>
            <a:r>
              <a:rPr sz="1800" spc="-30" dirty="0">
                <a:latin typeface="Arial"/>
                <a:cs typeface="Arial"/>
              </a:rPr>
              <a:t>nước </a:t>
            </a:r>
            <a:r>
              <a:rPr sz="1800" spc="70" dirty="0">
                <a:latin typeface="Arial"/>
                <a:cs typeface="Arial"/>
              </a:rPr>
              <a:t>có thu </a:t>
            </a:r>
            <a:r>
              <a:rPr sz="1800" spc="45" dirty="0" err="1">
                <a:latin typeface="Arial"/>
                <a:cs typeface="Arial"/>
              </a:rPr>
              <a:t>nhập</a:t>
            </a:r>
            <a:r>
              <a:rPr sz="1800" spc="45" dirty="0">
                <a:latin typeface="Arial"/>
                <a:cs typeface="Arial"/>
              </a:rPr>
              <a:t> </a:t>
            </a:r>
            <a:r>
              <a:rPr sz="1800" dirty="0" err="1" smtClean="0">
                <a:latin typeface="Arial"/>
                <a:cs typeface="Arial"/>
              </a:rPr>
              <a:t>cao</a:t>
            </a:r>
            <a:r>
              <a:rPr lang="en-US" sz="1800" dirty="0" smtClean="0">
                <a:latin typeface="Arial"/>
                <a:cs typeface="Arial"/>
              </a:rPr>
              <a:t> (Singapore)</a:t>
            </a:r>
            <a:r>
              <a:rPr sz="1800" dirty="0" smtClean="0">
                <a:latin typeface="Arial"/>
                <a:cs typeface="Arial"/>
              </a:rPr>
              <a:t>, </a:t>
            </a:r>
            <a:r>
              <a:rPr lang="en-US" sz="1800" dirty="0" err="1" smtClean="0">
                <a:latin typeface="Arial"/>
                <a:cs typeface="Arial"/>
              </a:rPr>
              <a:t>mà</a:t>
            </a:r>
            <a:r>
              <a:rPr lang="en-US" sz="1800" dirty="0" smtClean="0">
                <a:latin typeface="Arial"/>
                <a:cs typeface="Arial"/>
              </a:rPr>
              <a:t> </a:t>
            </a:r>
            <a:r>
              <a:rPr lang="en-US" sz="1800" dirty="0" err="1" smtClean="0">
                <a:latin typeface="Arial"/>
                <a:cs typeface="Arial"/>
              </a:rPr>
              <a:t>ngay</a:t>
            </a:r>
            <a:r>
              <a:rPr lang="en-US" sz="1800" dirty="0" smtClean="0">
                <a:latin typeface="Arial"/>
                <a:cs typeface="Arial"/>
              </a:rPr>
              <a:t> </a:t>
            </a:r>
            <a:r>
              <a:rPr lang="en-US" sz="1800" dirty="0" err="1" smtClean="0">
                <a:latin typeface="Arial"/>
                <a:cs typeface="Arial"/>
              </a:rPr>
              <a:t>cả</a:t>
            </a:r>
            <a:r>
              <a:rPr lang="en-US" sz="1800" dirty="0" smtClean="0">
                <a:latin typeface="Arial"/>
                <a:cs typeface="Arial"/>
              </a:rPr>
              <a:t> ở </a:t>
            </a:r>
            <a:r>
              <a:rPr lang="en-US" sz="1800" dirty="0" err="1" smtClean="0">
                <a:latin typeface="Arial"/>
                <a:cs typeface="Arial"/>
              </a:rPr>
              <a:t>những</a:t>
            </a:r>
            <a:r>
              <a:rPr sz="1800" spc="-45" dirty="0" smtClean="0">
                <a:latin typeface="Arial"/>
                <a:cs typeface="Arial"/>
              </a:rPr>
              <a:t> </a:t>
            </a:r>
            <a:r>
              <a:rPr sz="1800" spc="-30" dirty="0">
                <a:latin typeface="Arial"/>
                <a:cs typeface="Arial"/>
              </a:rPr>
              <a:t>nước</a:t>
            </a:r>
            <a:r>
              <a:rPr sz="1800" spc="-50" dirty="0">
                <a:latin typeface="Arial"/>
                <a:cs typeface="Arial"/>
              </a:rPr>
              <a:t> </a:t>
            </a:r>
            <a:r>
              <a:rPr sz="1800" spc="70" dirty="0">
                <a:latin typeface="Arial"/>
                <a:cs typeface="Arial"/>
              </a:rPr>
              <a:t>có</a:t>
            </a:r>
            <a:r>
              <a:rPr sz="1800" spc="-45" dirty="0">
                <a:latin typeface="Arial"/>
                <a:cs typeface="Arial"/>
              </a:rPr>
              <a:t> </a:t>
            </a:r>
            <a:r>
              <a:rPr sz="1800" spc="35" dirty="0">
                <a:latin typeface="Arial"/>
                <a:cs typeface="Arial"/>
              </a:rPr>
              <a:t>mức</a:t>
            </a:r>
            <a:r>
              <a:rPr sz="1800" spc="-50" dirty="0">
                <a:latin typeface="Arial"/>
                <a:cs typeface="Arial"/>
              </a:rPr>
              <a:t> </a:t>
            </a:r>
            <a:r>
              <a:rPr sz="1800" spc="70" dirty="0">
                <a:latin typeface="Arial"/>
                <a:cs typeface="Arial"/>
              </a:rPr>
              <a:t>thu</a:t>
            </a:r>
            <a:r>
              <a:rPr sz="1800" spc="-45" dirty="0">
                <a:latin typeface="Arial"/>
                <a:cs typeface="Arial"/>
              </a:rPr>
              <a:t> </a:t>
            </a:r>
            <a:r>
              <a:rPr sz="1800" spc="45" dirty="0">
                <a:latin typeface="Arial"/>
                <a:cs typeface="Arial"/>
              </a:rPr>
              <a:t>nhập</a:t>
            </a:r>
            <a:r>
              <a:rPr sz="1800" spc="-45" dirty="0">
                <a:latin typeface="Arial"/>
                <a:cs typeface="Arial"/>
              </a:rPr>
              <a:t> </a:t>
            </a:r>
            <a:r>
              <a:rPr sz="1800" spc="70" dirty="0" err="1">
                <a:latin typeface="Arial"/>
                <a:cs typeface="Arial"/>
              </a:rPr>
              <a:t>trung</a:t>
            </a:r>
            <a:r>
              <a:rPr sz="1800" spc="-50" dirty="0">
                <a:latin typeface="Arial"/>
                <a:cs typeface="Arial"/>
              </a:rPr>
              <a:t> </a:t>
            </a:r>
            <a:r>
              <a:rPr sz="1800" spc="20" dirty="0" err="1" smtClean="0">
                <a:latin typeface="Arial"/>
                <a:cs typeface="Arial"/>
              </a:rPr>
              <a:t>bình</a:t>
            </a:r>
            <a:r>
              <a:rPr lang="en-US" sz="1800" spc="20" dirty="0" smtClean="0">
                <a:latin typeface="Arial"/>
                <a:cs typeface="Arial"/>
              </a:rPr>
              <a:t> </a:t>
            </a:r>
            <a:r>
              <a:rPr lang="en-US" sz="1800" spc="20" dirty="0" err="1" smtClean="0">
                <a:latin typeface="Arial"/>
                <a:cs typeface="Arial"/>
              </a:rPr>
              <a:t>như</a:t>
            </a:r>
            <a:r>
              <a:rPr lang="en-US" sz="1800" spc="20" dirty="0" smtClean="0">
                <a:latin typeface="Arial"/>
                <a:cs typeface="Arial"/>
              </a:rPr>
              <a:t> </a:t>
            </a:r>
            <a:r>
              <a:rPr lang="en-US" sz="1800" spc="20" dirty="0" err="1" smtClean="0">
                <a:latin typeface="Arial"/>
                <a:cs typeface="Arial"/>
              </a:rPr>
              <a:t>Việt</a:t>
            </a:r>
            <a:r>
              <a:rPr lang="en-US" sz="1800" spc="20" dirty="0" smtClean="0">
                <a:latin typeface="Arial"/>
                <a:cs typeface="Arial"/>
              </a:rPr>
              <a:t> Nam, </a:t>
            </a:r>
            <a:r>
              <a:rPr sz="1800" spc="45" dirty="0" err="1" smtClean="0">
                <a:latin typeface="Arial"/>
                <a:cs typeface="Arial"/>
              </a:rPr>
              <a:t>đã</a:t>
            </a:r>
            <a:r>
              <a:rPr sz="1800" spc="-45" dirty="0" smtClean="0">
                <a:latin typeface="Arial"/>
                <a:cs typeface="Arial"/>
              </a:rPr>
              <a:t> </a:t>
            </a:r>
            <a:r>
              <a:rPr sz="1800" spc="25" dirty="0">
                <a:latin typeface="Arial"/>
                <a:cs typeface="Arial"/>
              </a:rPr>
              <a:t>chính</a:t>
            </a:r>
            <a:r>
              <a:rPr sz="1800" spc="-45" dirty="0">
                <a:latin typeface="Arial"/>
                <a:cs typeface="Arial"/>
              </a:rPr>
              <a:t> </a:t>
            </a:r>
            <a:r>
              <a:rPr sz="1800" spc="25" dirty="0">
                <a:latin typeface="Arial"/>
                <a:cs typeface="Arial"/>
              </a:rPr>
              <a:t>thức</a:t>
            </a:r>
            <a:r>
              <a:rPr sz="1800" spc="-50" dirty="0">
                <a:latin typeface="Arial"/>
                <a:cs typeface="Arial"/>
              </a:rPr>
              <a:t> </a:t>
            </a:r>
            <a:r>
              <a:rPr sz="1800" spc="-15" dirty="0">
                <a:latin typeface="Arial"/>
                <a:cs typeface="Arial"/>
              </a:rPr>
              <a:t>bước</a:t>
            </a:r>
            <a:r>
              <a:rPr sz="1800" spc="-90" dirty="0">
                <a:latin typeface="Arial"/>
                <a:cs typeface="Arial"/>
              </a:rPr>
              <a:t> </a:t>
            </a:r>
            <a:r>
              <a:rPr sz="1800" spc="25" dirty="0">
                <a:latin typeface="Arial"/>
                <a:cs typeface="Arial"/>
              </a:rPr>
              <a:t>vào</a:t>
            </a:r>
            <a:r>
              <a:rPr sz="1800" spc="-45" dirty="0">
                <a:latin typeface="Arial"/>
                <a:cs typeface="Arial"/>
              </a:rPr>
              <a:t> </a:t>
            </a:r>
            <a:r>
              <a:rPr sz="1800" spc="5" dirty="0">
                <a:latin typeface="Arial"/>
                <a:cs typeface="Arial"/>
              </a:rPr>
              <a:t>thời</a:t>
            </a:r>
            <a:r>
              <a:rPr sz="1800" spc="-50" dirty="0">
                <a:latin typeface="Arial"/>
                <a:cs typeface="Arial"/>
              </a:rPr>
              <a:t> </a:t>
            </a:r>
            <a:r>
              <a:rPr sz="1800" spc="60" dirty="0">
                <a:latin typeface="Arial"/>
                <a:cs typeface="Arial"/>
              </a:rPr>
              <a:t>kỳ</a:t>
            </a:r>
            <a:r>
              <a:rPr sz="1800" spc="-90" dirty="0">
                <a:latin typeface="Arial"/>
                <a:cs typeface="Arial"/>
              </a:rPr>
              <a:t> </a:t>
            </a:r>
            <a:r>
              <a:rPr sz="1800" spc="25" dirty="0">
                <a:latin typeface="Arial"/>
                <a:cs typeface="Arial"/>
              </a:rPr>
              <a:t>già  </a:t>
            </a:r>
            <a:r>
              <a:rPr sz="1800" spc="30" dirty="0">
                <a:latin typeface="Arial"/>
                <a:cs typeface="Arial"/>
              </a:rPr>
              <a:t>hoá </a:t>
            </a:r>
            <a:r>
              <a:rPr sz="1800" spc="45" dirty="0">
                <a:latin typeface="Arial"/>
                <a:cs typeface="Arial"/>
              </a:rPr>
              <a:t>dân </a:t>
            </a:r>
            <a:r>
              <a:rPr sz="1800" spc="15" dirty="0">
                <a:latin typeface="Arial"/>
                <a:cs typeface="Arial"/>
              </a:rPr>
              <a:t>số </a:t>
            </a:r>
            <a:r>
              <a:rPr sz="1800" spc="-20" dirty="0">
                <a:latin typeface="Arial"/>
                <a:cs typeface="Arial"/>
              </a:rPr>
              <a:t>từ </a:t>
            </a:r>
            <a:r>
              <a:rPr sz="1800" spc="60" dirty="0">
                <a:latin typeface="Arial"/>
                <a:cs typeface="Arial"/>
              </a:rPr>
              <a:t>năm</a:t>
            </a:r>
            <a:r>
              <a:rPr sz="1800" spc="-310" dirty="0">
                <a:latin typeface="Arial"/>
                <a:cs typeface="Arial"/>
              </a:rPr>
              <a:t> </a:t>
            </a:r>
            <a:r>
              <a:rPr sz="1800" spc="-120" dirty="0">
                <a:latin typeface="Arial"/>
                <a:cs typeface="Arial"/>
              </a:rPr>
              <a:t>2011.</a:t>
            </a:r>
            <a:endParaRPr sz="1800" dirty="0">
              <a:latin typeface="Arial"/>
              <a:cs typeface="Arial"/>
            </a:endParaRPr>
          </a:p>
        </p:txBody>
      </p:sp>
      <p:graphicFrame>
        <p:nvGraphicFramePr>
          <p:cNvPr id="8" name="Chart 7"/>
          <p:cNvGraphicFramePr/>
          <p:nvPr>
            <p:extLst>
              <p:ext uri="{D42A27DB-BD31-4B8C-83A1-F6EECF244321}">
                <p14:modId xmlns:p14="http://schemas.microsoft.com/office/powerpoint/2010/main" xmlns="" val="306819032"/>
              </p:ext>
            </p:extLst>
          </p:nvPr>
        </p:nvGraphicFramePr>
        <p:xfrm>
          <a:off x="120014" y="2663056"/>
          <a:ext cx="3276600" cy="28204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xmlns="" val="1530458612"/>
              </p:ext>
            </p:extLst>
          </p:nvPr>
        </p:nvGraphicFramePr>
        <p:xfrm>
          <a:off x="3441517" y="2425268"/>
          <a:ext cx="3274408" cy="2744396"/>
        </p:xfrm>
        <a:graphic>
          <a:graphicData uri="http://schemas.openxmlformats.org/drawingml/2006/chart">
            <c:chart xmlns:c="http://schemas.openxmlformats.org/drawingml/2006/chart" xmlns:r="http://schemas.openxmlformats.org/officeDocument/2006/relationships" r:id="rId3"/>
          </a:graphicData>
        </a:graphic>
      </p:graphicFrame>
      <p:sp>
        <p:nvSpPr>
          <p:cNvPr id="10" name="object 9"/>
          <p:cNvSpPr txBox="1"/>
          <p:nvPr/>
        </p:nvSpPr>
        <p:spPr>
          <a:xfrm>
            <a:off x="2144000" y="1277376"/>
            <a:ext cx="569655" cy="459740"/>
          </a:xfrm>
          <a:prstGeom prst="rect">
            <a:avLst/>
          </a:prstGeom>
        </p:spPr>
        <p:txBody>
          <a:bodyPr vert="horz" wrap="square" lIns="0" tIns="12700" rIns="0" bIns="0" rtlCol="0">
            <a:spAutoFit/>
          </a:bodyPr>
          <a:lstStyle/>
          <a:p>
            <a:pPr marL="12700">
              <a:lnSpc>
                <a:spcPct val="100000"/>
              </a:lnSpc>
              <a:spcBef>
                <a:spcPts val="100"/>
              </a:spcBef>
            </a:pPr>
            <a:r>
              <a:rPr sz="2850" spc="-5" dirty="0">
                <a:latin typeface="Arial"/>
                <a:cs typeface="Arial"/>
              </a:rPr>
              <a:t>01</a:t>
            </a:r>
            <a:endParaRPr sz="2850" dirty="0">
              <a:latin typeface="Arial"/>
              <a:cs typeface="Arial"/>
            </a:endParaRPr>
          </a:p>
        </p:txBody>
      </p:sp>
      <p:sp>
        <p:nvSpPr>
          <p:cNvPr id="11" name="object 11"/>
          <p:cNvSpPr/>
          <p:nvPr/>
        </p:nvSpPr>
        <p:spPr>
          <a:xfrm>
            <a:off x="2638154" y="804908"/>
            <a:ext cx="45719" cy="1181265"/>
          </a:xfrm>
          <a:custGeom>
            <a:avLst/>
            <a:gdLst/>
            <a:ahLst/>
            <a:cxnLst/>
            <a:rect l="l" t="t" r="r" b="b"/>
            <a:pathLst>
              <a:path h="657225">
                <a:moveTo>
                  <a:pt x="0" y="0"/>
                </a:moveTo>
                <a:lnTo>
                  <a:pt x="0" y="657208"/>
                </a:lnTo>
              </a:path>
            </a:pathLst>
          </a:custGeom>
          <a:ln w="19049">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319802" y="0"/>
            <a:ext cx="5300345" cy="5715000"/>
            <a:chOff x="2319802" y="0"/>
            <a:chExt cx="5300345" cy="5715000"/>
          </a:xfrm>
        </p:grpSpPr>
        <p:sp>
          <p:nvSpPr>
            <p:cNvPr id="3" name="object 3"/>
            <p:cNvSpPr/>
            <p:nvPr/>
          </p:nvSpPr>
          <p:spPr>
            <a:xfrm>
              <a:off x="2319802" y="1628514"/>
              <a:ext cx="3809365" cy="4086860"/>
            </a:xfrm>
            <a:custGeom>
              <a:avLst/>
              <a:gdLst/>
              <a:ahLst/>
              <a:cxnLst/>
              <a:rect l="l" t="t" r="r" b="b"/>
              <a:pathLst>
                <a:path w="3809365" h="4086860">
                  <a:moveTo>
                    <a:pt x="0" y="0"/>
                  </a:moveTo>
                  <a:lnTo>
                    <a:pt x="0" y="4086474"/>
                  </a:lnTo>
                  <a:lnTo>
                    <a:pt x="3809134" y="4086474"/>
                  </a:lnTo>
                  <a:lnTo>
                    <a:pt x="3809134" y="0"/>
                  </a:lnTo>
                  <a:lnTo>
                    <a:pt x="0" y="0"/>
                  </a:lnTo>
                  <a:close/>
                </a:path>
              </a:pathLst>
            </a:custGeom>
            <a:solidFill>
              <a:srgbClr val="FFFBF6"/>
            </a:solidFill>
          </p:spPr>
          <p:txBody>
            <a:bodyPr wrap="square" lIns="0" tIns="0" rIns="0" bIns="0" rtlCol="0"/>
            <a:lstStyle/>
            <a:p>
              <a:endParaRPr/>
            </a:p>
          </p:txBody>
        </p:sp>
        <p:sp>
          <p:nvSpPr>
            <p:cNvPr id="4" name="object 4"/>
            <p:cNvSpPr/>
            <p:nvPr/>
          </p:nvSpPr>
          <p:spPr>
            <a:xfrm>
              <a:off x="5153014" y="0"/>
              <a:ext cx="2466975" cy="5715000"/>
            </a:xfrm>
            <a:custGeom>
              <a:avLst/>
              <a:gdLst/>
              <a:ahLst/>
              <a:cxnLst/>
              <a:rect l="l" t="t" r="r" b="b"/>
              <a:pathLst>
                <a:path w="2466975" h="5715000">
                  <a:moveTo>
                    <a:pt x="2466969" y="5714988"/>
                  </a:moveTo>
                  <a:lnTo>
                    <a:pt x="0" y="5714988"/>
                  </a:lnTo>
                  <a:lnTo>
                    <a:pt x="0" y="0"/>
                  </a:lnTo>
                  <a:lnTo>
                    <a:pt x="2466969" y="0"/>
                  </a:lnTo>
                  <a:lnTo>
                    <a:pt x="2466969" y="5714988"/>
                  </a:lnTo>
                  <a:close/>
                </a:path>
              </a:pathLst>
            </a:custGeom>
            <a:solidFill>
              <a:srgbClr val="FFFFFF"/>
            </a:solidFill>
          </p:spPr>
          <p:txBody>
            <a:bodyPr wrap="square" lIns="0" tIns="0" rIns="0" bIns="0" rtlCol="0"/>
            <a:lstStyle/>
            <a:p>
              <a:endParaRPr/>
            </a:p>
          </p:txBody>
        </p:sp>
        <p:sp>
          <p:nvSpPr>
            <p:cNvPr id="5"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6"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sp>
          <p:nvSpPr>
            <p:cNvPr id="7" name="object 7"/>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grpSp>
      <p:sp>
        <p:nvSpPr>
          <p:cNvPr id="8" name="object 8"/>
          <p:cNvSpPr txBox="1">
            <a:spLocks noGrp="1"/>
          </p:cNvSpPr>
          <p:nvPr>
            <p:ph type="title"/>
          </p:nvPr>
        </p:nvSpPr>
        <p:spPr>
          <a:xfrm>
            <a:off x="98633" y="53096"/>
            <a:ext cx="2196465" cy="1454150"/>
          </a:xfrm>
          <a:prstGeom prst="rect">
            <a:avLst/>
          </a:prstGeom>
        </p:spPr>
        <p:txBody>
          <a:bodyPr vert="horz" wrap="square" lIns="0" tIns="15875" rIns="0" bIns="0" rtlCol="0">
            <a:spAutoFit/>
          </a:bodyPr>
          <a:lstStyle/>
          <a:p>
            <a:pPr marL="38100">
              <a:lnSpc>
                <a:spcPct val="100000"/>
              </a:lnSpc>
              <a:spcBef>
                <a:spcPts val="125"/>
              </a:spcBef>
            </a:pPr>
            <a:r>
              <a:rPr sz="14025" b="0" spc="-5752" baseline="-6238" dirty="0">
                <a:solidFill>
                  <a:srgbClr val="FDB33A"/>
                </a:solidFill>
                <a:latin typeface="Verdana"/>
                <a:cs typeface="Verdana"/>
              </a:rPr>
              <a:t>1</a:t>
            </a:r>
            <a:r>
              <a:rPr sz="3000" b="0" spc="-1055" dirty="0">
                <a:solidFill>
                  <a:srgbClr val="527E9A"/>
                </a:solidFill>
                <a:latin typeface="Verdana"/>
                <a:cs typeface="Verdana"/>
              </a:rPr>
              <a:t>Đ</a:t>
            </a:r>
            <a:r>
              <a:rPr sz="14025" b="0" spc="-3277" baseline="-6238" dirty="0">
                <a:solidFill>
                  <a:srgbClr val="FDB33A"/>
                </a:solidFill>
                <a:latin typeface="Verdana"/>
                <a:cs typeface="Verdana"/>
              </a:rPr>
              <a:t>.</a:t>
            </a:r>
            <a:r>
              <a:rPr sz="3000" b="0" spc="-944" dirty="0">
                <a:solidFill>
                  <a:srgbClr val="527E9A"/>
                </a:solidFill>
                <a:latin typeface="Verdana"/>
                <a:cs typeface="Verdana"/>
              </a:rPr>
              <a:t>ặ</a:t>
            </a:r>
            <a:r>
              <a:rPr sz="14025" b="0" spc="-7552" baseline="-6238" dirty="0">
                <a:solidFill>
                  <a:srgbClr val="FDB33A"/>
                </a:solidFill>
                <a:latin typeface="Verdana"/>
                <a:cs typeface="Verdana"/>
              </a:rPr>
              <a:t>2</a:t>
            </a:r>
            <a:r>
              <a:rPr sz="3000" b="0" spc="125" dirty="0">
                <a:solidFill>
                  <a:srgbClr val="527E9A"/>
                </a:solidFill>
                <a:latin typeface="Verdana"/>
                <a:cs typeface="Verdana"/>
              </a:rPr>
              <a:t>c</a:t>
            </a:r>
            <a:r>
              <a:rPr sz="3000" b="0" spc="-270" dirty="0">
                <a:solidFill>
                  <a:srgbClr val="527E9A"/>
                </a:solidFill>
                <a:latin typeface="Verdana"/>
                <a:cs typeface="Verdana"/>
              </a:rPr>
              <a:t> </a:t>
            </a:r>
            <a:r>
              <a:rPr sz="3000" b="0" spc="105" dirty="0">
                <a:solidFill>
                  <a:srgbClr val="527E9A"/>
                </a:solidFill>
                <a:latin typeface="Verdana"/>
                <a:cs typeface="Verdana"/>
              </a:rPr>
              <a:t>điểm</a:t>
            </a:r>
            <a:endParaRPr sz="3000">
              <a:latin typeface="Verdana"/>
              <a:cs typeface="Verdana"/>
            </a:endParaRPr>
          </a:p>
        </p:txBody>
      </p:sp>
      <p:sp>
        <p:nvSpPr>
          <p:cNvPr id="9" name="object 9"/>
          <p:cNvSpPr txBox="1"/>
          <p:nvPr/>
        </p:nvSpPr>
        <p:spPr>
          <a:xfrm>
            <a:off x="1608018" y="1354850"/>
            <a:ext cx="427990" cy="459740"/>
          </a:xfrm>
          <a:prstGeom prst="rect">
            <a:avLst/>
          </a:prstGeom>
        </p:spPr>
        <p:txBody>
          <a:bodyPr vert="horz" wrap="square" lIns="0" tIns="12700" rIns="0" bIns="0" rtlCol="0">
            <a:spAutoFit/>
          </a:bodyPr>
          <a:lstStyle/>
          <a:p>
            <a:pPr marL="12700">
              <a:lnSpc>
                <a:spcPct val="100000"/>
              </a:lnSpc>
              <a:spcBef>
                <a:spcPts val="100"/>
              </a:spcBef>
            </a:pPr>
            <a:r>
              <a:rPr sz="2850" spc="-5" dirty="0" smtClean="0">
                <a:latin typeface="Arial"/>
                <a:cs typeface="Arial"/>
              </a:rPr>
              <a:t>0</a:t>
            </a:r>
            <a:r>
              <a:rPr lang="en-US" sz="2850" spc="-5" dirty="0" smtClean="0">
                <a:latin typeface="Arial"/>
                <a:cs typeface="Arial"/>
              </a:rPr>
              <a:t>2</a:t>
            </a:r>
            <a:endParaRPr sz="2850" dirty="0">
              <a:latin typeface="Arial"/>
              <a:cs typeface="Arial"/>
            </a:endParaRPr>
          </a:p>
        </p:txBody>
      </p:sp>
      <p:sp>
        <p:nvSpPr>
          <p:cNvPr id="10" name="object 10"/>
          <p:cNvSpPr txBox="1"/>
          <p:nvPr/>
        </p:nvSpPr>
        <p:spPr>
          <a:xfrm>
            <a:off x="2182246" y="1181363"/>
            <a:ext cx="3108325" cy="322580"/>
          </a:xfrm>
          <a:prstGeom prst="rect">
            <a:avLst/>
          </a:prstGeom>
        </p:spPr>
        <p:txBody>
          <a:bodyPr vert="horz" wrap="square" lIns="0" tIns="12700" rIns="0" bIns="0" rtlCol="0">
            <a:spAutoFit/>
          </a:bodyPr>
          <a:lstStyle/>
          <a:p>
            <a:pPr marL="12700">
              <a:lnSpc>
                <a:spcPct val="100000"/>
              </a:lnSpc>
              <a:spcBef>
                <a:spcPts val="100"/>
              </a:spcBef>
            </a:pPr>
            <a:r>
              <a:rPr sz="1950" spc="-10" dirty="0" err="1">
                <a:latin typeface="Arial"/>
                <a:cs typeface="Arial"/>
              </a:rPr>
              <a:t>Tuổi</a:t>
            </a:r>
            <a:r>
              <a:rPr sz="1950" spc="-10" dirty="0">
                <a:latin typeface="Arial"/>
                <a:cs typeface="Arial"/>
              </a:rPr>
              <a:t> </a:t>
            </a:r>
            <a:r>
              <a:rPr sz="1950" spc="75" dirty="0" err="1" smtClean="0">
                <a:latin typeface="Arial"/>
                <a:cs typeface="Arial"/>
              </a:rPr>
              <a:t>thọ</a:t>
            </a:r>
            <a:r>
              <a:rPr lang="en-US" sz="1950" spc="75" dirty="0" smtClean="0">
                <a:latin typeface="Arial"/>
                <a:cs typeface="Arial"/>
              </a:rPr>
              <a:t> </a:t>
            </a:r>
            <a:r>
              <a:rPr lang="en-US" sz="1950" spc="65" dirty="0" err="1">
                <a:latin typeface="Arial"/>
                <a:cs typeface="Arial"/>
              </a:rPr>
              <a:t>tăng</a:t>
            </a:r>
            <a:r>
              <a:rPr sz="1950" spc="75" dirty="0" smtClean="0">
                <a:latin typeface="Arial"/>
                <a:cs typeface="Arial"/>
              </a:rPr>
              <a:t> </a:t>
            </a:r>
            <a:endParaRPr sz="1950" dirty="0">
              <a:latin typeface="Arial"/>
              <a:cs typeface="Arial"/>
            </a:endParaRPr>
          </a:p>
        </p:txBody>
      </p:sp>
      <p:sp>
        <p:nvSpPr>
          <p:cNvPr id="11" name="object 11"/>
          <p:cNvSpPr txBox="1"/>
          <p:nvPr/>
        </p:nvSpPr>
        <p:spPr>
          <a:xfrm>
            <a:off x="2358262" y="1535620"/>
            <a:ext cx="2910840" cy="322580"/>
          </a:xfrm>
          <a:prstGeom prst="rect">
            <a:avLst/>
          </a:prstGeom>
        </p:spPr>
        <p:txBody>
          <a:bodyPr vert="horz" wrap="square" lIns="0" tIns="12700" rIns="0" bIns="0" rtlCol="0">
            <a:spAutoFit/>
          </a:bodyPr>
          <a:lstStyle/>
          <a:p>
            <a:pPr marL="12700">
              <a:lnSpc>
                <a:spcPct val="100000"/>
              </a:lnSpc>
              <a:spcBef>
                <a:spcPts val="100"/>
              </a:spcBef>
            </a:pPr>
            <a:r>
              <a:rPr sz="1950" spc="25" dirty="0" err="1" smtClean="0">
                <a:latin typeface="Arial"/>
                <a:cs typeface="Arial"/>
              </a:rPr>
              <a:t>nhưng</a:t>
            </a:r>
            <a:r>
              <a:rPr sz="1950" spc="25" dirty="0" smtClean="0">
                <a:latin typeface="Arial"/>
                <a:cs typeface="Arial"/>
              </a:rPr>
              <a:t> </a:t>
            </a:r>
            <a:r>
              <a:rPr sz="1950" b="1" i="1" spc="-15" dirty="0">
                <a:solidFill>
                  <a:srgbClr val="FF0000"/>
                </a:solidFill>
                <a:latin typeface="Arial"/>
                <a:cs typeface="Arial"/>
              </a:rPr>
              <a:t>tuổi </a:t>
            </a:r>
            <a:r>
              <a:rPr sz="1950" b="1" i="1" spc="-10" dirty="0">
                <a:solidFill>
                  <a:srgbClr val="FF0000"/>
                </a:solidFill>
                <a:latin typeface="Arial"/>
                <a:cs typeface="Arial"/>
              </a:rPr>
              <a:t>thọ</a:t>
            </a:r>
            <a:r>
              <a:rPr sz="1950" b="1" i="1" spc="-400" dirty="0">
                <a:solidFill>
                  <a:srgbClr val="FF0000"/>
                </a:solidFill>
                <a:latin typeface="Arial"/>
                <a:cs typeface="Arial"/>
              </a:rPr>
              <a:t> </a:t>
            </a:r>
            <a:r>
              <a:rPr sz="1950" b="1" i="1" spc="-30" dirty="0">
                <a:solidFill>
                  <a:srgbClr val="FF0000"/>
                </a:solidFill>
                <a:latin typeface="Arial"/>
                <a:cs typeface="Arial"/>
              </a:rPr>
              <a:t>khỏe</a:t>
            </a:r>
            <a:endParaRPr sz="1950" dirty="0">
              <a:latin typeface="Arial"/>
              <a:cs typeface="Arial"/>
            </a:endParaRPr>
          </a:p>
        </p:txBody>
      </p:sp>
      <p:sp>
        <p:nvSpPr>
          <p:cNvPr id="12" name="object 12"/>
          <p:cNvSpPr txBox="1"/>
          <p:nvPr/>
        </p:nvSpPr>
        <p:spPr>
          <a:xfrm>
            <a:off x="4745662" y="1517910"/>
            <a:ext cx="1290320" cy="322580"/>
          </a:xfrm>
          <a:prstGeom prst="rect">
            <a:avLst/>
          </a:prstGeom>
        </p:spPr>
        <p:txBody>
          <a:bodyPr vert="horz" wrap="square" lIns="0" tIns="12700" rIns="0" bIns="0" rtlCol="0">
            <a:spAutoFit/>
          </a:bodyPr>
          <a:lstStyle/>
          <a:p>
            <a:pPr marL="12700">
              <a:lnSpc>
                <a:spcPct val="100000"/>
              </a:lnSpc>
              <a:spcBef>
                <a:spcPts val="100"/>
              </a:spcBef>
            </a:pPr>
            <a:r>
              <a:rPr sz="1950" b="1" i="1" spc="5" dirty="0">
                <a:solidFill>
                  <a:srgbClr val="FF0000"/>
                </a:solidFill>
                <a:latin typeface="Arial"/>
                <a:cs typeface="Arial"/>
              </a:rPr>
              <a:t>mạnh</a:t>
            </a:r>
            <a:r>
              <a:rPr sz="1950" b="1" i="1" spc="-150" dirty="0">
                <a:solidFill>
                  <a:srgbClr val="FF0000"/>
                </a:solidFill>
                <a:latin typeface="Arial"/>
                <a:cs typeface="Arial"/>
              </a:rPr>
              <a:t> </a:t>
            </a:r>
            <a:r>
              <a:rPr sz="1950" b="1" i="1" spc="35" dirty="0">
                <a:solidFill>
                  <a:srgbClr val="FF0000"/>
                </a:solidFill>
                <a:latin typeface="Arial"/>
                <a:cs typeface="Arial"/>
              </a:rPr>
              <a:t>thấp</a:t>
            </a:r>
            <a:endParaRPr sz="1950" dirty="0">
              <a:latin typeface="Arial"/>
              <a:cs typeface="Arial"/>
            </a:endParaRPr>
          </a:p>
        </p:txBody>
      </p:sp>
      <p:sp>
        <p:nvSpPr>
          <p:cNvPr id="13" name="object 13"/>
          <p:cNvSpPr/>
          <p:nvPr/>
        </p:nvSpPr>
        <p:spPr>
          <a:xfrm>
            <a:off x="2194336" y="1299901"/>
            <a:ext cx="0" cy="657225"/>
          </a:xfrm>
          <a:custGeom>
            <a:avLst/>
            <a:gdLst/>
            <a:ahLst/>
            <a:cxnLst/>
            <a:rect l="l" t="t" r="r" b="b"/>
            <a:pathLst>
              <a:path h="657225">
                <a:moveTo>
                  <a:pt x="0" y="0"/>
                </a:moveTo>
                <a:lnTo>
                  <a:pt x="0" y="657208"/>
                </a:lnTo>
              </a:path>
            </a:pathLst>
          </a:custGeom>
          <a:ln w="19049">
            <a:solidFill>
              <a:srgbClr val="000000"/>
            </a:solidFill>
          </a:ln>
        </p:spPr>
        <p:txBody>
          <a:bodyPr wrap="square" lIns="0" tIns="0" rIns="0" bIns="0" rtlCol="0"/>
          <a:lstStyle/>
          <a:p>
            <a:endParaRPr/>
          </a:p>
        </p:txBody>
      </p:sp>
      <p:pic>
        <p:nvPicPr>
          <p:cNvPr id="14" name="Picture 13"/>
          <p:cNvPicPr>
            <a:picLocks noChangeAspect="1"/>
          </p:cNvPicPr>
          <p:nvPr/>
        </p:nvPicPr>
        <p:blipFill>
          <a:blip r:embed="rId2"/>
          <a:stretch>
            <a:fillRect/>
          </a:stretch>
        </p:blipFill>
        <p:spPr>
          <a:xfrm>
            <a:off x="224808" y="1893549"/>
            <a:ext cx="7162800" cy="3505200"/>
          </a:xfrm>
          <a:prstGeom prst="rect">
            <a:avLst/>
          </a:prstGeom>
        </p:spPr>
      </p:pic>
      <p:sp>
        <p:nvSpPr>
          <p:cNvPr id="15" name="Rectangle 14"/>
          <p:cNvSpPr/>
          <p:nvPr/>
        </p:nvSpPr>
        <p:spPr>
          <a:xfrm>
            <a:off x="651852" y="5303997"/>
            <a:ext cx="6029513" cy="461665"/>
          </a:xfrm>
          <a:prstGeom prst="rect">
            <a:avLst/>
          </a:prstGeom>
        </p:spPr>
        <p:txBody>
          <a:bodyPr wrap="square">
            <a:spAutoFit/>
          </a:bodyPr>
          <a:lstStyle/>
          <a:p>
            <a:r>
              <a:rPr lang="en-US" sz="1200" dirty="0">
                <a:solidFill>
                  <a:srgbClr val="000000"/>
                </a:solidFill>
                <a:latin typeface="Times New Roman" panose="02020603050405020304" pitchFamily="18" charset="0"/>
              </a:rPr>
              <a:t>https://www.who.int/data/gho/data/themes/topics/indicator-groups/indicator-group-details/GHO/healthy-life-expectancy-(hale)</a:t>
            </a:r>
            <a:r>
              <a:rPr lang="en-US" sz="1200" dirty="0"/>
              <a:t> </a:t>
            </a:r>
          </a:p>
        </p:txBody>
      </p:sp>
    </p:spTree>
    <p:extLst>
      <p:ext uri="{BB962C8B-B14F-4D97-AF65-F5344CB8AC3E}">
        <p14:creationId xmlns:p14="http://schemas.microsoft.com/office/powerpoint/2010/main" xmlns="" val="3286760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5001750" y="-2411"/>
            <a:ext cx="2606675" cy="5715000"/>
            <a:chOff x="5013415" y="0"/>
            <a:chExt cx="2606675" cy="5715000"/>
          </a:xfrm>
        </p:grpSpPr>
        <p:sp>
          <p:nvSpPr>
            <p:cNvPr id="4" name="object 4"/>
            <p:cNvSpPr/>
            <p:nvPr/>
          </p:nvSpPr>
          <p:spPr>
            <a:xfrm>
              <a:off x="5164664" y="0"/>
              <a:ext cx="2455545" cy="5715000"/>
            </a:xfrm>
            <a:custGeom>
              <a:avLst/>
              <a:gdLst/>
              <a:ahLst/>
              <a:cxnLst/>
              <a:rect l="l" t="t" r="r" b="b"/>
              <a:pathLst>
                <a:path w="2455545" h="5715000">
                  <a:moveTo>
                    <a:pt x="2455319" y="5714988"/>
                  </a:moveTo>
                  <a:lnTo>
                    <a:pt x="0" y="5714988"/>
                  </a:lnTo>
                  <a:lnTo>
                    <a:pt x="0" y="0"/>
                  </a:lnTo>
                  <a:lnTo>
                    <a:pt x="2455319" y="0"/>
                  </a:lnTo>
                  <a:lnTo>
                    <a:pt x="2455319" y="5714988"/>
                  </a:lnTo>
                  <a:close/>
                </a:path>
              </a:pathLst>
            </a:custGeom>
            <a:solidFill>
              <a:srgbClr val="FFFFFF"/>
            </a:solidFill>
          </p:spPr>
          <p:txBody>
            <a:bodyPr wrap="square" lIns="0" tIns="0" rIns="0" bIns="0" rtlCol="0"/>
            <a:lstStyle/>
            <a:p>
              <a:endParaRPr/>
            </a:p>
          </p:txBody>
        </p:sp>
        <p:sp>
          <p:nvSpPr>
            <p:cNvPr id="5"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6"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
        <p:nvSpPr>
          <p:cNvPr id="7" name="object 7"/>
          <p:cNvSpPr txBox="1"/>
          <p:nvPr/>
        </p:nvSpPr>
        <p:spPr>
          <a:xfrm>
            <a:off x="-38100" y="4096948"/>
            <a:ext cx="2641600" cy="1454150"/>
          </a:xfrm>
          <a:prstGeom prst="rect">
            <a:avLst/>
          </a:prstGeom>
        </p:spPr>
        <p:txBody>
          <a:bodyPr vert="horz" wrap="square" lIns="0" tIns="15875" rIns="0" bIns="0" rtlCol="0">
            <a:spAutoFit/>
          </a:bodyPr>
          <a:lstStyle/>
          <a:p>
            <a:pPr marL="38100">
              <a:lnSpc>
                <a:spcPct val="100000"/>
              </a:lnSpc>
              <a:spcBef>
                <a:spcPts val="125"/>
              </a:spcBef>
            </a:pPr>
            <a:r>
              <a:rPr sz="14025" spc="-3795" baseline="-9209" dirty="0">
                <a:solidFill>
                  <a:srgbClr val="FDB33A"/>
                </a:solidFill>
                <a:latin typeface="Verdana"/>
                <a:cs typeface="Verdana"/>
              </a:rPr>
              <a:t>1</a:t>
            </a:r>
            <a:r>
              <a:rPr sz="14025" spc="-2039" baseline="-9209" dirty="0">
                <a:solidFill>
                  <a:srgbClr val="FDB33A"/>
                </a:solidFill>
                <a:latin typeface="Verdana"/>
                <a:cs typeface="Verdana"/>
              </a:rPr>
              <a:t>.</a:t>
            </a:r>
            <a:r>
              <a:rPr sz="14025" spc="-8692" baseline="-9209" dirty="0">
                <a:solidFill>
                  <a:srgbClr val="FDB33A"/>
                </a:solidFill>
                <a:latin typeface="Verdana"/>
                <a:cs typeface="Verdana"/>
              </a:rPr>
              <a:t>2</a:t>
            </a:r>
            <a:r>
              <a:rPr sz="3000" spc="75" dirty="0">
                <a:solidFill>
                  <a:srgbClr val="527E9A"/>
                </a:solidFill>
                <a:latin typeface="Verdana"/>
                <a:cs typeface="Verdana"/>
              </a:rPr>
              <a:t>Đ</a:t>
            </a:r>
            <a:r>
              <a:rPr sz="3000" spc="60" dirty="0">
                <a:solidFill>
                  <a:srgbClr val="527E9A"/>
                </a:solidFill>
                <a:latin typeface="Verdana"/>
                <a:cs typeface="Verdana"/>
              </a:rPr>
              <a:t>ặ</a:t>
            </a:r>
            <a:r>
              <a:rPr sz="3000" spc="125" dirty="0">
                <a:solidFill>
                  <a:srgbClr val="527E9A"/>
                </a:solidFill>
                <a:latin typeface="Verdana"/>
                <a:cs typeface="Verdana"/>
              </a:rPr>
              <a:t>c</a:t>
            </a:r>
            <a:r>
              <a:rPr sz="3000" spc="-270" dirty="0">
                <a:solidFill>
                  <a:srgbClr val="527E9A"/>
                </a:solidFill>
                <a:latin typeface="Verdana"/>
                <a:cs typeface="Verdana"/>
              </a:rPr>
              <a:t> </a:t>
            </a:r>
            <a:r>
              <a:rPr sz="3000" spc="105" dirty="0">
                <a:solidFill>
                  <a:srgbClr val="527E9A"/>
                </a:solidFill>
                <a:latin typeface="Verdana"/>
                <a:cs typeface="Verdana"/>
              </a:rPr>
              <a:t>điểm</a:t>
            </a:r>
            <a:endParaRPr sz="3000" dirty="0">
              <a:latin typeface="Verdana"/>
              <a:cs typeface="Verdana"/>
            </a:endParaRPr>
          </a:p>
        </p:txBody>
      </p:sp>
      <p:sp>
        <p:nvSpPr>
          <p:cNvPr id="8" name="object 8"/>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sp>
        <p:nvSpPr>
          <p:cNvPr id="9" name="object 9"/>
          <p:cNvSpPr txBox="1"/>
          <p:nvPr/>
        </p:nvSpPr>
        <p:spPr>
          <a:xfrm>
            <a:off x="219337" y="730341"/>
            <a:ext cx="427990" cy="459740"/>
          </a:xfrm>
          <a:prstGeom prst="rect">
            <a:avLst/>
          </a:prstGeom>
        </p:spPr>
        <p:txBody>
          <a:bodyPr vert="horz" wrap="square" lIns="0" tIns="12700" rIns="0" bIns="0" rtlCol="0">
            <a:spAutoFit/>
          </a:bodyPr>
          <a:lstStyle/>
          <a:p>
            <a:pPr marL="12700">
              <a:lnSpc>
                <a:spcPct val="100000"/>
              </a:lnSpc>
              <a:spcBef>
                <a:spcPts val="100"/>
              </a:spcBef>
            </a:pPr>
            <a:r>
              <a:rPr sz="2850" spc="-5" dirty="0" smtClean="0">
                <a:latin typeface="Arial"/>
                <a:cs typeface="Arial"/>
              </a:rPr>
              <a:t>0</a:t>
            </a:r>
            <a:r>
              <a:rPr lang="en-US" sz="2850" spc="-5" dirty="0" smtClean="0">
                <a:latin typeface="Arial"/>
                <a:cs typeface="Arial"/>
              </a:rPr>
              <a:t>3</a:t>
            </a:r>
            <a:endParaRPr sz="2850" dirty="0">
              <a:latin typeface="Arial"/>
              <a:cs typeface="Arial"/>
            </a:endParaRPr>
          </a:p>
        </p:txBody>
      </p:sp>
      <p:sp>
        <p:nvSpPr>
          <p:cNvPr id="10" name="object 10"/>
          <p:cNvSpPr/>
          <p:nvPr/>
        </p:nvSpPr>
        <p:spPr>
          <a:xfrm>
            <a:off x="764740" y="571788"/>
            <a:ext cx="0" cy="657225"/>
          </a:xfrm>
          <a:custGeom>
            <a:avLst/>
            <a:gdLst/>
            <a:ahLst/>
            <a:cxnLst/>
            <a:rect l="l" t="t" r="r" b="b"/>
            <a:pathLst>
              <a:path h="657225">
                <a:moveTo>
                  <a:pt x="0" y="0"/>
                </a:moveTo>
                <a:lnTo>
                  <a:pt x="0" y="657208"/>
                </a:lnTo>
              </a:path>
            </a:pathLst>
          </a:custGeom>
          <a:ln w="19049">
            <a:solidFill>
              <a:srgbClr val="000000"/>
            </a:solidFill>
          </a:ln>
        </p:spPr>
        <p:txBody>
          <a:bodyPr wrap="square" lIns="0" tIns="0" rIns="0" bIns="0" rtlCol="0"/>
          <a:lstStyle/>
          <a:p>
            <a:endParaRPr/>
          </a:p>
        </p:txBody>
      </p:sp>
      <p:sp>
        <p:nvSpPr>
          <p:cNvPr id="11" name="object 11"/>
          <p:cNvSpPr txBox="1"/>
          <p:nvPr/>
        </p:nvSpPr>
        <p:spPr>
          <a:xfrm>
            <a:off x="1003617" y="588043"/>
            <a:ext cx="3799204" cy="574040"/>
          </a:xfrm>
          <a:prstGeom prst="rect">
            <a:avLst/>
          </a:prstGeom>
        </p:spPr>
        <p:txBody>
          <a:bodyPr vert="horz" wrap="square" lIns="0" tIns="12700" rIns="0" bIns="0" rtlCol="0">
            <a:spAutoFit/>
          </a:bodyPr>
          <a:lstStyle/>
          <a:p>
            <a:pPr marL="12700" marR="5080">
              <a:lnSpc>
                <a:spcPct val="100000"/>
              </a:lnSpc>
              <a:spcBef>
                <a:spcPts val="100"/>
              </a:spcBef>
            </a:pPr>
            <a:r>
              <a:rPr sz="1800" spc="-5" dirty="0">
                <a:latin typeface="Arial"/>
                <a:cs typeface="Arial"/>
              </a:rPr>
              <a:t>Chênh lệch lớn trong </a:t>
            </a:r>
            <a:r>
              <a:rPr sz="1800" dirty="0">
                <a:latin typeface="Arial"/>
                <a:cs typeface="Arial"/>
              </a:rPr>
              <a:t>cơ cấu </a:t>
            </a:r>
            <a:r>
              <a:rPr sz="1800" spc="-5" dirty="0">
                <a:latin typeface="Arial"/>
                <a:cs typeface="Arial"/>
              </a:rPr>
              <a:t>giới tính  người </a:t>
            </a:r>
            <a:r>
              <a:rPr sz="1800" dirty="0">
                <a:latin typeface="Arial"/>
                <a:cs typeface="Arial"/>
              </a:rPr>
              <a:t>cao</a:t>
            </a:r>
            <a:r>
              <a:rPr sz="1800" spc="-10" dirty="0">
                <a:latin typeface="Arial"/>
                <a:cs typeface="Arial"/>
              </a:rPr>
              <a:t> </a:t>
            </a:r>
            <a:r>
              <a:rPr sz="1800" spc="-5" dirty="0">
                <a:latin typeface="Arial"/>
                <a:cs typeface="Arial"/>
              </a:rPr>
              <a:t>tuổi</a:t>
            </a:r>
            <a:endParaRPr sz="1800">
              <a:latin typeface="Arial"/>
              <a:cs typeface="Arial"/>
            </a:endParaRPr>
          </a:p>
        </p:txBody>
      </p:sp>
      <p:pic>
        <p:nvPicPr>
          <p:cNvPr id="17" name="Picture 16"/>
          <p:cNvPicPr>
            <a:picLocks noChangeAspect="1"/>
          </p:cNvPicPr>
          <p:nvPr/>
        </p:nvPicPr>
        <p:blipFill>
          <a:blip r:embed="rId2"/>
          <a:stretch>
            <a:fillRect/>
          </a:stretch>
        </p:blipFill>
        <p:spPr>
          <a:xfrm>
            <a:off x="2446946" y="1162082"/>
            <a:ext cx="3933825" cy="364088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52521" y="414622"/>
            <a:ext cx="3058160" cy="3056890"/>
          </a:xfrm>
          <a:custGeom>
            <a:avLst/>
            <a:gdLst/>
            <a:ahLst/>
            <a:cxnLst/>
            <a:rect l="l" t="t" r="r" b="b"/>
            <a:pathLst>
              <a:path w="3058159" h="3056890">
                <a:moveTo>
                  <a:pt x="1627598" y="3056350"/>
                </a:moveTo>
                <a:lnTo>
                  <a:pt x="1582496" y="3055107"/>
                </a:lnTo>
                <a:lnTo>
                  <a:pt x="1537606" y="3052207"/>
                </a:lnTo>
                <a:lnTo>
                  <a:pt x="1492949" y="3047686"/>
                </a:lnTo>
                <a:lnTo>
                  <a:pt x="1448545" y="3041578"/>
                </a:lnTo>
                <a:lnTo>
                  <a:pt x="1404416" y="3033917"/>
                </a:lnTo>
                <a:lnTo>
                  <a:pt x="1360582" y="3024739"/>
                </a:lnTo>
                <a:lnTo>
                  <a:pt x="1317063" y="3014079"/>
                </a:lnTo>
                <a:lnTo>
                  <a:pt x="1273882" y="3001969"/>
                </a:lnTo>
                <a:lnTo>
                  <a:pt x="1231058" y="2988446"/>
                </a:lnTo>
                <a:lnTo>
                  <a:pt x="1188613" y="2973544"/>
                </a:lnTo>
                <a:lnTo>
                  <a:pt x="1146567" y="2957297"/>
                </a:lnTo>
                <a:lnTo>
                  <a:pt x="1104942" y="2939741"/>
                </a:lnTo>
                <a:lnTo>
                  <a:pt x="1063757" y="2920909"/>
                </a:lnTo>
                <a:lnTo>
                  <a:pt x="1023034" y="2900837"/>
                </a:lnTo>
                <a:lnTo>
                  <a:pt x="982793" y="2879558"/>
                </a:lnTo>
                <a:lnTo>
                  <a:pt x="943056" y="2857108"/>
                </a:lnTo>
                <a:lnTo>
                  <a:pt x="903843" y="2833522"/>
                </a:lnTo>
                <a:lnTo>
                  <a:pt x="865176" y="2808833"/>
                </a:lnTo>
                <a:lnTo>
                  <a:pt x="827074" y="2783076"/>
                </a:lnTo>
                <a:lnTo>
                  <a:pt x="789559" y="2756287"/>
                </a:lnTo>
                <a:lnTo>
                  <a:pt x="752651" y="2728499"/>
                </a:lnTo>
                <a:lnTo>
                  <a:pt x="716372" y="2699748"/>
                </a:lnTo>
                <a:lnTo>
                  <a:pt x="680742" y="2670068"/>
                </a:lnTo>
                <a:lnTo>
                  <a:pt x="645782" y="2639493"/>
                </a:lnTo>
                <a:lnTo>
                  <a:pt x="611513" y="2608058"/>
                </a:lnTo>
                <a:lnTo>
                  <a:pt x="577955" y="2575798"/>
                </a:lnTo>
                <a:lnTo>
                  <a:pt x="545130" y="2542748"/>
                </a:lnTo>
                <a:lnTo>
                  <a:pt x="513059" y="2508942"/>
                </a:lnTo>
                <a:lnTo>
                  <a:pt x="481761" y="2474414"/>
                </a:lnTo>
                <a:lnTo>
                  <a:pt x="451258" y="2439199"/>
                </a:lnTo>
                <a:lnTo>
                  <a:pt x="421572" y="2403333"/>
                </a:lnTo>
                <a:lnTo>
                  <a:pt x="392722" y="2366849"/>
                </a:lnTo>
                <a:lnTo>
                  <a:pt x="364729" y="2329782"/>
                </a:lnTo>
                <a:lnTo>
                  <a:pt x="337614" y="2292167"/>
                </a:lnTo>
                <a:lnTo>
                  <a:pt x="311399" y="2254038"/>
                </a:lnTo>
                <a:lnTo>
                  <a:pt x="286104" y="2215430"/>
                </a:lnTo>
                <a:lnTo>
                  <a:pt x="261749" y="2176378"/>
                </a:lnTo>
                <a:lnTo>
                  <a:pt x="238356" y="2136916"/>
                </a:lnTo>
                <a:lnTo>
                  <a:pt x="215945" y="2097079"/>
                </a:lnTo>
                <a:lnTo>
                  <a:pt x="194537" y="2056901"/>
                </a:lnTo>
                <a:lnTo>
                  <a:pt x="174154" y="2016418"/>
                </a:lnTo>
                <a:lnTo>
                  <a:pt x="154815" y="1975663"/>
                </a:lnTo>
                <a:lnTo>
                  <a:pt x="136542" y="1934672"/>
                </a:lnTo>
                <a:lnTo>
                  <a:pt x="119356" y="1893478"/>
                </a:lnTo>
                <a:lnTo>
                  <a:pt x="103277" y="1852117"/>
                </a:lnTo>
                <a:lnTo>
                  <a:pt x="88326" y="1810624"/>
                </a:lnTo>
                <a:lnTo>
                  <a:pt x="74524" y="1769032"/>
                </a:lnTo>
                <a:lnTo>
                  <a:pt x="61892" y="1727376"/>
                </a:lnTo>
                <a:lnTo>
                  <a:pt x="50450" y="1685692"/>
                </a:lnTo>
                <a:lnTo>
                  <a:pt x="40220" y="1644013"/>
                </a:lnTo>
                <a:lnTo>
                  <a:pt x="28754" y="1588505"/>
                </a:lnTo>
                <a:lnTo>
                  <a:pt x="19288" y="1532696"/>
                </a:lnTo>
                <a:lnTo>
                  <a:pt x="11766" y="1476670"/>
                </a:lnTo>
                <a:lnTo>
                  <a:pt x="6132" y="1420510"/>
                </a:lnTo>
                <a:lnTo>
                  <a:pt x="2331" y="1364296"/>
                </a:lnTo>
                <a:lnTo>
                  <a:pt x="305" y="1308112"/>
                </a:lnTo>
                <a:lnTo>
                  <a:pt x="0" y="1252041"/>
                </a:lnTo>
                <a:lnTo>
                  <a:pt x="1358" y="1196164"/>
                </a:lnTo>
                <a:lnTo>
                  <a:pt x="4324" y="1140564"/>
                </a:lnTo>
                <a:lnTo>
                  <a:pt x="8843" y="1085324"/>
                </a:lnTo>
                <a:lnTo>
                  <a:pt x="14857" y="1030525"/>
                </a:lnTo>
                <a:lnTo>
                  <a:pt x="22312" y="976250"/>
                </a:lnTo>
                <a:lnTo>
                  <a:pt x="31150" y="922582"/>
                </a:lnTo>
                <a:lnTo>
                  <a:pt x="41317" y="869603"/>
                </a:lnTo>
                <a:lnTo>
                  <a:pt x="52755" y="817396"/>
                </a:lnTo>
                <a:lnTo>
                  <a:pt x="65410" y="766042"/>
                </a:lnTo>
                <a:lnTo>
                  <a:pt x="79224" y="715624"/>
                </a:lnTo>
                <a:lnTo>
                  <a:pt x="94143" y="666225"/>
                </a:lnTo>
                <a:lnTo>
                  <a:pt x="110109" y="617927"/>
                </a:lnTo>
                <a:lnTo>
                  <a:pt x="127068" y="570813"/>
                </a:lnTo>
                <a:lnTo>
                  <a:pt x="144962" y="524964"/>
                </a:lnTo>
                <a:lnTo>
                  <a:pt x="163736" y="480463"/>
                </a:lnTo>
                <a:lnTo>
                  <a:pt x="183334" y="437393"/>
                </a:lnTo>
                <a:lnTo>
                  <a:pt x="203700" y="395836"/>
                </a:lnTo>
                <a:lnTo>
                  <a:pt x="224778" y="355875"/>
                </a:lnTo>
                <a:lnTo>
                  <a:pt x="246512" y="317591"/>
                </a:lnTo>
                <a:lnTo>
                  <a:pt x="268846" y="281067"/>
                </a:lnTo>
                <a:lnTo>
                  <a:pt x="291724" y="246386"/>
                </a:lnTo>
                <a:lnTo>
                  <a:pt x="315089" y="213630"/>
                </a:lnTo>
                <a:lnTo>
                  <a:pt x="338886" y="182881"/>
                </a:lnTo>
                <a:lnTo>
                  <a:pt x="387553" y="127736"/>
                </a:lnTo>
                <a:lnTo>
                  <a:pt x="437275" y="81609"/>
                </a:lnTo>
                <a:lnTo>
                  <a:pt x="487604" y="45160"/>
                </a:lnTo>
                <a:lnTo>
                  <a:pt x="538093" y="19047"/>
                </a:lnTo>
                <a:lnTo>
                  <a:pt x="588292" y="3930"/>
                </a:lnTo>
                <a:lnTo>
                  <a:pt x="653019" y="0"/>
                </a:lnTo>
                <a:lnTo>
                  <a:pt x="694552" y="6322"/>
                </a:lnTo>
                <a:lnTo>
                  <a:pt x="737290" y="18974"/>
                </a:lnTo>
                <a:lnTo>
                  <a:pt x="780782" y="37261"/>
                </a:lnTo>
                <a:lnTo>
                  <a:pt x="824576" y="60490"/>
                </a:lnTo>
                <a:lnTo>
                  <a:pt x="868221" y="87966"/>
                </a:lnTo>
                <a:lnTo>
                  <a:pt x="911265" y="118994"/>
                </a:lnTo>
                <a:lnTo>
                  <a:pt x="953257" y="152881"/>
                </a:lnTo>
                <a:lnTo>
                  <a:pt x="993744" y="188931"/>
                </a:lnTo>
                <a:lnTo>
                  <a:pt x="1032275" y="226450"/>
                </a:lnTo>
                <a:lnTo>
                  <a:pt x="1068399" y="264745"/>
                </a:lnTo>
                <a:lnTo>
                  <a:pt x="1101664" y="303120"/>
                </a:lnTo>
                <a:lnTo>
                  <a:pt x="1131618" y="340881"/>
                </a:lnTo>
                <a:lnTo>
                  <a:pt x="1167025" y="393808"/>
                </a:lnTo>
                <a:lnTo>
                  <a:pt x="1195830" y="442901"/>
                </a:lnTo>
                <a:lnTo>
                  <a:pt x="1219674" y="488178"/>
                </a:lnTo>
                <a:lnTo>
                  <a:pt x="1240197" y="529656"/>
                </a:lnTo>
                <a:lnTo>
                  <a:pt x="1259040" y="567352"/>
                </a:lnTo>
                <a:lnTo>
                  <a:pt x="1277842" y="601283"/>
                </a:lnTo>
                <a:lnTo>
                  <a:pt x="1321891" y="657921"/>
                </a:lnTo>
                <a:lnTo>
                  <a:pt x="1385467" y="699708"/>
                </a:lnTo>
                <a:lnTo>
                  <a:pt x="1423144" y="712993"/>
                </a:lnTo>
                <a:lnTo>
                  <a:pt x="1495066" y="719507"/>
                </a:lnTo>
                <a:lnTo>
                  <a:pt x="1531777" y="715044"/>
                </a:lnTo>
                <a:lnTo>
                  <a:pt x="1570630" y="706972"/>
                </a:lnTo>
                <a:lnTo>
                  <a:pt x="1612857" y="696446"/>
                </a:lnTo>
                <a:lnTo>
                  <a:pt x="1659693" y="684620"/>
                </a:lnTo>
                <a:lnTo>
                  <a:pt x="1712368" y="672648"/>
                </a:lnTo>
                <a:lnTo>
                  <a:pt x="1772115" y="661684"/>
                </a:lnTo>
                <a:lnTo>
                  <a:pt x="1840166" y="652883"/>
                </a:lnTo>
                <a:lnTo>
                  <a:pt x="1867041" y="649062"/>
                </a:lnTo>
                <a:lnTo>
                  <a:pt x="1937791" y="641041"/>
                </a:lnTo>
                <a:lnTo>
                  <a:pt x="1980553" y="637792"/>
                </a:lnTo>
                <a:lnTo>
                  <a:pt x="2027498" y="635684"/>
                </a:lnTo>
                <a:lnTo>
                  <a:pt x="2078069" y="635193"/>
                </a:lnTo>
                <a:lnTo>
                  <a:pt x="2131709" y="636795"/>
                </a:lnTo>
                <a:lnTo>
                  <a:pt x="2187862" y="640963"/>
                </a:lnTo>
                <a:lnTo>
                  <a:pt x="2245971" y="648174"/>
                </a:lnTo>
                <a:lnTo>
                  <a:pt x="2305479" y="658903"/>
                </a:lnTo>
                <a:lnTo>
                  <a:pt x="2365829" y="673625"/>
                </a:lnTo>
                <a:lnTo>
                  <a:pt x="2426465" y="692815"/>
                </a:lnTo>
                <a:lnTo>
                  <a:pt x="2472699" y="711764"/>
                </a:lnTo>
                <a:lnTo>
                  <a:pt x="2517803" y="733270"/>
                </a:lnTo>
                <a:lnTo>
                  <a:pt x="2561693" y="757217"/>
                </a:lnTo>
                <a:lnTo>
                  <a:pt x="2604286" y="783490"/>
                </a:lnTo>
                <a:lnTo>
                  <a:pt x="2645497" y="811973"/>
                </a:lnTo>
                <a:lnTo>
                  <a:pt x="2685242" y="842551"/>
                </a:lnTo>
                <a:lnTo>
                  <a:pt x="2723437" y="875107"/>
                </a:lnTo>
                <a:lnTo>
                  <a:pt x="2759999" y="909527"/>
                </a:lnTo>
                <a:lnTo>
                  <a:pt x="2794843" y="945694"/>
                </a:lnTo>
                <a:lnTo>
                  <a:pt x="2827885" y="983493"/>
                </a:lnTo>
                <a:lnTo>
                  <a:pt x="2859042" y="1022807"/>
                </a:lnTo>
                <a:lnTo>
                  <a:pt x="2888229" y="1063523"/>
                </a:lnTo>
                <a:lnTo>
                  <a:pt x="2915363" y="1105523"/>
                </a:lnTo>
                <a:lnTo>
                  <a:pt x="2940359" y="1148692"/>
                </a:lnTo>
                <a:lnTo>
                  <a:pt x="2963134" y="1192915"/>
                </a:lnTo>
                <a:lnTo>
                  <a:pt x="2983603" y="1238075"/>
                </a:lnTo>
                <a:lnTo>
                  <a:pt x="3001683" y="1284057"/>
                </a:lnTo>
                <a:lnTo>
                  <a:pt x="3017289" y="1330746"/>
                </a:lnTo>
                <a:lnTo>
                  <a:pt x="3034627" y="1397047"/>
                </a:lnTo>
                <a:lnTo>
                  <a:pt x="3046715" y="1461104"/>
                </a:lnTo>
                <a:lnTo>
                  <a:pt x="3054185" y="1522471"/>
                </a:lnTo>
                <a:lnTo>
                  <a:pt x="3057671" y="1580707"/>
                </a:lnTo>
                <a:lnTo>
                  <a:pt x="3057808" y="1635367"/>
                </a:lnTo>
                <a:lnTo>
                  <a:pt x="3055228" y="1686008"/>
                </a:lnTo>
                <a:lnTo>
                  <a:pt x="3050565" y="1732187"/>
                </a:lnTo>
                <a:lnTo>
                  <a:pt x="3044452" y="1773459"/>
                </a:lnTo>
                <a:lnTo>
                  <a:pt x="3037524" y="1809381"/>
                </a:lnTo>
                <a:lnTo>
                  <a:pt x="3030414" y="1839510"/>
                </a:lnTo>
                <a:lnTo>
                  <a:pt x="3022042" y="1881402"/>
                </a:lnTo>
                <a:lnTo>
                  <a:pt x="3012071" y="1923483"/>
                </a:lnTo>
                <a:lnTo>
                  <a:pt x="3000526" y="1965692"/>
                </a:lnTo>
                <a:lnTo>
                  <a:pt x="2987433" y="2007967"/>
                </a:lnTo>
                <a:lnTo>
                  <a:pt x="2972816" y="2050247"/>
                </a:lnTo>
                <a:lnTo>
                  <a:pt x="2956702" y="2092470"/>
                </a:lnTo>
                <a:lnTo>
                  <a:pt x="2939114" y="2134574"/>
                </a:lnTo>
                <a:lnTo>
                  <a:pt x="2920079" y="2176499"/>
                </a:lnTo>
                <a:lnTo>
                  <a:pt x="2899621" y="2218182"/>
                </a:lnTo>
                <a:lnTo>
                  <a:pt x="2877766" y="2259561"/>
                </a:lnTo>
                <a:lnTo>
                  <a:pt x="2854538" y="2300576"/>
                </a:lnTo>
                <a:lnTo>
                  <a:pt x="2829964" y="2341164"/>
                </a:lnTo>
                <a:lnTo>
                  <a:pt x="2804067" y="2381263"/>
                </a:lnTo>
                <a:lnTo>
                  <a:pt x="2776874" y="2420813"/>
                </a:lnTo>
                <a:lnTo>
                  <a:pt x="2748409" y="2459752"/>
                </a:lnTo>
                <a:lnTo>
                  <a:pt x="2718698" y="2498017"/>
                </a:lnTo>
                <a:lnTo>
                  <a:pt x="2687765" y="2535548"/>
                </a:lnTo>
                <a:lnTo>
                  <a:pt x="2655637" y="2572282"/>
                </a:lnTo>
                <a:lnTo>
                  <a:pt x="2622337" y="2608159"/>
                </a:lnTo>
                <a:lnTo>
                  <a:pt x="2587892" y="2643116"/>
                </a:lnTo>
                <a:lnTo>
                  <a:pt x="2552326" y="2677092"/>
                </a:lnTo>
                <a:lnTo>
                  <a:pt x="2515665" y="2710025"/>
                </a:lnTo>
                <a:lnTo>
                  <a:pt x="2477934" y="2741854"/>
                </a:lnTo>
                <a:lnTo>
                  <a:pt x="2439158" y="2772517"/>
                </a:lnTo>
                <a:lnTo>
                  <a:pt x="2399362" y="2801952"/>
                </a:lnTo>
                <a:lnTo>
                  <a:pt x="2358571" y="2830098"/>
                </a:lnTo>
                <a:lnTo>
                  <a:pt x="2316810" y="2856893"/>
                </a:lnTo>
                <a:lnTo>
                  <a:pt x="2274106" y="2882276"/>
                </a:lnTo>
                <a:lnTo>
                  <a:pt x="2230482" y="2906185"/>
                </a:lnTo>
                <a:lnTo>
                  <a:pt x="2185964" y="2928558"/>
                </a:lnTo>
                <a:lnTo>
                  <a:pt x="2140577" y="2949333"/>
                </a:lnTo>
                <a:lnTo>
                  <a:pt x="2094347" y="2968450"/>
                </a:lnTo>
                <a:lnTo>
                  <a:pt x="2047298" y="2985846"/>
                </a:lnTo>
                <a:lnTo>
                  <a:pt x="1999455" y="3001460"/>
                </a:lnTo>
                <a:lnTo>
                  <a:pt x="1950845" y="3015231"/>
                </a:lnTo>
                <a:lnTo>
                  <a:pt x="1901491" y="3027096"/>
                </a:lnTo>
                <a:lnTo>
                  <a:pt x="1855556" y="3036515"/>
                </a:lnTo>
                <a:lnTo>
                  <a:pt x="1809707" y="3044072"/>
                </a:lnTo>
                <a:lnTo>
                  <a:pt x="1763966" y="3049799"/>
                </a:lnTo>
                <a:lnTo>
                  <a:pt x="1718353" y="3053731"/>
                </a:lnTo>
                <a:lnTo>
                  <a:pt x="1672890" y="3055903"/>
                </a:lnTo>
                <a:lnTo>
                  <a:pt x="1627598" y="3056350"/>
                </a:lnTo>
                <a:close/>
              </a:path>
            </a:pathLst>
          </a:custGeom>
          <a:solidFill>
            <a:srgbClr val="CADBE1">
              <a:alpha val="59999"/>
            </a:srgbClr>
          </a:solidFill>
        </p:spPr>
        <p:txBody>
          <a:bodyPr wrap="square" lIns="0" tIns="0" rIns="0" bIns="0" rtlCol="0"/>
          <a:lstStyle/>
          <a:p>
            <a:endParaRPr/>
          </a:p>
        </p:txBody>
      </p:sp>
      <p:grpSp>
        <p:nvGrpSpPr>
          <p:cNvPr id="3" name="object 3"/>
          <p:cNvGrpSpPr/>
          <p:nvPr/>
        </p:nvGrpSpPr>
        <p:grpSpPr>
          <a:xfrm>
            <a:off x="0" y="2407950"/>
            <a:ext cx="1859914" cy="3307079"/>
            <a:chOff x="0" y="2407950"/>
            <a:chExt cx="1859914" cy="3307079"/>
          </a:xfrm>
        </p:grpSpPr>
        <p:sp>
          <p:nvSpPr>
            <p:cNvPr id="4" name="object 4"/>
            <p:cNvSpPr/>
            <p:nvPr/>
          </p:nvSpPr>
          <p:spPr>
            <a:xfrm>
              <a:off x="0" y="2407950"/>
              <a:ext cx="1859914" cy="3307079"/>
            </a:xfrm>
            <a:custGeom>
              <a:avLst/>
              <a:gdLst/>
              <a:ahLst/>
              <a:cxnLst/>
              <a:rect l="l" t="t" r="r" b="b"/>
              <a:pathLst>
                <a:path w="1859914" h="3307079">
                  <a:moveTo>
                    <a:pt x="1859577" y="3307038"/>
                  </a:moveTo>
                  <a:lnTo>
                    <a:pt x="0" y="3307038"/>
                  </a:lnTo>
                  <a:lnTo>
                    <a:pt x="0" y="0"/>
                  </a:lnTo>
                  <a:lnTo>
                    <a:pt x="33854" y="45807"/>
                  </a:lnTo>
                  <a:lnTo>
                    <a:pt x="62935" y="86685"/>
                  </a:lnTo>
                  <a:lnTo>
                    <a:pt x="91248" y="127906"/>
                  </a:lnTo>
                  <a:lnTo>
                    <a:pt x="118773" y="169456"/>
                  </a:lnTo>
                  <a:lnTo>
                    <a:pt x="145489" y="211318"/>
                  </a:lnTo>
                  <a:lnTo>
                    <a:pt x="171373" y="253478"/>
                  </a:lnTo>
                  <a:lnTo>
                    <a:pt x="196405" y="295919"/>
                  </a:lnTo>
                  <a:lnTo>
                    <a:pt x="229813" y="357440"/>
                  </a:lnTo>
                  <a:lnTo>
                    <a:pt x="261083" y="418688"/>
                  </a:lnTo>
                  <a:lnTo>
                    <a:pt x="290289" y="479553"/>
                  </a:lnTo>
                  <a:lnTo>
                    <a:pt x="317504" y="539923"/>
                  </a:lnTo>
                  <a:lnTo>
                    <a:pt x="342801" y="599685"/>
                  </a:lnTo>
                  <a:lnTo>
                    <a:pt x="366255" y="658728"/>
                  </a:lnTo>
                  <a:lnTo>
                    <a:pt x="387939" y="716941"/>
                  </a:lnTo>
                  <a:lnTo>
                    <a:pt x="407926" y="774212"/>
                  </a:lnTo>
                  <a:lnTo>
                    <a:pt x="426289" y="830429"/>
                  </a:lnTo>
                  <a:lnTo>
                    <a:pt x="443104" y="885480"/>
                  </a:lnTo>
                  <a:lnTo>
                    <a:pt x="458443" y="939254"/>
                  </a:lnTo>
                  <a:lnTo>
                    <a:pt x="472379" y="991640"/>
                  </a:lnTo>
                  <a:lnTo>
                    <a:pt x="484987" y="1042525"/>
                  </a:lnTo>
                  <a:lnTo>
                    <a:pt x="496340" y="1091797"/>
                  </a:lnTo>
                  <a:lnTo>
                    <a:pt x="506512" y="1139347"/>
                  </a:lnTo>
                  <a:lnTo>
                    <a:pt x="515576" y="1185060"/>
                  </a:lnTo>
                  <a:lnTo>
                    <a:pt x="523605" y="1228827"/>
                  </a:lnTo>
                  <a:lnTo>
                    <a:pt x="530674" y="1270535"/>
                  </a:lnTo>
                  <a:lnTo>
                    <a:pt x="536855" y="1310072"/>
                  </a:lnTo>
                  <a:lnTo>
                    <a:pt x="546852" y="1382190"/>
                  </a:lnTo>
                  <a:lnTo>
                    <a:pt x="554183" y="1444285"/>
                  </a:lnTo>
                  <a:lnTo>
                    <a:pt x="559438" y="1495466"/>
                  </a:lnTo>
                  <a:lnTo>
                    <a:pt x="568498" y="1565732"/>
                  </a:lnTo>
                  <a:lnTo>
                    <a:pt x="575127" y="1631301"/>
                  </a:lnTo>
                  <a:lnTo>
                    <a:pt x="579685" y="1692521"/>
                  </a:lnTo>
                  <a:lnTo>
                    <a:pt x="582530" y="1749742"/>
                  </a:lnTo>
                  <a:lnTo>
                    <a:pt x="584022" y="1803312"/>
                  </a:lnTo>
                  <a:lnTo>
                    <a:pt x="584518" y="1853581"/>
                  </a:lnTo>
                  <a:lnTo>
                    <a:pt x="584378" y="1900897"/>
                  </a:lnTo>
                  <a:lnTo>
                    <a:pt x="583960" y="1945609"/>
                  </a:lnTo>
                  <a:lnTo>
                    <a:pt x="583623" y="1988067"/>
                  </a:lnTo>
                  <a:lnTo>
                    <a:pt x="583726" y="2028618"/>
                  </a:lnTo>
                  <a:lnTo>
                    <a:pt x="584627" y="2067613"/>
                  </a:lnTo>
                  <a:lnTo>
                    <a:pt x="590260" y="2142329"/>
                  </a:lnTo>
                  <a:lnTo>
                    <a:pt x="603390" y="2215004"/>
                  </a:lnTo>
                  <a:lnTo>
                    <a:pt x="626889" y="2288432"/>
                  </a:lnTo>
                  <a:lnTo>
                    <a:pt x="643422" y="2326300"/>
                  </a:lnTo>
                  <a:lnTo>
                    <a:pt x="663624" y="2365403"/>
                  </a:lnTo>
                  <a:lnTo>
                    <a:pt x="687853" y="2406089"/>
                  </a:lnTo>
                  <a:lnTo>
                    <a:pt x="713344" y="2443994"/>
                  </a:lnTo>
                  <a:lnTo>
                    <a:pt x="739668" y="2478714"/>
                  </a:lnTo>
                  <a:lnTo>
                    <a:pt x="766916" y="2510607"/>
                  </a:lnTo>
                  <a:lnTo>
                    <a:pt x="795175" y="2540035"/>
                  </a:lnTo>
                  <a:lnTo>
                    <a:pt x="824537" y="2567357"/>
                  </a:lnTo>
                  <a:lnTo>
                    <a:pt x="855091" y="2592933"/>
                  </a:lnTo>
                  <a:lnTo>
                    <a:pt x="886926" y="2617123"/>
                  </a:lnTo>
                  <a:lnTo>
                    <a:pt x="920131" y="2640287"/>
                  </a:lnTo>
                  <a:lnTo>
                    <a:pt x="954798" y="2662785"/>
                  </a:lnTo>
                  <a:lnTo>
                    <a:pt x="991015" y="2684977"/>
                  </a:lnTo>
                  <a:lnTo>
                    <a:pt x="1028872" y="2707222"/>
                  </a:lnTo>
                  <a:lnTo>
                    <a:pt x="1198490" y="2803939"/>
                  </a:lnTo>
                  <a:lnTo>
                    <a:pt x="1245891" y="2831852"/>
                  </a:lnTo>
                  <a:lnTo>
                    <a:pt x="1295469" y="2861978"/>
                  </a:lnTo>
                  <a:lnTo>
                    <a:pt x="1347315" y="2894677"/>
                  </a:lnTo>
                  <a:lnTo>
                    <a:pt x="1401517" y="2930309"/>
                  </a:lnTo>
                  <a:lnTo>
                    <a:pt x="1458166" y="2969235"/>
                  </a:lnTo>
                  <a:lnTo>
                    <a:pt x="1517351" y="3011813"/>
                  </a:lnTo>
                  <a:lnTo>
                    <a:pt x="1555413" y="3041371"/>
                  </a:lnTo>
                  <a:lnTo>
                    <a:pt x="1594171" y="3072335"/>
                  </a:lnTo>
                  <a:lnTo>
                    <a:pt x="1633498" y="3104617"/>
                  </a:lnTo>
                  <a:lnTo>
                    <a:pt x="1673263" y="3138127"/>
                  </a:lnTo>
                  <a:lnTo>
                    <a:pt x="1713339" y="3172777"/>
                  </a:lnTo>
                  <a:lnTo>
                    <a:pt x="1753595" y="3208478"/>
                  </a:lnTo>
                  <a:lnTo>
                    <a:pt x="1793904" y="3245142"/>
                  </a:lnTo>
                  <a:lnTo>
                    <a:pt x="1834135" y="3282679"/>
                  </a:lnTo>
                  <a:lnTo>
                    <a:pt x="1859577" y="3307038"/>
                  </a:lnTo>
                  <a:close/>
                </a:path>
              </a:pathLst>
            </a:custGeom>
            <a:solidFill>
              <a:srgbClr val="FDB33A"/>
            </a:solidFill>
          </p:spPr>
          <p:txBody>
            <a:bodyPr wrap="square" lIns="0" tIns="0" rIns="0" bIns="0" rtlCol="0"/>
            <a:lstStyle/>
            <a:p>
              <a:endParaRPr/>
            </a:p>
          </p:txBody>
        </p:sp>
        <p:sp>
          <p:nvSpPr>
            <p:cNvPr id="5" name="object 5"/>
            <p:cNvSpPr/>
            <p:nvPr/>
          </p:nvSpPr>
          <p:spPr>
            <a:xfrm>
              <a:off x="0" y="3464853"/>
              <a:ext cx="1122680" cy="2250440"/>
            </a:xfrm>
            <a:custGeom>
              <a:avLst/>
              <a:gdLst/>
              <a:ahLst/>
              <a:cxnLst/>
              <a:rect l="l" t="t" r="r" b="b"/>
              <a:pathLst>
                <a:path w="1122680" h="2250440">
                  <a:moveTo>
                    <a:pt x="1122066" y="2250135"/>
                  </a:moveTo>
                  <a:lnTo>
                    <a:pt x="0" y="2250135"/>
                  </a:lnTo>
                  <a:lnTo>
                    <a:pt x="0" y="0"/>
                  </a:lnTo>
                  <a:lnTo>
                    <a:pt x="39511" y="35986"/>
                  </a:lnTo>
                  <a:lnTo>
                    <a:pt x="65182" y="64483"/>
                  </a:lnTo>
                  <a:lnTo>
                    <a:pt x="107145" y="123857"/>
                  </a:lnTo>
                  <a:lnTo>
                    <a:pt x="137922" y="186379"/>
                  </a:lnTo>
                  <a:lnTo>
                    <a:pt x="159099" y="252016"/>
                  </a:lnTo>
                  <a:lnTo>
                    <a:pt x="172260" y="320733"/>
                  </a:lnTo>
                  <a:lnTo>
                    <a:pt x="178990" y="392496"/>
                  </a:lnTo>
                  <a:lnTo>
                    <a:pt x="180875" y="467273"/>
                  </a:lnTo>
                  <a:lnTo>
                    <a:pt x="180496" y="505781"/>
                  </a:lnTo>
                  <a:lnTo>
                    <a:pt x="179500" y="545030"/>
                  </a:lnTo>
                  <a:lnTo>
                    <a:pt x="178085" y="585015"/>
                  </a:lnTo>
                  <a:lnTo>
                    <a:pt x="174790" y="667177"/>
                  </a:lnTo>
                  <a:lnTo>
                    <a:pt x="173307" y="709346"/>
                  </a:lnTo>
                  <a:lnTo>
                    <a:pt x="172198" y="752235"/>
                  </a:lnTo>
                  <a:lnTo>
                    <a:pt x="171660" y="795839"/>
                  </a:lnTo>
                  <a:lnTo>
                    <a:pt x="171892" y="840155"/>
                  </a:lnTo>
                  <a:lnTo>
                    <a:pt x="173092" y="885177"/>
                  </a:lnTo>
                  <a:lnTo>
                    <a:pt x="175459" y="930903"/>
                  </a:lnTo>
                  <a:lnTo>
                    <a:pt x="179189" y="977327"/>
                  </a:lnTo>
                  <a:lnTo>
                    <a:pt x="184482" y="1024445"/>
                  </a:lnTo>
                  <a:lnTo>
                    <a:pt x="191535" y="1072254"/>
                  </a:lnTo>
                  <a:lnTo>
                    <a:pt x="200548" y="1120748"/>
                  </a:lnTo>
                  <a:lnTo>
                    <a:pt x="211716" y="1169925"/>
                  </a:lnTo>
                  <a:lnTo>
                    <a:pt x="225240" y="1219779"/>
                  </a:lnTo>
                  <a:lnTo>
                    <a:pt x="241317" y="1270306"/>
                  </a:lnTo>
                  <a:lnTo>
                    <a:pt x="260145" y="1321503"/>
                  </a:lnTo>
                  <a:lnTo>
                    <a:pt x="281922" y="1373364"/>
                  </a:lnTo>
                  <a:lnTo>
                    <a:pt x="306846" y="1425886"/>
                  </a:lnTo>
                  <a:lnTo>
                    <a:pt x="338686" y="1482935"/>
                  </a:lnTo>
                  <a:lnTo>
                    <a:pt x="372519" y="1536617"/>
                  </a:lnTo>
                  <a:lnTo>
                    <a:pt x="408089" y="1587099"/>
                  </a:lnTo>
                  <a:lnTo>
                    <a:pt x="445144" y="1634545"/>
                  </a:lnTo>
                  <a:lnTo>
                    <a:pt x="483429" y="1679122"/>
                  </a:lnTo>
                  <a:lnTo>
                    <a:pt x="522691" y="1720995"/>
                  </a:lnTo>
                  <a:lnTo>
                    <a:pt x="562675" y="1760328"/>
                  </a:lnTo>
                  <a:lnTo>
                    <a:pt x="603127" y="1797289"/>
                  </a:lnTo>
                  <a:lnTo>
                    <a:pt x="643794" y="1832041"/>
                  </a:lnTo>
                  <a:lnTo>
                    <a:pt x="684421" y="1864751"/>
                  </a:lnTo>
                  <a:lnTo>
                    <a:pt x="724755" y="1895584"/>
                  </a:lnTo>
                  <a:lnTo>
                    <a:pt x="764541" y="1924706"/>
                  </a:lnTo>
                  <a:lnTo>
                    <a:pt x="803526" y="1952281"/>
                  </a:lnTo>
                  <a:lnTo>
                    <a:pt x="946372" y="2050431"/>
                  </a:lnTo>
                  <a:lnTo>
                    <a:pt x="977540" y="2072757"/>
                  </a:lnTo>
                  <a:lnTo>
                    <a:pt x="1032646" y="2115916"/>
                  </a:lnTo>
                  <a:lnTo>
                    <a:pt x="1076419" y="2158184"/>
                  </a:lnTo>
                  <a:lnTo>
                    <a:pt x="1106828" y="2200886"/>
                  </a:lnTo>
                  <a:lnTo>
                    <a:pt x="1121841" y="2245345"/>
                  </a:lnTo>
                  <a:lnTo>
                    <a:pt x="1122066" y="2250135"/>
                  </a:lnTo>
                  <a:close/>
                </a:path>
              </a:pathLst>
            </a:custGeom>
            <a:solidFill>
              <a:srgbClr val="FFFBF6">
                <a:alpha val="39999"/>
              </a:srgbClr>
            </a:solidFill>
          </p:spPr>
          <p:txBody>
            <a:bodyPr wrap="square" lIns="0" tIns="0" rIns="0" bIns="0" rtlCol="0"/>
            <a:lstStyle/>
            <a:p>
              <a:endParaRPr/>
            </a:p>
          </p:txBody>
        </p:sp>
      </p:grpSp>
      <p:sp>
        <p:nvSpPr>
          <p:cNvPr id="7" name="object 7"/>
          <p:cNvSpPr txBox="1"/>
          <p:nvPr/>
        </p:nvSpPr>
        <p:spPr>
          <a:xfrm>
            <a:off x="1154969" y="1803742"/>
            <a:ext cx="2604770" cy="1813317"/>
          </a:xfrm>
          <a:prstGeom prst="rect">
            <a:avLst/>
          </a:prstGeom>
        </p:spPr>
        <p:txBody>
          <a:bodyPr vert="horz" wrap="square" lIns="0" tIns="12700" rIns="0" bIns="0" rtlCol="0">
            <a:spAutoFit/>
          </a:bodyPr>
          <a:lstStyle/>
          <a:p>
            <a:pPr marL="71120" marR="5080" indent="-59055">
              <a:lnSpc>
                <a:spcPct val="100000"/>
              </a:lnSpc>
              <a:spcBef>
                <a:spcPts val="100"/>
              </a:spcBef>
            </a:pPr>
            <a:r>
              <a:rPr sz="3900" spc="-415" dirty="0">
                <a:solidFill>
                  <a:srgbClr val="527E9A"/>
                </a:solidFill>
                <a:latin typeface="Verdana"/>
                <a:cs typeface="Verdana"/>
              </a:rPr>
              <a:t>2. </a:t>
            </a:r>
            <a:r>
              <a:rPr sz="3900" spc="55" dirty="0" err="1" smtClean="0">
                <a:solidFill>
                  <a:srgbClr val="527E9A"/>
                </a:solidFill>
                <a:latin typeface="Verdana"/>
                <a:cs typeface="Verdana"/>
              </a:rPr>
              <a:t>C</a:t>
            </a:r>
            <a:r>
              <a:rPr lang="en-US" sz="3900" spc="55" dirty="0" err="1" smtClean="0">
                <a:solidFill>
                  <a:srgbClr val="527E9A"/>
                </a:solidFill>
                <a:latin typeface="Verdana"/>
                <a:cs typeface="Verdana"/>
              </a:rPr>
              <a:t>ơ</a:t>
            </a:r>
            <a:r>
              <a:rPr lang="en-US" sz="3900" spc="55" dirty="0" smtClean="0">
                <a:solidFill>
                  <a:srgbClr val="527E9A"/>
                </a:solidFill>
                <a:latin typeface="Verdana"/>
                <a:cs typeface="Verdana"/>
              </a:rPr>
              <a:t> </a:t>
            </a:r>
            <a:r>
              <a:rPr lang="en-US" sz="3900" spc="55" dirty="0" err="1" smtClean="0">
                <a:solidFill>
                  <a:srgbClr val="527E9A"/>
                </a:solidFill>
                <a:latin typeface="Verdana"/>
                <a:cs typeface="Verdana"/>
              </a:rPr>
              <a:t>hội</a:t>
            </a:r>
            <a:r>
              <a:rPr lang="en-US" sz="3900" spc="55" dirty="0" smtClean="0">
                <a:solidFill>
                  <a:srgbClr val="527E9A"/>
                </a:solidFill>
                <a:latin typeface="Verdana"/>
                <a:cs typeface="Verdana"/>
              </a:rPr>
              <a:t> </a:t>
            </a:r>
            <a:r>
              <a:rPr lang="en-US" sz="3900" spc="55" dirty="0" err="1" smtClean="0">
                <a:solidFill>
                  <a:srgbClr val="527E9A"/>
                </a:solidFill>
                <a:latin typeface="Verdana"/>
                <a:cs typeface="Verdana"/>
              </a:rPr>
              <a:t>và</a:t>
            </a:r>
            <a:r>
              <a:rPr lang="en-US" sz="3900" spc="55" dirty="0" smtClean="0">
                <a:solidFill>
                  <a:srgbClr val="527E9A"/>
                </a:solidFill>
                <a:latin typeface="Verdana"/>
                <a:cs typeface="Verdana"/>
              </a:rPr>
              <a:t> </a:t>
            </a:r>
            <a:r>
              <a:rPr lang="en-US" sz="3900" spc="55" dirty="0" err="1" smtClean="0">
                <a:solidFill>
                  <a:srgbClr val="527E9A"/>
                </a:solidFill>
                <a:latin typeface="Verdana"/>
                <a:cs typeface="Verdana"/>
              </a:rPr>
              <a:t>thách</a:t>
            </a:r>
            <a:r>
              <a:rPr lang="en-US" sz="3900" spc="55" dirty="0" smtClean="0">
                <a:solidFill>
                  <a:srgbClr val="527E9A"/>
                </a:solidFill>
                <a:latin typeface="Verdana"/>
                <a:cs typeface="Verdana"/>
              </a:rPr>
              <a:t> </a:t>
            </a:r>
            <a:r>
              <a:rPr lang="en-US" sz="3900" spc="55" dirty="0" err="1" smtClean="0">
                <a:solidFill>
                  <a:srgbClr val="527E9A"/>
                </a:solidFill>
                <a:latin typeface="Verdana"/>
                <a:cs typeface="Verdana"/>
              </a:rPr>
              <a:t>thức</a:t>
            </a:r>
            <a:endParaRPr sz="3900" dirty="0">
              <a:latin typeface="Verdana"/>
              <a:cs typeface="Verdana"/>
            </a:endParaRPr>
          </a:p>
        </p:txBody>
      </p:sp>
      <p:sp>
        <p:nvSpPr>
          <p:cNvPr id="9" name="object 9"/>
          <p:cNvSpPr/>
          <p:nvPr/>
        </p:nvSpPr>
        <p:spPr>
          <a:xfrm>
            <a:off x="428624" y="519186"/>
            <a:ext cx="535305" cy="342900"/>
          </a:xfrm>
          <a:custGeom>
            <a:avLst/>
            <a:gdLst/>
            <a:ahLst/>
            <a:cxnLst/>
            <a:rect l="l" t="t" r="r" b="b"/>
            <a:pathLst>
              <a:path w="535305" h="342900">
                <a:moveTo>
                  <a:pt x="38454" y="260421"/>
                </a:moveTo>
                <a:lnTo>
                  <a:pt x="36782" y="260421"/>
                </a:lnTo>
                <a:lnTo>
                  <a:pt x="21737" y="248662"/>
                </a:lnTo>
                <a:lnTo>
                  <a:pt x="21737" y="246979"/>
                </a:lnTo>
                <a:lnTo>
                  <a:pt x="53502" y="208337"/>
                </a:lnTo>
                <a:lnTo>
                  <a:pt x="53502" y="206657"/>
                </a:lnTo>
                <a:lnTo>
                  <a:pt x="20115" y="172161"/>
                </a:lnTo>
                <a:lnTo>
                  <a:pt x="8359" y="156252"/>
                </a:lnTo>
                <a:lnTo>
                  <a:pt x="5017" y="152892"/>
                </a:lnTo>
                <a:lnTo>
                  <a:pt x="3344" y="149532"/>
                </a:lnTo>
                <a:lnTo>
                  <a:pt x="0" y="144492"/>
                </a:lnTo>
                <a:lnTo>
                  <a:pt x="3344" y="139449"/>
                </a:lnTo>
                <a:lnTo>
                  <a:pt x="36497" y="98784"/>
                </a:lnTo>
                <a:lnTo>
                  <a:pt x="75176" y="64466"/>
                </a:lnTo>
                <a:lnTo>
                  <a:pt x="118500" y="36962"/>
                </a:lnTo>
                <a:lnTo>
                  <a:pt x="165585" y="16738"/>
                </a:lnTo>
                <a:lnTo>
                  <a:pt x="215550" y="4262"/>
                </a:lnTo>
                <a:lnTo>
                  <a:pt x="267511" y="0"/>
                </a:lnTo>
                <a:lnTo>
                  <a:pt x="319474" y="4262"/>
                </a:lnTo>
                <a:lnTo>
                  <a:pt x="369440" y="16738"/>
                </a:lnTo>
                <a:lnTo>
                  <a:pt x="377411" y="20162"/>
                </a:lnTo>
                <a:lnTo>
                  <a:pt x="267511" y="20162"/>
                </a:lnTo>
                <a:lnTo>
                  <a:pt x="220411" y="24012"/>
                </a:lnTo>
                <a:lnTo>
                  <a:pt x="174936" y="35283"/>
                </a:lnTo>
                <a:lnTo>
                  <a:pt x="131876" y="53554"/>
                </a:lnTo>
                <a:lnTo>
                  <a:pt x="92020" y="78406"/>
                </a:lnTo>
                <a:lnTo>
                  <a:pt x="56158" y="109418"/>
                </a:lnTo>
                <a:lnTo>
                  <a:pt x="25079" y="146172"/>
                </a:lnTo>
                <a:lnTo>
                  <a:pt x="25079" y="147852"/>
                </a:lnTo>
                <a:lnTo>
                  <a:pt x="26752" y="149532"/>
                </a:lnTo>
                <a:lnTo>
                  <a:pt x="38090" y="163078"/>
                </a:lnTo>
                <a:lnTo>
                  <a:pt x="75239" y="199937"/>
                </a:lnTo>
                <a:lnTo>
                  <a:pt x="104881" y="221779"/>
                </a:lnTo>
                <a:lnTo>
                  <a:pt x="70222" y="221779"/>
                </a:lnTo>
                <a:lnTo>
                  <a:pt x="38454" y="260421"/>
                </a:lnTo>
                <a:close/>
              </a:path>
              <a:path w="535305" h="342900">
                <a:moveTo>
                  <a:pt x="383388" y="269663"/>
                </a:moveTo>
                <a:lnTo>
                  <a:pt x="266676" y="269663"/>
                </a:lnTo>
                <a:lnTo>
                  <a:pt x="301683" y="267773"/>
                </a:lnTo>
                <a:lnTo>
                  <a:pt x="336064" y="262101"/>
                </a:lnTo>
                <a:lnTo>
                  <a:pt x="385672" y="245799"/>
                </a:lnTo>
                <a:lnTo>
                  <a:pt x="431782" y="221149"/>
                </a:lnTo>
                <a:lnTo>
                  <a:pt x="472275" y="188280"/>
                </a:lnTo>
                <a:lnTo>
                  <a:pt x="506601" y="149532"/>
                </a:lnTo>
                <a:lnTo>
                  <a:pt x="508273" y="147852"/>
                </a:lnTo>
                <a:lnTo>
                  <a:pt x="478867" y="108446"/>
                </a:lnTo>
                <a:lnTo>
                  <a:pt x="443005" y="77908"/>
                </a:lnTo>
                <a:lnTo>
                  <a:pt x="403149" y="53344"/>
                </a:lnTo>
                <a:lnTo>
                  <a:pt x="360089" y="35221"/>
                </a:lnTo>
                <a:lnTo>
                  <a:pt x="314613" y="24004"/>
                </a:lnTo>
                <a:lnTo>
                  <a:pt x="267511" y="20162"/>
                </a:lnTo>
                <a:lnTo>
                  <a:pt x="377411" y="20162"/>
                </a:lnTo>
                <a:lnTo>
                  <a:pt x="416526" y="36962"/>
                </a:lnTo>
                <a:lnTo>
                  <a:pt x="459849" y="64466"/>
                </a:lnTo>
                <a:lnTo>
                  <a:pt x="498528" y="98784"/>
                </a:lnTo>
                <a:lnTo>
                  <a:pt x="531681" y="139449"/>
                </a:lnTo>
                <a:lnTo>
                  <a:pt x="535023" y="144492"/>
                </a:lnTo>
                <a:lnTo>
                  <a:pt x="531681" y="149532"/>
                </a:lnTo>
                <a:lnTo>
                  <a:pt x="528336" y="152892"/>
                </a:lnTo>
                <a:lnTo>
                  <a:pt x="526666" y="156252"/>
                </a:lnTo>
                <a:lnTo>
                  <a:pt x="523321" y="159612"/>
                </a:lnTo>
                <a:lnTo>
                  <a:pt x="513968" y="172161"/>
                </a:lnTo>
                <a:lnTo>
                  <a:pt x="503675" y="184394"/>
                </a:lnTo>
                <a:lnTo>
                  <a:pt x="492755" y="195998"/>
                </a:lnTo>
                <a:lnTo>
                  <a:pt x="481521" y="206657"/>
                </a:lnTo>
                <a:lnTo>
                  <a:pt x="481521" y="208337"/>
                </a:lnTo>
                <a:lnTo>
                  <a:pt x="492573" y="221779"/>
                </a:lnTo>
                <a:lnTo>
                  <a:pt x="463131" y="221779"/>
                </a:lnTo>
                <a:lnTo>
                  <a:pt x="452812" y="229313"/>
                </a:lnTo>
                <a:lnTo>
                  <a:pt x="442022" y="236690"/>
                </a:lnTo>
                <a:lnTo>
                  <a:pt x="430920" y="243751"/>
                </a:lnTo>
                <a:lnTo>
                  <a:pt x="419661" y="250339"/>
                </a:lnTo>
                <a:lnTo>
                  <a:pt x="419762" y="252231"/>
                </a:lnTo>
                <a:lnTo>
                  <a:pt x="424491" y="262101"/>
                </a:lnTo>
                <a:lnTo>
                  <a:pt x="399596" y="262101"/>
                </a:lnTo>
                <a:lnTo>
                  <a:pt x="388023" y="267824"/>
                </a:lnTo>
                <a:lnTo>
                  <a:pt x="383388" y="269663"/>
                </a:lnTo>
                <a:close/>
              </a:path>
              <a:path w="535305" h="342900">
                <a:moveTo>
                  <a:pt x="110349" y="307466"/>
                </a:moveTo>
                <a:lnTo>
                  <a:pt x="108677" y="307466"/>
                </a:lnTo>
                <a:lnTo>
                  <a:pt x="91957" y="299066"/>
                </a:lnTo>
                <a:lnTo>
                  <a:pt x="91957" y="297384"/>
                </a:lnTo>
                <a:lnTo>
                  <a:pt x="115256" y="252231"/>
                </a:lnTo>
                <a:lnTo>
                  <a:pt x="115364" y="250339"/>
                </a:lnTo>
                <a:lnTo>
                  <a:pt x="104105" y="243751"/>
                </a:lnTo>
                <a:lnTo>
                  <a:pt x="93002" y="236690"/>
                </a:lnTo>
                <a:lnTo>
                  <a:pt x="82213" y="229313"/>
                </a:lnTo>
                <a:lnTo>
                  <a:pt x="71894" y="221779"/>
                </a:lnTo>
                <a:lnTo>
                  <a:pt x="104881" y="221779"/>
                </a:lnTo>
                <a:lnTo>
                  <a:pt x="118735" y="230415"/>
                </a:lnTo>
                <a:lnTo>
                  <a:pt x="133757" y="238579"/>
                </a:lnTo>
                <a:lnTo>
                  <a:pt x="149091" y="245799"/>
                </a:lnTo>
                <a:lnTo>
                  <a:pt x="164897" y="252231"/>
                </a:lnTo>
                <a:lnTo>
                  <a:pt x="181015" y="257718"/>
                </a:lnTo>
                <a:lnTo>
                  <a:pt x="197289" y="262101"/>
                </a:lnTo>
                <a:lnTo>
                  <a:pt x="133757" y="262101"/>
                </a:lnTo>
                <a:lnTo>
                  <a:pt x="110349" y="307466"/>
                </a:lnTo>
                <a:close/>
              </a:path>
              <a:path w="535305" h="342900">
                <a:moveTo>
                  <a:pt x="498241" y="260421"/>
                </a:moveTo>
                <a:lnTo>
                  <a:pt x="496571" y="260421"/>
                </a:lnTo>
                <a:lnTo>
                  <a:pt x="464804" y="221779"/>
                </a:lnTo>
                <a:lnTo>
                  <a:pt x="492573" y="221779"/>
                </a:lnTo>
                <a:lnTo>
                  <a:pt x="513291" y="246979"/>
                </a:lnTo>
                <a:lnTo>
                  <a:pt x="513291" y="248662"/>
                </a:lnTo>
                <a:lnTo>
                  <a:pt x="498241" y="260421"/>
                </a:lnTo>
                <a:close/>
              </a:path>
              <a:path w="535305" h="342900">
                <a:moveTo>
                  <a:pt x="190602" y="334349"/>
                </a:moveTo>
                <a:lnTo>
                  <a:pt x="172212" y="329309"/>
                </a:lnTo>
                <a:lnTo>
                  <a:pt x="183914" y="280584"/>
                </a:lnTo>
                <a:lnTo>
                  <a:pt x="171636" y="276515"/>
                </a:lnTo>
                <a:lnTo>
                  <a:pt x="159672" y="271974"/>
                </a:lnTo>
                <a:lnTo>
                  <a:pt x="135429" y="262101"/>
                </a:lnTo>
                <a:lnTo>
                  <a:pt x="197289" y="262101"/>
                </a:lnTo>
                <a:lnTo>
                  <a:pt x="231670" y="267773"/>
                </a:lnTo>
                <a:lnTo>
                  <a:pt x="266676" y="269663"/>
                </a:lnTo>
                <a:lnTo>
                  <a:pt x="383388" y="269663"/>
                </a:lnTo>
                <a:lnTo>
                  <a:pt x="375980" y="272603"/>
                </a:lnTo>
                <a:lnTo>
                  <a:pt x="363623" y="276751"/>
                </a:lnTo>
                <a:lnTo>
                  <a:pt x="351109" y="280584"/>
                </a:lnTo>
                <a:lnTo>
                  <a:pt x="351455" y="285624"/>
                </a:lnTo>
                <a:lnTo>
                  <a:pt x="202307" y="285624"/>
                </a:lnTo>
                <a:lnTo>
                  <a:pt x="190602" y="334349"/>
                </a:lnTo>
                <a:close/>
              </a:path>
              <a:path w="535305" h="342900">
                <a:moveTo>
                  <a:pt x="424676" y="307466"/>
                </a:moveTo>
                <a:lnTo>
                  <a:pt x="423004" y="307466"/>
                </a:lnTo>
                <a:lnTo>
                  <a:pt x="401269" y="262101"/>
                </a:lnTo>
                <a:lnTo>
                  <a:pt x="424491" y="262101"/>
                </a:lnTo>
                <a:lnTo>
                  <a:pt x="441396" y="297384"/>
                </a:lnTo>
                <a:lnTo>
                  <a:pt x="441396" y="299066"/>
                </a:lnTo>
                <a:lnTo>
                  <a:pt x="424676" y="307466"/>
                </a:lnTo>
                <a:close/>
              </a:path>
              <a:path w="535305" h="342900">
                <a:moveTo>
                  <a:pt x="272529" y="342749"/>
                </a:moveTo>
                <a:lnTo>
                  <a:pt x="254136" y="342749"/>
                </a:lnTo>
                <a:lnTo>
                  <a:pt x="254136" y="292344"/>
                </a:lnTo>
                <a:lnTo>
                  <a:pt x="228222" y="289614"/>
                </a:lnTo>
                <a:lnTo>
                  <a:pt x="215108" y="287855"/>
                </a:lnTo>
                <a:lnTo>
                  <a:pt x="202307" y="285624"/>
                </a:lnTo>
                <a:lnTo>
                  <a:pt x="324359" y="285624"/>
                </a:lnTo>
                <a:lnTo>
                  <a:pt x="311793" y="288091"/>
                </a:lnTo>
                <a:lnTo>
                  <a:pt x="299070" y="290244"/>
                </a:lnTo>
                <a:lnTo>
                  <a:pt x="286034" y="291766"/>
                </a:lnTo>
                <a:lnTo>
                  <a:pt x="272529" y="292344"/>
                </a:lnTo>
                <a:lnTo>
                  <a:pt x="272529" y="342749"/>
                </a:lnTo>
                <a:close/>
              </a:path>
              <a:path w="535305" h="342900">
                <a:moveTo>
                  <a:pt x="336064" y="334349"/>
                </a:moveTo>
                <a:lnTo>
                  <a:pt x="324359" y="285624"/>
                </a:lnTo>
                <a:lnTo>
                  <a:pt x="351455" y="285624"/>
                </a:lnTo>
                <a:lnTo>
                  <a:pt x="354454" y="329309"/>
                </a:lnTo>
                <a:lnTo>
                  <a:pt x="336064" y="334349"/>
                </a:lnTo>
                <a:close/>
              </a:path>
            </a:pathLst>
          </a:custGeom>
          <a:solidFill>
            <a:srgbClr val="FDB33A"/>
          </a:solidFill>
        </p:spPr>
        <p:txBody>
          <a:bodyPr wrap="square" lIns="0" tIns="0" rIns="0" bIns="0" rtlCol="0"/>
          <a:lstStyle/>
          <a:p>
            <a:endParaRPr/>
          </a:p>
        </p:txBody>
      </p:sp>
      <p:grpSp>
        <p:nvGrpSpPr>
          <p:cNvPr id="10" name="object 10"/>
          <p:cNvGrpSpPr/>
          <p:nvPr/>
        </p:nvGrpSpPr>
        <p:grpSpPr>
          <a:xfrm>
            <a:off x="4204716" y="539807"/>
            <a:ext cx="2427605" cy="2661285"/>
            <a:chOff x="4204716" y="539807"/>
            <a:chExt cx="2427605" cy="2661285"/>
          </a:xfrm>
        </p:grpSpPr>
        <p:sp>
          <p:nvSpPr>
            <p:cNvPr id="11" name="object 11"/>
            <p:cNvSpPr/>
            <p:nvPr/>
          </p:nvSpPr>
          <p:spPr>
            <a:xfrm>
              <a:off x="4204716" y="626591"/>
              <a:ext cx="2427605" cy="2500630"/>
            </a:xfrm>
            <a:custGeom>
              <a:avLst/>
              <a:gdLst/>
              <a:ahLst/>
              <a:cxnLst/>
              <a:rect l="l" t="t" r="r" b="b"/>
              <a:pathLst>
                <a:path w="2427604" h="2500630">
                  <a:moveTo>
                    <a:pt x="1290296" y="2500451"/>
                  </a:moveTo>
                  <a:lnTo>
                    <a:pt x="1244960" y="2499524"/>
                  </a:lnTo>
                  <a:lnTo>
                    <a:pt x="1199975" y="2496479"/>
                  </a:lnTo>
                  <a:lnTo>
                    <a:pt x="1155370" y="2491374"/>
                  </a:lnTo>
                  <a:lnTo>
                    <a:pt x="1111172" y="2484263"/>
                  </a:lnTo>
                  <a:lnTo>
                    <a:pt x="1067411" y="2475202"/>
                  </a:lnTo>
                  <a:lnTo>
                    <a:pt x="1024115" y="2464247"/>
                  </a:lnTo>
                  <a:lnTo>
                    <a:pt x="981311" y="2451452"/>
                  </a:lnTo>
                  <a:lnTo>
                    <a:pt x="939030" y="2436875"/>
                  </a:lnTo>
                  <a:lnTo>
                    <a:pt x="897299" y="2420570"/>
                  </a:lnTo>
                  <a:lnTo>
                    <a:pt x="856147" y="2402592"/>
                  </a:lnTo>
                  <a:lnTo>
                    <a:pt x="815602" y="2382999"/>
                  </a:lnTo>
                  <a:lnTo>
                    <a:pt x="775693" y="2361844"/>
                  </a:lnTo>
                  <a:lnTo>
                    <a:pt x="736449" y="2339184"/>
                  </a:lnTo>
                  <a:lnTo>
                    <a:pt x="697897" y="2315074"/>
                  </a:lnTo>
                  <a:lnTo>
                    <a:pt x="660067" y="2289570"/>
                  </a:lnTo>
                  <a:lnTo>
                    <a:pt x="622987" y="2262728"/>
                  </a:lnTo>
                  <a:lnTo>
                    <a:pt x="586685" y="2234602"/>
                  </a:lnTo>
                  <a:lnTo>
                    <a:pt x="551190" y="2205250"/>
                  </a:lnTo>
                  <a:lnTo>
                    <a:pt x="516531" y="2174725"/>
                  </a:lnTo>
                  <a:lnTo>
                    <a:pt x="482736" y="2143084"/>
                  </a:lnTo>
                  <a:lnTo>
                    <a:pt x="449833" y="2110382"/>
                  </a:lnTo>
                  <a:lnTo>
                    <a:pt x="417851" y="2076676"/>
                  </a:lnTo>
                  <a:lnTo>
                    <a:pt x="386818" y="2042020"/>
                  </a:lnTo>
                  <a:lnTo>
                    <a:pt x="356764" y="2006470"/>
                  </a:lnTo>
                  <a:lnTo>
                    <a:pt x="327716" y="1970081"/>
                  </a:lnTo>
                  <a:lnTo>
                    <a:pt x="299703" y="1932910"/>
                  </a:lnTo>
                  <a:lnTo>
                    <a:pt x="272754" y="1895012"/>
                  </a:lnTo>
                  <a:lnTo>
                    <a:pt x="246896" y="1856443"/>
                  </a:lnTo>
                  <a:lnTo>
                    <a:pt x="222160" y="1817257"/>
                  </a:lnTo>
                  <a:lnTo>
                    <a:pt x="198572" y="1777511"/>
                  </a:lnTo>
                  <a:lnTo>
                    <a:pt x="176162" y="1737260"/>
                  </a:lnTo>
                  <a:lnTo>
                    <a:pt x="154958" y="1696560"/>
                  </a:lnTo>
                  <a:lnTo>
                    <a:pt x="134988" y="1655466"/>
                  </a:lnTo>
                  <a:lnTo>
                    <a:pt x="116282" y="1614035"/>
                  </a:lnTo>
                  <a:lnTo>
                    <a:pt x="98867" y="1572320"/>
                  </a:lnTo>
                  <a:lnTo>
                    <a:pt x="82773" y="1530379"/>
                  </a:lnTo>
                  <a:lnTo>
                    <a:pt x="68027" y="1488267"/>
                  </a:lnTo>
                  <a:lnTo>
                    <a:pt x="54658" y="1446039"/>
                  </a:lnTo>
                  <a:lnTo>
                    <a:pt x="42695" y="1403751"/>
                  </a:lnTo>
                  <a:lnTo>
                    <a:pt x="32166" y="1361458"/>
                  </a:lnTo>
                  <a:lnTo>
                    <a:pt x="23100" y="1319217"/>
                  </a:lnTo>
                  <a:lnTo>
                    <a:pt x="15525" y="1277082"/>
                  </a:lnTo>
                  <a:lnTo>
                    <a:pt x="8032" y="1221210"/>
                  </a:lnTo>
                  <a:lnTo>
                    <a:pt x="3010" y="1165174"/>
                  </a:lnTo>
                  <a:lnTo>
                    <a:pt x="364" y="1109095"/>
                  </a:lnTo>
                  <a:lnTo>
                    <a:pt x="0" y="1053090"/>
                  </a:lnTo>
                  <a:lnTo>
                    <a:pt x="1824" y="997281"/>
                  </a:lnTo>
                  <a:lnTo>
                    <a:pt x="5742" y="941787"/>
                  </a:lnTo>
                  <a:lnTo>
                    <a:pt x="11660" y="886727"/>
                  </a:lnTo>
                  <a:lnTo>
                    <a:pt x="19483" y="832222"/>
                  </a:lnTo>
                  <a:lnTo>
                    <a:pt x="29119" y="778392"/>
                  </a:lnTo>
                  <a:lnTo>
                    <a:pt x="40472" y="725355"/>
                  </a:lnTo>
                  <a:lnTo>
                    <a:pt x="53450" y="673231"/>
                  </a:lnTo>
                  <a:lnTo>
                    <a:pt x="67956" y="622142"/>
                  </a:lnTo>
                  <a:lnTo>
                    <a:pt x="83898" y="572205"/>
                  </a:lnTo>
                  <a:lnTo>
                    <a:pt x="101182" y="523541"/>
                  </a:lnTo>
                  <a:lnTo>
                    <a:pt x="119713" y="476269"/>
                  </a:lnTo>
                  <a:lnTo>
                    <a:pt x="139398" y="430510"/>
                  </a:lnTo>
                  <a:lnTo>
                    <a:pt x="160141" y="386383"/>
                  </a:lnTo>
                  <a:lnTo>
                    <a:pt x="181850" y="344007"/>
                  </a:lnTo>
                  <a:lnTo>
                    <a:pt x="204431" y="303503"/>
                  </a:lnTo>
                  <a:lnTo>
                    <a:pt x="227788" y="264991"/>
                  </a:lnTo>
                  <a:lnTo>
                    <a:pt x="251828" y="228589"/>
                  </a:lnTo>
                  <a:lnTo>
                    <a:pt x="276457" y="194417"/>
                  </a:lnTo>
                  <a:lnTo>
                    <a:pt x="301582" y="162597"/>
                  </a:lnTo>
                  <a:lnTo>
                    <a:pt x="327107" y="133246"/>
                  </a:lnTo>
                  <a:lnTo>
                    <a:pt x="378983" y="82434"/>
                  </a:lnTo>
                  <a:lnTo>
                    <a:pt x="431334" y="42939"/>
                  </a:lnTo>
                  <a:lnTo>
                    <a:pt x="483406" y="15719"/>
                  </a:lnTo>
                  <a:lnTo>
                    <a:pt x="534449" y="1731"/>
                  </a:lnTo>
                  <a:lnTo>
                    <a:pt x="559348" y="0"/>
                  </a:lnTo>
                  <a:lnTo>
                    <a:pt x="597118" y="2743"/>
                  </a:lnTo>
                  <a:lnTo>
                    <a:pt x="636135" y="13302"/>
                  </a:lnTo>
                  <a:lnTo>
                    <a:pt x="675865" y="30716"/>
                  </a:lnTo>
                  <a:lnTo>
                    <a:pt x="715773" y="54030"/>
                  </a:lnTo>
                  <a:lnTo>
                    <a:pt x="755325" y="82283"/>
                  </a:lnTo>
                  <a:lnTo>
                    <a:pt x="793988" y="114519"/>
                  </a:lnTo>
                  <a:lnTo>
                    <a:pt x="831226" y="149778"/>
                  </a:lnTo>
                  <a:lnTo>
                    <a:pt x="866505" y="187104"/>
                  </a:lnTo>
                  <a:lnTo>
                    <a:pt x="899291" y="225537"/>
                  </a:lnTo>
                  <a:lnTo>
                    <a:pt x="929050" y="264120"/>
                  </a:lnTo>
                  <a:lnTo>
                    <a:pt x="955248" y="301894"/>
                  </a:lnTo>
                  <a:lnTo>
                    <a:pt x="986242" y="356731"/>
                  </a:lnTo>
                  <a:lnTo>
                    <a:pt x="1009829" y="406225"/>
                  </a:lnTo>
                  <a:lnTo>
                    <a:pt x="1028565" y="450593"/>
                  </a:lnTo>
                  <a:lnTo>
                    <a:pt x="1045007" y="490049"/>
                  </a:lnTo>
                  <a:lnTo>
                    <a:pt x="1061710" y="524810"/>
                  </a:lnTo>
                  <a:lnTo>
                    <a:pt x="1106124" y="581106"/>
                  </a:lnTo>
                  <a:lnTo>
                    <a:pt x="1138947" y="603073"/>
                  </a:lnTo>
                  <a:lnTo>
                    <a:pt x="1175481" y="618160"/>
                  </a:lnTo>
                  <a:lnTo>
                    <a:pt x="1211020" y="624680"/>
                  </a:lnTo>
                  <a:lnTo>
                    <a:pt x="1247368" y="624571"/>
                  </a:lnTo>
                  <a:lnTo>
                    <a:pt x="1286325" y="619775"/>
                  </a:lnTo>
                  <a:lnTo>
                    <a:pt x="1329695" y="612230"/>
                  </a:lnTo>
                  <a:lnTo>
                    <a:pt x="1379278" y="603877"/>
                  </a:lnTo>
                  <a:lnTo>
                    <a:pt x="1436878" y="596656"/>
                  </a:lnTo>
                  <a:lnTo>
                    <a:pt x="1504297" y="592506"/>
                  </a:lnTo>
                  <a:lnTo>
                    <a:pt x="1530854" y="590751"/>
                  </a:lnTo>
                  <a:lnTo>
                    <a:pt x="1564025" y="589265"/>
                  </a:lnTo>
                  <a:lnTo>
                    <a:pt x="1602998" y="588647"/>
                  </a:lnTo>
                  <a:lnTo>
                    <a:pt x="1646962" y="589496"/>
                  </a:lnTo>
                  <a:lnTo>
                    <a:pt x="1695106" y="592409"/>
                  </a:lnTo>
                  <a:lnTo>
                    <a:pt x="1746618" y="597986"/>
                  </a:lnTo>
                  <a:lnTo>
                    <a:pt x="1800686" y="606824"/>
                  </a:lnTo>
                  <a:lnTo>
                    <a:pt x="1856501" y="619522"/>
                  </a:lnTo>
                  <a:lnTo>
                    <a:pt x="1913249" y="636679"/>
                  </a:lnTo>
                  <a:lnTo>
                    <a:pt x="1970121" y="658893"/>
                  </a:lnTo>
                  <a:lnTo>
                    <a:pt x="2013081" y="680539"/>
                  </a:lnTo>
                  <a:lnTo>
                    <a:pt x="2054531" y="704998"/>
                  </a:lnTo>
                  <a:lnTo>
                    <a:pt x="2094365" y="732103"/>
                  </a:lnTo>
                  <a:lnTo>
                    <a:pt x="2132479" y="761685"/>
                  </a:lnTo>
                  <a:lnTo>
                    <a:pt x="2168767" y="793577"/>
                  </a:lnTo>
                  <a:lnTo>
                    <a:pt x="2203124" y="827610"/>
                  </a:lnTo>
                  <a:lnTo>
                    <a:pt x="2235444" y="863616"/>
                  </a:lnTo>
                  <a:lnTo>
                    <a:pt x="2265622" y="901429"/>
                  </a:lnTo>
                  <a:lnTo>
                    <a:pt x="2293553" y="940879"/>
                  </a:lnTo>
                  <a:lnTo>
                    <a:pt x="2319131" y="981798"/>
                  </a:lnTo>
                  <a:lnTo>
                    <a:pt x="2342251" y="1024019"/>
                  </a:lnTo>
                  <a:lnTo>
                    <a:pt x="2362808" y="1067374"/>
                  </a:lnTo>
                  <a:lnTo>
                    <a:pt x="2380696" y="1111694"/>
                  </a:lnTo>
                  <a:lnTo>
                    <a:pt x="2395810" y="1156812"/>
                  </a:lnTo>
                  <a:lnTo>
                    <a:pt x="2408045" y="1202560"/>
                  </a:lnTo>
                  <a:lnTo>
                    <a:pt x="2420324" y="1269629"/>
                  </a:lnTo>
                  <a:lnTo>
                    <a:pt x="2426444" y="1333293"/>
                  </a:lnTo>
                  <a:lnTo>
                    <a:pt x="2427438" y="1392934"/>
                  </a:lnTo>
                  <a:lnTo>
                    <a:pt x="2424342" y="1447934"/>
                  </a:lnTo>
                  <a:lnTo>
                    <a:pt x="2418188" y="1497675"/>
                  </a:lnTo>
                  <a:lnTo>
                    <a:pt x="2410010" y="1541539"/>
                  </a:lnTo>
                  <a:lnTo>
                    <a:pt x="2400843" y="1578907"/>
                  </a:lnTo>
                  <a:lnTo>
                    <a:pt x="2391720" y="1609161"/>
                  </a:lnTo>
                  <a:lnTo>
                    <a:pt x="2380490" y="1650041"/>
                  </a:lnTo>
                  <a:lnTo>
                    <a:pt x="2367287" y="1690992"/>
                  </a:lnTo>
                  <a:lnTo>
                    <a:pt x="2352156" y="1731921"/>
                  </a:lnTo>
                  <a:lnTo>
                    <a:pt x="2335141" y="1772738"/>
                  </a:lnTo>
                  <a:lnTo>
                    <a:pt x="2316288" y="1813351"/>
                  </a:lnTo>
                  <a:lnTo>
                    <a:pt x="2295639" y="1853670"/>
                  </a:lnTo>
                  <a:lnTo>
                    <a:pt x="2273241" y="1893603"/>
                  </a:lnTo>
                  <a:lnTo>
                    <a:pt x="2249138" y="1933059"/>
                  </a:lnTo>
                  <a:lnTo>
                    <a:pt x="2223374" y="1971947"/>
                  </a:lnTo>
                  <a:lnTo>
                    <a:pt x="2195995" y="2010176"/>
                  </a:lnTo>
                  <a:lnTo>
                    <a:pt x="2167044" y="2047654"/>
                  </a:lnTo>
                  <a:lnTo>
                    <a:pt x="2136566" y="2084290"/>
                  </a:lnTo>
                  <a:lnTo>
                    <a:pt x="2104607" y="2119994"/>
                  </a:lnTo>
                  <a:lnTo>
                    <a:pt x="2071210" y="2154673"/>
                  </a:lnTo>
                  <a:lnTo>
                    <a:pt x="2036420" y="2188237"/>
                  </a:lnTo>
                  <a:lnTo>
                    <a:pt x="2000282" y="2220595"/>
                  </a:lnTo>
                  <a:lnTo>
                    <a:pt x="1962841" y="2251656"/>
                  </a:lnTo>
                  <a:lnTo>
                    <a:pt x="1924141" y="2281327"/>
                  </a:lnTo>
                  <a:lnTo>
                    <a:pt x="1884227" y="2309519"/>
                  </a:lnTo>
                  <a:lnTo>
                    <a:pt x="1843143" y="2336139"/>
                  </a:lnTo>
                  <a:lnTo>
                    <a:pt x="1800934" y="2361097"/>
                  </a:lnTo>
                  <a:lnTo>
                    <a:pt x="1757645" y="2384302"/>
                  </a:lnTo>
                  <a:lnTo>
                    <a:pt x="1713320" y="2405662"/>
                  </a:lnTo>
                  <a:lnTo>
                    <a:pt x="1668004" y="2425086"/>
                  </a:lnTo>
                  <a:lnTo>
                    <a:pt x="1621742" y="2442483"/>
                  </a:lnTo>
                  <a:lnTo>
                    <a:pt x="1574578" y="2457762"/>
                  </a:lnTo>
                  <a:lnTo>
                    <a:pt x="1526557" y="2470831"/>
                  </a:lnTo>
                  <a:lnTo>
                    <a:pt x="1477723" y="2481600"/>
                  </a:lnTo>
                  <a:lnTo>
                    <a:pt x="1428122" y="2489977"/>
                  </a:lnTo>
                  <a:lnTo>
                    <a:pt x="1381905" y="2495733"/>
                  </a:lnTo>
                  <a:lnTo>
                    <a:pt x="1335953" y="2499206"/>
                  </a:lnTo>
                  <a:lnTo>
                    <a:pt x="1290296" y="2500451"/>
                  </a:lnTo>
                  <a:close/>
                </a:path>
              </a:pathLst>
            </a:custGeom>
            <a:solidFill>
              <a:srgbClr val="FFFFFF"/>
            </a:solidFill>
          </p:spPr>
          <p:txBody>
            <a:bodyPr wrap="square" lIns="0" tIns="0" rIns="0" bIns="0" rtlCol="0"/>
            <a:lstStyle/>
            <a:p>
              <a:endParaRPr/>
            </a:p>
          </p:txBody>
        </p:sp>
        <p:sp>
          <p:nvSpPr>
            <p:cNvPr id="12" name="object 12"/>
            <p:cNvSpPr/>
            <p:nvPr/>
          </p:nvSpPr>
          <p:spPr>
            <a:xfrm>
              <a:off x="4221513" y="539807"/>
              <a:ext cx="2161178" cy="2661269"/>
            </a:xfrm>
            <a:prstGeom prst="rect">
              <a:avLst/>
            </a:prstGeom>
            <a:blipFill>
              <a:blip r:embed="rId2" cstate="print"/>
              <a:stretch>
                <a:fillRect/>
              </a:stretch>
            </a:blipFill>
          </p:spPr>
          <p:txBody>
            <a:bodyPr wrap="square" lIns="0" tIns="0" rIns="0" bIns="0" rtlCol="0"/>
            <a:lstStyle/>
            <a:p>
              <a:endParaRPr/>
            </a:p>
          </p:txBody>
        </p:sp>
      </p:grpSp>
      <p:sp>
        <p:nvSpPr>
          <p:cNvPr id="13" name="object 8"/>
          <p:cNvSpPr txBox="1"/>
          <p:nvPr/>
        </p:nvSpPr>
        <p:spPr>
          <a:xfrm>
            <a:off x="925829" y="534092"/>
            <a:ext cx="4151599" cy="293029"/>
          </a:xfrm>
          <a:prstGeom prst="rect">
            <a:avLst/>
          </a:prstGeom>
        </p:spPr>
        <p:txBody>
          <a:bodyPr vert="horz" wrap="square" lIns="0" tIns="15875" rIns="0" bIns="0" rtlCol="0">
            <a:spAutoFit/>
          </a:bodyPr>
          <a:lstStyle/>
          <a:p>
            <a:pPr marL="12700" algn="ctr">
              <a:lnSpc>
                <a:spcPct val="100000"/>
              </a:lnSpc>
              <a:spcBef>
                <a:spcPts val="125"/>
              </a:spcBef>
            </a:pPr>
            <a:r>
              <a:rPr lang="en-US" b="1" dirty="0">
                <a:solidFill>
                  <a:schemeClr val="accent1">
                    <a:lumMod val="50000"/>
                  </a:schemeClr>
                </a:solidFill>
              </a:rPr>
              <a:t>ASEAN: </a:t>
            </a:r>
            <a:r>
              <a:rPr lang="en-US" b="1" dirty="0" err="1">
                <a:solidFill>
                  <a:schemeClr val="accent1">
                    <a:lumMod val="50000"/>
                  </a:schemeClr>
                </a:solidFill>
              </a:rPr>
              <a:t>Một</a:t>
            </a:r>
            <a:r>
              <a:rPr lang="en-US" b="1" dirty="0">
                <a:solidFill>
                  <a:schemeClr val="accent1">
                    <a:lumMod val="50000"/>
                  </a:schemeClr>
                </a:solidFill>
              </a:rPr>
              <a:t> </a:t>
            </a:r>
            <a:r>
              <a:rPr lang="en-US" b="1" dirty="0" err="1">
                <a:solidFill>
                  <a:schemeClr val="accent1">
                    <a:lumMod val="50000"/>
                  </a:schemeClr>
                </a:solidFill>
              </a:rPr>
              <a:t>cộng</a:t>
            </a:r>
            <a:r>
              <a:rPr lang="en-US" b="1" dirty="0">
                <a:solidFill>
                  <a:schemeClr val="accent1">
                    <a:lumMod val="50000"/>
                  </a:schemeClr>
                </a:solidFill>
              </a:rPr>
              <a:t> </a:t>
            </a:r>
            <a:r>
              <a:rPr lang="en-US" b="1" dirty="0" err="1">
                <a:solidFill>
                  <a:schemeClr val="accent1">
                    <a:lumMod val="50000"/>
                  </a:schemeClr>
                </a:solidFill>
              </a:rPr>
              <a:t>đồng</a:t>
            </a:r>
            <a:r>
              <a:rPr lang="en-US" b="1" dirty="0">
                <a:solidFill>
                  <a:schemeClr val="accent1">
                    <a:lumMod val="50000"/>
                  </a:schemeClr>
                </a:solidFill>
              </a:rPr>
              <a:t> </a:t>
            </a:r>
            <a:r>
              <a:rPr lang="en-US" b="1" dirty="0" err="1">
                <a:solidFill>
                  <a:schemeClr val="accent1">
                    <a:lumMod val="50000"/>
                  </a:schemeClr>
                </a:solidFill>
              </a:rPr>
              <a:t>Già</a:t>
            </a:r>
            <a:r>
              <a:rPr lang="en-US" b="1" dirty="0">
                <a:solidFill>
                  <a:schemeClr val="accent1">
                    <a:lumMod val="50000"/>
                  </a:schemeClr>
                </a:solidFill>
              </a:rPr>
              <a:t> </a:t>
            </a:r>
            <a:r>
              <a:rPr lang="en-US" b="1" dirty="0" err="1">
                <a:solidFill>
                  <a:schemeClr val="accent1">
                    <a:lumMod val="50000"/>
                  </a:schemeClr>
                </a:solidFill>
              </a:rPr>
              <a:t>hóa</a:t>
            </a:r>
            <a:r>
              <a:rPr lang="en-US" b="1" dirty="0">
                <a:solidFill>
                  <a:schemeClr val="accent1">
                    <a:lumMod val="50000"/>
                  </a:schemeClr>
                </a:solidFill>
              </a:rPr>
              <a:t> </a:t>
            </a:r>
            <a:r>
              <a:rPr lang="en-US" b="1" dirty="0" err="1">
                <a:solidFill>
                  <a:schemeClr val="accent1">
                    <a:lumMod val="50000"/>
                  </a:schemeClr>
                </a:solidFill>
              </a:rPr>
              <a:t>năng</a:t>
            </a:r>
            <a:r>
              <a:rPr lang="en-US" b="1" dirty="0">
                <a:solidFill>
                  <a:schemeClr val="accent1">
                    <a:lumMod val="50000"/>
                  </a:schemeClr>
                </a:solidFill>
              </a:rPr>
              <a:t> </a:t>
            </a:r>
            <a:r>
              <a:rPr lang="en-US" b="1" dirty="0" err="1" smtClean="0">
                <a:solidFill>
                  <a:schemeClr val="accent1">
                    <a:lumMod val="50000"/>
                  </a:schemeClr>
                </a:solidFill>
              </a:rPr>
              <a:t>động</a:t>
            </a:r>
            <a:endParaRPr sz="1100" dirty="0">
              <a:solidFill>
                <a:schemeClr val="accent1">
                  <a:lumMod val="50000"/>
                </a:schemeClr>
              </a:solidFill>
              <a:latin typeface="Verdana"/>
              <a:cs typeface="Verdan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FFFBF6"/>
          </a:solidFill>
        </p:spPr>
        <p:txBody>
          <a:bodyPr wrap="square" lIns="0" tIns="0" rIns="0" bIns="0" rtlCol="0"/>
          <a:lstStyle/>
          <a:p>
            <a:endParaRPr/>
          </a:p>
        </p:txBody>
      </p:sp>
      <p:sp>
        <p:nvSpPr>
          <p:cNvPr id="3" name="object 3"/>
          <p:cNvSpPr/>
          <p:nvPr/>
        </p:nvSpPr>
        <p:spPr>
          <a:xfrm>
            <a:off x="2992794" y="1048942"/>
            <a:ext cx="1640839" cy="3557270"/>
          </a:xfrm>
          <a:custGeom>
            <a:avLst/>
            <a:gdLst/>
            <a:ahLst/>
            <a:cxnLst/>
            <a:rect l="l" t="t" r="r" b="b"/>
            <a:pathLst>
              <a:path w="1640839" h="3557270">
                <a:moveTo>
                  <a:pt x="1640571" y="3556847"/>
                </a:moveTo>
                <a:lnTo>
                  <a:pt x="0" y="3556847"/>
                </a:lnTo>
                <a:lnTo>
                  <a:pt x="0" y="0"/>
                </a:lnTo>
                <a:lnTo>
                  <a:pt x="1640571" y="0"/>
                </a:lnTo>
                <a:lnTo>
                  <a:pt x="1640571" y="3556847"/>
                </a:lnTo>
                <a:close/>
              </a:path>
            </a:pathLst>
          </a:custGeom>
          <a:solidFill>
            <a:srgbClr val="E4E4E4">
              <a:alpha val="32940"/>
            </a:srgbClr>
          </a:solidFill>
        </p:spPr>
        <p:txBody>
          <a:bodyPr wrap="square" lIns="0" tIns="0" rIns="0" bIns="0" rtlCol="0"/>
          <a:lstStyle/>
          <a:p>
            <a:endParaRPr/>
          </a:p>
        </p:txBody>
      </p:sp>
      <p:sp>
        <p:nvSpPr>
          <p:cNvPr id="5" name="object 5"/>
          <p:cNvSpPr txBox="1"/>
          <p:nvPr/>
        </p:nvSpPr>
        <p:spPr>
          <a:xfrm>
            <a:off x="1683588" y="1932802"/>
            <a:ext cx="834390" cy="499109"/>
          </a:xfrm>
          <a:prstGeom prst="rect">
            <a:avLst/>
          </a:prstGeom>
        </p:spPr>
        <p:txBody>
          <a:bodyPr vert="horz" wrap="square" lIns="0" tIns="12700" rIns="0" bIns="0" rtlCol="0">
            <a:spAutoFit/>
          </a:bodyPr>
          <a:lstStyle/>
          <a:p>
            <a:pPr algn="ctr">
              <a:lnSpc>
                <a:spcPts val="1864"/>
              </a:lnSpc>
              <a:spcBef>
                <a:spcPts val="100"/>
              </a:spcBef>
            </a:pPr>
            <a:r>
              <a:rPr sz="1600" b="1" spc="-60" dirty="0">
                <a:latin typeface="Arial"/>
                <a:cs typeface="Arial"/>
              </a:rPr>
              <a:t>2.1</a:t>
            </a:r>
            <a:endParaRPr sz="1600">
              <a:latin typeface="Arial"/>
              <a:cs typeface="Arial"/>
            </a:endParaRPr>
          </a:p>
          <a:p>
            <a:pPr algn="ctr">
              <a:lnSpc>
                <a:spcPts val="1864"/>
              </a:lnSpc>
            </a:pPr>
            <a:r>
              <a:rPr sz="1600" b="1" spc="20" dirty="0">
                <a:latin typeface="Arial"/>
                <a:cs typeface="Arial"/>
              </a:rPr>
              <a:t>Nhu</a:t>
            </a:r>
            <a:r>
              <a:rPr sz="1600" b="1" spc="-135" dirty="0">
                <a:latin typeface="Arial"/>
                <a:cs typeface="Arial"/>
              </a:rPr>
              <a:t> </a:t>
            </a:r>
            <a:r>
              <a:rPr sz="1600" b="1" spc="15" dirty="0">
                <a:latin typeface="Arial"/>
                <a:cs typeface="Arial"/>
              </a:rPr>
              <a:t>cầu</a:t>
            </a:r>
            <a:endParaRPr sz="1600">
              <a:latin typeface="Arial"/>
              <a:cs typeface="Arial"/>
            </a:endParaRPr>
          </a:p>
        </p:txBody>
      </p:sp>
      <p:sp>
        <p:nvSpPr>
          <p:cNvPr id="6" name="object 6"/>
          <p:cNvSpPr txBox="1"/>
          <p:nvPr/>
        </p:nvSpPr>
        <p:spPr>
          <a:xfrm>
            <a:off x="1591369" y="2650300"/>
            <a:ext cx="1068070" cy="259045"/>
          </a:xfrm>
          <a:prstGeom prst="rect">
            <a:avLst/>
          </a:prstGeom>
        </p:spPr>
        <p:txBody>
          <a:bodyPr vert="horz" wrap="square" lIns="0" tIns="12700" rIns="0" bIns="0" rtlCol="0">
            <a:spAutoFit/>
          </a:bodyPr>
          <a:lstStyle/>
          <a:p>
            <a:pPr marL="12700">
              <a:lnSpc>
                <a:spcPct val="100000"/>
              </a:lnSpc>
              <a:spcBef>
                <a:spcPts val="100"/>
              </a:spcBef>
            </a:pPr>
            <a:r>
              <a:rPr lang="en-US" sz="1600" b="1" spc="20" dirty="0" err="1">
                <a:latin typeface="Arial"/>
                <a:cs typeface="Arial"/>
              </a:rPr>
              <a:t>t</a:t>
            </a:r>
            <a:r>
              <a:rPr lang="en-US" sz="1600" b="1" spc="20" dirty="0" err="1" smtClean="0">
                <a:latin typeface="Arial"/>
                <a:cs typeface="Arial"/>
              </a:rPr>
              <a:t>iêu</a:t>
            </a:r>
            <a:r>
              <a:rPr lang="en-US" sz="1600" b="1" spc="20" dirty="0" smtClean="0">
                <a:latin typeface="Arial"/>
                <a:cs typeface="Arial"/>
              </a:rPr>
              <a:t> </a:t>
            </a:r>
            <a:r>
              <a:rPr lang="en-US" sz="1600" b="1" spc="20" dirty="0" err="1" smtClean="0">
                <a:latin typeface="Arial"/>
                <a:cs typeface="Arial"/>
              </a:rPr>
              <a:t>dùng</a:t>
            </a:r>
            <a:endParaRPr sz="1600" dirty="0">
              <a:latin typeface="Arial"/>
              <a:cs typeface="Arial"/>
            </a:endParaRPr>
          </a:p>
        </p:txBody>
      </p:sp>
      <p:sp>
        <p:nvSpPr>
          <p:cNvPr id="7" name="object 7"/>
          <p:cNvSpPr txBox="1"/>
          <p:nvPr/>
        </p:nvSpPr>
        <p:spPr>
          <a:xfrm>
            <a:off x="1658702" y="3137979"/>
            <a:ext cx="884555" cy="269240"/>
          </a:xfrm>
          <a:prstGeom prst="rect">
            <a:avLst/>
          </a:prstGeom>
        </p:spPr>
        <p:txBody>
          <a:bodyPr vert="horz" wrap="square" lIns="0" tIns="12700" rIns="0" bIns="0" rtlCol="0">
            <a:spAutoFit/>
          </a:bodyPr>
          <a:lstStyle/>
          <a:p>
            <a:pPr marL="12700">
              <a:lnSpc>
                <a:spcPct val="100000"/>
              </a:lnSpc>
              <a:spcBef>
                <a:spcPts val="100"/>
              </a:spcBef>
            </a:pPr>
            <a:r>
              <a:rPr lang="en-US" sz="1600" b="1" dirty="0" err="1">
                <a:latin typeface="Arial"/>
                <a:cs typeface="Arial"/>
              </a:rPr>
              <a:t>g</a:t>
            </a:r>
            <a:r>
              <a:rPr lang="en-US" sz="1600" b="1" dirty="0" err="1" smtClean="0">
                <a:latin typeface="Arial"/>
                <a:cs typeface="Arial"/>
              </a:rPr>
              <a:t>iải</a:t>
            </a:r>
            <a:r>
              <a:rPr lang="en-US" sz="1600" b="1" dirty="0" smtClean="0">
                <a:latin typeface="Arial"/>
                <a:cs typeface="Arial"/>
              </a:rPr>
              <a:t> </a:t>
            </a:r>
            <a:r>
              <a:rPr lang="en-US" sz="1600" b="1" dirty="0" err="1" smtClean="0">
                <a:latin typeface="Arial"/>
                <a:cs typeface="Arial"/>
              </a:rPr>
              <a:t>trí</a:t>
            </a:r>
            <a:endParaRPr sz="1600" b="1" dirty="0">
              <a:latin typeface="Arial"/>
              <a:cs typeface="Arial"/>
            </a:endParaRPr>
          </a:p>
        </p:txBody>
      </p:sp>
      <p:sp>
        <p:nvSpPr>
          <p:cNvPr id="8" name="object 8"/>
          <p:cNvSpPr txBox="1"/>
          <p:nvPr/>
        </p:nvSpPr>
        <p:spPr>
          <a:xfrm>
            <a:off x="3396522" y="1932802"/>
            <a:ext cx="834390" cy="499109"/>
          </a:xfrm>
          <a:prstGeom prst="rect">
            <a:avLst/>
          </a:prstGeom>
        </p:spPr>
        <p:txBody>
          <a:bodyPr vert="horz" wrap="square" lIns="0" tIns="12700" rIns="0" bIns="0" rtlCol="0">
            <a:spAutoFit/>
          </a:bodyPr>
          <a:lstStyle/>
          <a:p>
            <a:pPr algn="ctr">
              <a:lnSpc>
                <a:spcPts val="1864"/>
              </a:lnSpc>
              <a:spcBef>
                <a:spcPts val="100"/>
              </a:spcBef>
            </a:pPr>
            <a:r>
              <a:rPr sz="1600" b="1" spc="-20" dirty="0">
                <a:latin typeface="Arial"/>
                <a:cs typeface="Arial"/>
              </a:rPr>
              <a:t>2.2</a:t>
            </a:r>
            <a:endParaRPr sz="1600">
              <a:latin typeface="Arial"/>
              <a:cs typeface="Arial"/>
            </a:endParaRPr>
          </a:p>
          <a:p>
            <a:pPr algn="ctr">
              <a:lnSpc>
                <a:spcPts val="1864"/>
              </a:lnSpc>
            </a:pPr>
            <a:r>
              <a:rPr sz="1600" b="1" spc="20" dirty="0">
                <a:latin typeface="Arial"/>
                <a:cs typeface="Arial"/>
              </a:rPr>
              <a:t>Nhu</a:t>
            </a:r>
            <a:r>
              <a:rPr sz="1600" b="1" spc="-135" dirty="0">
                <a:latin typeface="Arial"/>
                <a:cs typeface="Arial"/>
              </a:rPr>
              <a:t> </a:t>
            </a:r>
            <a:r>
              <a:rPr sz="1600" b="1" spc="15" dirty="0">
                <a:latin typeface="Arial"/>
                <a:cs typeface="Arial"/>
              </a:rPr>
              <a:t>cầu</a:t>
            </a:r>
            <a:endParaRPr sz="1600">
              <a:latin typeface="Arial"/>
              <a:cs typeface="Arial"/>
            </a:endParaRPr>
          </a:p>
        </p:txBody>
      </p:sp>
      <p:sp>
        <p:nvSpPr>
          <p:cNvPr id="9" name="object 9"/>
          <p:cNvSpPr txBox="1"/>
          <p:nvPr/>
        </p:nvSpPr>
        <p:spPr>
          <a:xfrm>
            <a:off x="3335984" y="2650300"/>
            <a:ext cx="955675" cy="269240"/>
          </a:xfrm>
          <a:prstGeom prst="rect">
            <a:avLst/>
          </a:prstGeom>
        </p:spPr>
        <p:txBody>
          <a:bodyPr vert="horz" wrap="square" lIns="0" tIns="12700" rIns="0" bIns="0" rtlCol="0">
            <a:spAutoFit/>
          </a:bodyPr>
          <a:lstStyle/>
          <a:p>
            <a:pPr marL="12700">
              <a:lnSpc>
                <a:spcPct val="100000"/>
              </a:lnSpc>
              <a:spcBef>
                <a:spcPts val="100"/>
              </a:spcBef>
            </a:pPr>
            <a:r>
              <a:rPr sz="1600" b="1" spc="20" dirty="0">
                <a:latin typeface="Arial"/>
                <a:cs typeface="Arial"/>
              </a:rPr>
              <a:t>chăm</a:t>
            </a:r>
            <a:r>
              <a:rPr sz="1600" b="1" spc="-125" dirty="0">
                <a:latin typeface="Arial"/>
                <a:cs typeface="Arial"/>
              </a:rPr>
              <a:t> </a:t>
            </a:r>
            <a:r>
              <a:rPr sz="1600" b="1" spc="-35" dirty="0">
                <a:latin typeface="Arial"/>
                <a:cs typeface="Arial"/>
              </a:rPr>
              <a:t>sóc</a:t>
            </a:r>
            <a:endParaRPr sz="1600">
              <a:latin typeface="Arial"/>
              <a:cs typeface="Arial"/>
            </a:endParaRPr>
          </a:p>
        </p:txBody>
      </p:sp>
      <p:sp>
        <p:nvSpPr>
          <p:cNvPr id="10" name="object 10"/>
          <p:cNvSpPr txBox="1"/>
          <p:nvPr/>
        </p:nvSpPr>
        <p:spPr>
          <a:xfrm>
            <a:off x="3365846" y="3137979"/>
            <a:ext cx="895985" cy="269240"/>
          </a:xfrm>
          <a:prstGeom prst="rect">
            <a:avLst/>
          </a:prstGeom>
        </p:spPr>
        <p:txBody>
          <a:bodyPr vert="horz" wrap="square" lIns="0" tIns="12700" rIns="0" bIns="0" rtlCol="0">
            <a:spAutoFit/>
          </a:bodyPr>
          <a:lstStyle/>
          <a:p>
            <a:pPr marL="12700">
              <a:lnSpc>
                <a:spcPct val="100000"/>
              </a:lnSpc>
              <a:spcBef>
                <a:spcPts val="100"/>
              </a:spcBef>
            </a:pPr>
            <a:r>
              <a:rPr sz="1600" b="1" spc="-90" dirty="0">
                <a:latin typeface="Arial"/>
                <a:cs typeface="Arial"/>
              </a:rPr>
              <a:t>sức</a:t>
            </a:r>
            <a:r>
              <a:rPr sz="1600" b="1" spc="-125" dirty="0">
                <a:latin typeface="Arial"/>
                <a:cs typeface="Arial"/>
              </a:rPr>
              <a:t> </a:t>
            </a:r>
            <a:r>
              <a:rPr sz="1600" b="1" spc="10" dirty="0">
                <a:latin typeface="Arial"/>
                <a:cs typeface="Arial"/>
              </a:rPr>
              <a:t>khỏe</a:t>
            </a:r>
            <a:endParaRPr sz="1600">
              <a:latin typeface="Arial"/>
              <a:cs typeface="Arial"/>
            </a:endParaRPr>
          </a:p>
        </p:txBody>
      </p:sp>
      <p:sp>
        <p:nvSpPr>
          <p:cNvPr id="11" name="object 11"/>
          <p:cNvSpPr txBox="1"/>
          <p:nvPr/>
        </p:nvSpPr>
        <p:spPr>
          <a:xfrm>
            <a:off x="5384188" y="1866880"/>
            <a:ext cx="299720" cy="269240"/>
          </a:xfrm>
          <a:prstGeom prst="rect">
            <a:avLst/>
          </a:prstGeom>
        </p:spPr>
        <p:txBody>
          <a:bodyPr vert="horz" wrap="square" lIns="0" tIns="12700" rIns="0" bIns="0" rtlCol="0">
            <a:spAutoFit/>
          </a:bodyPr>
          <a:lstStyle/>
          <a:p>
            <a:pPr marL="12700">
              <a:lnSpc>
                <a:spcPct val="100000"/>
              </a:lnSpc>
              <a:spcBef>
                <a:spcPts val="100"/>
              </a:spcBef>
            </a:pPr>
            <a:r>
              <a:rPr sz="1600" b="1" spc="-25" dirty="0">
                <a:latin typeface="Arial"/>
                <a:cs typeface="Arial"/>
              </a:rPr>
              <a:t>2.3</a:t>
            </a:r>
            <a:endParaRPr sz="1600">
              <a:latin typeface="Arial"/>
              <a:cs typeface="Arial"/>
            </a:endParaRPr>
          </a:p>
        </p:txBody>
      </p:sp>
      <p:sp>
        <p:nvSpPr>
          <p:cNvPr id="12" name="object 12"/>
          <p:cNvSpPr txBox="1"/>
          <p:nvPr/>
        </p:nvSpPr>
        <p:spPr>
          <a:xfrm>
            <a:off x="5116639" y="2354559"/>
            <a:ext cx="834390" cy="269240"/>
          </a:xfrm>
          <a:prstGeom prst="rect">
            <a:avLst/>
          </a:prstGeom>
        </p:spPr>
        <p:txBody>
          <a:bodyPr vert="horz" wrap="square" lIns="0" tIns="12700" rIns="0" bIns="0" rtlCol="0">
            <a:spAutoFit/>
          </a:bodyPr>
          <a:lstStyle/>
          <a:p>
            <a:pPr marL="12700">
              <a:lnSpc>
                <a:spcPct val="100000"/>
              </a:lnSpc>
              <a:spcBef>
                <a:spcPts val="100"/>
              </a:spcBef>
            </a:pPr>
            <a:r>
              <a:rPr sz="1600" b="1" spc="20" dirty="0">
                <a:latin typeface="Arial"/>
                <a:cs typeface="Arial"/>
              </a:rPr>
              <a:t>Nhu</a:t>
            </a:r>
            <a:r>
              <a:rPr sz="1600" b="1" spc="-135" dirty="0">
                <a:latin typeface="Arial"/>
                <a:cs typeface="Arial"/>
              </a:rPr>
              <a:t> </a:t>
            </a:r>
            <a:r>
              <a:rPr sz="1600" b="1" spc="15" dirty="0">
                <a:latin typeface="Arial"/>
                <a:cs typeface="Arial"/>
              </a:rPr>
              <a:t>cầu</a:t>
            </a:r>
            <a:endParaRPr sz="1600">
              <a:latin typeface="Arial"/>
              <a:cs typeface="Arial"/>
            </a:endParaRPr>
          </a:p>
        </p:txBody>
      </p:sp>
      <p:sp>
        <p:nvSpPr>
          <p:cNvPr id="13" name="object 13"/>
          <p:cNvSpPr txBox="1"/>
          <p:nvPr/>
        </p:nvSpPr>
        <p:spPr>
          <a:xfrm>
            <a:off x="5094800" y="2842238"/>
            <a:ext cx="878205" cy="269240"/>
          </a:xfrm>
          <a:prstGeom prst="rect">
            <a:avLst/>
          </a:prstGeom>
        </p:spPr>
        <p:txBody>
          <a:bodyPr vert="horz" wrap="square" lIns="0" tIns="12700" rIns="0" bIns="0" rtlCol="0">
            <a:spAutoFit/>
          </a:bodyPr>
          <a:lstStyle/>
          <a:p>
            <a:pPr marL="12700">
              <a:lnSpc>
                <a:spcPct val="100000"/>
              </a:lnSpc>
              <a:spcBef>
                <a:spcPts val="100"/>
              </a:spcBef>
            </a:pPr>
            <a:r>
              <a:rPr sz="1600" b="1" spc="40" dirty="0">
                <a:latin typeface="Arial"/>
                <a:cs typeface="Arial"/>
              </a:rPr>
              <a:t>tham</a:t>
            </a:r>
            <a:r>
              <a:rPr sz="1600" b="1" spc="-130" dirty="0">
                <a:latin typeface="Arial"/>
                <a:cs typeface="Arial"/>
              </a:rPr>
              <a:t> </a:t>
            </a:r>
            <a:r>
              <a:rPr sz="1600" b="1" spc="5" dirty="0">
                <a:latin typeface="Arial"/>
                <a:cs typeface="Arial"/>
              </a:rPr>
              <a:t>gia</a:t>
            </a:r>
            <a:endParaRPr sz="1600">
              <a:latin typeface="Arial"/>
              <a:cs typeface="Arial"/>
            </a:endParaRPr>
          </a:p>
        </p:txBody>
      </p:sp>
      <p:sp>
        <p:nvSpPr>
          <p:cNvPr id="14" name="object 14"/>
          <p:cNvSpPr txBox="1"/>
          <p:nvPr/>
        </p:nvSpPr>
        <p:spPr>
          <a:xfrm>
            <a:off x="4958994" y="3329917"/>
            <a:ext cx="1149985" cy="756920"/>
          </a:xfrm>
          <a:prstGeom prst="rect">
            <a:avLst/>
          </a:prstGeom>
        </p:spPr>
        <p:txBody>
          <a:bodyPr vert="horz" wrap="square" lIns="0" tIns="12700" rIns="0" bIns="0" rtlCol="0">
            <a:spAutoFit/>
          </a:bodyPr>
          <a:lstStyle/>
          <a:p>
            <a:pPr algn="ctr">
              <a:lnSpc>
                <a:spcPct val="100000"/>
              </a:lnSpc>
              <a:spcBef>
                <a:spcPts val="100"/>
              </a:spcBef>
            </a:pPr>
            <a:r>
              <a:rPr sz="1600" b="1" spc="15" dirty="0">
                <a:latin typeface="Arial"/>
                <a:cs typeface="Arial"/>
              </a:rPr>
              <a:t>các</a:t>
            </a:r>
            <a:r>
              <a:rPr sz="1600" b="1" spc="-85" dirty="0">
                <a:latin typeface="Arial"/>
                <a:cs typeface="Arial"/>
              </a:rPr>
              <a:t> </a:t>
            </a:r>
            <a:r>
              <a:rPr sz="1600" b="1" spc="20" dirty="0">
                <a:latin typeface="Arial"/>
                <a:cs typeface="Arial"/>
              </a:rPr>
              <a:t>hoạt</a:t>
            </a:r>
            <a:endParaRPr sz="1600" dirty="0">
              <a:latin typeface="Arial"/>
              <a:cs typeface="Arial"/>
            </a:endParaRPr>
          </a:p>
          <a:p>
            <a:pPr>
              <a:lnSpc>
                <a:spcPct val="100000"/>
              </a:lnSpc>
              <a:spcBef>
                <a:spcPts val="20"/>
              </a:spcBef>
            </a:pPr>
            <a:endParaRPr sz="1650" dirty="0">
              <a:latin typeface="Arial"/>
              <a:cs typeface="Arial"/>
            </a:endParaRPr>
          </a:p>
          <a:p>
            <a:pPr algn="ctr">
              <a:lnSpc>
                <a:spcPct val="100000"/>
              </a:lnSpc>
            </a:pPr>
            <a:r>
              <a:rPr sz="1600" b="1" spc="15" dirty="0">
                <a:latin typeface="Arial"/>
                <a:cs typeface="Arial"/>
              </a:rPr>
              <a:t>động </a:t>
            </a:r>
            <a:r>
              <a:rPr sz="1600" b="1" spc="-15" dirty="0">
                <a:latin typeface="Arial"/>
                <a:cs typeface="Arial"/>
              </a:rPr>
              <a:t>xã</a:t>
            </a:r>
            <a:r>
              <a:rPr sz="1600" b="1" spc="-210" dirty="0">
                <a:latin typeface="Arial"/>
                <a:cs typeface="Arial"/>
              </a:rPr>
              <a:t> </a:t>
            </a:r>
            <a:r>
              <a:rPr sz="1600" b="1" spc="-20" dirty="0">
                <a:latin typeface="Arial"/>
                <a:cs typeface="Arial"/>
              </a:rPr>
              <a:t>hội</a:t>
            </a:r>
            <a:endParaRPr sz="1600" dirty="0">
              <a:latin typeface="Arial"/>
              <a:cs typeface="Arial"/>
            </a:endParaRPr>
          </a:p>
        </p:txBody>
      </p:sp>
      <p:sp>
        <p:nvSpPr>
          <p:cNvPr id="15" name="object 15"/>
          <p:cNvSpPr/>
          <p:nvPr/>
        </p:nvSpPr>
        <p:spPr>
          <a:xfrm>
            <a:off x="1835118" y="1565119"/>
            <a:ext cx="530225" cy="248920"/>
          </a:xfrm>
          <a:custGeom>
            <a:avLst/>
            <a:gdLst/>
            <a:ahLst/>
            <a:cxnLst/>
            <a:rect l="l" t="t" r="r" b="b"/>
            <a:pathLst>
              <a:path w="530225" h="248919">
                <a:moveTo>
                  <a:pt x="525758" y="248307"/>
                </a:moveTo>
                <a:lnTo>
                  <a:pt x="3929" y="248307"/>
                </a:lnTo>
                <a:lnTo>
                  <a:pt x="0" y="244324"/>
                </a:lnTo>
                <a:lnTo>
                  <a:pt x="0" y="3949"/>
                </a:lnTo>
                <a:lnTo>
                  <a:pt x="3929" y="0"/>
                </a:lnTo>
                <a:lnTo>
                  <a:pt x="525758" y="0"/>
                </a:lnTo>
                <a:lnTo>
                  <a:pt x="529721" y="3949"/>
                </a:lnTo>
                <a:lnTo>
                  <a:pt x="529721" y="17737"/>
                </a:lnTo>
                <a:lnTo>
                  <a:pt x="17657" y="17737"/>
                </a:lnTo>
                <a:lnTo>
                  <a:pt x="17657" y="230554"/>
                </a:lnTo>
                <a:lnTo>
                  <a:pt x="529721" y="230554"/>
                </a:lnTo>
                <a:lnTo>
                  <a:pt x="529721" y="244324"/>
                </a:lnTo>
                <a:lnTo>
                  <a:pt x="525758" y="248307"/>
                </a:lnTo>
                <a:close/>
              </a:path>
              <a:path w="530225" h="248919">
                <a:moveTo>
                  <a:pt x="529721" y="230554"/>
                </a:moveTo>
                <a:lnTo>
                  <a:pt x="512063" y="230554"/>
                </a:lnTo>
                <a:lnTo>
                  <a:pt x="512063" y="17737"/>
                </a:lnTo>
                <a:lnTo>
                  <a:pt x="529721" y="17737"/>
                </a:lnTo>
                <a:lnTo>
                  <a:pt x="529721" y="230554"/>
                </a:lnTo>
                <a:close/>
              </a:path>
              <a:path w="530225" h="248919">
                <a:moveTo>
                  <a:pt x="81872" y="137742"/>
                </a:moveTo>
                <a:lnTo>
                  <a:pt x="77342" y="137742"/>
                </a:lnTo>
                <a:lnTo>
                  <a:pt x="75109" y="136887"/>
                </a:lnTo>
                <a:lnTo>
                  <a:pt x="69944" y="131699"/>
                </a:lnTo>
                <a:lnTo>
                  <a:pt x="69944" y="126094"/>
                </a:lnTo>
                <a:lnTo>
                  <a:pt x="98364" y="97549"/>
                </a:lnTo>
                <a:lnTo>
                  <a:pt x="69944" y="69004"/>
                </a:lnTo>
                <a:lnTo>
                  <a:pt x="69944" y="63399"/>
                </a:lnTo>
                <a:lnTo>
                  <a:pt x="76842" y="56472"/>
                </a:lnTo>
                <a:lnTo>
                  <a:pt x="82424" y="56472"/>
                </a:lnTo>
                <a:lnTo>
                  <a:pt x="110839" y="85017"/>
                </a:lnTo>
                <a:lnTo>
                  <a:pt x="135796" y="85017"/>
                </a:lnTo>
                <a:lnTo>
                  <a:pt x="123319" y="97549"/>
                </a:lnTo>
                <a:lnTo>
                  <a:pt x="135796" y="110082"/>
                </a:lnTo>
                <a:lnTo>
                  <a:pt x="110839" y="110082"/>
                </a:lnTo>
                <a:lnTo>
                  <a:pt x="84139" y="136887"/>
                </a:lnTo>
                <a:lnTo>
                  <a:pt x="81872" y="137742"/>
                </a:lnTo>
                <a:close/>
              </a:path>
              <a:path w="530225" h="248919">
                <a:moveTo>
                  <a:pt x="135796" y="85017"/>
                </a:moveTo>
                <a:lnTo>
                  <a:pt x="110839" y="85017"/>
                </a:lnTo>
                <a:lnTo>
                  <a:pt x="139259" y="56472"/>
                </a:lnTo>
                <a:lnTo>
                  <a:pt x="144839" y="56472"/>
                </a:lnTo>
                <a:lnTo>
                  <a:pt x="151737" y="63399"/>
                </a:lnTo>
                <a:lnTo>
                  <a:pt x="151737" y="69004"/>
                </a:lnTo>
                <a:lnTo>
                  <a:pt x="135796" y="85017"/>
                </a:lnTo>
                <a:close/>
              </a:path>
              <a:path w="530225" h="248919">
                <a:moveTo>
                  <a:pt x="214304" y="137742"/>
                </a:moveTo>
                <a:lnTo>
                  <a:pt x="209772" y="137742"/>
                </a:lnTo>
                <a:lnTo>
                  <a:pt x="207542" y="136887"/>
                </a:lnTo>
                <a:lnTo>
                  <a:pt x="202362" y="131699"/>
                </a:lnTo>
                <a:lnTo>
                  <a:pt x="202362" y="126094"/>
                </a:lnTo>
                <a:lnTo>
                  <a:pt x="230794" y="97549"/>
                </a:lnTo>
                <a:lnTo>
                  <a:pt x="202362" y="69004"/>
                </a:lnTo>
                <a:lnTo>
                  <a:pt x="202362" y="63399"/>
                </a:lnTo>
                <a:lnTo>
                  <a:pt x="209257" y="56472"/>
                </a:lnTo>
                <a:lnTo>
                  <a:pt x="214852" y="56472"/>
                </a:lnTo>
                <a:lnTo>
                  <a:pt x="243272" y="85017"/>
                </a:lnTo>
                <a:lnTo>
                  <a:pt x="268225" y="85017"/>
                </a:lnTo>
                <a:lnTo>
                  <a:pt x="255749" y="97549"/>
                </a:lnTo>
                <a:lnTo>
                  <a:pt x="268225" y="110082"/>
                </a:lnTo>
                <a:lnTo>
                  <a:pt x="243272" y="110082"/>
                </a:lnTo>
                <a:lnTo>
                  <a:pt x="216587" y="136887"/>
                </a:lnTo>
                <a:lnTo>
                  <a:pt x="214304" y="137742"/>
                </a:lnTo>
                <a:close/>
              </a:path>
              <a:path w="530225" h="248919">
                <a:moveTo>
                  <a:pt x="268225" y="85017"/>
                </a:moveTo>
                <a:lnTo>
                  <a:pt x="243272" y="85017"/>
                </a:lnTo>
                <a:lnTo>
                  <a:pt x="271691" y="56472"/>
                </a:lnTo>
                <a:lnTo>
                  <a:pt x="277271" y="56472"/>
                </a:lnTo>
                <a:lnTo>
                  <a:pt x="284166" y="63399"/>
                </a:lnTo>
                <a:lnTo>
                  <a:pt x="284166" y="69004"/>
                </a:lnTo>
                <a:lnTo>
                  <a:pt x="268225" y="85017"/>
                </a:lnTo>
                <a:close/>
              </a:path>
              <a:path w="530225" h="248919">
                <a:moveTo>
                  <a:pt x="144292" y="137742"/>
                </a:moveTo>
                <a:lnTo>
                  <a:pt x="139774" y="137742"/>
                </a:lnTo>
                <a:lnTo>
                  <a:pt x="137527" y="136887"/>
                </a:lnTo>
                <a:lnTo>
                  <a:pt x="110839" y="110082"/>
                </a:lnTo>
                <a:lnTo>
                  <a:pt x="135796" y="110082"/>
                </a:lnTo>
                <a:lnTo>
                  <a:pt x="151737" y="126094"/>
                </a:lnTo>
                <a:lnTo>
                  <a:pt x="151737" y="131699"/>
                </a:lnTo>
                <a:lnTo>
                  <a:pt x="146557" y="136887"/>
                </a:lnTo>
                <a:lnTo>
                  <a:pt x="144292" y="137742"/>
                </a:lnTo>
                <a:close/>
              </a:path>
              <a:path w="530225" h="248919">
                <a:moveTo>
                  <a:pt x="276721" y="137742"/>
                </a:moveTo>
                <a:lnTo>
                  <a:pt x="272189" y="137742"/>
                </a:lnTo>
                <a:lnTo>
                  <a:pt x="269956" y="136887"/>
                </a:lnTo>
                <a:lnTo>
                  <a:pt x="243272" y="110082"/>
                </a:lnTo>
                <a:lnTo>
                  <a:pt x="268225" y="110082"/>
                </a:lnTo>
                <a:lnTo>
                  <a:pt x="284166" y="126094"/>
                </a:lnTo>
                <a:lnTo>
                  <a:pt x="284166" y="131699"/>
                </a:lnTo>
                <a:lnTo>
                  <a:pt x="279004" y="136887"/>
                </a:lnTo>
                <a:lnTo>
                  <a:pt x="276721" y="137742"/>
                </a:lnTo>
                <a:close/>
              </a:path>
              <a:path w="530225" h="248919">
                <a:moveTo>
                  <a:pt x="163782" y="195099"/>
                </a:moveTo>
                <a:lnTo>
                  <a:pt x="65732" y="195099"/>
                </a:lnTo>
                <a:lnTo>
                  <a:pt x="61799" y="191117"/>
                </a:lnTo>
                <a:lnTo>
                  <a:pt x="61799" y="181312"/>
                </a:lnTo>
                <a:lnTo>
                  <a:pt x="65732" y="177362"/>
                </a:lnTo>
                <a:lnTo>
                  <a:pt x="163782" y="177362"/>
                </a:lnTo>
                <a:lnTo>
                  <a:pt x="167744" y="181312"/>
                </a:lnTo>
                <a:lnTo>
                  <a:pt x="167744" y="191117"/>
                </a:lnTo>
                <a:lnTo>
                  <a:pt x="163782" y="195099"/>
                </a:lnTo>
                <a:close/>
              </a:path>
              <a:path w="530225" h="248919">
                <a:moveTo>
                  <a:pt x="287381" y="195099"/>
                </a:moveTo>
                <a:lnTo>
                  <a:pt x="189334" y="195099"/>
                </a:lnTo>
                <a:lnTo>
                  <a:pt x="185402" y="191117"/>
                </a:lnTo>
                <a:lnTo>
                  <a:pt x="185402" y="181312"/>
                </a:lnTo>
                <a:lnTo>
                  <a:pt x="189334" y="177362"/>
                </a:lnTo>
                <a:lnTo>
                  <a:pt x="287381" y="177362"/>
                </a:lnTo>
                <a:lnTo>
                  <a:pt x="291346" y="181312"/>
                </a:lnTo>
                <a:lnTo>
                  <a:pt x="291346" y="191117"/>
                </a:lnTo>
                <a:lnTo>
                  <a:pt x="287381" y="195099"/>
                </a:lnTo>
                <a:close/>
              </a:path>
              <a:path w="530225" h="248919">
                <a:moveTo>
                  <a:pt x="428641" y="195099"/>
                </a:moveTo>
                <a:lnTo>
                  <a:pt x="330576" y="195099"/>
                </a:lnTo>
                <a:lnTo>
                  <a:pt x="326661" y="191117"/>
                </a:lnTo>
                <a:lnTo>
                  <a:pt x="326661" y="181312"/>
                </a:lnTo>
                <a:lnTo>
                  <a:pt x="330576" y="177362"/>
                </a:lnTo>
                <a:lnTo>
                  <a:pt x="428641" y="177362"/>
                </a:lnTo>
                <a:lnTo>
                  <a:pt x="432606" y="181312"/>
                </a:lnTo>
                <a:lnTo>
                  <a:pt x="432606" y="191117"/>
                </a:lnTo>
                <a:lnTo>
                  <a:pt x="428641" y="195099"/>
                </a:lnTo>
                <a:close/>
              </a:path>
            </a:pathLst>
          </a:custGeom>
          <a:solidFill>
            <a:srgbClr val="000000"/>
          </a:solidFill>
        </p:spPr>
        <p:txBody>
          <a:bodyPr wrap="square" lIns="0" tIns="0" rIns="0" bIns="0" rtlCol="0"/>
          <a:lstStyle/>
          <a:p>
            <a:endParaRPr/>
          </a:p>
        </p:txBody>
      </p:sp>
      <p:sp>
        <p:nvSpPr>
          <p:cNvPr id="16" name="object 16"/>
          <p:cNvSpPr/>
          <p:nvPr/>
        </p:nvSpPr>
        <p:spPr>
          <a:xfrm>
            <a:off x="5287639" y="1343214"/>
            <a:ext cx="471805" cy="471805"/>
          </a:xfrm>
          <a:custGeom>
            <a:avLst/>
            <a:gdLst/>
            <a:ahLst/>
            <a:cxnLst/>
            <a:rect l="l" t="t" r="r" b="b"/>
            <a:pathLst>
              <a:path w="471804" h="471805">
                <a:moveTo>
                  <a:pt x="373374" y="471614"/>
                </a:moveTo>
                <a:lnTo>
                  <a:pt x="113124" y="471614"/>
                </a:lnTo>
                <a:lnTo>
                  <a:pt x="109649" y="468084"/>
                </a:lnTo>
                <a:lnTo>
                  <a:pt x="109649" y="298199"/>
                </a:lnTo>
                <a:lnTo>
                  <a:pt x="109835" y="297799"/>
                </a:lnTo>
                <a:lnTo>
                  <a:pt x="109924" y="297309"/>
                </a:lnTo>
                <a:lnTo>
                  <a:pt x="66856" y="285999"/>
                </a:lnTo>
                <a:lnTo>
                  <a:pt x="31946" y="260439"/>
                </a:lnTo>
                <a:lnTo>
                  <a:pt x="8544" y="223942"/>
                </a:lnTo>
                <a:lnTo>
                  <a:pt x="0" y="179822"/>
                </a:lnTo>
                <a:lnTo>
                  <a:pt x="7686" y="137904"/>
                </a:lnTo>
                <a:lnTo>
                  <a:pt x="28849" y="102651"/>
                </a:lnTo>
                <a:lnTo>
                  <a:pt x="60644" y="76875"/>
                </a:lnTo>
                <a:lnTo>
                  <a:pt x="100224" y="63387"/>
                </a:lnTo>
                <a:lnTo>
                  <a:pt x="100224" y="3499"/>
                </a:lnTo>
                <a:lnTo>
                  <a:pt x="103749" y="0"/>
                </a:lnTo>
                <a:lnTo>
                  <a:pt x="367899" y="0"/>
                </a:lnTo>
                <a:lnTo>
                  <a:pt x="371399" y="3499"/>
                </a:lnTo>
                <a:lnTo>
                  <a:pt x="371399" y="15722"/>
                </a:lnTo>
                <a:lnTo>
                  <a:pt x="115924" y="15722"/>
                </a:lnTo>
                <a:lnTo>
                  <a:pt x="115924" y="62022"/>
                </a:lnTo>
                <a:lnTo>
                  <a:pt x="118407" y="62022"/>
                </a:lnTo>
                <a:lnTo>
                  <a:pt x="163796" y="71186"/>
                </a:lnTo>
                <a:lnTo>
                  <a:pt x="173389" y="77654"/>
                </a:lnTo>
                <a:lnTo>
                  <a:pt x="117899" y="77654"/>
                </a:lnTo>
                <a:lnTo>
                  <a:pt x="78168" y="85697"/>
                </a:lnTo>
                <a:lnTo>
                  <a:pt x="45678" y="107617"/>
                </a:lnTo>
                <a:lnTo>
                  <a:pt x="23747" y="140101"/>
                </a:lnTo>
                <a:lnTo>
                  <a:pt x="15699" y="179837"/>
                </a:lnTo>
                <a:lnTo>
                  <a:pt x="23747" y="219581"/>
                </a:lnTo>
                <a:lnTo>
                  <a:pt x="45678" y="252069"/>
                </a:lnTo>
                <a:lnTo>
                  <a:pt x="78168" y="273991"/>
                </a:lnTo>
                <a:lnTo>
                  <a:pt x="117899" y="282034"/>
                </a:lnTo>
                <a:lnTo>
                  <a:pt x="174225" y="282034"/>
                </a:lnTo>
                <a:lnTo>
                  <a:pt x="168436" y="286237"/>
                </a:lnTo>
                <a:lnTo>
                  <a:pt x="125133" y="297339"/>
                </a:lnTo>
                <a:lnTo>
                  <a:pt x="125149" y="297799"/>
                </a:lnTo>
                <a:lnTo>
                  <a:pt x="125342" y="298199"/>
                </a:lnTo>
                <a:lnTo>
                  <a:pt x="125349" y="455894"/>
                </a:lnTo>
                <a:lnTo>
                  <a:pt x="376849" y="455894"/>
                </a:lnTo>
                <a:lnTo>
                  <a:pt x="376899" y="468084"/>
                </a:lnTo>
                <a:lnTo>
                  <a:pt x="373374" y="471614"/>
                </a:lnTo>
                <a:close/>
              </a:path>
              <a:path w="471804" h="471805">
                <a:moveTo>
                  <a:pt x="371399" y="62022"/>
                </a:moveTo>
                <a:lnTo>
                  <a:pt x="355699" y="62022"/>
                </a:lnTo>
                <a:lnTo>
                  <a:pt x="355699" y="15722"/>
                </a:lnTo>
                <a:lnTo>
                  <a:pt x="371399" y="15722"/>
                </a:lnTo>
                <a:lnTo>
                  <a:pt x="371399" y="62022"/>
                </a:lnTo>
                <a:close/>
              </a:path>
              <a:path w="471804" h="471805">
                <a:moveTo>
                  <a:pt x="118407" y="62022"/>
                </a:moveTo>
                <a:lnTo>
                  <a:pt x="115924" y="62022"/>
                </a:lnTo>
                <a:lnTo>
                  <a:pt x="116599" y="62009"/>
                </a:lnTo>
                <a:lnTo>
                  <a:pt x="117249" y="61919"/>
                </a:lnTo>
                <a:lnTo>
                  <a:pt x="117899" y="61919"/>
                </a:lnTo>
                <a:lnTo>
                  <a:pt x="118407" y="62022"/>
                </a:lnTo>
                <a:close/>
              </a:path>
              <a:path w="471804" h="471805">
                <a:moveTo>
                  <a:pt x="356324" y="297724"/>
                </a:moveTo>
                <a:lnTo>
                  <a:pt x="353724" y="297724"/>
                </a:lnTo>
                <a:lnTo>
                  <a:pt x="307834" y="288461"/>
                </a:lnTo>
                <a:lnTo>
                  <a:pt x="270349" y="263198"/>
                </a:lnTo>
                <a:lnTo>
                  <a:pt x="245070" y="225723"/>
                </a:lnTo>
                <a:lnTo>
                  <a:pt x="235799" y="179822"/>
                </a:lnTo>
                <a:lnTo>
                  <a:pt x="245067" y="133932"/>
                </a:lnTo>
                <a:lnTo>
                  <a:pt x="270340" y="96455"/>
                </a:lnTo>
                <a:lnTo>
                  <a:pt x="307823" y="71186"/>
                </a:lnTo>
                <a:lnTo>
                  <a:pt x="353724" y="61919"/>
                </a:lnTo>
                <a:lnTo>
                  <a:pt x="354374" y="61919"/>
                </a:lnTo>
                <a:lnTo>
                  <a:pt x="355024" y="62009"/>
                </a:lnTo>
                <a:lnTo>
                  <a:pt x="355699" y="62022"/>
                </a:lnTo>
                <a:lnTo>
                  <a:pt x="371399" y="62022"/>
                </a:lnTo>
                <a:lnTo>
                  <a:pt x="371399" y="63387"/>
                </a:lnTo>
                <a:lnTo>
                  <a:pt x="410979" y="76881"/>
                </a:lnTo>
                <a:lnTo>
                  <a:pt x="411933" y="77654"/>
                </a:lnTo>
                <a:lnTo>
                  <a:pt x="353724" y="77654"/>
                </a:lnTo>
                <a:lnTo>
                  <a:pt x="313972" y="85697"/>
                </a:lnTo>
                <a:lnTo>
                  <a:pt x="281480" y="107617"/>
                </a:lnTo>
                <a:lnTo>
                  <a:pt x="259554" y="140101"/>
                </a:lnTo>
                <a:lnTo>
                  <a:pt x="251499" y="179837"/>
                </a:lnTo>
                <a:lnTo>
                  <a:pt x="259544" y="219581"/>
                </a:lnTo>
                <a:lnTo>
                  <a:pt x="281471" y="252069"/>
                </a:lnTo>
                <a:lnTo>
                  <a:pt x="313968" y="273991"/>
                </a:lnTo>
                <a:lnTo>
                  <a:pt x="353724" y="282034"/>
                </a:lnTo>
                <a:lnTo>
                  <a:pt x="411555" y="282034"/>
                </a:lnTo>
                <a:lnTo>
                  <a:pt x="376174" y="295516"/>
                </a:lnTo>
                <a:lnTo>
                  <a:pt x="376599" y="296494"/>
                </a:lnTo>
                <a:lnTo>
                  <a:pt x="376797" y="297339"/>
                </a:lnTo>
                <a:lnTo>
                  <a:pt x="361449" y="297339"/>
                </a:lnTo>
                <a:lnTo>
                  <a:pt x="358874" y="297501"/>
                </a:lnTo>
                <a:lnTo>
                  <a:pt x="356324" y="297724"/>
                </a:lnTo>
                <a:close/>
              </a:path>
              <a:path w="471804" h="471805">
                <a:moveTo>
                  <a:pt x="174225" y="282034"/>
                </a:moveTo>
                <a:lnTo>
                  <a:pt x="117899" y="282034"/>
                </a:lnTo>
                <a:lnTo>
                  <a:pt x="157641" y="273991"/>
                </a:lnTo>
                <a:lnTo>
                  <a:pt x="190130" y="252069"/>
                </a:lnTo>
                <a:lnTo>
                  <a:pt x="212055" y="219581"/>
                </a:lnTo>
                <a:lnTo>
                  <a:pt x="220096" y="179822"/>
                </a:lnTo>
                <a:lnTo>
                  <a:pt x="212055" y="140101"/>
                </a:lnTo>
                <a:lnTo>
                  <a:pt x="190130" y="107617"/>
                </a:lnTo>
                <a:lnTo>
                  <a:pt x="157641" y="85697"/>
                </a:lnTo>
                <a:lnTo>
                  <a:pt x="117899" y="77654"/>
                </a:lnTo>
                <a:lnTo>
                  <a:pt x="173389" y="77654"/>
                </a:lnTo>
                <a:lnTo>
                  <a:pt x="201271" y="96455"/>
                </a:lnTo>
                <a:lnTo>
                  <a:pt x="226535" y="133932"/>
                </a:lnTo>
                <a:lnTo>
                  <a:pt x="235796" y="179837"/>
                </a:lnTo>
                <a:lnTo>
                  <a:pt x="227185" y="224116"/>
                </a:lnTo>
                <a:lnTo>
                  <a:pt x="203602" y="260706"/>
                </a:lnTo>
                <a:lnTo>
                  <a:pt x="174225" y="282034"/>
                </a:lnTo>
                <a:close/>
              </a:path>
              <a:path w="471804" h="471805">
                <a:moveTo>
                  <a:pt x="411555" y="282034"/>
                </a:moveTo>
                <a:lnTo>
                  <a:pt x="353724" y="282034"/>
                </a:lnTo>
                <a:lnTo>
                  <a:pt x="393451" y="273991"/>
                </a:lnTo>
                <a:lnTo>
                  <a:pt x="425933" y="252069"/>
                </a:lnTo>
                <a:lnTo>
                  <a:pt x="447854" y="219581"/>
                </a:lnTo>
                <a:lnTo>
                  <a:pt x="455896" y="179822"/>
                </a:lnTo>
                <a:lnTo>
                  <a:pt x="447854" y="140101"/>
                </a:lnTo>
                <a:lnTo>
                  <a:pt x="425933" y="107617"/>
                </a:lnTo>
                <a:lnTo>
                  <a:pt x="393451" y="85697"/>
                </a:lnTo>
                <a:lnTo>
                  <a:pt x="353724" y="77654"/>
                </a:lnTo>
                <a:lnTo>
                  <a:pt x="411933" y="77654"/>
                </a:lnTo>
                <a:lnTo>
                  <a:pt x="442774" y="102656"/>
                </a:lnTo>
                <a:lnTo>
                  <a:pt x="463936" y="137904"/>
                </a:lnTo>
                <a:lnTo>
                  <a:pt x="471621" y="179837"/>
                </a:lnTo>
                <a:lnTo>
                  <a:pt x="464356" y="220656"/>
                </a:lnTo>
                <a:lnTo>
                  <a:pt x="444289" y="255275"/>
                </a:lnTo>
                <a:lnTo>
                  <a:pt x="414027" y="281092"/>
                </a:lnTo>
                <a:lnTo>
                  <a:pt x="411555" y="282034"/>
                </a:lnTo>
                <a:close/>
              </a:path>
              <a:path w="471804" h="471805">
                <a:moveTo>
                  <a:pt x="357649" y="227947"/>
                </a:moveTo>
                <a:lnTo>
                  <a:pt x="348949" y="227947"/>
                </a:lnTo>
                <a:lnTo>
                  <a:pt x="345474" y="224432"/>
                </a:lnTo>
                <a:lnTo>
                  <a:pt x="345474" y="176232"/>
                </a:lnTo>
                <a:lnTo>
                  <a:pt x="345049" y="175922"/>
                </a:lnTo>
                <a:lnTo>
                  <a:pt x="344549" y="175714"/>
                </a:lnTo>
                <a:lnTo>
                  <a:pt x="341315" y="172169"/>
                </a:lnTo>
                <a:lnTo>
                  <a:pt x="341300" y="170819"/>
                </a:lnTo>
                <a:lnTo>
                  <a:pt x="341449" y="167127"/>
                </a:lnTo>
                <a:lnTo>
                  <a:pt x="387724" y="124919"/>
                </a:lnTo>
                <a:lnTo>
                  <a:pt x="390899" y="121967"/>
                </a:lnTo>
                <a:lnTo>
                  <a:pt x="395924" y="122207"/>
                </a:lnTo>
                <a:lnTo>
                  <a:pt x="398799" y="125422"/>
                </a:lnTo>
                <a:lnTo>
                  <a:pt x="401749" y="128642"/>
                </a:lnTo>
                <a:lnTo>
                  <a:pt x="401524" y="133579"/>
                </a:lnTo>
                <a:lnTo>
                  <a:pt x="360749" y="170819"/>
                </a:lnTo>
                <a:lnTo>
                  <a:pt x="360924" y="171502"/>
                </a:lnTo>
                <a:lnTo>
                  <a:pt x="361147" y="172097"/>
                </a:lnTo>
                <a:lnTo>
                  <a:pt x="361159" y="224432"/>
                </a:lnTo>
                <a:lnTo>
                  <a:pt x="357649" y="227947"/>
                </a:lnTo>
                <a:close/>
              </a:path>
              <a:path w="471804" h="471805">
                <a:moveTo>
                  <a:pt x="130305" y="178562"/>
                </a:moveTo>
                <a:lnTo>
                  <a:pt x="108099" y="178562"/>
                </a:lnTo>
                <a:lnTo>
                  <a:pt x="148574" y="138059"/>
                </a:lnTo>
                <a:lnTo>
                  <a:pt x="153549" y="138059"/>
                </a:lnTo>
                <a:lnTo>
                  <a:pt x="159674" y="144199"/>
                </a:lnTo>
                <a:lnTo>
                  <a:pt x="159674" y="149167"/>
                </a:lnTo>
                <a:lnTo>
                  <a:pt x="130305" y="178562"/>
                </a:lnTo>
                <a:close/>
              </a:path>
              <a:path w="471804" h="471805">
                <a:moveTo>
                  <a:pt x="110099" y="197529"/>
                </a:moveTo>
                <a:lnTo>
                  <a:pt x="106099" y="197529"/>
                </a:lnTo>
                <a:lnTo>
                  <a:pt x="104049" y="196759"/>
                </a:lnTo>
                <a:lnTo>
                  <a:pt x="69174" y="161877"/>
                </a:lnTo>
                <a:lnTo>
                  <a:pt x="69174" y="156909"/>
                </a:lnTo>
                <a:lnTo>
                  <a:pt x="75324" y="150769"/>
                </a:lnTo>
                <a:lnTo>
                  <a:pt x="80299" y="150769"/>
                </a:lnTo>
                <a:lnTo>
                  <a:pt x="108099" y="178562"/>
                </a:lnTo>
                <a:lnTo>
                  <a:pt x="130305" y="178562"/>
                </a:lnTo>
                <a:lnTo>
                  <a:pt x="113649" y="195232"/>
                </a:lnTo>
                <a:lnTo>
                  <a:pt x="112099" y="196759"/>
                </a:lnTo>
                <a:lnTo>
                  <a:pt x="110099" y="197529"/>
                </a:lnTo>
                <a:close/>
              </a:path>
              <a:path w="471804" h="471805">
                <a:moveTo>
                  <a:pt x="376849" y="455894"/>
                </a:moveTo>
                <a:lnTo>
                  <a:pt x="361149" y="455894"/>
                </a:lnTo>
                <a:lnTo>
                  <a:pt x="361156" y="298199"/>
                </a:lnTo>
                <a:lnTo>
                  <a:pt x="361349" y="297799"/>
                </a:lnTo>
                <a:lnTo>
                  <a:pt x="361449" y="297339"/>
                </a:lnTo>
                <a:lnTo>
                  <a:pt x="376797" y="297339"/>
                </a:lnTo>
                <a:lnTo>
                  <a:pt x="376849" y="455894"/>
                </a:lnTo>
                <a:close/>
              </a:path>
              <a:path w="471804" h="471805">
                <a:moveTo>
                  <a:pt x="196499" y="413686"/>
                </a:moveTo>
                <a:lnTo>
                  <a:pt x="178163" y="409973"/>
                </a:lnTo>
                <a:lnTo>
                  <a:pt x="163174" y="399852"/>
                </a:lnTo>
                <a:lnTo>
                  <a:pt x="153060" y="384854"/>
                </a:lnTo>
                <a:lnTo>
                  <a:pt x="149349" y="366509"/>
                </a:lnTo>
                <a:lnTo>
                  <a:pt x="153060" y="348166"/>
                </a:lnTo>
                <a:lnTo>
                  <a:pt x="163174" y="333173"/>
                </a:lnTo>
                <a:lnTo>
                  <a:pt x="178163" y="323057"/>
                </a:lnTo>
                <a:lnTo>
                  <a:pt x="196499" y="319346"/>
                </a:lnTo>
                <a:lnTo>
                  <a:pt x="214853" y="323057"/>
                </a:lnTo>
                <a:lnTo>
                  <a:pt x="229858" y="333173"/>
                </a:lnTo>
                <a:lnTo>
                  <a:pt x="231147" y="335081"/>
                </a:lnTo>
                <a:lnTo>
                  <a:pt x="196499" y="335081"/>
                </a:lnTo>
                <a:lnTo>
                  <a:pt x="184285" y="337556"/>
                </a:lnTo>
                <a:lnTo>
                  <a:pt x="174292" y="344299"/>
                </a:lnTo>
                <a:lnTo>
                  <a:pt x="167549" y="354290"/>
                </a:lnTo>
                <a:lnTo>
                  <a:pt x="165074" y="366509"/>
                </a:lnTo>
                <a:lnTo>
                  <a:pt x="167552" y="378732"/>
                </a:lnTo>
                <a:lnTo>
                  <a:pt x="174299" y="388732"/>
                </a:lnTo>
                <a:lnTo>
                  <a:pt x="184291" y="395485"/>
                </a:lnTo>
                <a:lnTo>
                  <a:pt x="196499" y="397964"/>
                </a:lnTo>
                <a:lnTo>
                  <a:pt x="231133" y="397964"/>
                </a:lnTo>
                <a:lnTo>
                  <a:pt x="229858" y="399852"/>
                </a:lnTo>
                <a:lnTo>
                  <a:pt x="214853" y="409973"/>
                </a:lnTo>
                <a:lnTo>
                  <a:pt x="196499" y="413686"/>
                </a:lnTo>
                <a:close/>
              </a:path>
              <a:path w="471804" h="471805">
                <a:moveTo>
                  <a:pt x="231133" y="397964"/>
                </a:moveTo>
                <a:lnTo>
                  <a:pt x="196499" y="397964"/>
                </a:lnTo>
                <a:lnTo>
                  <a:pt x="208743" y="395485"/>
                </a:lnTo>
                <a:lnTo>
                  <a:pt x="218740" y="388732"/>
                </a:lnTo>
                <a:lnTo>
                  <a:pt x="225478" y="378732"/>
                </a:lnTo>
                <a:lnTo>
                  <a:pt x="227949" y="366509"/>
                </a:lnTo>
                <a:lnTo>
                  <a:pt x="225471" y="354279"/>
                </a:lnTo>
                <a:lnTo>
                  <a:pt x="218724" y="344289"/>
                </a:lnTo>
                <a:lnTo>
                  <a:pt x="208724" y="337552"/>
                </a:lnTo>
                <a:lnTo>
                  <a:pt x="196499" y="335081"/>
                </a:lnTo>
                <a:lnTo>
                  <a:pt x="231147" y="335081"/>
                </a:lnTo>
                <a:lnTo>
                  <a:pt x="239984" y="348166"/>
                </a:lnTo>
                <a:lnTo>
                  <a:pt x="243699" y="366509"/>
                </a:lnTo>
                <a:lnTo>
                  <a:pt x="239984" y="384854"/>
                </a:lnTo>
                <a:lnTo>
                  <a:pt x="231133" y="397964"/>
                </a:lnTo>
                <a:close/>
              </a:path>
              <a:path w="471804" h="471805">
                <a:moveTo>
                  <a:pt x="294774" y="416576"/>
                </a:moveTo>
                <a:lnTo>
                  <a:pt x="286074" y="416576"/>
                </a:lnTo>
                <a:lnTo>
                  <a:pt x="282599" y="413061"/>
                </a:lnTo>
                <a:lnTo>
                  <a:pt x="282599" y="341489"/>
                </a:lnTo>
                <a:lnTo>
                  <a:pt x="286074" y="338004"/>
                </a:lnTo>
                <a:lnTo>
                  <a:pt x="294774" y="338004"/>
                </a:lnTo>
                <a:lnTo>
                  <a:pt x="298299" y="341489"/>
                </a:lnTo>
                <a:lnTo>
                  <a:pt x="298299" y="413061"/>
                </a:lnTo>
                <a:lnTo>
                  <a:pt x="294774" y="416576"/>
                </a:lnTo>
                <a:close/>
              </a:path>
              <a:path w="471804" h="471805">
                <a:moveTo>
                  <a:pt x="326224" y="416576"/>
                </a:moveTo>
                <a:lnTo>
                  <a:pt x="317524" y="416576"/>
                </a:lnTo>
                <a:lnTo>
                  <a:pt x="314024" y="413061"/>
                </a:lnTo>
                <a:lnTo>
                  <a:pt x="314024" y="341489"/>
                </a:lnTo>
                <a:lnTo>
                  <a:pt x="317524" y="338004"/>
                </a:lnTo>
                <a:lnTo>
                  <a:pt x="326224" y="338004"/>
                </a:lnTo>
                <a:lnTo>
                  <a:pt x="329724" y="341489"/>
                </a:lnTo>
                <a:lnTo>
                  <a:pt x="329724" y="413061"/>
                </a:lnTo>
                <a:lnTo>
                  <a:pt x="326224" y="416576"/>
                </a:lnTo>
                <a:close/>
              </a:path>
            </a:pathLst>
          </a:custGeom>
          <a:solidFill>
            <a:srgbClr val="000000"/>
          </a:solidFill>
        </p:spPr>
        <p:txBody>
          <a:bodyPr wrap="square" lIns="0" tIns="0" rIns="0" bIns="0" rtlCol="0"/>
          <a:lstStyle/>
          <a:p>
            <a:endParaRPr/>
          </a:p>
        </p:txBody>
      </p:sp>
      <p:sp>
        <p:nvSpPr>
          <p:cNvPr id="17" name="object 17"/>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grpSp>
        <p:nvGrpSpPr>
          <p:cNvPr id="18" name="object 18"/>
          <p:cNvGrpSpPr/>
          <p:nvPr/>
        </p:nvGrpSpPr>
        <p:grpSpPr>
          <a:xfrm>
            <a:off x="2990069" y="1484902"/>
            <a:ext cx="1646555" cy="3154045"/>
            <a:chOff x="2990069" y="1484902"/>
            <a:chExt cx="1646555" cy="3154045"/>
          </a:xfrm>
        </p:grpSpPr>
        <p:sp>
          <p:nvSpPr>
            <p:cNvPr id="19" name="object 19"/>
            <p:cNvSpPr/>
            <p:nvPr/>
          </p:nvSpPr>
          <p:spPr>
            <a:xfrm>
              <a:off x="3545142" y="1484902"/>
              <a:ext cx="530225" cy="327025"/>
            </a:xfrm>
            <a:custGeom>
              <a:avLst/>
              <a:gdLst/>
              <a:ahLst/>
              <a:cxnLst/>
              <a:rect l="l" t="t" r="r" b="b"/>
              <a:pathLst>
                <a:path w="530225" h="327025">
                  <a:moveTo>
                    <a:pt x="366030" y="17706"/>
                  </a:moveTo>
                  <a:lnTo>
                    <a:pt x="148091" y="17706"/>
                  </a:lnTo>
                  <a:lnTo>
                    <a:pt x="201718" y="17679"/>
                  </a:lnTo>
                  <a:lnTo>
                    <a:pt x="251454" y="14233"/>
                  </a:lnTo>
                  <a:lnTo>
                    <a:pt x="349004" y="3724"/>
                  </a:lnTo>
                  <a:lnTo>
                    <a:pt x="401080" y="130"/>
                  </a:lnTo>
                  <a:lnTo>
                    <a:pt x="458359" y="0"/>
                  </a:lnTo>
                  <a:lnTo>
                    <a:pt x="523048" y="5109"/>
                  </a:lnTo>
                  <a:lnTo>
                    <a:pt x="526873" y="5574"/>
                  </a:lnTo>
                  <a:lnTo>
                    <a:pt x="529698" y="8802"/>
                  </a:lnTo>
                  <a:lnTo>
                    <a:pt x="529698" y="14971"/>
                  </a:lnTo>
                  <a:lnTo>
                    <a:pt x="453323" y="14971"/>
                  </a:lnTo>
                  <a:lnTo>
                    <a:pt x="398727" y="15374"/>
                  </a:lnTo>
                  <a:lnTo>
                    <a:pt x="366030" y="17706"/>
                  </a:lnTo>
                  <a:close/>
                </a:path>
                <a:path w="530225" h="327025">
                  <a:moveTo>
                    <a:pt x="147816" y="32766"/>
                  </a:moveTo>
                  <a:lnTo>
                    <a:pt x="86074" y="27684"/>
                  </a:lnTo>
                  <a:lnTo>
                    <a:pt x="81924" y="27152"/>
                  </a:lnTo>
                  <a:lnTo>
                    <a:pt x="78974" y="23374"/>
                  </a:lnTo>
                  <a:lnTo>
                    <a:pt x="79999" y="15092"/>
                  </a:lnTo>
                  <a:lnTo>
                    <a:pt x="83774" y="12179"/>
                  </a:lnTo>
                  <a:lnTo>
                    <a:pt x="87949" y="12679"/>
                  </a:lnTo>
                  <a:lnTo>
                    <a:pt x="148091" y="17706"/>
                  </a:lnTo>
                  <a:lnTo>
                    <a:pt x="366030" y="17706"/>
                  </a:lnTo>
                  <a:lnTo>
                    <a:pt x="348823" y="18933"/>
                  </a:lnTo>
                  <a:lnTo>
                    <a:pt x="253703" y="29188"/>
                  </a:lnTo>
                  <a:lnTo>
                    <a:pt x="203058" y="32685"/>
                  </a:lnTo>
                  <a:lnTo>
                    <a:pt x="147816" y="32766"/>
                  </a:lnTo>
                  <a:close/>
                </a:path>
                <a:path w="530225" h="327025">
                  <a:moveTo>
                    <a:pt x="526323" y="257049"/>
                  </a:moveTo>
                  <a:lnTo>
                    <a:pt x="517923" y="257049"/>
                  </a:lnTo>
                  <a:lnTo>
                    <a:pt x="514573" y="253671"/>
                  </a:lnTo>
                  <a:lnTo>
                    <a:pt x="514573" y="19349"/>
                  </a:lnTo>
                  <a:lnTo>
                    <a:pt x="453323" y="14971"/>
                  </a:lnTo>
                  <a:lnTo>
                    <a:pt x="529698" y="14971"/>
                  </a:lnTo>
                  <a:lnTo>
                    <a:pt x="529698" y="253671"/>
                  </a:lnTo>
                  <a:lnTo>
                    <a:pt x="526323" y="257049"/>
                  </a:lnTo>
                  <a:close/>
                </a:path>
                <a:path w="530225" h="327025">
                  <a:moveTo>
                    <a:pt x="484299" y="51992"/>
                  </a:moveTo>
                  <a:lnTo>
                    <a:pt x="160362" y="51992"/>
                  </a:lnTo>
                  <a:lnTo>
                    <a:pt x="212523" y="49023"/>
                  </a:lnTo>
                  <a:lnTo>
                    <a:pt x="311498" y="39958"/>
                  </a:lnTo>
                  <a:lnTo>
                    <a:pt x="362911" y="37036"/>
                  </a:lnTo>
                  <a:lnTo>
                    <a:pt x="417868" y="37361"/>
                  </a:lnTo>
                  <a:lnTo>
                    <a:pt x="477724" y="42592"/>
                  </a:lnTo>
                  <a:lnTo>
                    <a:pt x="481474" y="43089"/>
                  </a:lnTo>
                  <a:lnTo>
                    <a:pt x="484299" y="46299"/>
                  </a:lnTo>
                  <a:lnTo>
                    <a:pt x="484299" y="51992"/>
                  </a:lnTo>
                  <a:close/>
                </a:path>
                <a:path w="530225" h="327025">
                  <a:moveTo>
                    <a:pt x="160462" y="67134"/>
                  </a:moveTo>
                  <a:lnTo>
                    <a:pt x="103451" y="66837"/>
                  </a:lnTo>
                  <a:lnTo>
                    <a:pt x="40674" y="61554"/>
                  </a:lnTo>
                  <a:lnTo>
                    <a:pt x="36524" y="61024"/>
                  </a:lnTo>
                  <a:lnTo>
                    <a:pt x="33574" y="57247"/>
                  </a:lnTo>
                  <a:lnTo>
                    <a:pt x="34599" y="48962"/>
                  </a:lnTo>
                  <a:lnTo>
                    <a:pt x="38424" y="46069"/>
                  </a:lnTo>
                  <a:lnTo>
                    <a:pt x="42549" y="46549"/>
                  </a:lnTo>
                  <a:lnTo>
                    <a:pt x="104226" y="51720"/>
                  </a:lnTo>
                  <a:lnTo>
                    <a:pt x="484299" y="51992"/>
                  </a:lnTo>
                  <a:lnTo>
                    <a:pt x="484299" y="52141"/>
                  </a:lnTo>
                  <a:lnTo>
                    <a:pt x="361314" y="52141"/>
                  </a:lnTo>
                  <a:lnTo>
                    <a:pt x="312219" y="55041"/>
                  </a:lnTo>
                  <a:lnTo>
                    <a:pt x="213348" y="64130"/>
                  </a:lnTo>
                  <a:lnTo>
                    <a:pt x="160462" y="67134"/>
                  </a:lnTo>
                  <a:close/>
                </a:path>
                <a:path w="530225" h="327025">
                  <a:moveTo>
                    <a:pt x="480924" y="287291"/>
                  </a:moveTo>
                  <a:lnTo>
                    <a:pt x="472549" y="287291"/>
                  </a:lnTo>
                  <a:lnTo>
                    <a:pt x="469174" y="283916"/>
                  </a:lnTo>
                  <a:lnTo>
                    <a:pt x="469174" y="56749"/>
                  </a:lnTo>
                  <a:lnTo>
                    <a:pt x="412983" y="52235"/>
                  </a:lnTo>
                  <a:lnTo>
                    <a:pt x="361314" y="52141"/>
                  </a:lnTo>
                  <a:lnTo>
                    <a:pt x="484299" y="52141"/>
                  </a:lnTo>
                  <a:lnTo>
                    <a:pt x="484299" y="283916"/>
                  </a:lnTo>
                  <a:lnTo>
                    <a:pt x="480924" y="287291"/>
                  </a:lnTo>
                  <a:close/>
                </a:path>
                <a:path w="530225" h="327025">
                  <a:moveTo>
                    <a:pt x="454024" y="84614"/>
                  </a:moveTo>
                  <a:lnTo>
                    <a:pt x="100124" y="84614"/>
                  </a:lnTo>
                  <a:lnTo>
                    <a:pt x="130698" y="84017"/>
                  </a:lnTo>
                  <a:lnTo>
                    <a:pt x="160274" y="82429"/>
                  </a:lnTo>
                  <a:lnTo>
                    <a:pt x="189456" y="80157"/>
                  </a:lnTo>
                  <a:lnTo>
                    <a:pt x="249179" y="74779"/>
                  </a:lnTo>
                  <a:lnTo>
                    <a:pt x="280368" y="72373"/>
                  </a:lnTo>
                  <a:lnTo>
                    <a:pt x="312765" y="70660"/>
                  </a:lnTo>
                  <a:lnTo>
                    <a:pt x="346724" y="70007"/>
                  </a:lnTo>
                  <a:lnTo>
                    <a:pt x="371872" y="70383"/>
                  </a:lnTo>
                  <a:lnTo>
                    <a:pt x="422028" y="73419"/>
                  </a:lnTo>
                  <a:lnTo>
                    <a:pt x="454024" y="79772"/>
                  </a:lnTo>
                  <a:lnTo>
                    <a:pt x="454024" y="84614"/>
                  </a:lnTo>
                  <a:close/>
                </a:path>
                <a:path w="530225" h="327025">
                  <a:moveTo>
                    <a:pt x="99999" y="326454"/>
                  </a:moveTo>
                  <a:lnTo>
                    <a:pt x="53146" y="324945"/>
                  </a:lnTo>
                  <a:lnTo>
                    <a:pt x="6574" y="320366"/>
                  </a:lnTo>
                  <a:lnTo>
                    <a:pt x="0" y="316656"/>
                  </a:lnTo>
                  <a:lnTo>
                    <a:pt x="0" y="83932"/>
                  </a:lnTo>
                  <a:lnTo>
                    <a:pt x="924" y="81869"/>
                  </a:lnTo>
                  <a:lnTo>
                    <a:pt x="4199" y="78992"/>
                  </a:lnTo>
                  <a:lnTo>
                    <a:pt x="6324" y="78327"/>
                  </a:lnTo>
                  <a:lnTo>
                    <a:pt x="8524" y="78624"/>
                  </a:lnTo>
                  <a:lnTo>
                    <a:pt x="31397" y="81258"/>
                  </a:lnTo>
                  <a:lnTo>
                    <a:pt x="54184" y="83129"/>
                  </a:lnTo>
                  <a:lnTo>
                    <a:pt x="77040" y="84244"/>
                  </a:lnTo>
                  <a:lnTo>
                    <a:pt x="100124" y="84614"/>
                  </a:lnTo>
                  <a:lnTo>
                    <a:pt x="454024" y="84614"/>
                  </a:lnTo>
                  <a:lnTo>
                    <a:pt x="454024" y="85114"/>
                  </a:lnTo>
                  <a:lnTo>
                    <a:pt x="346749" y="85114"/>
                  </a:lnTo>
                  <a:lnTo>
                    <a:pt x="313252" y="85763"/>
                  </a:lnTo>
                  <a:lnTo>
                    <a:pt x="281215" y="87465"/>
                  </a:lnTo>
                  <a:lnTo>
                    <a:pt x="250326" y="89850"/>
                  </a:lnTo>
                  <a:lnTo>
                    <a:pt x="196750" y="94662"/>
                  </a:lnTo>
                  <a:lnTo>
                    <a:pt x="15124" y="94662"/>
                  </a:lnTo>
                  <a:lnTo>
                    <a:pt x="15124" y="306174"/>
                  </a:lnTo>
                  <a:lnTo>
                    <a:pt x="36286" y="308451"/>
                  </a:lnTo>
                  <a:lnTo>
                    <a:pt x="57403" y="310066"/>
                  </a:lnTo>
                  <a:lnTo>
                    <a:pt x="78599" y="311030"/>
                  </a:lnTo>
                  <a:lnTo>
                    <a:pt x="99999" y="311349"/>
                  </a:lnTo>
                  <a:lnTo>
                    <a:pt x="454024" y="311349"/>
                  </a:lnTo>
                  <a:lnTo>
                    <a:pt x="454024" y="311849"/>
                  </a:lnTo>
                  <a:lnTo>
                    <a:pt x="346649" y="311849"/>
                  </a:lnTo>
                  <a:lnTo>
                    <a:pt x="313155" y="312496"/>
                  </a:lnTo>
                  <a:lnTo>
                    <a:pt x="281124" y="314192"/>
                  </a:lnTo>
                  <a:lnTo>
                    <a:pt x="250237" y="316571"/>
                  </a:lnTo>
                  <a:lnTo>
                    <a:pt x="191226" y="321885"/>
                  </a:lnTo>
                  <a:lnTo>
                    <a:pt x="161652" y="324189"/>
                  </a:lnTo>
                  <a:lnTo>
                    <a:pt x="131296" y="325829"/>
                  </a:lnTo>
                  <a:lnTo>
                    <a:pt x="99999" y="326454"/>
                  </a:lnTo>
                  <a:close/>
                </a:path>
                <a:path w="530225" h="327025">
                  <a:moveTo>
                    <a:pt x="454024" y="301866"/>
                  </a:moveTo>
                  <a:lnTo>
                    <a:pt x="438899" y="301866"/>
                  </a:lnTo>
                  <a:lnTo>
                    <a:pt x="438899" y="90319"/>
                  </a:lnTo>
                  <a:lnTo>
                    <a:pt x="415743" y="88033"/>
                  </a:lnTo>
                  <a:lnTo>
                    <a:pt x="392758" y="86407"/>
                  </a:lnTo>
                  <a:lnTo>
                    <a:pt x="369806" y="85436"/>
                  </a:lnTo>
                  <a:lnTo>
                    <a:pt x="346749" y="85114"/>
                  </a:lnTo>
                  <a:lnTo>
                    <a:pt x="454024" y="85114"/>
                  </a:lnTo>
                  <a:lnTo>
                    <a:pt x="454024" y="301866"/>
                  </a:lnTo>
                  <a:close/>
                </a:path>
                <a:path w="530225" h="327025">
                  <a:moveTo>
                    <a:pt x="100149" y="99702"/>
                  </a:moveTo>
                  <a:lnTo>
                    <a:pt x="78701" y="99391"/>
                  </a:lnTo>
                  <a:lnTo>
                    <a:pt x="57468" y="98454"/>
                  </a:lnTo>
                  <a:lnTo>
                    <a:pt x="36320" y="96880"/>
                  </a:lnTo>
                  <a:lnTo>
                    <a:pt x="15124" y="94662"/>
                  </a:lnTo>
                  <a:lnTo>
                    <a:pt x="196750" y="94662"/>
                  </a:lnTo>
                  <a:lnTo>
                    <a:pt x="191341" y="95148"/>
                  </a:lnTo>
                  <a:lnTo>
                    <a:pt x="161777" y="97442"/>
                  </a:lnTo>
                  <a:lnTo>
                    <a:pt x="131431" y="99078"/>
                  </a:lnTo>
                  <a:lnTo>
                    <a:pt x="100149" y="99702"/>
                  </a:lnTo>
                  <a:close/>
                </a:path>
                <a:path w="530225" h="327025">
                  <a:moveTo>
                    <a:pt x="400224" y="125224"/>
                  </a:moveTo>
                  <a:lnTo>
                    <a:pt x="396324" y="125224"/>
                  </a:lnTo>
                  <a:lnTo>
                    <a:pt x="395724" y="125207"/>
                  </a:lnTo>
                  <a:lnTo>
                    <a:pt x="381406" y="124195"/>
                  </a:lnTo>
                  <a:lnTo>
                    <a:pt x="367152" y="123479"/>
                  </a:lnTo>
                  <a:lnTo>
                    <a:pt x="352865" y="123053"/>
                  </a:lnTo>
                  <a:lnTo>
                    <a:pt x="338449" y="122912"/>
                  </a:lnTo>
                  <a:lnTo>
                    <a:pt x="334274" y="122912"/>
                  </a:lnTo>
                  <a:lnTo>
                    <a:pt x="330874" y="119534"/>
                  </a:lnTo>
                  <a:lnTo>
                    <a:pt x="330874" y="111182"/>
                  </a:lnTo>
                  <a:lnTo>
                    <a:pt x="334274" y="107787"/>
                  </a:lnTo>
                  <a:lnTo>
                    <a:pt x="338449" y="107787"/>
                  </a:lnTo>
                  <a:lnTo>
                    <a:pt x="353176" y="107931"/>
                  </a:lnTo>
                  <a:lnTo>
                    <a:pt x="396949" y="110134"/>
                  </a:lnTo>
                  <a:lnTo>
                    <a:pt x="404224" y="114109"/>
                  </a:lnTo>
                  <a:lnTo>
                    <a:pt x="403549" y="122229"/>
                  </a:lnTo>
                  <a:lnTo>
                    <a:pt x="400224" y="125224"/>
                  </a:lnTo>
                  <a:close/>
                </a:path>
                <a:path w="530225" h="327025">
                  <a:moveTo>
                    <a:pt x="234683" y="222994"/>
                  </a:moveTo>
                  <a:lnTo>
                    <a:pt x="212149" y="222994"/>
                  </a:lnTo>
                  <a:lnTo>
                    <a:pt x="221974" y="221962"/>
                  </a:lnTo>
                  <a:lnTo>
                    <a:pt x="221974" y="206824"/>
                  </a:lnTo>
                  <a:lnTo>
                    <a:pt x="220799" y="205742"/>
                  </a:lnTo>
                  <a:lnTo>
                    <a:pt x="201099" y="196027"/>
                  </a:lnTo>
                  <a:lnTo>
                    <a:pt x="192330" y="191455"/>
                  </a:lnTo>
                  <a:lnTo>
                    <a:pt x="185224" y="186244"/>
                  </a:lnTo>
                  <a:lnTo>
                    <a:pt x="180462" y="179262"/>
                  </a:lnTo>
                  <a:lnTo>
                    <a:pt x="178727" y="169359"/>
                  </a:lnTo>
                  <a:lnTo>
                    <a:pt x="180284" y="160427"/>
                  </a:lnTo>
                  <a:lnTo>
                    <a:pt x="184699" y="153063"/>
                  </a:lnTo>
                  <a:lnTo>
                    <a:pt x="191570" y="147616"/>
                  </a:lnTo>
                  <a:lnTo>
                    <a:pt x="200499" y="144419"/>
                  </a:lnTo>
                  <a:lnTo>
                    <a:pt x="200474" y="144172"/>
                  </a:lnTo>
                  <a:lnTo>
                    <a:pt x="200349" y="124407"/>
                  </a:lnTo>
                  <a:lnTo>
                    <a:pt x="203724" y="121029"/>
                  </a:lnTo>
                  <a:lnTo>
                    <a:pt x="212099" y="121029"/>
                  </a:lnTo>
                  <a:lnTo>
                    <a:pt x="215474" y="124407"/>
                  </a:lnTo>
                  <a:lnTo>
                    <a:pt x="215347" y="144172"/>
                  </a:lnTo>
                  <a:lnTo>
                    <a:pt x="215366" y="144419"/>
                  </a:lnTo>
                  <a:lnTo>
                    <a:pt x="224206" y="147550"/>
                  </a:lnTo>
                  <a:lnTo>
                    <a:pt x="230974" y="152952"/>
                  </a:lnTo>
                  <a:lnTo>
                    <a:pt x="234365" y="158744"/>
                  </a:lnTo>
                  <a:lnTo>
                    <a:pt x="203674" y="158744"/>
                  </a:lnTo>
                  <a:lnTo>
                    <a:pt x="193849" y="159777"/>
                  </a:lnTo>
                  <a:lnTo>
                    <a:pt x="193849" y="175082"/>
                  </a:lnTo>
                  <a:lnTo>
                    <a:pt x="195024" y="176147"/>
                  </a:lnTo>
                  <a:lnTo>
                    <a:pt x="214699" y="185862"/>
                  </a:lnTo>
                  <a:lnTo>
                    <a:pt x="223483" y="190424"/>
                  </a:lnTo>
                  <a:lnTo>
                    <a:pt x="230596" y="195636"/>
                  </a:lnTo>
                  <a:lnTo>
                    <a:pt x="235360" y="202632"/>
                  </a:lnTo>
                  <a:lnTo>
                    <a:pt x="237096" y="212564"/>
                  </a:lnTo>
                  <a:lnTo>
                    <a:pt x="235559" y="221524"/>
                  </a:lnTo>
                  <a:lnTo>
                    <a:pt x="234683" y="222994"/>
                  </a:lnTo>
                  <a:close/>
                </a:path>
                <a:path w="530225" h="327025">
                  <a:moveTo>
                    <a:pt x="233424" y="176912"/>
                  </a:moveTo>
                  <a:lnTo>
                    <a:pt x="225049" y="176912"/>
                  </a:lnTo>
                  <a:lnTo>
                    <a:pt x="221674" y="173534"/>
                  </a:lnTo>
                  <a:lnTo>
                    <a:pt x="221674" y="159777"/>
                  </a:lnTo>
                  <a:lnTo>
                    <a:pt x="212049" y="158744"/>
                  </a:lnTo>
                  <a:lnTo>
                    <a:pt x="234365" y="158744"/>
                  </a:lnTo>
                  <a:lnTo>
                    <a:pt x="235286" y="160318"/>
                  </a:lnTo>
                  <a:lnTo>
                    <a:pt x="236799" y="169359"/>
                  </a:lnTo>
                  <a:lnTo>
                    <a:pt x="236799" y="173534"/>
                  </a:lnTo>
                  <a:lnTo>
                    <a:pt x="233424" y="176912"/>
                  </a:lnTo>
                  <a:close/>
                </a:path>
                <a:path w="530225" h="327025">
                  <a:moveTo>
                    <a:pt x="212099" y="257049"/>
                  </a:moveTo>
                  <a:lnTo>
                    <a:pt x="203724" y="257049"/>
                  </a:lnTo>
                  <a:lnTo>
                    <a:pt x="200349" y="253671"/>
                  </a:lnTo>
                  <a:lnTo>
                    <a:pt x="200299" y="237299"/>
                  </a:lnTo>
                  <a:lnTo>
                    <a:pt x="191390" y="234169"/>
                  </a:lnTo>
                  <a:lnTo>
                    <a:pt x="184586" y="228810"/>
                  </a:lnTo>
                  <a:lnTo>
                    <a:pt x="180247" y="221507"/>
                  </a:lnTo>
                  <a:lnTo>
                    <a:pt x="178724" y="212564"/>
                  </a:lnTo>
                  <a:lnTo>
                    <a:pt x="178724" y="208369"/>
                  </a:lnTo>
                  <a:lnTo>
                    <a:pt x="182099" y="204994"/>
                  </a:lnTo>
                  <a:lnTo>
                    <a:pt x="190474" y="204994"/>
                  </a:lnTo>
                  <a:lnTo>
                    <a:pt x="193849" y="208369"/>
                  </a:lnTo>
                  <a:lnTo>
                    <a:pt x="193849" y="221962"/>
                  </a:lnTo>
                  <a:lnTo>
                    <a:pt x="203674" y="222994"/>
                  </a:lnTo>
                  <a:lnTo>
                    <a:pt x="234683" y="222994"/>
                  </a:lnTo>
                  <a:lnTo>
                    <a:pt x="231196" y="228827"/>
                  </a:lnTo>
                  <a:lnTo>
                    <a:pt x="224401" y="234169"/>
                  </a:lnTo>
                  <a:lnTo>
                    <a:pt x="215474" y="237299"/>
                  </a:lnTo>
                  <a:lnTo>
                    <a:pt x="215474" y="253671"/>
                  </a:lnTo>
                  <a:lnTo>
                    <a:pt x="212099" y="257049"/>
                  </a:lnTo>
                  <a:close/>
                </a:path>
                <a:path w="530225" h="327025">
                  <a:moveTo>
                    <a:pt x="98874" y="288689"/>
                  </a:moveTo>
                  <a:lnTo>
                    <a:pt x="94699" y="288689"/>
                  </a:lnTo>
                  <a:lnTo>
                    <a:pt x="80085" y="288542"/>
                  </a:lnTo>
                  <a:lnTo>
                    <a:pt x="65537" y="288097"/>
                  </a:lnTo>
                  <a:lnTo>
                    <a:pt x="50951" y="287350"/>
                  </a:lnTo>
                  <a:lnTo>
                    <a:pt x="32099" y="285961"/>
                  </a:lnTo>
                  <a:lnTo>
                    <a:pt x="28974" y="282319"/>
                  </a:lnTo>
                  <a:lnTo>
                    <a:pt x="29649" y="274001"/>
                  </a:lnTo>
                  <a:lnTo>
                    <a:pt x="33224" y="270956"/>
                  </a:lnTo>
                  <a:lnTo>
                    <a:pt x="51872" y="272266"/>
                  </a:lnTo>
                  <a:lnTo>
                    <a:pt x="66143" y="272998"/>
                  </a:lnTo>
                  <a:lnTo>
                    <a:pt x="80386" y="273438"/>
                  </a:lnTo>
                  <a:lnTo>
                    <a:pt x="94699" y="273584"/>
                  </a:lnTo>
                  <a:lnTo>
                    <a:pt x="98874" y="273584"/>
                  </a:lnTo>
                  <a:lnTo>
                    <a:pt x="102249" y="276979"/>
                  </a:lnTo>
                  <a:lnTo>
                    <a:pt x="102249" y="285314"/>
                  </a:lnTo>
                  <a:lnTo>
                    <a:pt x="98874" y="288689"/>
                  </a:lnTo>
                  <a:close/>
                </a:path>
                <a:path w="530225" h="327025">
                  <a:moveTo>
                    <a:pt x="454024" y="311349"/>
                  </a:moveTo>
                  <a:lnTo>
                    <a:pt x="99999" y="311349"/>
                  </a:lnTo>
                  <a:lnTo>
                    <a:pt x="130588" y="310751"/>
                  </a:lnTo>
                  <a:lnTo>
                    <a:pt x="160174" y="309164"/>
                  </a:lnTo>
                  <a:lnTo>
                    <a:pt x="189366" y="306893"/>
                  </a:lnTo>
                  <a:lnTo>
                    <a:pt x="249094" y="301506"/>
                  </a:lnTo>
                  <a:lnTo>
                    <a:pt x="280283" y="299095"/>
                  </a:lnTo>
                  <a:lnTo>
                    <a:pt x="312687" y="297380"/>
                  </a:lnTo>
                  <a:lnTo>
                    <a:pt x="346649" y="296726"/>
                  </a:lnTo>
                  <a:lnTo>
                    <a:pt x="369743" y="297045"/>
                  </a:lnTo>
                  <a:lnTo>
                    <a:pt x="392727" y="298004"/>
                  </a:lnTo>
                  <a:lnTo>
                    <a:pt x="415734" y="299610"/>
                  </a:lnTo>
                  <a:lnTo>
                    <a:pt x="438899" y="301866"/>
                  </a:lnTo>
                  <a:lnTo>
                    <a:pt x="454024" y="301866"/>
                  </a:lnTo>
                  <a:lnTo>
                    <a:pt x="454024" y="311349"/>
                  </a:lnTo>
                  <a:close/>
                </a:path>
                <a:path w="530225" h="327025">
                  <a:moveTo>
                    <a:pt x="447699" y="318086"/>
                  </a:moveTo>
                  <a:lnTo>
                    <a:pt x="395980" y="313321"/>
                  </a:lnTo>
                  <a:lnTo>
                    <a:pt x="346649" y="311849"/>
                  </a:lnTo>
                  <a:lnTo>
                    <a:pt x="454024" y="311849"/>
                  </a:lnTo>
                  <a:lnTo>
                    <a:pt x="454017" y="312496"/>
                  </a:lnTo>
                  <a:lnTo>
                    <a:pt x="453074" y="314561"/>
                  </a:lnTo>
                  <a:lnTo>
                    <a:pt x="449874" y="317421"/>
                  </a:lnTo>
                  <a:lnTo>
                    <a:pt x="447699" y="318086"/>
                  </a:lnTo>
                  <a:close/>
                </a:path>
              </a:pathLst>
            </a:custGeom>
            <a:solidFill>
              <a:srgbClr val="000000"/>
            </a:solidFill>
          </p:spPr>
          <p:txBody>
            <a:bodyPr wrap="square" lIns="0" tIns="0" rIns="0" bIns="0" rtlCol="0"/>
            <a:lstStyle/>
            <a:p>
              <a:endParaRPr/>
            </a:p>
          </p:txBody>
        </p:sp>
        <p:sp>
          <p:nvSpPr>
            <p:cNvPr id="20" name="object 20"/>
            <p:cNvSpPr/>
            <p:nvPr/>
          </p:nvSpPr>
          <p:spPr>
            <a:xfrm>
              <a:off x="2990069" y="3860317"/>
              <a:ext cx="1646006" cy="778348"/>
            </a:xfrm>
            <a:prstGeom prst="rect">
              <a:avLst/>
            </a:prstGeom>
            <a:blipFill>
              <a:blip r:embed="rId2" cstate="print"/>
              <a:stretch>
                <a:fillRect/>
              </a:stretch>
            </a:blipFill>
          </p:spPr>
          <p:txBody>
            <a:bodyPr wrap="square" lIns="0" tIns="0" rIns="0" bIns="0" rtlCol="0"/>
            <a:lstStyle/>
            <a:p>
              <a:endParaRPr/>
            </a:p>
          </p:txBody>
        </p:sp>
      </p:grpSp>
      <p:sp>
        <p:nvSpPr>
          <p:cNvPr id="27" name="Title 26"/>
          <p:cNvSpPr>
            <a:spLocks noGrp="1"/>
          </p:cNvSpPr>
          <p:nvPr>
            <p:ph type="title"/>
          </p:nvPr>
        </p:nvSpPr>
        <p:spPr>
          <a:xfrm>
            <a:off x="2569248" y="247295"/>
            <a:ext cx="3190195" cy="661720"/>
          </a:xfrm>
        </p:spPr>
        <p:txBody>
          <a:bodyPr/>
          <a:lstStyle/>
          <a:p>
            <a:r>
              <a:rPr lang="en-US" dirty="0" smtClean="0"/>
              <a:t>CÁC NHU CẦU CƠ BẢN</a:t>
            </a:r>
            <a:endParaRPr lang="en-US" dirty="0"/>
          </a:p>
        </p:txBody>
      </p:sp>
      <p:grpSp>
        <p:nvGrpSpPr>
          <p:cNvPr id="28" name="object 3"/>
          <p:cNvGrpSpPr/>
          <p:nvPr/>
        </p:nvGrpSpPr>
        <p:grpSpPr>
          <a:xfrm>
            <a:off x="6147080" y="-2412"/>
            <a:ext cx="1461346" cy="5717411"/>
            <a:chOff x="5013415" y="0"/>
            <a:chExt cx="2606675" cy="5715000"/>
          </a:xfrm>
        </p:grpSpPr>
        <p:sp>
          <p:nvSpPr>
            <p:cNvPr id="29" name="object 4"/>
            <p:cNvSpPr/>
            <p:nvPr/>
          </p:nvSpPr>
          <p:spPr>
            <a:xfrm>
              <a:off x="5164664" y="0"/>
              <a:ext cx="2455545" cy="5715000"/>
            </a:xfrm>
            <a:custGeom>
              <a:avLst/>
              <a:gdLst/>
              <a:ahLst/>
              <a:cxnLst/>
              <a:rect l="l" t="t" r="r" b="b"/>
              <a:pathLst>
                <a:path w="2455545" h="5715000">
                  <a:moveTo>
                    <a:pt x="2455319" y="5714988"/>
                  </a:moveTo>
                  <a:lnTo>
                    <a:pt x="0" y="5714988"/>
                  </a:lnTo>
                  <a:lnTo>
                    <a:pt x="0" y="0"/>
                  </a:lnTo>
                  <a:lnTo>
                    <a:pt x="2455319" y="0"/>
                  </a:lnTo>
                  <a:lnTo>
                    <a:pt x="2455319" y="5714988"/>
                  </a:lnTo>
                  <a:close/>
                </a:path>
              </a:pathLst>
            </a:custGeom>
            <a:solidFill>
              <a:srgbClr val="FFFFFF"/>
            </a:solidFill>
          </p:spPr>
          <p:txBody>
            <a:bodyPr wrap="square" lIns="0" tIns="0" rIns="0" bIns="0" rtlCol="0"/>
            <a:lstStyle/>
            <a:p>
              <a:endParaRPr/>
            </a:p>
          </p:txBody>
        </p:sp>
        <p:sp>
          <p:nvSpPr>
            <p:cNvPr id="30"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31"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grpSp>
        <p:nvGrpSpPr>
          <p:cNvPr id="32" name="object 3"/>
          <p:cNvGrpSpPr/>
          <p:nvPr/>
        </p:nvGrpSpPr>
        <p:grpSpPr>
          <a:xfrm>
            <a:off x="0" y="2407950"/>
            <a:ext cx="1859914" cy="3307079"/>
            <a:chOff x="0" y="2407950"/>
            <a:chExt cx="1859914" cy="3307079"/>
          </a:xfrm>
        </p:grpSpPr>
        <p:sp>
          <p:nvSpPr>
            <p:cNvPr id="33" name="object 4"/>
            <p:cNvSpPr/>
            <p:nvPr/>
          </p:nvSpPr>
          <p:spPr>
            <a:xfrm>
              <a:off x="0" y="2407950"/>
              <a:ext cx="1859914" cy="3307079"/>
            </a:xfrm>
            <a:custGeom>
              <a:avLst/>
              <a:gdLst/>
              <a:ahLst/>
              <a:cxnLst/>
              <a:rect l="l" t="t" r="r" b="b"/>
              <a:pathLst>
                <a:path w="1859914" h="3307079">
                  <a:moveTo>
                    <a:pt x="1859577" y="3307038"/>
                  </a:moveTo>
                  <a:lnTo>
                    <a:pt x="0" y="3307038"/>
                  </a:lnTo>
                  <a:lnTo>
                    <a:pt x="0" y="0"/>
                  </a:lnTo>
                  <a:lnTo>
                    <a:pt x="33854" y="45807"/>
                  </a:lnTo>
                  <a:lnTo>
                    <a:pt x="62935" y="86685"/>
                  </a:lnTo>
                  <a:lnTo>
                    <a:pt x="91248" y="127906"/>
                  </a:lnTo>
                  <a:lnTo>
                    <a:pt x="118773" y="169456"/>
                  </a:lnTo>
                  <a:lnTo>
                    <a:pt x="145489" y="211318"/>
                  </a:lnTo>
                  <a:lnTo>
                    <a:pt x="171373" y="253478"/>
                  </a:lnTo>
                  <a:lnTo>
                    <a:pt x="196405" y="295919"/>
                  </a:lnTo>
                  <a:lnTo>
                    <a:pt x="229813" y="357440"/>
                  </a:lnTo>
                  <a:lnTo>
                    <a:pt x="261083" y="418688"/>
                  </a:lnTo>
                  <a:lnTo>
                    <a:pt x="290289" y="479553"/>
                  </a:lnTo>
                  <a:lnTo>
                    <a:pt x="317504" y="539923"/>
                  </a:lnTo>
                  <a:lnTo>
                    <a:pt x="342801" y="599685"/>
                  </a:lnTo>
                  <a:lnTo>
                    <a:pt x="366255" y="658728"/>
                  </a:lnTo>
                  <a:lnTo>
                    <a:pt x="387939" y="716941"/>
                  </a:lnTo>
                  <a:lnTo>
                    <a:pt x="407926" y="774212"/>
                  </a:lnTo>
                  <a:lnTo>
                    <a:pt x="426289" y="830429"/>
                  </a:lnTo>
                  <a:lnTo>
                    <a:pt x="443104" y="885480"/>
                  </a:lnTo>
                  <a:lnTo>
                    <a:pt x="458443" y="939254"/>
                  </a:lnTo>
                  <a:lnTo>
                    <a:pt x="472379" y="991640"/>
                  </a:lnTo>
                  <a:lnTo>
                    <a:pt x="484987" y="1042525"/>
                  </a:lnTo>
                  <a:lnTo>
                    <a:pt x="496340" y="1091797"/>
                  </a:lnTo>
                  <a:lnTo>
                    <a:pt x="506512" y="1139347"/>
                  </a:lnTo>
                  <a:lnTo>
                    <a:pt x="515576" y="1185060"/>
                  </a:lnTo>
                  <a:lnTo>
                    <a:pt x="523605" y="1228827"/>
                  </a:lnTo>
                  <a:lnTo>
                    <a:pt x="530674" y="1270535"/>
                  </a:lnTo>
                  <a:lnTo>
                    <a:pt x="536855" y="1310072"/>
                  </a:lnTo>
                  <a:lnTo>
                    <a:pt x="546852" y="1382190"/>
                  </a:lnTo>
                  <a:lnTo>
                    <a:pt x="554183" y="1444285"/>
                  </a:lnTo>
                  <a:lnTo>
                    <a:pt x="559438" y="1495466"/>
                  </a:lnTo>
                  <a:lnTo>
                    <a:pt x="568498" y="1565732"/>
                  </a:lnTo>
                  <a:lnTo>
                    <a:pt x="575127" y="1631301"/>
                  </a:lnTo>
                  <a:lnTo>
                    <a:pt x="579685" y="1692521"/>
                  </a:lnTo>
                  <a:lnTo>
                    <a:pt x="582530" y="1749742"/>
                  </a:lnTo>
                  <a:lnTo>
                    <a:pt x="584022" y="1803312"/>
                  </a:lnTo>
                  <a:lnTo>
                    <a:pt x="584518" y="1853581"/>
                  </a:lnTo>
                  <a:lnTo>
                    <a:pt x="584378" y="1900897"/>
                  </a:lnTo>
                  <a:lnTo>
                    <a:pt x="583960" y="1945609"/>
                  </a:lnTo>
                  <a:lnTo>
                    <a:pt x="583623" y="1988067"/>
                  </a:lnTo>
                  <a:lnTo>
                    <a:pt x="583726" y="2028618"/>
                  </a:lnTo>
                  <a:lnTo>
                    <a:pt x="584627" y="2067613"/>
                  </a:lnTo>
                  <a:lnTo>
                    <a:pt x="590260" y="2142329"/>
                  </a:lnTo>
                  <a:lnTo>
                    <a:pt x="603390" y="2215004"/>
                  </a:lnTo>
                  <a:lnTo>
                    <a:pt x="626889" y="2288432"/>
                  </a:lnTo>
                  <a:lnTo>
                    <a:pt x="643422" y="2326300"/>
                  </a:lnTo>
                  <a:lnTo>
                    <a:pt x="663624" y="2365403"/>
                  </a:lnTo>
                  <a:lnTo>
                    <a:pt x="687853" y="2406089"/>
                  </a:lnTo>
                  <a:lnTo>
                    <a:pt x="713344" y="2443994"/>
                  </a:lnTo>
                  <a:lnTo>
                    <a:pt x="739668" y="2478714"/>
                  </a:lnTo>
                  <a:lnTo>
                    <a:pt x="766916" y="2510607"/>
                  </a:lnTo>
                  <a:lnTo>
                    <a:pt x="795175" y="2540035"/>
                  </a:lnTo>
                  <a:lnTo>
                    <a:pt x="824537" y="2567357"/>
                  </a:lnTo>
                  <a:lnTo>
                    <a:pt x="855091" y="2592933"/>
                  </a:lnTo>
                  <a:lnTo>
                    <a:pt x="886926" y="2617123"/>
                  </a:lnTo>
                  <a:lnTo>
                    <a:pt x="920131" y="2640287"/>
                  </a:lnTo>
                  <a:lnTo>
                    <a:pt x="954798" y="2662785"/>
                  </a:lnTo>
                  <a:lnTo>
                    <a:pt x="991015" y="2684977"/>
                  </a:lnTo>
                  <a:lnTo>
                    <a:pt x="1028872" y="2707222"/>
                  </a:lnTo>
                  <a:lnTo>
                    <a:pt x="1198490" y="2803939"/>
                  </a:lnTo>
                  <a:lnTo>
                    <a:pt x="1245891" y="2831852"/>
                  </a:lnTo>
                  <a:lnTo>
                    <a:pt x="1295469" y="2861978"/>
                  </a:lnTo>
                  <a:lnTo>
                    <a:pt x="1347315" y="2894677"/>
                  </a:lnTo>
                  <a:lnTo>
                    <a:pt x="1401517" y="2930309"/>
                  </a:lnTo>
                  <a:lnTo>
                    <a:pt x="1458166" y="2969235"/>
                  </a:lnTo>
                  <a:lnTo>
                    <a:pt x="1517351" y="3011813"/>
                  </a:lnTo>
                  <a:lnTo>
                    <a:pt x="1555413" y="3041371"/>
                  </a:lnTo>
                  <a:lnTo>
                    <a:pt x="1594171" y="3072335"/>
                  </a:lnTo>
                  <a:lnTo>
                    <a:pt x="1633498" y="3104617"/>
                  </a:lnTo>
                  <a:lnTo>
                    <a:pt x="1673263" y="3138127"/>
                  </a:lnTo>
                  <a:lnTo>
                    <a:pt x="1713339" y="3172777"/>
                  </a:lnTo>
                  <a:lnTo>
                    <a:pt x="1753595" y="3208478"/>
                  </a:lnTo>
                  <a:lnTo>
                    <a:pt x="1793904" y="3245142"/>
                  </a:lnTo>
                  <a:lnTo>
                    <a:pt x="1834135" y="3282679"/>
                  </a:lnTo>
                  <a:lnTo>
                    <a:pt x="1859577" y="3307038"/>
                  </a:lnTo>
                  <a:close/>
                </a:path>
              </a:pathLst>
            </a:custGeom>
            <a:solidFill>
              <a:srgbClr val="FDB33A"/>
            </a:solidFill>
          </p:spPr>
          <p:txBody>
            <a:bodyPr wrap="square" lIns="0" tIns="0" rIns="0" bIns="0" rtlCol="0"/>
            <a:lstStyle/>
            <a:p>
              <a:endParaRPr/>
            </a:p>
          </p:txBody>
        </p:sp>
        <p:sp>
          <p:nvSpPr>
            <p:cNvPr id="34" name="object 5"/>
            <p:cNvSpPr/>
            <p:nvPr/>
          </p:nvSpPr>
          <p:spPr>
            <a:xfrm>
              <a:off x="0" y="3464853"/>
              <a:ext cx="1122680" cy="2250440"/>
            </a:xfrm>
            <a:custGeom>
              <a:avLst/>
              <a:gdLst/>
              <a:ahLst/>
              <a:cxnLst/>
              <a:rect l="l" t="t" r="r" b="b"/>
              <a:pathLst>
                <a:path w="1122680" h="2250440">
                  <a:moveTo>
                    <a:pt x="1122066" y="2250135"/>
                  </a:moveTo>
                  <a:lnTo>
                    <a:pt x="0" y="2250135"/>
                  </a:lnTo>
                  <a:lnTo>
                    <a:pt x="0" y="0"/>
                  </a:lnTo>
                  <a:lnTo>
                    <a:pt x="39511" y="35986"/>
                  </a:lnTo>
                  <a:lnTo>
                    <a:pt x="65182" y="64483"/>
                  </a:lnTo>
                  <a:lnTo>
                    <a:pt x="107145" y="123857"/>
                  </a:lnTo>
                  <a:lnTo>
                    <a:pt x="137922" y="186379"/>
                  </a:lnTo>
                  <a:lnTo>
                    <a:pt x="159099" y="252016"/>
                  </a:lnTo>
                  <a:lnTo>
                    <a:pt x="172260" y="320733"/>
                  </a:lnTo>
                  <a:lnTo>
                    <a:pt x="178990" y="392496"/>
                  </a:lnTo>
                  <a:lnTo>
                    <a:pt x="180875" y="467273"/>
                  </a:lnTo>
                  <a:lnTo>
                    <a:pt x="180496" y="505781"/>
                  </a:lnTo>
                  <a:lnTo>
                    <a:pt x="179500" y="545030"/>
                  </a:lnTo>
                  <a:lnTo>
                    <a:pt x="178085" y="585015"/>
                  </a:lnTo>
                  <a:lnTo>
                    <a:pt x="174790" y="667177"/>
                  </a:lnTo>
                  <a:lnTo>
                    <a:pt x="173307" y="709346"/>
                  </a:lnTo>
                  <a:lnTo>
                    <a:pt x="172198" y="752235"/>
                  </a:lnTo>
                  <a:lnTo>
                    <a:pt x="171660" y="795839"/>
                  </a:lnTo>
                  <a:lnTo>
                    <a:pt x="171892" y="840155"/>
                  </a:lnTo>
                  <a:lnTo>
                    <a:pt x="173092" y="885177"/>
                  </a:lnTo>
                  <a:lnTo>
                    <a:pt x="175459" y="930903"/>
                  </a:lnTo>
                  <a:lnTo>
                    <a:pt x="179189" y="977327"/>
                  </a:lnTo>
                  <a:lnTo>
                    <a:pt x="184482" y="1024445"/>
                  </a:lnTo>
                  <a:lnTo>
                    <a:pt x="191535" y="1072254"/>
                  </a:lnTo>
                  <a:lnTo>
                    <a:pt x="200548" y="1120748"/>
                  </a:lnTo>
                  <a:lnTo>
                    <a:pt x="211716" y="1169925"/>
                  </a:lnTo>
                  <a:lnTo>
                    <a:pt x="225240" y="1219779"/>
                  </a:lnTo>
                  <a:lnTo>
                    <a:pt x="241317" y="1270306"/>
                  </a:lnTo>
                  <a:lnTo>
                    <a:pt x="260145" y="1321503"/>
                  </a:lnTo>
                  <a:lnTo>
                    <a:pt x="281922" y="1373364"/>
                  </a:lnTo>
                  <a:lnTo>
                    <a:pt x="306846" y="1425886"/>
                  </a:lnTo>
                  <a:lnTo>
                    <a:pt x="338686" y="1482935"/>
                  </a:lnTo>
                  <a:lnTo>
                    <a:pt x="372519" y="1536617"/>
                  </a:lnTo>
                  <a:lnTo>
                    <a:pt x="408089" y="1587099"/>
                  </a:lnTo>
                  <a:lnTo>
                    <a:pt x="445144" y="1634545"/>
                  </a:lnTo>
                  <a:lnTo>
                    <a:pt x="483429" y="1679122"/>
                  </a:lnTo>
                  <a:lnTo>
                    <a:pt x="522691" y="1720995"/>
                  </a:lnTo>
                  <a:lnTo>
                    <a:pt x="562675" y="1760328"/>
                  </a:lnTo>
                  <a:lnTo>
                    <a:pt x="603127" y="1797289"/>
                  </a:lnTo>
                  <a:lnTo>
                    <a:pt x="643794" y="1832041"/>
                  </a:lnTo>
                  <a:lnTo>
                    <a:pt x="684421" y="1864751"/>
                  </a:lnTo>
                  <a:lnTo>
                    <a:pt x="724755" y="1895584"/>
                  </a:lnTo>
                  <a:lnTo>
                    <a:pt x="764541" y="1924706"/>
                  </a:lnTo>
                  <a:lnTo>
                    <a:pt x="803526" y="1952281"/>
                  </a:lnTo>
                  <a:lnTo>
                    <a:pt x="946372" y="2050431"/>
                  </a:lnTo>
                  <a:lnTo>
                    <a:pt x="977540" y="2072757"/>
                  </a:lnTo>
                  <a:lnTo>
                    <a:pt x="1032646" y="2115916"/>
                  </a:lnTo>
                  <a:lnTo>
                    <a:pt x="1076419" y="2158184"/>
                  </a:lnTo>
                  <a:lnTo>
                    <a:pt x="1106828" y="2200886"/>
                  </a:lnTo>
                  <a:lnTo>
                    <a:pt x="1121841" y="2245345"/>
                  </a:lnTo>
                  <a:lnTo>
                    <a:pt x="1122066" y="2250135"/>
                  </a:lnTo>
                  <a:close/>
                </a:path>
              </a:pathLst>
            </a:custGeom>
            <a:solidFill>
              <a:srgbClr val="FFFBF6">
                <a:alpha val="39999"/>
              </a:srgbClr>
            </a:solidFill>
          </p:spPr>
          <p:txBody>
            <a:bodyPr wrap="square" lIns="0" tIns="0" rIns="0" bIns="0" rtlCol="0"/>
            <a:lstStyle/>
            <a:p>
              <a:endParaRPr/>
            </a:p>
          </p:txBody>
        </p:sp>
      </p:grpSp>
    </p:spTree>
    <p:extLst>
      <p:ext uri="{BB962C8B-B14F-4D97-AF65-F5344CB8AC3E}">
        <p14:creationId xmlns:p14="http://schemas.microsoft.com/office/powerpoint/2010/main" xmlns="" val="234248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EBF6F6"/>
          </a:solidFill>
        </p:spPr>
        <p:txBody>
          <a:bodyPr wrap="square" lIns="0" tIns="0" rIns="0" bIns="0" rtlCol="0"/>
          <a:lstStyle/>
          <a:p>
            <a:endParaRPr/>
          </a:p>
        </p:txBody>
      </p:sp>
      <p:grpSp>
        <p:nvGrpSpPr>
          <p:cNvPr id="3" name="object 3"/>
          <p:cNvGrpSpPr/>
          <p:nvPr/>
        </p:nvGrpSpPr>
        <p:grpSpPr>
          <a:xfrm>
            <a:off x="1665961" y="1104900"/>
            <a:ext cx="4747283" cy="3533768"/>
            <a:chOff x="1665961" y="1104900"/>
            <a:chExt cx="4747283" cy="3533768"/>
          </a:xfrm>
        </p:grpSpPr>
        <p:sp>
          <p:nvSpPr>
            <p:cNvPr id="4" name="object 4"/>
            <p:cNvSpPr/>
            <p:nvPr/>
          </p:nvSpPr>
          <p:spPr>
            <a:xfrm>
              <a:off x="2565144" y="3114668"/>
              <a:ext cx="3848100" cy="1524000"/>
            </a:xfrm>
            <a:custGeom>
              <a:avLst/>
              <a:gdLst/>
              <a:ahLst/>
              <a:cxnLst/>
              <a:rect l="l" t="t" r="r" b="b"/>
              <a:pathLst>
                <a:path w="3848100" h="1524000">
                  <a:moveTo>
                    <a:pt x="3847517" y="1523996"/>
                  </a:moveTo>
                  <a:lnTo>
                    <a:pt x="0" y="1523996"/>
                  </a:lnTo>
                  <a:lnTo>
                    <a:pt x="0" y="0"/>
                  </a:lnTo>
                  <a:lnTo>
                    <a:pt x="3847517" y="0"/>
                  </a:lnTo>
                  <a:lnTo>
                    <a:pt x="3847517" y="1523996"/>
                  </a:lnTo>
                  <a:close/>
                </a:path>
              </a:pathLst>
            </a:custGeom>
            <a:solidFill>
              <a:srgbClr val="F4F0E4"/>
            </a:solidFill>
          </p:spPr>
          <p:txBody>
            <a:bodyPr wrap="square" lIns="0" tIns="0" rIns="0" bIns="0" rtlCol="0"/>
            <a:lstStyle/>
            <a:p>
              <a:endParaRPr/>
            </a:p>
          </p:txBody>
        </p:sp>
        <p:sp>
          <p:nvSpPr>
            <p:cNvPr id="5" name="object 5"/>
            <p:cNvSpPr/>
            <p:nvPr/>
          </p:nvSpPr>
          <p:spPr>
            <a:xfrm>
              <a:off x="1665961" y="1104900"/>
              <a:ext cx="3090545" cy="1763918"/>
            </a:xfrm>
            <a:custGeom>
              <a:avLst/>
              <a:gdLst/>
              <a:ahLst/>
              <a:cxnLst/>
              <a:rect l="l" t="t" r="r" b="b"/>
              <a:pathLst>
                <a:path w="3090545" h="1524000">
                  <a:moveTo>
                    <a:pt x="3090308" y="1523996"/>
                  </a:moveTo>
                  <a:lnTo>
                    <a:pt x="0" y="1523996"/>
                  </a:lnTo>
                  <a:lnTo>
                    <a:pt x="0" y="0"/>
                  </a:lnTo>
                  <a:lnTo>
                    <a:pt x="3090308" y="0"/>
                  </a:lnTo>
                  <a:lnTo>
                    <a:pt x="3090308" y="1523996"/>
                  </a:lnTo>
                  <a:close/>
                </a:path>
              </a:pathLst>
            </a:custGeom>
            <a:solidFill>
              <a:srgbClr val="FB592D"/>
            </a:solidFill>
          </p:spPr>
          <p:txBody>
            <a:bodyPr wrap="square" lIns="0" tIns="0" rIns="0" bIns="0" rtlCol="0"/>
            <a:lstStyle/>
            <a:p>
              <a:endParaRPr/>
            </a:p>
          </p:txBody>
        </p:sp>
        <p:sp>
          <p:nvSpPr>
            <p:cNvPr id="6" name="object 6"/>
            <p:cNvSpPr/>
            <p:nvPr/>
          </p:nvSpPr>
          <p:spPr>
            <a:xfrm>
              <a:off x="4445466" y="1847306"/>
              <a:ext cx="290830" cy="234315"/>
            </a:xfrm>
            <a:custGeom>
              <a:avLst/>
              <a:gdLst/>
              <a:ahLst/>
              <a:cxnLst/>
              <a:rect l="l" t="t" r="r" b="b"/>
              <a:pathLst>
                <a:path w="290829" h="234314">
                  <a:moveTo>
                    <a:pt x="194299" y="233817"/>
                  </a:moveTo>
                  <a:lnTo>
                    <a:pt x="190674" y="233817"/>
                  </a:lnTo>
                  <a:lnTo>
                    <a:pt x="187049" y="232004"/>
                  </a:lnTo>
                  <a:lnTo>
                    <a:pt x="152549" y="197567"/>
                  </a:lnTo>
                  <a:lnTo>
                    <a:pt x="38124" y="197567"/>
                  </a:lnTo>
                  <a:lnTo>
                    <a:pt x="23361" y="194550"/>
                  </a:lnTo>
                  <a:lnTo>
                    <a:pt x="11234" y="186351"/>
                  </a:lnTo>
                  <a:lnTo>
                    <a:pt x="3021" y="174243"/>
                  </a:lnTo>
                  <a:lnTo>
                    <a:pt x="0" y="159502"/>
                  </a:lnTo>
                  <a:lnTo>
                    <a:pt x="0" y="38062"/>
                  </a:lnTo>
                  <a:lnTo>
                    <a:pt x="3021" y="23322"/>
                  </a:lnTo>
                  <a:lnTo>
                    <a:pt x="11234" y="11215"/>
                  </a:lnTo>
                  <a:lnTo>
                    <a:pt x="23361" y="3016"/>
                  </a:lnTo>
                  <a:lnTo>
                    <a:pt x="38124" y="0"/>
                  </a:lnTo>
                  <a:lnTo>
                    <a:pt x="252424" y="0"/>
                  </a:lnTo>
                  <a:lnTo>
                    <a:pt x="267188" y="3016"/>
                  </a:lnTo>
                  <a:lnTo>
                    <a:pt x="279315" y="11215"/>
                  </a:lnTo>
                  <a:lnTo>
                    <a:pt x="281543" y="14499"/>
                  </a:lnTo>
                  <a:lnTo>
                    <a:pt x="39024" y="14499"/>
                  </a:lnTo>
                  <a:lnTo>
                    <a:pt x="29599" y="16397"/>
                  </a:lnTo>
                  <a:lnTo>
                    <a:pt x="22124" y="21523"/>
                  </a:lnTo>
                  <a:lnTo>
                    <a:pt x="17199" y="29028"/>
                  </a:lnTo>
                  <a:lnTo>
                    <a:pt x="15424" y="38062"/>
                  </a:lnTo>
                  <a:lnTo>
                    <a:pt x="15424" y="159502"/>
                  </a:lnTo>
                  <a:lnTo>
                    <a:pt x="14524" y="159502"/>
                  </a:lnTo>
                  <a:lnTo>
                    <a:pt x="16426" y="168919"/>
                  </a:lnTo>
                  <a:lnTo>
                    <a:pt x="21562" y="176382"/>
                  </a:lnTo>
                  <a:lnTo>
                    <a:pt x="29079" y="181296"/>
                  </a:lnTo>
                  <a:lnTo>
                    <a:pt x="38124" y="183067"/>
                  </a:lnTo>
                  <a:lnTo>
                    <a:pt x="157974" y="183067"/>
                  </a:lnTo>
                  <a:lnTo>
                    <a:pt x="161624" y="184879"/>
                  </a:lnTo>
                  <a:lnTo>
                    <a:pt x="192499" y="216599"/>
                  </a:lnTo>
                  <a:lnTo>
                    <a:pt x="213373" y="216599"/>
                  </a:lnTo>
                  <a:lnTo>
                    <a:pt x="197024" y="232912"/>
                  </a:lnTo>
                  <a:lnTo>
                    <a:pt x="194299" y="233817"/>
                  </a:lnTo>
                  <a:close/>
                </a:path>
                <a:path w="290829" h="234314">
                  <a:moveTo>
                    <a:pt x="213373" y="216599"/>
                  </a:moveTo>
                  <a:lnTo>
                    <a:pt x="192499" y="216599"/>
                  </a:lnTo>
                  <a:lnTo>
                    <a:pt x="225174" y="183972"/>
                  </a:lnTo>
                  <a:lnTo>
                    <a:pt x="227899" y="183067"/>
                  </a:lnTo>
                  <a:lnTo>
                    <a:pt x="252424" y="183067"/>
                  </a:lnTo>
                  <a:lnTo>
                    <a:pt x="261860" y="181169"/>
                  </a:lnTo>
                  <a:lnTo>
                    <a:pt x="269333" y="176043"/>
                  </a:lnTo>
                  <a:lnTo>
                    <a:pt x="274252" y="168537"/>
                  </a:lnTo>
                  <a:lnTo>
                    <a:pt x="276024" y="159502"/>
                  </a:lnTo>
                  <a:lnTo>
                    <a:pt x="276024" y="38062"/>
                  </a:lnTo>
                  <a:lnTo>
                    <a:pt x="274122" y="28645"/>
                  </a:lnTo>
                  <a:lnTo>
                    <a:pt x="268986" y="21183"/>
                  </a:lnTo>
                  <a:lnTo>
                    <a:pt x="261469" y="16269"/>
                  </a:lnTo>
                  <a:lnTo>
                    <a:pt x="252424" y="14499"/>
                  </a:lnTo>
                  <a:lnTo>
                    <a:pt x="281543" y="14499"/>
                  </a:lnTo>
                  <a:lnTo>
                    <a:pt x="287527" y="23322"/>
                  </a:lnTo>
                  <a:lnTo>
                    <a:pt x="290549" y="38062"/>
                  </a:lnTo>
                  <a:lnTo>
                    <a:pt x="290549" y="159502"/>
                  </a:lnTo>
                  <a:lnTo>
                    <a:pt x="287527" y="174243"/>
                  </a:lnTo>
                  <a:lnTo>
                    <a:pt x="279315" y="186351"/>
                  </a:lnTo>
                  <a:lnTo>
                    <a:pt x="267188" y="194550"/>
                  </a:lnTo>
                  <a:lnTo>
                    <a:pt x="252424" y="197567"/>
                  </a:lnTo>
                  <a:lnTo>
                    <a:pt x="232449" y="197567"/>
                  </a:lnTo>
                  <a:lnTo>
                    <a:pt x="213373" y="216599"/>
                  </a:lnTo>
                  <a:close/>
                </a:path>
                <a:path w="290829" h="234314">
                  <a:moveTo>
                    <a:pt x="242424" y="63437"/>
                  </a:moveTo>
                  <a:lnTo>
                    <a:pt x="48124" y="63437"/>
                  </a:lnTo>
                  <a:lnTo>
                    <a:pt x="44474" y="59812"/>
                  </a:lnTo>
                  <a:lnTo>
                    <a:pt x="44474" y="52562"/>
                  </a:lnTo>
                  <a:lnTo>
                    <a:pt x="48124" y="48937"/>
                  </a:lnTo>
                  <a:lnTo>
                    <a:pt x="242424" y="48937"/>
                  </a:lnTo>
                  <a:lnTo>
                    <a:pt x="246074" y="52562"/>
                  </a:lnTo>
                  <a:lnTo>
                    <a:pt x="246074" y="59812"/>
                  </a:lnTo>
                  <a:lnTo>
                    <a:pt x="242424" y="63437"/>
                  </a:lnTo>
                  <a:close/>
                </a:path>
                <a:path w="290829" h="234314">
                  <a:moveTo>
                    <a:pt x="242424" y="106032"/>
                  </a:moveTo>
                  <a:lnTo>
                    <a:pt x="49024" y="106032"/>
                  </a:lnTo>
                  <a:lnTo>
                    <a:pt x="45399" y="102407"/>
                  </a:lnTo>
                  <a:lnTo>
                    <a:pt x="45399" y="95157"/>
                  </a:lnTo>
                  <a:lnTo>
                    <a:pt x="48124" y="91532"/>
                  </a:lnTo>
                  <a:lnTo>
                    <a:pt x="242424" y="91532"/>
                  </a:lnTo>
                  <a:lnTo>
                    <a:pt x="246074" y="95157"/>
                  </a:lnTo>
                  <a:lnTo>
                    <a:pt x="246074" y="102407"/>
                  </a:lnTo>
                  <a:lnTo>
                    <a:pt x="242424" y="106032"/>
                  </a:lnTo>
                  <a:close/>
                </a:path>
                <a:path w="290829" h="234314">
                  <a:moveTo>
                    <a:pt x="242424" y="148627"/>
                  </a:moveTo>
                  <a:lnTo>
                    <a:pt x="120749" y="148627"/>
                  </a:lnTo>
                  <a:lnTo>
                    <a:pt x="117124" y="145002"/>
                  </a:lnTo>
                  <a:lnTo>
                    <a:pt x="117124" y="137752"/>
                  </a:lnTo>
                  <a:lnTo>
                    <a:pt x="120749" y="134127"/>
                  </a:lnTo>
                  <a:lnTo>
                    <a:pt x="242424" y="134127"/>
                  </a:lnTo>
                  <a:lnTo>
                    <a:pt x="246074" y="137752"/>
                  </a:lnTo>
                  <a:lnTo>
                    <a:pt x="246074" y="145002"/>
                  </a:lnTo>
                  <a:lnTo>
                    <a:pt x="242424" y="148627"/>
                  </a:lnTo>
                  <a:close/>
                </a:path>
              </a:pathLst>
            </a:custGeom>
            <a:solidFill>
              <a:srgbClr val="F4F0E4"/>
            </a:solidFill>
          </p:spPr>
          <p:txBody>
            <a:bodyPr wrap="square" lIns="0" tIns="0" rIns="0" bIns="0" rtlCol="0"/>
            <a:lstStyle/>
            <a:p>
              <a:endParaRPr/>
            </a:p>
          </p:txBody>
        </p:sp>
      </p:grpSp>
      <p:sp>
        <p:nvSpPr>
          <p:cNvPr id="7" name="object 7"/>
          <p:cNvSpPr txBox="1">
            <a:spLocks noGrp="1"/>
          </p:cNvSpPr>
          <p:nvPr>
            <p:ph type="body" idx="1"/>
          </p:nvPr>
        </p:nvSpPr>
        <p:spPr>
          <a:xfrm>
            <a:off x="1844127" y="1110915"/>
            <a:ext cx="2804074" cy="1638910"/>
          </a:xfrm>
          <a:prstGeom prst="rect">
            <a:avLst/>
          </a:prstGeom>
        </p:spPr>
        <p:txBody>
          <a:bodyPr vert="horz" wrap="square" lIns="0" tIns="0" rIns="0" bIns="0" rtlCol="0">
            <a:spAutoFit/>
          </a:bodyPr>
          <a:lstStyle/>
          <a:p>
            <a:pPr algn="r">
              <a:spcBef>
                <a:spcPts val="35"/>
              </a:spcBef>
            </a:pPr>
            <a:r>
              <a:rPr lang="vi-VN" b="1" spc="-15" dirty="0"/>
              <a:t>Các loại hình sản phẩm dịch vụ phục vụ cho cuộc sống người cao tuổi, hỗ trợ họ thực hiện các chức năng cơ bản, đảm bảo chất lượng cuộc sống (phương tiện, nhà ở…)</a:t>
            </a:r>
            <a:endParaRPr lang="vi-VN" b="1" spc="-10" dirty="0"/>
          </a:p>
          <a:p>
            <a:pPr>
              <a:lnSpc>
                <a:spcPct val="100000"/>
              </a:lnSpc>
              <a:spcBef>
                <a:spcPts val="35"/>
              </a:spcBef>
            </a:pPr>
            <a:endParaRPr sz="2250" dirty="0">
              <a:latin typeface="Times New Roman"/>
              <a:cs typeface="Times New Roman"/>
            </a:endParaRPr>
          </a:p>
        </p:txBody>
      </p:sp>
      <p:grpSp>
        <p:nvGrpSpPr>
          <p:cNvPr id="8" name="object 8"/>
          <p:cNvGrpSpPr/>
          <p:nvPr/>
        </p:nvGrpSpPr>
        <p:grpSpPr>
          <a:xfrm>
            <a:off x="2879544" y="2769524"/>
            <a:ext cx="1864360" cy="850900"/>
            <a:chOff x="2879544" y="2769524"/>
            <a:chExt cx="1864360" cy="850900"/>
          </a:xfrm>
        </p:grpSpPr>
        <p:sp>
          <p:nvSpPr>
            <p:cNvPr id="9" name="object 9"/>
            <p:cNvSpPr/>
            <p:nvPr/>
          </p:nvSpPr>
          <p:spPr>
            <a:xfrm>
              <a:off x="4471965" y="2777144"/>
              <a:ext cx="264160" cy="0"/>
            </a:xfrm>
            <a:custGeom>
              <a:avLst/>
              <a:gdLst/>
              <a:ahLst/>
              <a:cxnLst/>
              <a:rect l="l" t="t" r="r" b="b"/>
              <a:pathLst>
                <a:path w="264160">
                  <a:moveTo>
                    <a:pt x="0" y="0"/>
                  </a:moveTo>
                  <a:lnTo>
                    <a:pt x="264049" y="0"/>
                  </a:lnTo>
                </a:path>
              </a:pathLst>
            </a:custGeom>
            <a:ln w="15099">
              <a:solidFill>
                <a:srgbClr val="F4F0E4"/>
              </a:solidFill>
            </a:ln>
          </p:spPr>
          <p:txBody>
            <a:bodyPr wrap="square" lIns="0" tIns="0" rIns="0" bIns="0" rtlCol="0"/>
            <a:lstStyle/>
            <a:p>
              <a:endParaRPr/>
            </a:p>
          </p:txBody>
        </p:sp>
        <p:sp>
          <p:nvSpPr>
            <p:cNvPr id="10" name="object 10"/>
            <p:cNvSpPr/>
            <p:nvPr/>
          </p:nvSpPr>
          <p:spPr>
            <a:xfrm>
              <a:off x="2879544" y="3386393"/>
              <a:ext cx="290830" cy="234315"/>
            </a:xfrm>
            <a:custGeom>
              <a:avLst/>
              <a:gdLst/>
              <a:ahLst/>
              <a:cxnLst/>
              <a:rect l="l" t="t" r="r" b="b"/>
              <a:pathLst>
                <a:path w="290830" h="234314">
                  <a:moveTo>
                    <a:pt x="99874" y="233824"/>
                  </a:moveTo>
                  <a:lnTo>
                    <a:pt x="96249" y="233824"/>
                  </a:lnTo>
                  <a:lnTo>
                    <a:pt x="93524" y="232924"/>
                  </a:lnTo>
                  <a:lnTo>
                    <a:pt x="92624" y="231999"/>
                  </a:lnTo>
                  <a:lnTo>
                    <a:pt x="58099" y="197574"/>
                  </a:lnTo>
                  <a:lnTo>
                    <a:pt x="38124" y="197574"/>
                  </a:lnTo>
                  <a:lnTo>
                    <a:pt x="23361" y="194557"/>
                  </a:lnTo>
                  <a:lnTo>
                    <a:pt x="11234" y="186355"/>
                  </a:lnTo>
                  <a:lnTo>
                    <a:pt x="3021" y="174244"/>
                  </a:lnTo>
                  <a:lnTo>
                    <a:pt x="0" y="159499"/>
                  </a:lnTo>
                  <a:lnTo>
                    <a:pt x="0" y="38074"/>
                  </a:lnTo>
                  <a:lnTo>
                    <a:pt x="3021" y="23329"/>
                  </a:lnTo>
                  <a:lnTo>
                    <a:pt x="11234" y="11218"/>
                  </a:lnTo>
                  <a:lnTo>
                    <a:pt x="23361" y="3017"/>
                  </a:lnTo>
                  <a:lnTo>
                    <a:pt x="38124" y="0"/>
                  </a:lnTo>
                  <a:lnTo>
                    <a:pt x="252424" y="0"/>
                  </a:lnTo>
                  <a:lnTo>
                    <a:pt x="267202" y="3017"/>
                  </a:lnTo>
                  <a:lnTo>
                    <a:pt x="279336" y="11218"/>
                  </a:lnTo>
                  <a:lnTo>
                    <a:pt x="281562" y="14499"/>
                  </a:lnTo>
                  <a:lnTo>
                    <a:pt x="38124" y="14499"/>
                  </a:lnTo>
                  <a:lnTo>
                    <a:pt x="29079" y="16271"/>
                  </a:lnTo>
                  <a:lnTo>
                    <a:pt x="21562" y="21187"/>
                  </a:lnTo>
                  <a:lnTo>
                    <a:pt x="16426" y="28653"/>
                  </a:lnTo>
                  <a:lnTo>
                    <a:pt x="14524" y="38074"/>
                  </a:lnTo>
                  <a:lnTo>
                    <a:pt x="14524" y="159499"/>
                  </a:lnTo>
                  <a:lnTo>
                    <a:pt x="16299" y="168541"/>
                  </a:lnTo>
                  <a:lnTo>
                    <a:pt x="21224" y="176049"/>
                  </a:lnTo>
                  <a:lnTo>
                    <a:pt x="28699" y="181176"/>
                  </a:lnTo>
                  <a:lnTo>
                    <a:pt x="38124" y="183074"/>
                  </a:lnTo>
                  <a:lnTo>
                    <a:pt x="62649" y="183074"/>
                  </a:lnTo>
                  <a:lnTo>
                    <a:pt x="65374" y="183974"/>
                  </a:lnTo>
                  <a:lnTo>
                    <a:pt x="98074" y="216599"/>
                  </a:lnTo>
                  <a:lnTo>
                    <a:pt x="118944" y="216599"/>
                  </a:lnTo>
                  <a:lnTo>
                    <a:pt x="103499" y="231999"/>
                  </a:lnTo>
                  <a:lnTo>
                    <a:pt x="101699" y="232924"/>
                  </a:lnTo>
                  <a:lnTo>
                    <a:pt x="99874" y="233824"/>
                  </a:lnTo>
                  <a:close/>
                </a:path>
                <a:path w="290830" h="234314">
                  <a:moveTo>
                    <a:pt x="118944" y="216599"/>
                  </a:moveTo>
                  <a:lnTo>
                    <a:pt x="98074" y="216599"/>
                  </a:lnTo>
                  <a:lnTo>
                    <a:pt x="128924" y="184874"/>
                  </a:lnTo>
                  <a:lnTo>
                    <a:pt x="132574" y="183074"/>
                  </a:lnTo>
                  <a:lnTo>
                    <a:pt x="252424" y="183074"/>
                  </a:lnTo>
                  <a:lnTo>
                    <a:pt x="261484" y="181303"/>
                  </a:lnTo>
                  <a:lnTo>
                    <a:pt x="269008" y="176387"/>
                  </a:lnTo>
                  <a:lnTo>
                    <a:pt x="274147" y="168920"/>
                  </a:lnTo>
                  <a:lnTo>
                    <a:pt x="276049" y="159499"/>
                  </a:lnTo>
                  <a:lnTo>
                    <a:pt x="275124" y="159499"/>
                  </a:lnTo>
                  <a:lnTo>
                    <a:pt x="275124" y="38074"/>
                  </a:lnTo>
                  <a:lnTo>
                    <a:pt x="273352" y="29033"/>
                  </a:lnTo>
                  <a:lnTo>
                    <a:pt x="268433" y="21524"/>
                  </a:lnTo>
                  <a:lnTo>
                    <a:pt x="260960" y="16397"/>
                  </a:lnTo>
                  <a:lnTo>
                    <a:pt x="251524" y="14499"/>
                  </a:lnTo>
                  <a:lnTo>
                    <a:pt x="281562" y="14499"/>
                  </a:lnTo>
                  <a:lnTo>
                    <a:pt x="287552" y="23329"/>
                  </a:lnTo>
                  <a:lnTo>
                    <a:pt x="290574" y="38074"/>
                  </a:lnTo>
                  <a:lnTo>
                    <a:pt x="290574" y="159499"/>
                  </a:lnTo>
                  <a:lnTo>
                    <a:pt x="287552" y="174244"/>
                  </a:lnTo>
                  <a:lnTo>
                    <a:pt x="279336" y="186355"/>
                  </a:lnTo>
                  <a:lnTo>
                    <a:pt x="267202" y="194557"/>
                  </a:lnTo>
                  <a:lnTo>
                    <a:pt x="252424" y="197574"/>
                  </a:lnTo>
                  <a:lnTo>
                    <a:pt x="138024" y="197574"/>
                  </a:lnTo>
                  <a:lnTo>
                    <a:pt x="118944" y="216599"/>
                  </a:lnTo>
                  <a:close/>
                </a:path>
                <a:path w="290830" h="234314">
                  <a:moveTo>
                    <a:pt x="242449" y="63449"/>
                  </a:moveTo>
                  <a:lnTo>
                    <a:pt x="48124" y="63449"/>
                  </a:lnTo>
                  <a:lnTo>
                    <a:pt x="44499" y="59824"/>
                  </a:lnTo>
                  <a:lnTo>
                    <a:pt x="44499" y="52574"/>
                  </a:lnTo>
                  <a:lnTo>
                    <a:pt x="48124" y="48949"/>
                  </a:lnTo>
                  <a:lnTo>
                    <a:pt x="242449" y="48949"/>
                  </a:lnTo>
                  <a:lnTo>
                    <a:pt x="246074" y="52574"/>
                  </a:lnTo>
                  <a:lnTo>
                    <a:pt x="246074" y="59824"/>
                  </a:lnTo>
                  <a:lnTo>
                    <a:pt x="242449" y="63449"/>
                  </a:lnTo>
                  <a:close/>
                </a:path>
                <a:path w="290830" h="234314">
                  <a:moveTo>
                    <a:pt x="241524" y="106024"/>
                  </a:moveTo>
                  <a:lnTo>
                    <a:pt x="48124" y="106024"/>
                  </a:lnTo>
                  <a:lnTo>
                    <a:pt x="44499" y="102399"/>
                  </a:lnTo>
                  <a:lnTo>
                    <a:pt x="44499" y="95149"/>
                  </a:lnTo>
                  <a:lnTo>
                    <a:pt x="48124" y="91524"/>
                  </a:lnTo>
                  <a:lnTo>
                    <a:pt x="242449" y="91524"/>
                  </a:lnTo>
                  <a:lnTo>
                    <a:pt x="245174" y="95149"/>
                  </a:lnTo>
                  <a:lnTo>
                    <a:pt x="245174" y="102399"/>
                  </a:lnTo>
                  <a:lnTo>
                    <a:pt x="241524" y="106024"/>
                  </a:lnTo>
                  <a:close/>
                </a:path>
                <a:path w="290830" h="234314">
                  <a:moveTo>
                    <a:pt x="169799" y="148624"/>
                  </a:moveTo>
                  <a:lnTo>
                    <a:pt x="48124" y="148624"/>
                  </a:lnTo>
                  <a:lnTo>
                    <a:pt x="44499" y="144999"/>
                  </a:lnTo>
                  <a:lnTo>
                    <a:pt x="44499" y="137749"/>
                  </a:lnTo>
                  <a:lnTo>
                    <a:pt x="48124" y="134124"/>
                  </a:lnTo>
                  <a:lnTo>
                    <a:pt x="169799" y="134124"/>
                  </a:lnTo>
                  <a:lnTo>
                    <a:pt x="173424" y="137749"/>
                  </a:lnTo>
                  <a:lnTo>
                    <a:pt x="173424" y="144999"/>
                  </a:lnTo>
                  <a:lnTo>
                    <a:pt x="169799" y="148624"/>
                  </a:lnTo>
                  <a:close/>
                </a:path>
              </a:pathLst>
            </a:custGeom>
            <a:solidFill>
              <a:srgbClr val="FB592D"/>
            </a:solidFill>
          </p:spPr>
          <p:txBody>
            <a:bodyPr wrap="square" lIns="0" tIns="0" rIns="0" bIns="0" rtlCol="0"/>
            <a:lstStyle/>
            <a:p>
              <a:endParaRPr/>
            </a:p>
          </p:txBody>
        </p:sp>
      </p:grpSp>
      <p:grpSp>
        <p:nvGrpSpPr>
          <p:cNvPr id="12" name="object 12"/>
          <p:cNvGrpSpPr/>
          <p:nvPr/>
        </p:nvGrpSpPr>
        <p:grpSpPr>
          <a:xfrm>
            <a:off x="847218" y="324244"/>
            <a:ext cx="6611620" cy="5270500"/>
            <a:chOff x="847218" y="324244"/>
            <a:chExt cx="6611620" cy="5270500"/>
          </a:xfrm>
        </p:grpSpPr>
        <p:sp>
          <p:nvSpPr>
            <p:cNvPr id="13" name="object 13"/>
            <p:cNvSpPr/>
            <p:nvPr/>
          </p:nvSpPr>
          <p:spPr>
            <a:xfrm>
              <a:off x="2887619" y="4297366"/>
              <a:ext cx="264160" cy="0"/>
            </a:xfrm>
            <a:custGeom>
              <a:avLst/>
              <a:gdLst/>
              <a:ahLst/>
              <a:cxnLst/>
              <a:rect l="l" t="t" r="r" b="b"/>
              <a:pathLst>
                <a:path w="264160">
                  <a:moveTo>
                    <a:pt x="0" y="0"/>
                  </a:moveTo>
                  <a:lnTo>
                    <a:pt x="264049" y="0"/>
                  </a:lnTo>
                </a:path>
              </a:pathLst>
            </a:custGeom>
            <a:ln w="15099">
              <a:solidFill>
                <a:srgbClr val="FB592D"/>
              </a:solidFill>
            </a:ln>
          </p:spPr>
          <p:txBody>
            <a:bodyPr wrap="square" lIns="0" tIns="0" rIns="0" bIns="0" rtlCol="0"/>
            <a:lstStyle/>
            <a:p>
              <a:endParaRPr/>
            </a:p>
          </p:txBody>
        </p:sp>
        <p:sp>
          <p:nvSpPr>
            <p:cNvPr id="14" name="object 14"/>
            <p:cNvSpPr/>
            <p:nvPr/>
          </p:nvSpPr>
          <p:spPr>
            <a:xfrm>
              <a:off x="4893215" y="324244"/>
              <a:ext cx="2565144" cy="1712231"/>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847218" y="4381096"/>
              <a:ext cx="2825794" cy="1213067"/>
            </a:xfrm>
            <a:prstGeom prst="rect">
              <a:avLst/>
            </a:prstGeom>
            <a:blipFill>
              <a:blip r:embed="rId3" cstate="print"/>
              <a:stretch>
                <a:fillRect/>
              </a:stretch>
            </a:blipFill>
          </p:spPr>
          <p:txBody>
            <a:bodyPr wrap="square" lIns="0" tIns="0" rIns="0" bIns="0" rtlCol="0"/>
            <a:lstStyle/>
            <a:p>
              <a:endParaRPr/>
            </a:p>
          </p:txBody>
        </p:sp>
      </p:grpSp>
      <p:sp>
        <p:nvSpPr>
          <p:cNvPr id="16" name="object 16"/>
          <p:cNvSpPr txBox="1">
            <a:spLocks noGrp="1"/>
          </p:cNvSpPr>
          <p:nvPr>
            <p:ph type="title"/>
          </p:nvPr>
        </p:nvSpPr>
        <p:spPr>
          <a:xfrm>
            <a:off x="124033" y="210213"/>
            <a:ext cx="1193800" cy="1454885"/>
          </a:xfrm>
          <a:prstGeom prst="rect">
            <a:avLst/>
          </a:prstGeom>
        </p:spPr>
        <p:txBody>
          <a:bodyPr vert="horz" wrap="square" lIns="0" tIns="15875" rIns="0" bIns="0" rtlCol="0">
            <a:spAutoFit/>
          </a:bodyPr>
          <a:lstStyle/>
          <a:p>
            <a:pPr marL="12700">
              <a:lnSpc>
                <a:spcPct val="100000"/>
              </a:lnSpc>
              <a:spcBef>
                <a:spcPts val="125"/>
              </a:spcBef>
            </a:pPr>
            <a:r>
              <a:rPr sz="9350" b="0" spc="-4320" dirty="0" smtClean="0">
                <a:solidFill>
                  <a:srgbClr val="CADBE1"/>
                </a:solidFill>
                <a:latin typeface="Verdana"/>
                <a:cs typeface="Verdana"/>
              </a:rPr>
              <a:t>3</a:t>
            </a:r>
            <a:r>
              <a:rPr lang="en-US" sz="9350" b="0" spc="-4320" dirty="0" smtClean="0">
                <a:solidFill>
                  <a:srgbClr val="CADBE1"/>
                </a:solidFill>
                <a:latin typeface="Verdana"/>
                <a:cs typeface="Verdana"/>
              </a:rPr>
              <a:t>2.1</a:t>
            </a:r>
            <a:endParaRPr sz="1600" dirty="0">
              <a:latin typeface="Verdana"/>
              <a:cs typeface="Verdana"/>
            </a:endParaRPr>
          </a:p>
        </p:txBody>
      </p:sp>
      <p:sp>
        <p:nvSpPr>
          <p:cNvPr id="17" name="object 17"/>
          <p:cNvSpPr txBox="1"/>
          <p:nvPr/>
        </p:nvSpPr>
        <p:spPr>
          <a:xfrm>
            <a:off x="606363" y="1870738"/>
            <a:ext cx="889635" cy="1490152"/>
          </a:xfrm>
          <a:prstGeom prst="rect">
            <a:avLst/>
          </a:prstGeom>
        </p:spPr>
        <p:txBody>
          <a:bodyPr vert="horz" wrap="square" lIns="0" tIns="12700" rIns="0" bIns="0" rtlCol="0">
            <a:spAutoFit/>
          </a:bodyPr>
          <a:lstStyle/>
          <a:p>
            <a:pPr marL="12700">
              <a:lnSpc>
                <a:spcPct val="100000"/>
              </a:lnSpc>
              <a:spcBef>
                <a:spcPts val="100"/>
              </a:spcBef>
            </a:pPr>
            <a:r>
              <a:rPr lang="en-US" sz="1600" b="1" spc="85" dirty="0" smtClean="0">
                <a:solidFill>
                  <a:srgbClr val="FFC000"/>
                </a:solidFill>
                <a:latin typeface="Verdana"/>
                <a:cs typeface="Verdana"/>
              </a:rPr>
              <a:t>2.1</a:t>
            </a:r>
            <a:r>
              <a:rPr lang="en-US" sz="1600" spc="85" dirty="0" smtClean="0">
                <a:solidFill>
                  <a:srgbClr val="527E9A"/>
                </a:solidFill>
                <a:latin typeface="Verdana"/>
                <a:cs typeface="Verdana"/>
              </a:rPr>
              <a:t> </a:t>
            </a:r>
            <a:r>
              <a:rPr lang="en-US" sz="1600" spc="85" dirty="0" err="1" smtClean="0">
                <a:solidFill>
                  <a:srgbClr val="527E9A"/>
                </a:solidFill>
                <a:latin typeface="Verdana"/>
                <a:cs typeface="Verdana"/>
              </a:rPr>
              <a:t>Nhu</a:t>
            </a:r>
            <a:r>
              <a:rPr lang="en-US" sz="1600" spc="85" dirty="0" smtClean="0">
                <a:solidFill>
                  <a:srgbClr val="527E9A"/>
                </a:solidFill>
                <a:latin typeface="Verdana"/>
                <a:cs typeface="Verdana"/>
              </a:rPr>
              <a:t> </a:t>
            </a:r>
            <a:r>
              <a:rPr lang="en-US" sz="1600" spc="85" dirty="0" err="1" smtClean="0">
                <a:solidFill>
                  <a:srgbClr val="527E9A"/>
                </a:solidFill>
                <a:latin typeface="Verdana"/>
                <a:cs typeface="Verdana"/>
              </a:rPr>
              <a:t>cầu</a:t>
            </a:r>
            <a:r>
              <a:rPr lang="en-US" sz="1600" spc="85" dirty="0" smtClean="0">
                <a:solidFill>
                  <a:srgbClr val="527E9A"/>
                </a:solidFill>
                <a:latin typeface="Verdana"/>
                <a:cs typeface="Verdana"/>
              </a:rPr>
              <a:t> </a:t>
            </a:r>
            <a:r>
              <a:rPr lang="en-US" sz="1600" spc="85" dirty="0" err="1" smtClean="0">
                <a:solidFill>
                  <a:srgbClr val="527E9A"/>
                </a:solidFill>
                <a:latin typeface="Verdana"/>
                <a:cs typeface="Verdana"/>
              </a:rPr>
              <a:t>tiêu</a:t>
            </a:r>
            <a:r>
              <a:rPr lang="en-US" sz="1600" spc="85" dirty="0" smtClean="0">
                <a:solidFill>
                  <a:srgbClr val="527E9A"/>
                </a:solidFill>
                <a:latin typeface="Verdana"/>
                <a:cs typeface="Verdana"/>
              </a:rPr>
              <a:t> </a:t>
            </a:r>
            <a:r>
              <a:rPr lang="en-US" sz="1600" spc="85" dirty="0" err="1" smtClean="0">
                <a:solidFill>
                  <a:srgbClr val="527E9A"/>
                </a:solidFill>
                <a:latin typeface="Verdana"/>
                <a:cs typeface="Verdana"/>
              </a:rPr>
              <a:t>dùng</a:t>
            </a:r>
            <a:r>
              <a:rPr lang="en-US" sz="1600" spc="85" dirty="0" smtClean="0">
                <a:solidFill>
                  <a:srgbClr val="527E9A"/>
                </a:solidFill>
                <a:latin typeface="Verdana"/>
                <a:cs typeface="Verdana"/>
              </a:rPr>
              <a:t>, </a:t>
            </a:r>
            <a:r>
              <a:rPr lang="en-US" sz="1600" spc="85" dirty="0" err="1" smtClean="0">
                <a:solidFill>
                  <a:srgbClr val="527E9A"/>
                </a:solidFill>
                <a:latin typeface="Verdana"/>
                <a:cs typeface="Verdana"/>
              </a:rPr>
              <a:t>giải</a:t>
            </a:r>
            <a:r>
              <a:rPr lang="en-US" sz="1600" spc="85" dirty="0" smtClean="0">
                <a:solidFill>
                  <a:srgbClr val="527E9A"/>
                </a:solidFill>
                <a:latin typeface="Verdana"/>
                <a:cs typeface="Verdana"/>
              </a:rPr>
              <a:t> </a:t>
            </a:r>
            <a:r>
              <a:rPr lang="en-US" sz="1600" spc="85" dirty="0" err="1" smtClean="0">
                <a:solidFill>
                  <a:srgbClr val="527E9A"/>
                </a:solidFill>
                <a:latin typeface="Verdana"/>
                <a:cs typeface="Verdana"/>
              </a:rPr>
              <a:t>trí</a:t>
            </a:r>
            <a:endParaRPr sz="1600" dirty="0">
              <a:latin typeface="Verdana"/>
              <a:cs typeface="Verdana"/>
            </a:endParaRPr>
          </a:p>
        </p:txBody>
      </p:sp>
      <p:pic>
        <p:nvPicPr>
          <p:cNvPr id="23" name="Picture 2" descr="Ngày 1/10 là ngày gì? Ý nghĩa, quà tặng ngày Quốc tế Người cao tuổi"/>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41097" y="3947011"/>
            <a:ext cx="2990069" cy="16788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0163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FFFBF6"/>
          </a:solidFill>
        </p:spPr>
        <p:txBody>
          <a:bodyPr wrap="square" lIns="0" tIns="0" rIns="0" bIns="0" rtlCol="0"/>
          <a:lstStyle/>
          <a:p>
            <a:endParaRPr/>
          </a:p>
        </p:txBody>
      </p:sp>
      <p:sp>
        <p:nvSpPr>
          <p:cNvPr id="3" name="object 3"/>
          <p:cNvSpPr/>
          <p:nvPr/>
        </p:nvSpPr>
        <p:spPr>
          <a:xfrm>
            <a:off x="297104" y="1148192"/>
            <a:ext cx="1640839" cy="3557270"/>
          </a:xfrm>
          <a:custGeom>
            <a:avLst/>
            <a:gdLst/>
            <a:ahLst/>
            <a:cxnLst/>
            <a:rect l="l" t="t" r="r" b="b"/>
            <a:pathLst>
              <a:path w="1640839" h="3557270">
                <a:moveTo>
                  <a:pt x="1640559" y="3556847"/>
                </a:moveTo>
                <a:lnTo>
                  <a:pt x="0" y="3556847"/>
                </a:lnTo>
                <a:lnTo>
                  <a:pt x="0" y="0"/>
                </a:lnTo>
                <a:lnTo>
                  <a:pt x="1640559" y="0"/>
                </a:lnTo>
                <a:lnTo>
                  <a:pt x="1640559" y="3556847"/>
                </a:lnTo>
                <a:close/>
              </a:path>
            </a:pathLst>
          </a:custGeom>
          <a:solidFill>
            <a:srgbClr val="E4E4E4">
              <a:alpha val="32940"/>
            </a:srgbClr>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5240" rIns="0" bIns="0" rtlCol="0">
            <a:spAutoFit/>
          </a:bodyPr>
          <a:lstStyle/>
          <a:p>
            <a:pPr marL="20320">
              <a:lnSpc>
                <a:spcPct val="100000"/>
              </a:lnSpc>
              <a:spcBef>
                <a:spcPts val="120"/>
              </a:spcBef>
            </a:pPr>
            <a:r>
              <a:rPr spc="-75" dirty="0"/>
              <a:t>Các </a:t>
            </a:r>
            <a:r>
              <a:rPr spc="5" dirty="0"/>
              <a:t>nhu </a:t>
            </a:r>
            <a:r>
              <a:rPr spc="-65" dirty="0"/>
              <a:t>cầu </a:t>
            </a:r>
            <a:r>
              <a:rPr spc="-215" dirty="0"/>
              <a:t>cơ</a:t>
            </a:r>
            <a:r>
              <a:rPr spc="-290" dirty="0"/>
              <a:t> </a:t>
            </a:r>
            <a:r>
              <a:rPr spc="-35" dirty="0"/>
              <a:t>bản</a:t>
            </a:r>
          </a:p>
        </p:txBody>
      </p:sp>
      <p:sp>
        <p:nvSpPr>
          <p:cNvPr id="5" name="object 5"/>
          <p:cNvSpPr txBox="1"/>
          <p:nvPr/>
        </p:nvSpPr>
        <p:spPr>
          <a:xfrm>
            <a:off x="297104" y="1148192"/>
            <a:ext cx="1640839" cy="3557270"/>
          </a:xfrm>
          <a:prstGeom prst="rect">
            <a:avLst/>
          </a:prstGeom>
        </p:spPr>
        <p:txBody>
          <a:bodyPr vert="horz" wrap="square" lIns="0" tIns="0" rIns="0" bIns="0" rtlCol="0">
            <a:spAutoFit/>
          </a:bodyPr>
          <a:lstStyle/>
          <a:p>
            <a:pPr>
              <a:lnSpc>
                <a:spcPct val="100000"/>
              </a:lnSpc>
            </a:pPr>
            <a:endParaRPr sz="2200">
              <a:latin typeface="Times New Roman"/>
              <a:cs typeface="Times New Roman"/>
            </a:endParaRPr>
          </a:p>
          <a:p>
            <a:pPr>
              <a:lnSpc>
                <a:spcPct val="100000"/>
              </a:lnSpc>
              <a:spcBef>
                <a:spcPts val="10"/>
              </a:spcBef>
            </a:pPr>
            <a:endParaRPr sz="3250">
              <a:latin typeface="Times New Roman"/>
              <a:cs typeface="Times New Roman"/>
            </a:endParaRPr>
          </a:p>
          <a:p>
            <a:pPr marR="143510" algn="ctr">
              <a:lnSpc>
                <a:spcPts val="1864"/>
              </a:lnSpc>
            </a:pPr>
            <a:r>
              <a:rPr sz="1600" b="1" spc="15" dirty="0">
                <a:latin typeface="Arial"/>
                <a:cs typeface="Arial"/>
              </a:rPr>
              <a:t>2.2</a:t>
            </a:r>
            <a:endParaRPr sz="1600">
              <a:latin typeface="Arial"/>
              <a:cs typeface="Arial"/>
            </a:endParaRPr>
          </a:p>
          <a:p>
            <a:pPr marR="143510" algn="ctr">
              <a:lnSpc>
                <a:spcPts val="1864"/>
              </a:lnSpc>
            </a:pPr>
            <a:r>
              <a:rPr sz="1600" b="1" spc="80" dirty="0">
                <a:latin typeface="Arial"/>
                <a:cs typeface="Arial"/>
              </a:rPr>
              <a:t>Nhu</a:t>
            </a:r>
            <a:r>
              <a:rPr sz="1600" b="1" spc="-120" dirty="0">
                <a:latin typeface="Arial"/>
                <a:cs typeface="Arial"/>
              </a:rPr>
              <a:t> </a:t>
            </a:r>
            <a:r>
              <a:rPr sz="1600" b="1" spc="55" dirty="0">
                <a:latin typeface="Arial"/>
                <a:cs typeface="Arial"/>
              </a:rPr>
              <a:t>cầu</a:t>
            </a:r>
            <a:endParaRPr sz="1600">
              <a:latin typeface="Arial"/>
              <a:cs typeface="Arial"/>
            </a:endParaRPr>
          </a:p>
          <a:p>
            <a:pPr marL="233045" marR="377190" algn="ctr">
              <a:lnSpc>
                <a:spcPct val="200000"/>
              </a:lnSpc>
            </a:pPr>
            <a:r>
              <a:rPr sz="1600" b="1" spc="160" dirty="0">
                <a:latin typeface="Arial"/>
                <a:cs typeface="Arial"/>
              </a:rPr>
              <a:t>chăm</a:t>
            </a:r>
            <a:r>
              <a:rPr sz="1600" b="1" spc="-200" dirty="0">
                <a:latin typeface="Arial"/>
                <a:cs typeface="Arial"/>
              </a:rPr>
              <a:t> </a:t>
            </a:r>
            <a:r>
              <a:rPr sz="1600" b="1" spc="40" dirty="0">
                <a:latin typeface="Arial"/>
                <a:cs typeface="Arial"/>
              </a:rPr>
              <a:t>sóc </a:t>
            </a:r>
            <a:r>
              <a:rPr sz="1600" b="1" spc="15" dirty="0">
                <a:latin typeface="Arial"/>
                <a:cs typeface="Arial"/>
              </a:rPr>
              <a:t> </a:t>
            </a:r>
            <a:r>
              <a:rPr sz="1600" b="1" spc="20" dirty="0">
                <a:latin typeface="Arial"/>
                <a:cs typeface="Arial"/>
              </a:rPr>
              <a:t>sức</a:t>
            </a:r>
            <a:r>
              <a:rPr sz="1600" b="1" spc="-155" dirty="0">
                <a:latin typeface="Arial"/>
                <a:cs typeface="Arial"/>
              </a:rPr>
              <a:t> </a:t>
            </a:r>
            <a:r>
              <a:rPr sz="1600" b="1" spc="70" dirty="0">
                <a:latin typeface="Arial"/>
                <a:cs typeface="Arial"/>
              </a:rPr>
              <a:t>khỏe</a:t>
            </a:r>
            <a:endParaRPr sz="1600">
              <a:latin typeface="Arial"/>
              <a:cs typeface="Arial"/>
            </a:endParaRPr>
          </a:p>
        </p:txBody>
      </p:sp>
      <p:sp>
        <p:nvSpPr>
          <p:cNvPr id="6" name="object 6"/>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grpSp>
        <p:nvGrpSpPr>
          <p:cNvPr id="7" name="object 7"/>
          <p:cNvGrpSpPr/>
          <p:nvPr/>
        </p:nvGrpSpPr>
        <p:grpSpPr>
          <a:xfrm>
            <a:off x="297104" y="1321432"/>
            <a:ext cx="1646555" cy="3380740"/>
            <a:chOff x="297104" y="1321432"/>
            <a:chExt cx="1646555" cy="3380740"/>
          </a:xfrm>
        </p:grpSpPr>
        <p:sp>
          <p:nvSpPr>
            <p:cNvPr id="8" name="object 8"/>
            <p:cNvSpPr/>
            <p:nvPr/>
          </p:nvSpPr>
          <p:spPr>
            <a:xfrm>
              <a:off x="852523" y="1321432"/>
              <a:ext cx="530225" cy="327025"/>
            </a:xfrm>
            <a:custGeom>
              <a:avLst/>
              <a:gdLst/>
              <a:ahLst/>
              <a:cxnLst/>
              <a:rect l="l" t="t" r="r" b="b"/>
              <a:pathLst>
                <a:path w="530225" h="327025">
                  <a:moveTo>
                    <a:pt x="366039" y="17706"/>
                  </a:moveTo>
                  <a:lnTo>
                    <a:pt x="148101" y="17706"/>
                  </a:lnTo>
                  <a:lnTo>
                    <a:pt x="201730" y="17679"/>
                  </a:lnTo>
                  <a:lnTo>
                    <a:pt x="251465" y="14233"/>
                  </a:lnTo>
                  <a:lnTo>
                    <a:pt x="349012" y="3724"/>
                  </a:lnTo>
                  <a:lnTo>
                    <a:pt x="401092" y="130"/>
                  </a:lnTo>
                  <a:lnTo>
                    <a:pt x="458372" y="0"/>
                  </a:lnTo>
                  <a:lnTo>
                    <a:pt x="523058" y="5109"/>
                  </a:lnTo>
                  <a:lnTo>
                    <a:pt x="526873" y="5574"/>
                  </a:lnTo>
                  <a:lnTo>
                    <a:pt x="529723" y="8802"/>
                  </a:lnTo>
                  <a:lnTo>
                    <a:pt x="529723" y="14971"/>
                  </a:lnTo>
                  <a:lnTo>
                    <a:pt x="453332" y="14971"/>
                  </a:lnTo>
                  <a:lnTo>
                    <a:pt x="398737" y="15374"/>
                  </a:lnTo>
                  <a:lnTo>
                    <a:pt x="366039" y="17706"/>
                  </a:lnTo>
                  <a:close/>
                </a:path>
                <a:path w="530225" h="327025">
                  <a:moveTo>
                    <a:pt x="147831" y="32766"/>
                  </a:moveTo>
                  <a:lnTo>
                    <a:pt x="86087" y="27684"/>
                  </a:lnTo>
                  <a:lnTo>
                    <a:pt x="81939" y="27152"/>
                  </a:lnTo>
                  <a:lnTo>
                    <a:pt x="78992" y="23374"/>
                  </a:lnTo>
                  <a:lnTo>
                    <a:pt x="80009" y="15092"/>
                  </a:lnTo>
                  <a:lnTo>
                    <a:pt x="83789" y="12179"/>
                  </a:lnTo>
                  <a:lnTo>
                    <a:pt x="87954" y="12679"/>
                  </a:lnTo>
                  <a:lnTo>
                    <a:pt x="148101" y="17706"/>
                  </a:lnTo>
                  <a:lnTo>
                    <a:pt x="366039" y="17706"/>
                  </a:lnTo>
                  <a:lnTo>
                    <a:pt x="348833" y="18933"/>
                  </a:lnTo>
                  <a:lnTo>
                    <a:pt x="253717" y="29188"/>
                  </a:lnTo>
                  <a:lnTo>
                    <a:pt x="203074" y="32685"/>
                  </a:lnTo>
                  <a:lnTo>
                    <a:pt x="147831" y="32766"/>
                  </a:lnTo>
                  <a:close/>
                </a:path>
                <a:path w="530225" h="327025">
                  <a:moveTo>
                    <a:pt x="526341" y="257049"/>
                  </a:moveTo>
                  <a:lnTo>
                    <a:pt x="517946" y="257049"/>
                  </a:lnTo>
                  <a:lnTo>
                    <a:pt x="514581" y="253671"/>
                  </a:lnTo>
                  <a:lnTo>
                    <a:pt x="514581" y="19349"/>
                  </a:lnTo>
                  <a:lnTo>
                    <a:pt x="453332" y="14971"/>
                  </a:lnTo>
                  <a:lnTo>
                    <a:pt x="529723" y="14971"/>
                  </a:lnTo>
                  <a:lnTo>
                    <a:pt x="529723" y="253671"/>
                  </a:lnTo>
                  <a:lnTo>
                    <a:pt x="526341" y="257049"/>
                  </a:lnTo>
                  <a:close/>
                </a:path>
                <a:path w="530225" h="327025">
                  <a:moveTo>
                    <a:pt x="484314" y="51992"/>
                  </a:moveTo>
                  <a:lnTo>
                    <a:pt x="160371" y="51992"/>
                  </a:lnTo>
                  <a:lnTo>
                    <a:pt x="212531" y="49023"/>
                  </a:lnTo>
                  <a:lnTo>
                    <a:pt x="311507" y="39958"/>
                  </a:lnTo>
                  <a:lnTo>
                    <a:pt x="362921" y="37036"/>
                  </a:lnTo>
                  <a:lnTo>
                    <a:pt x="417877" y="37361"/>
                  </a:lnTo>
                  <a:lnTo>
                    <a:pt x="477731" y="42592"/>
                  </a:lnTo>
                  <a:lnTo>
                    <a:pt x="481499" y="43089"/>
                  </a:lnTo>
                  <a:lnTo>
                    <a:pt x="484314" y="46299"/>
                  </a:lnTo>
                  <a:lnTo>
                    <a:pt x="484314" y="51992"/>
                  </a:lnTo>
                  <a:close/>
                </a:path>
                <a:path w="530225" h="327025">
                  <a:moveTo>
                    <a:pt x="160472" y="67134"/>
                  </a:moveTo>
                  <a:lnTo>
                    <a:pt x="103461" y="66837"/>
                  </a:lnTo>
                  <a:lnTo>
                    <a:pt x="40679" y="61554"/>
                  </a:lnTo>
                  <a:lnTo>
                    <a:pt x="36529" y="61024"/>
                  </a:lnTo>
                  <a:lnTo>
                    <a:pt x="33582" y="57247"/>
                  </a:lnTo>
                  <a:lnTo>
                    <a:pt x="34614" y="48962"/>
                  </a:lnTo>
                  <a:lnTo>
                    <a:pt x="38429" y="46069"/>
                  </a:lnTo>
                  <a:lnTo>
                    <a:pt x="42559" y="46549"/>
                  </a:lnTo>
                  <a:lnTo>
                    <a:pt x="104235" y="51720"/>
                  </a:lnTo>
                  <a:lnTo>
                    <a:pt x="484314" y="51992"/>
                  </a:lnTo>
                  <a:lnTo>
                    <a:pt x="484314" y="52141"/>
                  </a:lnTo>
                  <a:lnTo>
                    <a:pt x="361333" y="52141"/>
                  </a:lnTo>
                  <a:lnTo>
                    <a:pt x="312236" y="55041"/>
                  </a:lnTo>
                  <a:lnTo>
                    <a:pt x="213357" y="64130"/>
                  </a:lnTo>
                  <a:lnTo>
                    <a:pt x="160472" y="67134"/>
                  </a:lnTo>
                  <a:close/>
                </a:path>
                <a:path w="530225" h="327025">
                  <a:moveTo>
                    <a:pt x="480931" y="287294"/>
                  </a:moveTo>
                  <a:lnTo>
                    <a:pt x="472569" y="287294"/>
                  </a:lnTo>
                  <a:lnTo>
                    <a:pt x="469186" y="283916"/>
                  </a:lnTo>
                  <a:lnTo>
                    <a:pt x="469186" y="56749"/>
                  </a:lnTo>
                  <a:lnTo>
                    <a:pt x="413001" y="52235"/>
                  </a:lnTo>
                  <a:lnTo>
                    <a:pt x="361333" y="52141"/>
                  </a:lnTo>
                  <a:lnTo>
                    <a:pt x="484314" y="52141"/>
                  </a:lnTo>
                  <a:lnTo>
                    <a:pt x="484314" y="283916"/>
                  </a:lnTo>
                  <a:lnTo>
                    <a:pt x="480931" y="287294"/>
                  </a:lnTo>
                  <a:close/>
                </a:path>
                <a:path w="530225" h="327025">
                  <a:moveTo>
                    <a:pt x="454029" y="84614"/>
                  </a:moveTo>
                  <a:lnTo>
                    <a:pt x="100147" y="84614"/>
                  </a:lnTo>
                  <a:lnTo>
                    <a:pt x="130717" y="84017"/>
                  </a:lnTo>
                  <a:lnTo>
                    <a:pt x="160289" y="82429"/>
                  </a:lnTo>
                  <a:lnTo>
                    <a:pt x="189471" y="80157"/>
                  </a:lnTo>
                  <a:lnTo>
                    <a:pt x="249193" y="74779"/>
                  </a:lnTo>
                  <a:lnTo>
                    <a:pt x="280378" y="72373"/>
                  </a:lnTo>
                  <a:lnTo>
                    <a:pt x="312776" y="70660"/>
                  </a:lnTo>
                  <a:lnTo>
                    <a:pt x="346736" y="70007"/>
                  </a:lnTo>
                  <a:lnTo>
                    <a:pt x="371887" y="70383"/>
                  </a:lnTo>
                  <a:lnTo>
                    <a:pt x="422042" y="73418"/>
                  </a:lnTo>
                  <a:lnTo>
                    <a:pt x="454046" y="79772"/>
                  </a:lnTo>
                  <a:lnTo>
                    <a:pt x="454029" y="84614"/>
                  </a:lnTo>
                  <a:close/>
                </a:path>
                <a:path w="530225" h="327025">
                  <a:moveTo>
                    <a:pt x="100014" y="326454"/>
                  </a:moveTo>
                  <a:lnTo>
                    <a:pt x="53159" y="324945"/>
                  </a:lnTo>
                  <a:lnTo>
                    <a:pt x="6579" y="320366"/>
                  </a:lnTo>
                  <a:lnTo>
                    <a:pt x="0" y="316656"/>
                  </a:lnTo>
                  <a:lnTo>
                    <a:pt x="0" y="83932"/>
                  </a:lnTo>
                  <a:lnTo>
                    <a:pt x="949" y="81869"/>
                  </a:lnTo>
                  <a:lnTo>
                    <a:pt x="4214" y="78992"/>
                  </a:lnTo>
                  <a:lnTo>
                    <a:pt x="6347" y="78327"/>
                  </a:lnTo>
                  <a:lnTo>
                    <a:pt x="8544" y="78624"/>
                  </a:lnTo>
                  <a:lnTo>
                    <a:pt x="31412" y="81258"/>
                  </a:lnTo>
                  <a:lnTo>
                    <a:pt x="54196" y="83129"/>
                  </a:lnTo>
                  <a:lnTo>
                    <a:pt x="77054" y="84244"/>
                  </a:lnTo>
                  <a:lnTo>
                    <a:pt x="100147" y="84614"/>
                  </a:lnTo>
                  <a:lnTo>
                    <a:pt x="454029" y="84614"/>
                  </a:lnTo>
                  <a:lnTo>
                    <a:pt x="454029" y="85114"/>
                  </a:lnTo>
                  <a:lnTo>
                    <a:pt x="346751" y="85114"/>
                  </a:lnTo>
                  <a:lnTo>
                    <a:pt x="313257" y="85763"/>
                  </a:lnTo>
                  <a:lnTo>
                    <a:pt x="281226" y="87465"/>
                  </a:lnTo>
                  <a:lnTo>
                    <a:pt x="250340" y="89850"/>
                  </a:lnTo>
                  <a:lnTo>
                    <a:pt x="196759" y="94662"/>
                  </a:lnTo>
                  <a:lnTo>
                    <a:pt x="15142" y="94662"/>
                  </a:lnTo>
                  <a:lnTo>
                    <a:pt x="15142" y="306176"/>
                  </a:lnTo>
                  <a:lnTo>
                    <a:pt x="36295" y="308451"/>
                  </a:lnTo>
                  <a:lnTo>
                    <a:pt x="57408" y="310066"/>
                  </a:lnTo>
                  <a:lnTo>
                    <a:pt x="78607" y="311029"/>
                  </a:lnTo>
                  <a:lnTo>
                    <a:pt x="100014" y="311349"/>
                  </a:lnTo>
                  <a:lnTo>
                    <a:pt x="454029" y="311349"/>
                  </a:lnTo>
                  <a:lnTo>
                    <a:pt x="454029" y="311849"/>
                  </a:lnTo>
                  <a:lnTo>
                    <a:pt x="346669" y="311849"/>
                  </a:lnTo>
                  <a:lnTo>
                    <a:pt x="313167" y="312496"/>
                  </a:lnTo>
                  <a:lnTo>
                    <a:pt x="281134" y="314192"/>
                  </a:lnTo>
                  <a:lnTo>
                    <a:pt x="250248" y="316572"/>
                  </a:lnTo>
                  <a:lnTo>
                    <a:pt x="191236" y="321886"/>
                  </a:lnTo>
                  <a:lnTo>
                    <a:pt x="161661" y="324190"/>
                  </a:lnTo>
                  <a:lnTo>
                    <a:pt x="131305" y="325829"/>
                  </a:lnTo>
                  <a:lnTo>
                    <a:pt x="100014" y="326454"/>
                  </a:lnTo>
                  <a:close/>
                </a:path>
                <a:path w="530225" h="327025">
                  <a:moveTo>
                    <a:pt x="454029" y="301866"/>
                  </a:moveTo>
                  <a:lnTo>
                    <a:pt x="438919" y="301866"/>
                  </a:lnTo>
                  <a:lnTo>
                    <a:pt x="438919" y="90319"/>
                  </a:lnTo>
                  <a:lnTo>
                    <a:pt x="415763" y="88033"/>
                  </a:lnTo>
                  <a:lnTo>
                    <a:pt x="392774" y="86407"/>
                  </a:lnTo>
                  <a:lnTo>
                    <a:pt x="369816" y="85436"/>
                  </a:lnTo>
                  <a:lnTo>
                    <a:pt x="346751" y="85114"/>
                  </a:lnTo>
                  <a:lnTo>
                    <a:pt x="454029" y="85114"/>
                  </a:lnTo>
                  <a:lnTo>
                    <a:pt x="454029" y="301866"/>
                  </a:lnTo>
                  <a:close/>
                </a:path>
                <a:path w="530225" h="327025">
                  <a:moveTo>
                    <a:pt x="100164" y="99702"/>
                  </a:moveTo>
                  <a:lnTo>
                    <a:pt x="78713" y="99391"/>
                  </a:lnTo>
                  <a:lnTo>
                    <a:pt x="57478" y="98454"/>
                  </a:lnTo>
                  <a:lnTo>
                    <a:pt x="36330" y="96880"/>
                  </a:lnTo>
                  <a:lnTo>
                    <a:pt x="15142" y="94662"/>
                  </a:lnTo>
                  <a:lnTo>
                    <a:pt x="196759" y="94662"/>
                  </a:lnTo>
                  <a:lnTo>
                    <a:pt x="191349" y="95148"/>
                  </a:lnTo>
                  <a:lnTo>
                    <a:pt x="161786" y="97442"/>
                  </a:lnTo>
                  <a:lnTo>
                    <a:pt x="131442" y="99078"/>
                  </a:lnTo>
                  <a:lnTo>
                    <a:pt x="100164" y="99702"/>
                  </a:lnTo>
                  <a:close/>
                </a:path>
                <a:path w="530225" h="327025">
                  <a:moveTo>
                    <a:pt x="400241" y="125224"/>
                  </a:moveTo>
                  <a:lnTo>
                    <a:pt x="396341" y="125224"/>
                  </a:lnTo>
                  <a:lnTo>
                    <a:pt x="395726" y="125207"/>
                  </a:lnTo>
                  <a:lnTo>
                    <a:pt x="381411" y="124195"/>
                  </a:lnTo>
                  <a:lnTo>
                    <a:pt x="367160" y="123479"/>
                  </a:lnTo>
                  <a:lnTo>
                    <a:pt x="352874" y="123053"/>
                  </a:lnTo>
                  <a:lnTo>
                    <a:pt x="338456" y="122912"/>
                  </a:lnTo>
                  <a:lnTo>
                    <a:pt x="334274" y="122912"/>
                  </a:lnTo>
                  <a:lnTo>
                    <a:pt x="330894" y="119534"/>
                  </a:lnTo>
                  <a:lnTo>
                    <a:pt x="330894" y="111182"/>
                  </a:lnTo>
                  <a:lnTo>
                    <a:pt x="334274" y="107787"/>
                  </a:lnTo>
                  <a:lnTo>
                    <a:pt x="338456" y="107787"/>
                  </a:lnTo>
                  <a:lnTo>
                    <a:pt x="353189" y="107931"/>
                  </a:lnTo>
                  <a:lnTo>
                    <a:pt x="396959" y="110134"/>
                  </a:lnTo>
                  <a:lnTo>
                    <a:pt x="404239" y="114109"/>
                  </a:lnTo>
                  <a:lnTo>
                    <a:pt x="403571" y="122229"/>
                  </a:lnTo>
                  <a:lnTo>
                    <a:pt x="400241" y="125224"/>
                  </a:lnTo>
                  <a:close/>
                </a:path>
                <a:path w="530225" h="327025">
                  <a:moveTo>
                    <a:pt x="234696" y="222994"/>
                  </a:moveTo>
                  <a:lnTo>
                    <a:pt x="212154" y="222994"/>
                  </a:lnTo>
                  <a:lnTo>
                    <a:pt x="221984" y="221962"/>
                  </a:lnTo>
                  <a:lnTo>
                    <a:pt x="221984" y="206824"/>
                  </a:lnTo>
                  <a:lnTo>
                    <a:pt x="220817" y="205744"/>
                  </a:lnTo>
                  <a:lnTo>
                    <a:pt x="201112" y="196027"/>
                  </a:lnTo>
                  <a:lnTo>
                    <a:pt x="192338" y="191455"/>
                  </a:lnTo>
                  <a:lnTo>
                    <a:pt x="185234" y="186244"/>
                  </a:lnTo>
                  <a:lnTo>
                    <a:pt x="180476" y="179262"/>
                  </a:lnTo>
                  <a:lnTo>
                    <a:pt x="178742" y="169359"/>
                  </a:lnTo>
                  <a:lnTo>
                    <a:pt x="180300" y="160426"/>
                  </a:lnTo>
                  <a:lnTo>
                    <a:pt x="184716" y="153062"/>
                  </a:lnTo>
                  <a:lnTo>
                    <a:pt x="191586" y="147616"/>
                  </a:lnTo>
                  <a:lnTo>
                    <a:pt x="200512" y="144419"/>
                  </a:lnTo>
                  <a:lnTo>
                    <a:pt x="200477" y="144172"/>
                  </a:lnTo>
                  <a:lnTo>
                    <a:pt x="200362" y="124407"/>
                  </a:lnTo>
                  <a:lnTo>
                    <a:pt x="203742" y="121029"/>
                  </a:lnTo>
                  <a:lnTo>
                    <a:pt x="212107" y="121029"/>
                  </a:lnTo>
                  <a:lnTo>
                    <a:pt x="215487" y="124407"/>
                  </a:lnTo>
                  <a:lnTo>
                    <a:pt x="215477" y="143972"/>
                  </a:lnTo>
                  <a:lnTo>
                    <a:pt x="215353" y="144172"/>
                  </a:lnTo>
                  <a:lnTo>
                    <a:pt x="215379" y="144419"/>
                  </a:lnTo>
                  <a:lnTo>
                    <a:pt x="224215" y="147550"/>
                  </a:lnTo>
                  <a:lnTo>
                    <a:pt x="230982" y="152952"/>
                  </a:lnTo>
                  <a:lnTo>
                    <a:pt x="234374" y="158744"/>
                  </a:lnTo>
                  <a:lnTo>
                    <a:pt x="203694" y="158744"/>
                  </a:lnTo>
                  <a:lnTo>
                    <a:pt x="193864" y="159777"/>
                  </a:lnTo>
                  <a:lnTo>
                    <a:pt x="193864" y="175082"/>
                  </a:lnTo>
                  <a:lnTo>
                    <a:pt x="195032" y="176147"/>
                  </a:lnTo>
                  <a:lnTo>
                    <a:pt x="214704" y="185862"/>
                  </a:lnTo>
                  <a:lnTo>
                    <a:pt x="223490" y="190424"/>
                  </a:lnTo>
                  <a:lnTo>
                    <a:pt x="230604" y="195636"/>
                  </a:lnTo>
                  <a:lnTo>
                    <a:pt x="235370" y="202632"/>
                  </a:lnTo>
                  <a:lnTo>
                    <a:pt x="237106" y="212564"/>
                  </a:lnTo>
                  <a:lnTo>
                    <a:pt x="235571" y="221524"/>
                  </a:lnTo>
                  <a:lnTo>
                    <a:pt x="234696" y="222994"/>
                  </a:lnTo>
                  <a:close/>
                </a:path>
                <a:path w="530225" h="327025">
                  <a:moveTo>
                    <a:pt x="233429" y="176912"/>
                  </a:moveTo>
                  <a:lnTo>
                    <a:pt x="225064" y="176912"/>
                  </a:lnTo>
                  <a:lnTo>
                    <a:pt x="221684" y="173534"/>
                  </a:lnTo>
                  <a:lnTo>
                    <a:pt x="221684" y="159777"/>
                  </a:lnTo>
                  <a:lnTo>
                    <a:pt x="212054" y="158744"/>
                  </a:lnTo>
                  <a:lnTo>
                    <a:pt x="234374" y="158744"/>
                  </a:lnTo>
                  <a:lnTo>
                    <a:pt x="235295" y="160318"/>
                  </a:lnTo>
                  <a:lnTo>
                    <a:pt x="236809" y="169359"/>
                  </a:lnTo>
                  <a:lnTo>
                    <a:pt x="236809" y="173534"/>
                  </a:lnTo>
                  <a:lnTo>
                    <a:pt x="233429" y="176912"/>
                  </a:lnTo>
                  <a:close/>
                </a:path>
                <a:path w="530225" h="327025">
                  <a:moveTo>
                    <a:pt x="212107" y="257049"/>
                  </a:moveTo>
                  <a:lnTo>
                    <a:pt x="203742" y="257049"/>
                  </a:lnTo>
                  <a:lnTo>
                    <a:pt x="200362" y="253671"/>
                  </a:lnTo>
                  <a:lnTo>
                    <a:pt x="200319" y="237301"/>
                  </a:lnTo>
                  <a:lnTo>
                    <a:pt x="191403" y="234170"/>
                  </a:lnTo>
                  <a:lnTo>
                    <a:pt x="184599" y="228810"/>
                  </a:lnTo>
                  <a:lnTo>
                    <a:pt x="180262" y="221507"/>
                  </a:lnTo>
                  <a:lnTo>
                    <a:pt x="178739" y="212564"/>
                  </a:lnTo>
                  <a:lnTo>
                    <a:pt x="178739" y="208369"/>
                  </a:lnTo>
                  <a:lnTo>
                    <a:pt x="182122" y="204994"/>
                  </a:lnTo>
                  <a:lnTo>
                    <a:pt x="190482" y="204994"/>
                  </a:lnTo>
                  <a:lnTo>
                    <a:pt x="193864" y="208369"/>
                  </a:lnTo>
                  <a:lnTo>
                    <a:pt x="193864" y="221962"/>
                  </a:lnTo>
                  <a:lnTo>
                    <a:pt x="203694" y="222994"/>
                  </a:lnTo>
                  <a:lnTo>
                    <a:pt x="234696" y="222994"/>
                  </a:lnTo>
                  <a:lnTo>
                    <a:pt x="231211" y="228827"/>
                  </a:lnTo>
                  <a:lnTo>
                    <a:pt x="224417" y="234170"/>
                  </a:lnTo>
                  <a:lnTo>
                    <a:pt x="215487" y="237301"/>
                  </a:lnTo>
                  <a:lnTo>
                    <a:pt x="215487" y="253671"/>
                  </a:lnTo>
                  <a:lnTo>
                    <a:pt x="212107" y="257049"/>
                  </a:lnTo>
                  <a:close/>
                </a:path>
                <a:path w="530225" h="327025">
                  <a:moveTo>
                    <a:pt x="98879" y="288689"/>
                  </a:moveTo>
                  <a:lnTo>
                    <a:pt x="94702" y="288689"/>
                  </a:lnTo>
                  <a:lnTo>
                    <a:pt x="80091" y="288542"/>
                  </a:lnTo>
                  <a:lnTo>
                    <a:pt x="65549" y="288097"/>
                  </a:lnTo>
                  <a:lnTo>
                    <a:pt x="50970" y="287350"/>
                  </a:lnTo>
                  <a:lnTo>
                    <a:pt x="32099" y="285961"/>
                  </a:lnTo>
                  <a:lnTo>
                    <a:pt x="28984" y="282319"/>
                  </a:lnTo>
                  <a:lnTo>
                    <a:pt x="29667" y="274001"/>
                  </a:lnTo>
                  <a:lnTo>
                    <a:pt x="33249" y="270956"/>
                  </a:lnTo>
                  <a:lnTo>
                    <a:pt x="51883" y="272266"/>
                  </a:lnTo>
                  <a:lnTo>
                    <a:pt x="66152" y="272998"/>
                  </a:lnTo>
                  <a:lnTo>
                    <a:pt x="80391" y="273438"/>
                  </a:lnTo>
                  <a:lnTo>
                    <a:pt x="94702" y="273584"/>
                  </a:lnTo>
                  <a:lnTo>
                    <a:pt x="98879" y="273584"/>
                  </a:lnTo>
                  <a:lnTo>
                    <a:pt x="102262" y="276979"/>
                  </a:lnTo>
                  <a:lnTo>
                    <a:pt x="102262" y="285314"/>
                  </a:lnTo>
                  <a:lnTo>
                    <a:pt x="98879" y="288689"/>
                  </a:lnTo>
                  <a:close/>
                </a:path>
                <a:path w="530225" h="327025">
                  <a:moveTo>
                    <a:pt x="454029" y="311349"/>
                  </a:moveTo>
                  <a:lnTo>
                    <a:pt x="100014" y="311349"/>
                  </a:lnTo>
                  <a:lnTo>
                    <a:pt x="130603" y="310751"/>
                  </a:lnTo>
                  <a:lnTo>
                    <a:pt x="160186" y="309164"/>
                  </a:lnTo>
                  <a:lnTo>
                    <a:pt x="189375" y="306893"/>
                  </a:lnTo>
                  <a:lnTo>
                    <a:pt x="249110" y="301506"/>
                  </a:lnTo>
                  <a:lnTo>
                    <a:pt x="280302" y="299095"/>
                  </a:lnTo>
                  <a:lnTo>
                    <a:pt x="312706" y="297380"/>
                  </a:lnTo>
                  <a:lnTo>
                    <a:pt x="346669" y="296726"/>
                  </a:lnTo>
                  <a:lnTo>
                    <a:pt x="369760" y="297045"/>
                  </a:lnTo>
                  <a:lnTo>
                    <a:pt x="392745" y="298004"/>
                  </a:lnTo>
                  <a:lnTo>
                    <a:pt x="415754" y="299610"/>
                  </a:lnTo>
                  <a:lnTo>
                    <a:pt x="438919" y="301866"/>
                  </a:lnTo>
                  <a:lnTo>
                    <a:pt x="454029" y="301866"/>
                  </a:lnTo>
                  <a:lnTo>
                    <a:pt x="454029" y="311349"/>
                  </a:lnTo>
                  <a:close/>
                </a:path>
                <a:path w="530225" h="327025">
                  <a:moveTo>
                    <a:pt x="447699" y="318086"/>
                  </a:moveTo>
                  <a:lnTo>
                    <a:pt x="395995" y="313321"/>
                  </a:lnTo>
                  <a:lnTo>
                    <a:pt x="346669" y="311849"/>
                  </a:lnTo>
                  <a:lnTo>
                    <a:pt x="454029" y="311849"/>
                  </a:lnTo>
                  <a:lnTo>
                    <a:pt x="454022" y="312496"/>
                  </a:lnTo>
                  <a:lnTo>
                    <a:pt x="453079" y="314561"/>
                  </a:lnTo>
                  <a:lnTo>
                    <a:pt x="449881" y="317421"/>
                  </a:lnTo>
                  <a:lnTo>
                    <a:pt x="447699" y="318086"/>
                  </a:lnTo>
                  <a:close/>
                </a:path>
              </a:pathLst>
            </a:custGeom>
            <a:solidFill>
              <a:srgbClr val="000000"/>
            </a:solidFill>
          </p:spPr>
          <p:txBody>
            <a:bodyPr wrap="square" lIns="0" tIns="0" rIns="0" bIns="0" rtlCol="0"/>
            <a:lstStyle/>
            <a:p>
              <a:endParaRPr/>
            </a:p>
          </p:txBody>
        </p:sp>
        <p:sp>
          <p:nvSpPr>
            <p:cNvPr id="9" name="object 9"/>
            <p:cNvSpPr/>
            <p:nvPr/>
          </p:nvSpPr>
          <p:spPr>
            <a:xfrm>
              <a:off x="297104" y="3923767"/>
              <a:ext cx="1646006" cy="778348"/>
            </a:xfrm>
            <a:prstGeom prst="rect">
              <a:avLst/>
            </a:prstGeom>
            <a:blipFill>
              <a:blip r:embed="rId2" cstate="print"/>
              <a:stretch>
                <a:fillRect/>
              </a:stretch>
            </a:blipFill>
          </p:spPr>
          <p:txBody>
            <a:bodyPr wrap="square" lIns="0" tIns="0" rIns="0" bIns="0" rtlCol="0"/>
            <a:lstStyle/>
            <a:p>
              <a:endParaRPr/>
            </a:p>
          </p:txBody>
        </p:sp>
      </p:grpSp>
      <p:sp>
        <p:nvSpPr>
          <p:cNvPr id="10" name="object 10"/>
          <p:cNvSpPr txBox="1"/>
          <p:nvPr/>
        </p:nvSpPr>
        <p:spPr>
          <a:xfrm>
            <a:off x="2225401" y="848264"/>
            <a:ext cx="3729990" cy="1385570"/>
          </a:xfrm>
          <a:prstGeom prst="rect">
            <a:avLst/>
          </a:prstGeom>
          <a:solidFill>
            <a:srgbClr val="FFFFFF"/>
          </a:solidFill>
          <a:ln w="12699">
            <a:solidFill>
              <a:srgbClr val="000000"/>
            </a:solidFill>
          </a:ln>
        </p:spPr>
        <p:txBody>
          <a:bodyPr vert="horz" wrap="square" lIns="0" tIns="30480" rIns="0" bIns="0" rtlCol="0">
            <a:spAutoFit/>
          </a:bodyPr>
          <a:lstStyle/>
          <a:p>
            <a:pPr marL="371475" indent="-344805">
              <a:lnSpc>
                <a:spcPct val="100000"/>
              </a:lnSpc>
              <a:spcBef>
                <a:spcPts val="240"/>
              </a:spcBef>
              <a:buFont typeface="Noto Sans Symbols"/>
              <a:buChar char="❑"/>
              <a:tabLst>
                <a:tab pos="370840" algn="l"/>
                <a:tab pos="372110" algn="l"/>
              </a:tabLst>
            </a:pPr>
            <a:r>
              <a:rPr sz="1400" spc="50" dirty="0">
                <a:latin typeface="Arial"/>
                <a:cs typeface="Arial"/>
              </a:rPr>
              <a:t>Nhu</a:t>
            </a:r>
            <a:r>
              <a:rPr sz="1400" spc="-40" dirty="0">
                <a:latin typeface="Arial"/>
                <a:cs typeface="Arial"/>
              </a:rPr>
              <a:t> </a:t>
            </a:r>
            <a:r>
              <a:rPr sz="1400" spc="35" dirty="0">
                <a:latin typeface="Arial"/>
                <a:cs typeface="Arial"/>
              </a:rPr>
              <a:t>cầu</a:t>
            </a:r>
            <a:r>
              <a:rPr sz="1400" spc="-35" dirty="0">
                <a:latin typeface="Arial"/>
                <a:cs typeface="Arial"/>
              </a:rPr>
              <a:t> </a:t>
            </a:r>
            <a:r>
              <a:rPr sz="1400" spc="30" dirty="0">
                <a:latin typeface="Arial"/>
                <a:cs typeface="Arial"/>
              </a:rPr>
              <a:t>Kiểm</a:t>
            </a:r>
            <a:r>
              <a:rPr sz="1400" spc="-40" dirty="0">
                <a:latin typeface="Arial"/>
                <a:cs typeface="Arial"/>
              </a:rPr>
              <a:t> </a:t>
            </a:r>
            <a:r>
              <a:rPr sz="1400" spc="25" dirty="0">
                <a:latin typeface="Arial"/>
                <a:cs typeface="Arial"/>
              </a:rPr>
              <a:t>tra</a:t>
            </a:r>
            <a:r>
              <a:rPr sz="1400" spc="-35" dirty="0">
                <a:latin typeface="Arial"/>
                <a:cs typeface="Arial"/>
              </a:rPr>
              <a:t> </a:t>
            </a:r>
            <a:r>
              <a:rPr sz="1400" spc="-25" dirty="0">
                <a:latin typeface="Arial"/>
                <a:cs typeface="Arial"/>
              </a:rPr>
              <a:t>sức</a:t>
            </a:r>
            <a:r>
              <a:rPr sz="1400" spc="-40" dirty="0">
                <a:latin typeface="Arial"/>
                <a:cs typeface="Arial"/>
              </a:rPr>
              <a:t> </a:t>
            </a:r>
            <a:r>
              <a:rPr sz="1400" spc="40" dirty="0">
                <a:latin typeface="Arial"/>
                <a:cs typeface="Arial"/>
              </a:rPr>
              <a:t>khỏe</a:t>
            </a:r>
            <a:r>
              <a:rPr sz="1400" spc="-35" dirty="0">
                <a:latin typeface="Arial"/>
                <a:cs typeface="Arial"/>
              </a:rPr>
              <a:t> </a:t>
            </a:r>
            <a:r>
              <a:rPr sz="1400" spc="40" dirty="0">
                <a:latin typeface="Arial"/>
                <a:cs typeface="Arial"/>
              </a:rPr>
              <a:t>định</a:t>
            </a:r>
            <a:r>
              <a:rPr sz="1400" spc="-40" dirty="0">
                <a:latin typeface="Arial"/>
                <a:cs typeface="Arial"/>
              </a:rPr>
              <a:t> </a:t>
            </a:r>
            <a:r>
              <a:rPr sz="1400" spc="-45" dirty="0">
                <a:latin typeface="Arial"/>
                <a:cs typeface="Arial"/>
              </a:rPr>
              <a:t>kỳ.</a:t>
            </a:r>
            <a:endParaRPr sz="1400" dirty="0">
              <a:latin typeface="Arial"/>
              <a:cs typeface="Arial"/>
            </a:endParaRPr>
          </a:p>
          <a:p>
            <a:pPr marL="371475" indent="-344805">
              <a:lnSpc>
                <a:spcPct val="100000"/>
              </a:lnSpc>
              <a:buFont typeface="Noto Sans Symbols"/>
              <a:buChar char="❑"/>
              <a:tabLst>
                <a:tab pos="370840" algn="l"/>
                <a:tab pos="372110" algn="l"/>
              </a:tabLst>
            </a:pPr>
            <a:r>
              <a:rPr sz="1400" spc="50" dirty="0">
                <a:latin typeface="Arial"/>
                <a:cs typeface="Arial"/>
              </a:rPr>
              <a:t>Nhu</a:t>
            </a:r>
            <a:r>
              <a:rPr sz="1400" spc="-285" dirty="0">
                <a:latin typeface="Arial"/>
                <a:cs typeface="Arial"/>
              </a:rPr>
              <a:t> </a:t>
            </a:r>
            <a:r>
              <a:rPr sz="1400" spc="35" dirty="0">
                <a:latin typeface="Arial"/>
                <a:cs typeface="Arial"/>
              </a:rPr>
              <a:t>cầu </a:t>
            </a:r>
            <a:r>
              <a:rPr sz="1400" spc="20" dirty="0">
                <a:latin typeface="Arial"/>
                <a:cs typeface="Arial"/>
              </a:rPr>
              <a:t>Chăm </a:t>
            </a:r>
            <a:r>
              <a:rPr sz="1400" spc="30" dirty="0">
                <a:latin typeface="Arial"/>
                <a:cs typeface="Arial"/>
              </a:rPr>
              <a:t>sóc </a:t>
            </a:r>
            <a:r>
              <a:rPr sz="1400" spc="15" dirty="0">
                <a:latin typeface="Arial"/>
                <a:cs typeface="Arial"/>
              </a:rPr>
              <a:t>tại nhà</a:t>
            </a:r>
            <a:endParaRPr sz="1400" dirty="0">
              <a:latin typeface="Arial"/>
              <a:cs typeface="Arial"/>
            </a:endParaRPr>
          </a:p>
          <a:p>
            <a:pPr marL="371475" indent="-344805">
              <a:lnSpc>
                <a:spcPct val="100000"/>
              </a:lnSpc>
              <a:buFont typeface="Noto Sans Symbols"/>
              <a:buChar char="❑"/>
              <a:tabLst>
                <a:tab pos="370840" algn="l"/>
                <a:tab pos="372110" algn="l"/>
              </a:tabLst>
            </a:pPr>
            <a:r>
              <a:rPr sz="1400" spc="50" dirty="0">
                <a:latin typeface="Arial"/>
                <a:cs typeface="Arial"/>
              </a:rPr>
              <a:t>Nhu </a:t>
            </a:r>
            <a:r>
              <a:rPr sz="1400" spc="35" dirty="0">
                <a:latin typeface="Arial"/>
                <a:cs typeface="Arial"/>
              </a:rPr>
              <a:t>cầu </a:t>
            </a:r>
            <a:r>
              <a:rPr sz="1400" spc="-55" dirty="0">
                <a:latin typeface="Arial"/>
                <a:cs typeface="Arial"/>
              </a:rPr>
              <a:t>Tư </a:t>
            </a:r>
            <a:r>
              <a:rPr sz="1400" spc="20" dirty="0">
                <a:latin typeface="Arial"/>
                <a:cs typeface="Arial"/>
              </a:rPr>
              <a:t>vấn</a:t>
            </a:r>
            <a:r>
              <a:rPr sz="1400" spc="-265" dirty="0">
                <a:latin typeface="Arial"/>
                <a:cs typeface="Arial"/>
              </a:rPr>
              <a:t> </a:t>
            </a:r>
            <a:r>
              <a:rPr sz="1400" spc="-25" dirty="0">
                <a:latin typeface="Arial"/>
                <a:cs typeface="Arial"/>
              </a:rPr>
              <a:t>sức </a:t>
            </a:r>
            <a:r>
              <a:rPr sz="1400" spc="10" dirty="0">
                <a:latin typeface="Arial"/>
                <a:cs typeface="Arial"/>
              </a:rPr>
              <a:t>khỏe.</a:t>
            </a:r>
            <a:endParaRPr sz="1400" dirty="0">
              <a:latin typeface="Arial"/>
              <a:cs typeface="Arial"/>
            </a:endParaRPr>
          </a:p>
          <a:p>
            <a:pPr marL="371475" indent="-344805">
              <a:lnSpc>
                <a:spcPct val="100000"/>
              </a:lnSpc>
              <a:buFont typeface="Noto Sans Symbols"/>
              <a:buChar char="❑"/>
              <a:tabLst>
                <a:tab pos="370840" algn="l"/>
                <a:tab pos="372110" algn="l"/>
              </a:tabLst>
            </a:pPr>
            <a:r>
              <a:rPr sz="1400" spc="50" dirty="0">
                <a:latin typeface="Arial"/>
                <a:cs typeface="Arial"/>
              </a:rPr>
              <a:t>Nhu</a:t>
            </a:r>
            <a:r>
              <a:rPr sz="1400" spc="-45" dirty="0">
                <a:latin typeface="Arial"/>
                <a:cs typeface="Arial"/>
              </a:rPr>
              <a:t> </a:t>
            </a:r>
            <a:r>
              <a:rPr sz="1400" spc="35" dirty="0">
                <a:latin typeface="Arial"/>
                <a:cs typeface="Arial"/>
              </a:rPr>
              <a:t>cầu</a:t>
            </a:r>
            <a:r>
              <a:rPr sz="1400" spc="-45" dirty="0">
                <a:latin typeface="Arial"/>
                <a:cs typeface="Arial"/>
              </a:rPr>
              <a:t> </a:t>
            </a:r>
            <a:r>
              <a:rPr sz="1400" spc="20" dirty="0">
                <a:latin typeface="Arial"/>
                <a:cs typeface="Arial"/>
              </a:rPr>
              <a:t>Chăm</a:t>
            </a:r>
            <a:r>
              <a:rPr sz="1400" spc="-45" dirty="0">
                <a:latin typeface="Arial"/>
                <a:cs typeface="Arial"/>
              </a:rPr>
              <a:t> </a:t>
            </a:r>
            <a:r>
              <a:rPr sz="1400" spc="30" dirty="0">
                <a:latin typeface="Arial"/>
                <a:cs typeface="Arial"/>
              </a:rPr>
              <a:t>sóc</a:t>
            </a:r>
            <a:r>
              <a:rPr sz="1400" spc="-45" dirty="0">
                <a:latin typeface="Arial"/>
                <a:cs typeface="Arial"/>
              </a:rPr>
              <a:t> </a:t>
            </a:r>
            <a:r>
              <a:rPr sz="1400" spc="45" dirty="0">
                <a:latin typeface="Arial"/>
                <a:cs typeface="Arial"/>
              </a:rPr>
              <a:t>giảm</a:t>
            </a:r>
            <a:r>
              <a:rPr sz="1400" spc="-45" dirty="0">
                <a:latin typeface="Arial"/>
                <a:cs typeface="Arial"/>
              </a:rPr>
              <a:t> </a:t>
            </a:r>
            <a:r>
              <a:rPr sz="1400" spc="35" dirty="0">
                <a:latin typeface="Arial"/>
                <a:cs typeface="Arial"/>
              </a:rPr>
              <a:t>nhẹ</a:t>
            </a:r>
            <a:endParaRPr sz="1400" dirty="0">
              <a:latin typeface="Arial"/>
              <a:cs typeface="Arial"/>
            </a:endParaRPr>
          </a:p>
          <a:p>
            <a:pPr marL="371475" indent="-344805">
              <a:lnSpc>
                <a:spcPct val="100000"/>
              </a:lnSpc>
              <a:buFont typeface="Noto Sans Symbols"/>
              <a:buChar char="❑"/>
              <a:tabLst>
                <a:tab pos="370840" algn="l"/>
                <a:tab pos="372110" algn="l"/>
              </a:tabLst>
            </a:pPr>
            <a:r>
              <a:rPr sz="1400" spc="50" dirty="0">
                <a:latin typeface="Arial"/>
                <a:cs typeface="Arial"/>
              </a:rPr>
              <a:t>Nhu</a:t>
            </a:r>
            <a:r>
              <a:rPr sz="1400" spc="-45" dirty="0">
                <a:latin typeface="Arial"/>
                <a:cs typeface="Arial"/>
              </a:rPr>
              <a:t> </a:t>
            </a:r>
            <a:r>
              <a:rPr sz="1400" spc="35" dirty="0">
                <a:latin typeface="Arial"/>
                <a:cs typeface="Arial"/>
              </a:rPr>
              <a:t>cầu</a:t>
            </a:r>
            <a:r>
              <a:rPr sz="1400" spc="-40" dirty="0">
                <a:latin typeface="Arial"/>
                <a:cs typeface="Arial"/>
              </a:rPr>
              <a:t> </a:t>
            </a:r>
            <a:r>
              <a:rPr sz="1400" spc="20" dirty="0">
                <a:latin typeface="Arial"/>
                <a:cs typeface="Arial"/>
              </a:rPr>
              <a:t>Phục</a:t>
            </a:r>
            <a:r>
              <a:rPr sz="1400" spc="-40" dirty="0">
                <a:latin typeface="Arial"/>
                <a:cs typeface="Arial"/>
              </a:rPr>
              <a:t> </a:t>
            </a:r>
            <a:r>
              <a:rPr sz="1400" spc="25" dirty="0">
                <a:latin typeface="Arial"/>
                <a:cs typeface="Arial"/>
              </a:rPr>
              <a:t>hồi</a:t>
            </a:r>
            <a:r>
              <a:rPr sz="1400" spc="-40" dirty="0">
                <a:latin typeface="Arial"/>
                <a:cs typeface="Arial"/>
              </a:rPr>
              <a:t> </a:t>
            </a:r>
            <a:r>
              <a:rPr sz="1400" spc="15" dirty="0">
                <a:latin typeface="Arial"/>
                <a:cs typeface="Arial"/>
              </a:rPr>
              <a:t>chức</a:t>
            </a:r>
            <a:r>
              <a:rPr sz="1400" spc="-45" dirty="0">
                <a:latin typeface="Arial"/>
                <a:cs typeface="Arial"/>
              </a:rPr>
              <a:t> </a:t>
            </a:r>
            <a:r>
              <a:rPr sz="1400" dirty="0">
                <a:latin typeface="Arial"/>
                <a:cs typeface="Arial"/>
              </a:rPr>
              <a:t>năng.</a:t>
            </a:r>
          </a:p>
          <a:p>
            <a:pPr marL="371475" indent="-344805">
              <a:lnSpc>
                <a:spcPct val="100000"/>
              </a:lnSpc>
              <a:buFont typeface="Noto Sans Symbols"/>
              <a:buChar char="❑"/>
              <a:tabLst>
                <a:tab pos="370840" algn="l"/>
                <a:tab pos="372110" algn="l"/>
              </a:tabLst>
            </a:pPr>
            <a:r>
              <a:rPr sz="1400" spc="50" dirty="0">
                <a:latin typeface="Arial"/>
                <a:cs typeface="Arial"/>
              </a:rPr>
              <a:t>Nhu </a:t>
            </a:r>
            <a:r>
              <a:rPr sz="1400" spc="35" dirty="0">
                <a:latin typeface="Arial"/>
                <a:cs typeface="Arial"/>
              </a:rPr>
              <a:t>cầu </a:t>
            </a:r>
            <a:r>
              <a:rPr sz="1400" spc="20" dirty="0">
                <a:latin typeface="Arial"/>
                <a:cs typeface="Arial"/>
              </a:rPr>
              <a:t>Chăm </a:t>
            </a:r>
            <a:r>
              <a:rPr sz="1400" spc="30" dirty="0">
                <a:latin typeface="Arial"/>
                <a:cs typeface="Arial"/>
              </a:rPr>
              <a:t>sóc</a:t>
            </a:r>
            <a:r>
              <a:rPr sz="1400" spc="-254" dirty="0">
                <a:latin typeface="Arial"/>
                <a:cs typeface="Arial"/>
              </a:rPr>
              <a:t> </a:t>
            </a:r>
            <a:r>
              <a:rPr sz="1400" spc="-30" dirty="0">
                <a:latin typeface="Arial"/>
                <a:cs typeface="Arial"/>
              </a:rPr>
              <a:t>NCDs.</a:t>
            </a:r>
            <a:endParaRPr sz="1400" dirty="0">
              <a:latin typeface="Arial"/>
              <a:cs typeface="Arial"/>
            </a:endParaRPr>
          </a:p>
        </p:txBody>
      </p:sp>
      <p:grpSp>
        <p:nvGrpSpPr>
          <p:cNvPr id="11" name="object 2"/>
          <p:cNvGrpSpPr/>
          <p:nvPr/>
        </p:nvGrpSpPr>
        <p:grpSpPr>
          <a:xfrm>
            <a:off x="2272665" y="2477933"/>
            <a:ext cx="4801235" cy="3063315"/>
            <a:chOff x="2272665" y="699373"/>
            <a:chExt cx="4801235" cy="4841875"/>
          </a:xfrm>
        </p:grpSpPr>
        <p:sp>
          <p:nvSpPr>
            <p:cNvPr id="12" name="object 3"/>
            <p:cNvSpPr/>
            <p:nvPr/>
          </p:nvSpPr>
          <p:spPr>
            <a:xfrm>
              <a:off x="4471965" y="2777144"/>
              <a:ext cx="264160" cy="0"/>
            </a:xfrm>
            <a:custGeom>
              <a:avLst/>
              <a:gdLst/>
              <a:ahLst/>
              <a:cxnLst/>
              <a:rect l="l" t="t" r="r" b="b"/>
              <a:pathLst>
                <a:path w="264160">
                  <a:moveTo>
                    <a:pt x="0" y="0"/>
                  </a:moveTo>
                  <a:lnTo>
                    <a:pt x="264049" y="0"/>
                  </a:lnTo>
                </a:path>
              </a:pathLst>
            </a:custGeom>
            <a:ln w="15099">
              <a:solidFill>
                <a:srgbClr val="F4F0E4"/>
              </a:solidFill>
            </a:ln>
          </p:spPr>
          <p:txBody>
            <a:bodyPr wrap="square" lIns="0" tIns="0" rIns="0" bIns="0" rtlCol="0"/>
            <a:lstStyle/>
            <a:p>
              <a:endParaRPr/>
            </a:p>
          </p:txBody>
        </p:sp>
        <p:sp>
          <p:nvSpPr>
            <p:cNvPr id="13" name="object 4"/>
            <p:cNvSpPr/>
            <p:nvPr/>
          </p:nvSpPr>
          <p:spPr>
            <a:xfrm>
              <a:off x="2272665" y="2399585"/>
              <a:ext cx="4706190" cy="3141378"/>
            </a:xfrm>
            <a:prstGeom prst="rect">
              <a:avLst/>
            </a:prstGeom>
            <a:blipFill>
              <a:blip r:embed="rId3" cstate="print"/>
              <a:stretch>
                <a:fillRect/>
              </a:stretch>
            </a:blipFill>
          </p:spPr>
          <p:txBody>
            <a:bodyPr wrap="square" lIns="0" tIns="0" rIns="0" bIns="0" rtlCol="0"/>
            <a:lstStyle/>
            <a:p>
              <a:endParaRPr/>
            </a:p>
          </p:txBody>
        </p:sp>
        <p:sp>
          <p:nvSpPr>
            <p:cNvPr id="14" name="object 5"/>
            <p:cNvSpPr/>
            <p:nvPr/>
          </p:nvSpPr>
          <p:spPr>
            <a:xfrm>
              <a:off x="4022092" y="699373"/>
              <a:ext cx="3051318" cy="203222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2598" y="247295"/>
            <a:ext cx="2602865" cy="356870"/>
          </a:xfrm>
          <a:prstGeom prst="rect">
            <a:avLst/>
          </a:prstGeom>
        </p:spPr>
        <p:txBody>
          <a:bodyPr vert="horz" wrap="square" lIns="0" tIns="15240" rIns="0" bIns="0" rtlCol="0">
            <a:spAutoFit/>
          </a:bodyPr>
          <a:lstStyle/>
          <a:p>
            <a:pPr marL="12700">
              <a:lnSpc>
                <a:spcPct val="100000"/>
              </a:lnSpc>
              <a:spcBef>
                <a:spcPts val="120"/>
              </a:spcBef>
            </a:pPr>
            <a:r>
              <a:rPr spc="5" dirty="0"/>
              <a:t>Các nhu </a:t>
            </a:r>
            <a:r>
              <a:rPr spc="35" dirty="0"/>
              <a:t>cầu </a:t>
            </a:r>
            <a:r>
              <a:rPr spc="-95" dirty="0"/>
              <a:t>cơ</a:t>
            </a:r>
            <a:r>
              <a:rPr spc="-440" dirty="0"/>
              <a:t> </a:t>
            </a:r>
            <a:r>
              <a:rPr spc="35" dirty="0"/>
              <a:t>bản</a:t>
            </a:r>
          </a:p>
        </p:txBody>
      </p:sp>
      <p:sp>
        <p:nvSpPr>
          <p:cNvPr id="3" name="object 3"/>
          <p:cNvSpPr txBox="1"/>
          <p:nvPr/>
        </p:nvSpPr>
        <p:spPr>
          <a:xfrm>
            <a:off x="110366" y="1356684"/>
            <a:ext cx="868044" cy="2449830"/>
          </a:xfrm>
          <a:prstGeom prst="rect">
            <a:avLst/>
          </a:prstGeom>
        </p:spPr>
        <p:txBody>
          <a:bodyPr vert="horz" wrap="square" lIns="0" tIns="12700" rIns="0" bIns="0" rtlCol="0">
            <a:spAutoFit/>
          </a:bodyPr>
          <a:lstStyle/>
          <a:p>
            <a:pPr algn="ctr">
              <a:lnSpc>
                <a:spcPts val="1864"/>
              </a:lnSpc>
              <a:spcBef>
                <a:spcPts val="100"/>
              </a:spcBef>
            </a:pPr>
            <a:r>
              <a:rPr sz="1600" b="1" spc="-90" dirty="0" smtClean="0">
                <a:latin typeface="Arial"/>
                <a:cs typeface="Arial"/>
              </a:rPr>
              <a:t>2.</a:t>
            </a:r>
            <a:r>
              <a:rPr lang="en-US" sz="1600" b="1" spc="-90" dirty="0" smtClean="0">
                <a:latin typeface="Arial"/>
                <a:cs typeface="Arial"/>
              </a:rPr>
              <a:t>3. </a:t>
            </a:r>
            <a:r>
              <a:rPr sz="1600" b="1" spc="80" dirty="0" err="1" smtClean="0">
                <a:latin typeface="Arial"/>
                <a:cs typeface="Arial"/>
              </a:rPr>
              <a:t>Nhu</a:t>
            </a:r>
            <a:r>
              <a:rPr sz="1600" b="1" spc="-180" dirty="0" smtClean="0">
                <a:latin typeface="Arial"/>
                <a:cs typeface="Arial"/>
              </a:rPr>
              <a:t> </a:t>
            </a:r>
            <a:r>
              <a:rPr sz="1600" b="1" spc="55" dirty="0">
                <a:latin typeface="Arial"/>
                <a:cs typeface="Arial"/>
              </a:rPr>
              <a:t>cầu</a:t>
            </a:r>
            <a:endParaRPr sz="1600" dirty="0">
              <a:latin typeface="Arial"/>
              <a:cs typeface="Arial"/>
            </a:endParaRPr>
          </a:p>
          <a:p>
            <a:pPr marL="134620" marR="127000" indent="42545" algn="ctr">
              <a:lnSpc>
                <a:spcPct val="200000"/>
              </a:lnSpc>
            </a:pPr>
            <a:r>
              <a:rPr sz="1600" b="1" spc="60" dirty="0">
                <a:latin typeface="Arial"/>
                <a:cs typeface="Arial"/>
              </a:rPr>
              <a:t>hoạt  </a:t>
            </a:r>
            <a:r>
              <a:rPr sz="1600" b="1" spc="120" dirty="0">
                <a:latin typeface="Arial"/>
                <a:cs typeface="Arial"/>
              </a:rPr>
              <a:t>đ</a:t>
            </a:r>
            <a:r>
              <a:rPr sz="1600" b="1" spc="-5" dirty="0">
                <a:latin typeface="Arial"/>
                <a:cs typeface="Arial"/>
              </a:rPr>
              <a:t>ộ</a:t>
            </a:r>
            <a:r>
              <a:rPr sz="1600" b="1" spc="60" dirty="0">
                <a:latin typeface="Arial"/>
                <a:cs typeface="Arial"/>
              </a:rPr>
              <a:t>ng,  </a:t>
            </a:r>
            <a:r>
              <a:rPr sz="1600" b="1" spc="85" dirty="0">
                <a:latin typeface="Arial"/>
                <a:cs typeface="Arial"/>
              </a:rPr>
              <a:t>lao  </a:t>
            </a:r>
            <a:r>
              <a:rPr sz="1600" b="1" spc="80" dirty="0">
                <a:latin typeface="Arial"/>
                <a:cs typeface="Arial"/>
              </a:rPr>
              <a:t>động</a:t>
            </a:r>
            <a:endParaRPr sz="1600" dirty="0">
              <a:latin typeface="Arial"/>
              <a:cs typeface="Arial"/>
            </a:endParaRPr>
          </a:p>
        </p:txBody>
      </p:sp>
      <p:sp>
        <p:nvSpPr>
          <p:cNvPr id="4" name="object 4"/>
          <p:cNvSpPr/>
          <p:nvPr/>
        </p:nvSpPr>
        <p:spPr>
          <a:xfrm>
            <a:off x="279454" y="935728"/>
            <a:ext cx="530225" cy="248920"/>
          </a:xfrm>
          <a:custGeom>
            <a:avLst/>
            <a:gdLst/>
            <a:ahLst/>
            <a:cxnLst/>
            <a:rect l="l" t="t" r="r" b="b"/>
            <a:pathLst>
              <a:path w="530225" h="248919">
                <a:moveTo>
                  <a:pt x="525756" y="248309"/>
                </a:moveTo>
                <a:lnTo>
                  <a:pt x="3929" y="248309"/>
                </a:lnTo>
                <a:lnTo>
                  <a:pt x="0" y="244327"/>
                </a:lnTo>
                <a:lnTo>
                  <a:pt x="0" y="3949"/>
                </a:lnTo>
                <a:lnTo>
                  <a:pt x="3929" y="0"/>
                </a:lnTo>
                <a:lnTo>
                  <a:pt x="525756" y="0"/>
                </a:lnTo>
                <a:lnTo>
                  <a:pt x="529721" y="3949"/>
                </a:lnTo>
                <a:lnTo>
                  <a:pt x="529721" y="17737"/>
                </a:lnTo>
                <a:lnTo>
                  <a:pt x="17654" y="17737"/>
                </a:lnTo>
                <a:lnTo>
                  <a:pt x="17654" y="230554"/>
                </a:lnTo>
                <a:lnTo>
                  <a:pt x="529721" y="230554"/>
                </a:lnTo>
                <a:lnTo>
                  <a:pt x="529721" y="244327"/>
                </a:lnTo>
                <a:lnTo>
                  <a:pt x="525756" y="248309"/>
                </a:lnTo>
                <a:close/>
              </a:path>
              <a:path w="530225" h="248919">
                <a:moveTo>
                  <a:pt x="529721" y="230554"/>
                </a:moveTo>
                <a:lnTo>
                  <a:pt x="512063" y="230554"/>
                </a:lnTo>
                <a:lnTo>
                  <a:pt x="512063" y="17737"/>
                </a:lnTo>
                <a:lnTo>
                  <a:pt x="529721" y="17737"/>
                </a:lnTo>
                <a:lnTo>
                  <a:pt x="529721" y="230554"/>
                </a:lnTo>
                <a:close/>
              </a:path>
              <a:path w="530225" h="248919">
                <a:moveTo>
                  <a:pt x="81872" y="137742"/>
                </a:moveTo>
                <a:lnTo>
                  <a:pt x="77342" y="137742"/>
                </a:lnTo>
                <a:lnTo>
                  <a:pt x="75109" y="136887"/>
                </a:lnTo>
                <a:lnTo>
                  <a:pt x="69944" y="131699"/>
                </a:lnTo>
                <a:lnTo>
                  <a:pt x="69944" y="126094"/>
                </a:lnTo>
                <a:lnTo>
                  <a:pt x="98364" y="97549"/>
                </a:lnTo>
                <a:lnTo>
                  <a:pt x="69944" y="69004"/>
                </a:lnTo>
                <a:lnTo>
                  <a:pt x="69944" y="63399"/>
                </a:lnTo>
                <a:lnTo>
                  <a:pt x="76842" y="56472"/>
                </a:lnTo>
                <a:lnTo>
                  <a:pt x="82422" y="56472"/>
                </a:lnTo>
                <a:lnTo>
                  <a:pt x="110839" y="85019"/>
                </a:lnTo>
                <a:lnTo>
                  <a:pt x="135792" y="85019"/>
                </a:lnTo>
                <a:lnTo>
                  <a:pt x="123319" y="97549"/>
                </a:lnTo>
                <a:lnTo>
                  <a:pt x="135795" y="110082"/>
                </a:lnTo>
                <a:lnTo>
                  <a:pt x="110839" y="110082"/>
                </a:lnTo>
                <a:lnTo>
                  <a:pt x="84139" y="136887"/>
                </a:lnTo>
                <a:lnTo>
                  <a:pt x="81872" y="137742"/>
                </a:lnTo>
                <a:close/>
              </a:path>
              <a:path w="530225" h="248919">
                <a:moveTo>
                  <a:pt x="135792" y="85019"/>
                </a:moveTo>
                <a:lnTo>
                  <a:pt x="110839" y="85019"/>
                </a:lnTo>
                <a:lnTo>
                  <a:pt x="139259" y="56472"/>
                </a:lnTo>
                <a:lnTo>
                  <a:pt x="144839" y="56472"/>
                </a:lnTo>
                <a:lnTo>
                  <a:pt x="151734" y="63399"/>
                </a:lnTo>
                <a:lnTo>
                  <a:pt x="151734" y="69004"/>
                </a:lnTo>
                <a:lnTo>
                  <a:pt x="135792" y="85019"/>
                </a:lnTo>
                <a:close/>
              </a:path>
              <a:path w="530225" h="248919">
                <a:moveTo>
                  <a:pt x="214304" y="137742"/>
                </a:moveTo>
                <a:lnTo>
                  <a:pt x="209772" y="137742"/>
                </a:lnTo>
                <a:lnTo>
                  <a:pt x="207539" y="136887"/>
                </a:lnTo>
                <a:lnTo>
                  <a:pt x="202359" y="131699"/>
                </a:lnTo>
                <a:lnTo>
                  <a:pt x="202359" y="126094"/>
                </a:lnTo>
                <a:lnTo>
                  <a:pt x="230794" y="97549"/>
                </a:lnTo>
                <a:lnTo>
                  <a:pt x="202359" y="69004"/>
                </a:lnTo>
                <a:lnTo>
                  <a:pt x="202359" y="63399"/>
                </a:lnTo>
                <a:lnTo>
                  <a:pt x="209257" y="56472"/>
                </a:lnTo>
                <a:lnTo>
                  <a:pt x="214852" y="56472"/>
                </a:lnTo>
                <a:lnTo>
                  <a:pt x="243272" y="85019"/>
                </a:lnTo>
                <a:lnTo>
                  <a:pt x="268222" y="85019"/>
                </a:lnTo>
                <a:lnTo>
                  <a:pt x="255746" y="97549"/>
                </a:lnTo>
                <a:lnTo>
                  <a:pt x="268224" y="110082"/>
                </a:lnTo>
                <a:lnTo>
                  <a:pt x="243272" y="110082"/>
                </a:lnTo>
                <a:lnTo>
                  <a:pt x="216584" y="136887"/>
                </a:lnTo>
                <a:lnTo>
                  <a:pt x="214304" y="137742"/>
                </a:lnTo>
                <a:close/>
              </a:path>
              <a:path w="530225" h="248919">
                <a:moveTo>
                  <a:pt x="268222" y="85019"/>
                </a:moveTo>
                <a:lnTo>
                  <a:pt x="243272" y="85019"/>
                </a:lnTo>
                <a:lnTo>
                  <a:pt x="271689" y="56472"/>
                </a:lnTo>
                <a:lnTo>
                  <a:pt x="277271" y="56472"/>
                </a:lnTo>
                <a:lnTo>
                  <a:pt x="284166" y="63399"/>
                </a:lnTo>
                <a:lnTo>
                  <a:pt x="284166" y="69004"/>
                </a:lnTo>
                <a:lnTo>
                  <a:pt x="268222" y="85019"/>
                </a:lnTo>
                <a:close/>
              </a:path>
              <a:path w="530225" h="248919">
                <a:moveTo>
                  <a:pt x="144292" y="137742"/>
                </a:moveTo>
                <a:lnTo>
                  <a:pt x="139774" y="137742"/>
                </a:lnTo>
                <a:lnTo>
                  <a:pt x="137527" y="136887"/>
                </a:lnTo>
                <a:lnTo>
                  <a:pt x="110839" y="110082"/>
                </a:lnTo>
                <a:lnTo>
                  <a:pt x="135795" y="110082"/>
                </a:lnTo>
                <a:lnTo>
                  <a:pt x="151734" y="126094"/>
                </a:lnTo>
                <a:lnTo>
                  <a:pt x="151734" y="131699"/>
                </a:lnTo>
                <a:lnTo>
                  <a:pt x="146554" y="136887"/>
                </a:lnTo>
                <a:lnTo>
                  <a:pt x="144292" y="137742"/>
                </a:lnTo>
                <a:close/>
              </a:path>
              <a:path w="530225" h="248919">
                <a:moveTo>
                  <a:pt x="276719" y="137742"/>
                </a:moveTo>
                <a:lnTo>
                  <a:pt x="272189" y="137742"/>
                </a:lnTo>
                <a:lnTo>
                  <a:pt x="269956" y="136887"/>
                </a:lnTo>
                <a:lnTo>
                  <a:pt x="243272" y="110082"/>
                </a:lnTo>
                <a:lnTo>
                  <a:pt x="268224" y="110082"/>
                </a:lnTo>
                <a:lnTo>
                  <a:pt x="284166" y="126094"/>
                </a:lnTo>
                <a:lnTo>
                  <a:pt x="284166" y="131699"/>
                </a:lnTo>
                <a:lnTo>
                  <a:pt x="279001" y="136887"/>
                </a:lnTo>
                <a:lnTo>
                  <a:pt x="276719" y="137742"/>
                </a:lnTo>
                <a:close/>
              </a:path>
              <a:path w="530225" h="248919">
                <a:moveTo>
                  <a:pt x="163779" y="195099"/>
                </a:moveTo>
                <a:lnTo>
                  <a:pt x="65732" y="195099"/>
                </a:lnTo>
                <a:lnTo>
                  <a:pt x="61799" y="191117"/>
                </a:lnTo>
                <a:lnTo>
                  <a:pt x="61799" y="181312"/>
                </a:lnTo>
                <a:lnTo>
                  <a:pt x="65732" y="177364"/>
                </a:lnTo>
                <a:lnTo>
                  <a:pt x="163779" y="177364"/>
                </a:lnTo>
                <a:lnTo>
                  <a:pt x="167744" y="181312"/>
                </a:lnTo>
                <a:lnTo>
                  <a:pt x="167744" y="191117"/>
                </a:lnTo>
                <a:lnTo>
                  <a:pt x="163779" y="195099"/>
                </a:lnTo>
                <a:close/>
              </a:path>
              <a:path w="530225" h="248919">
                <a:moveTo>
                  <a:pt x="287381" y="195099"/>
                </a:moveTo>
                <a:lnTo>
                  <a:pt x="189332" y="195099"/>
                </a:lnTo>
                <a:lnTo>
                  <a:pt x="185402" y="191117"/>
                </a:lnTo>
                <a:lnTo>
                  <a:pt x="185402" y="181312"/>
                </a:lnTo>
                <a:lnTo>
                  <a:pt x="189332" y="177364"/>
                </a:lnTo>
                <a:lnTo>
                  <a:pt x="287381" y="177364"/>
                </a:lnTo>
                <a:lnTo>
                  <a:pt x="291346" y="181312"/>
                </a:lnTo>
                <a:lnTo>
                  <a:pt x="291346" y="191117"/>
                </a:lnTo>
                <a:lnTo>
                  <a:pt x="287381" y="195099"/>
                </a:lnTo>
                <a:close/>
              </a:path>
              <a:path w="530225" h="248919">
                <a:moveTo>
                  <a:pt x="428641" y="195099"/>
                </a:moveTo>
                <a:lnTo>
                  <a:pt x="330576" y="195099"/>
                </a:lnTo>
                <a:lnTo>
                  <a:pt x="326661" y="191117"/>
                </a:lnTo>
                <a:lnTo>
                  <a:pt x="326661" y="181312"/>
                </a:lnTo>
                <a:lnTo>
                  <a:pt x="330576" y="177364"/>
                </a:lnTo>
                <a:lnTo>
                  <a:pt x="428641" y="177364"/>
                </a:lnTo>
                <a:lnTo>
                  <a:pt x="432606" y="181312"/>
                </a:lnTo>
                <a:lnTo>
                  <a:pt x="432606" y="191117"/>
                </a:lnTo>
                <a:lnTo>
                  <a:pt x="428641" y="195099"/>
                </a:lnTo>
                <a:close/>
              </a:path>
            </a:pathLst>
          </a:custGeom>
          <a:solidFill>
            <a:srgbClr val="000000"/>
          </a:solidFill>
        </p:spPr>
        <p:txBody>
          <a:bodyPr wrap="square" lIns="0" tIns="0" rIns="0" bIns="0" rtlCol="0"/>
          <a:lstStyle/>
          <a:p>
            <a:endParaRPr/>
          </a:p>
        </p:txBody>
      </p:sp>
      <p:sp>
        <p:nvSpPr>
          <p:cNvPr id="5" name="object 5"/>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sp>
        <p:nvSpPr>
          <p:cNvPr id="6" name="object 6"/>
          <p:cNvSpPr/>
          <p:nvPr/>
        </p:nvSpPr>
        <p:spPr>
          <a:xfrm>
            <a:off x="1338988" y="935728"/>
            <a:ext cx="3509010" cy="1600835"/>
          </a:xfrm>
          <a:custGeom>
            <a:avLst/>
            <a:gdLst/>
            <a:ahLst/>
            <a:cxnLst/>
            <a:rect l="l" t="t" r="r" b="b"/>
            <a:pathLst>
              <a:path w="3509010" h="1600835">
                <a:moveTo>
                  <a:pt x="0" y="0"/>
                </a:moveTo>
                <a:lnTo>
                  <a:pt x="3508492" y="0"/>
                </a:lnTo>
                <a:lnTo>
                  <a:pt x="3508492" y="1600794"/>
                </a:lnTo>
                <a:lnTo>
                  <a:pt x="0" y="1600794"/>
                </a:lnTo>
                <a:lnTo>
                  <a:pt x="0" y="0"/>
                </a:lnTo>
                <a:close/>
              </a:path>
            </a:pathLst>
          </a:custGeom>
          <a:ln w="12699">
            <a:solidFill>
              <a:srgbClr val="000000"/>
            </a:solidFill>
          </a:ln>
        </p:spPr>
        <p:txBody>
          <a:bodyPr wrap="square" lIns="0" tIns="0" rIns="0" bIns="0" rtlCol="0"/>
          <a:lstStyle/>
          <a:p>
            <a:endParaRPr/>
          </a:p>
        </p:txBody>
      </p:sp>
      <p:sp>
        <p:nvSpPr>
          <p:cNvPr id="7" name="object 7"/>
          <p:cNvSpPr txBox="1"/>
          <p:nvPr/>
        </p:nvSpPr>
        <p:spPr>
          <a:xfrm>
            <a:off x="1414235" y="1198400"/>
            <a:ext cx="3358515" cy="1092200"/>
          </a:xfrm>
          <a:prstGeom prst="rect">
            <a:avLst/>
          </a:prstGeom>
        </p:spPr>
        <p:txBody>
          <a:bodyPr vert="horz" wrap="square" lIns="0" tIns="12700" rIns="0" bIns="0" rtlCol="0">
            <a:spAutoFit/>
          </a:bodyPr>
          <a:lstStyle/>
          <a:p>
            <a:pPr marL="315595" marR="5080" indent="-303530">
              <a:lnSpc>
                <a:spcPct val="100000"/>
              </a:lnSpc>
              <a:spcBef>
                <a:spcPts val="100"/>
              </a:spcBef>
              <a:buFont typeface="Noto Sans Symbols"/>
              <a:buChar char="□"/>
              <a:tabLst>
                <a:tab pos="315595" algn="l"/>
                <a:tab pos="316230" algn="l"/>
              </a:tabLst>
            </a:pPr>
            <a:r>
              <a:rPr sz="1400" spc="-5" dirty="0">
                <a:latin typeface="Arial"/>
                <a:cs typeface="Arial"/>
              </a:rPr>
              <a:t>Nhu </a:t>
            </a:r>
            <a:r>
              <a:rPr sz="1400" dirty="0">
                <a:latin typeface="Arial"/>
                <a:cs typeface="Arial"/>
              </a:rPr>
              <a:t>cầu </a:t>
            </a:r>
            <a:r>
              <a:rPr sz="1400" spc="-5" dirty="0">
                <a:latin typeface="Arial"/>
                <a:cs typeface="Arial"/>
              </a:rPr>
              <a:t>được tham gia </a:t>
            </a:r>
            <a:r>
              <a:rPr sz="1400" dirty="0">
                <a:latin typeface="Arial"/>
                <a:cs typeface="Arial"/>
              </a:rPr>
              <a:t>các </a:t>
            </a:r>
            <a:r>
              <a:rPr sz="1400" spc="-5" dirty="0">
                <a:latin typeface="Arial"/>
                <a:cs typeface="Arial"/>
              </a:rPr>
              <a:t>hoạt động  thể dục thể thao nhằm duy trì </a:t>
            </a:r>
            <a:r>
              <a:rPr sz="1400" dirty="0">
                <a:latin typeface="Arial"/>
                <a:cs typeface="Arial"/>
              </a:rPr>
              <a:t>sức  khỏe</a:t>
            </a:r>
            <a:r>
              <a:rPr sz="1400" spc="-10" dirty="0">
                <a:latin typeface="Arial"/>
                <a:cs typeface="Arial"/>
              </a:rPr>
              <a:t> </a:t>
            </a:r>
            <a:r>
              <a:rPr sz="1400" spc="-5" dirty="0">
                <a:latin typeface="Arial"/>
                <a:cs typeface="Arial"/>
              </a:rPr>
              <a:t>tốt.</a:t>
            </a:r>
            <a:endParaRPr sz="1400" dirty="0">
              <a:latin typeface="Arial"/>
              <a:cs typeface="Arial"/>
            </a:endParaRPr>
          </a:p>
          <a:p>
            <a:pPr marL="315595" marR="5080" indent="-303530">
              <a:lnSpc>
                <a:spcPct val="100000"/>
              </a:lnSpc>
              <a:buFont typeface="Noto Sans Symbols"/>
              <a:buChar char="□"/>
              <a:tabLst>
                <a:tab pos="315595" algn="l"/>
                <a:tab pos="316230" algn="l"/>
              </a:tabLst>
            </a:pPr>
            <a:r>
              <a:rPr sz="1400" spc="-5" dirty="0">
                <a:latin typeface="Arial"/>
                <a:cs typeface="Arial"/>
              </a:rPr>
              <a:t>Nhu </a:t>
            </a:r>
            <a:r>
              <a:rPr sz="1400" dirty="0">
                <a:latin typeface="Arial"/>
                <a:cs typeface="Arial"/>
              </a:rPr>
              <a:t>cầu </a:t>
            </a:r>
            <a:r>
              <a:rPr sz="1400" spc="-5" dirty="0">
                <a:latin typeface="Arial"/>
                <a:cs typeface="Arial"/>
              </a:rPr>
              <a:t>được tham gia </a:t>
            </a:r>
            <a:r>
              <a:rPr sz="1400" dirty="0">
                <a:latin typeface="Arial"/>
                <a:cs typeface="Arial"/>
              </a:rPr>
              <a:t>các </a:t>
            </a:r>
            <a:r>
              <a:rPr sz="1400" spc="-5" dirty="0">
                <a:latin typeface="Arial"/>
                <a:cs typeface="Arial"/>
              </a:rPr>
              <a:t>hoạt động  giải trí, du</a:t>
            </a:r>
            <a:r>
              <a:rPr sz="1400" spc="-15" dirty="0">
                <a:latin typeface="Arial"/>
                <a:cs typeface="Arial"/>
              </a:rPr>
              <a:t> </a:t>
            </a:r>
            <a:r>
              <a:rPr sz="1400" spc="-5" dirty="0">
                <a:latin typeface="Arial"/>
                <a:cs typeface="Arial"/>
              </a:rPr>
              <a:t>lịch.</a:t>
            </a:r>
            <a:endParaRPr sz="1400" dirty="0">
              <a:latin typeface="Arial"/>
              <a:cs typeface="Arial"/>
            </a:endParaRPr>
          </a:p>
        </p:txBody>
      </p:sp>
      <p:sp>
        <p:nvSpPr>
          <p:cNvPr id="8" name="object 8"/>
          <p:cNvSpPr txBox="1"/>
          <p:nvPr/>
        </p:nvSpPr>
        <p:spPr>
          <a:xfrm>
            <a:off x="1381492" y="935728"/>
            <a:ext cx="2416175" cy="299720"/>
          </a:xfrm>
          <a:prstGeom prst="rect">
            <a:avLst/>
          </a:prstGeom>
        </p:spPr>
        <p:txBody>
          <a:bodyPr vert="horz" wrap="square" lIns="0" tIns="12700" rIns="0" bIns="0" rtlCol="0">
            <a:spAutoFit/>
          </a:bodyPr>
          <a:lstStyle/>
          <a:p>
            <a:pPr marL="373380" indent="-361315">
              <a:lnSpc>
                <a:spcPct val="100000"/>
              </a:lnSpc>
              <a:spcBef>
                <a:spcPts val="100"/>
              </a:spcBef>
              <a:buFont typeface="Noto Sans Symbols"/>
              <a:buChar char="❑"/>
              <a:tabLst>
                <a:tab pos="373380" algn="l"/>
                <a:tab pos="374015" algn="l"/>
              </a:tabLst>
            </a:pPr>
            <a:r>
              <a:rPr sz="1800" spc="65" dirty="0">
                <a:latin typeface="Arial"/>
                <a:cs typeface="Arial"/>
              </a:rPr>
              <a:t>Nhu </a:t>
            </a:r>
            <a:r>
              <a:rPr sz="1800" spc="45" dirty="0">
                <a:latin typeface="Arial"/>
                <a:cs typeface="Arial"/>
              </a:rPr>
              <a:t>cầu </a:t>
            </a:r>
            <a:r>
              <a:rPr sz="1800" spc="50" dirty="0">
                <a:latin typeface="Arial"/>
                <a:cs typeface="Arial"/>
              </a:rPr>
              <a:t>hoạt</a:t>
            </a:r>
            <a:r>
              <a:rPr sz="1800" spc="-320" dirty="0">
                <a:latin typeface="Arial"/>
                <a:cs typeface="Arial"/>
              </a:rPr>
              <a:t> </a:t>
            </a:r>
            <a:r>
              <a:rPr sz="1800" spc="85" dirty="0">
                <a:latin typeface="Arial"/>
                <a:cs typeface="Arial"/>
              </a:rPr>
              <a:t>động</a:t>
            </a:r>
            <a:endParaRPr sz="1800" dirty="0">
              <a:latin typeface="Arial"/>
              <a:cs typeface="Arial"/>
            </a:endParaRPr>
          </a:p>
        </p:txBody>
      </p:sp>
      <p:sp>
        <p:nvSpPr>
          <p:cNvPr id="9" name="object 9"/>
          <p:cNvSpPr/>
          <p:nvPr/>
        </p:nvSpPr>
        <p:spPr>
          <a:xfrm>
            <a:off x="3093493" y="2835769"/>
            <a:ext cx="3775342" cy="25123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34541"/>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EBF6F6"/>
          </a:solidFill>
        </p:spPr>
        <p:txBody>
          <a:bodyPr wrap="square" lIns="0" tIns="0" rIns="0" bIns="0" rtlCol="0"/>
          <a:lstStyle/>
          <a:p>
            <a:endParaRPr/>
          </a:p>
        </p:txBody>
      </p:sp>
      <p:sp>
        <p:nvSpPr>
          <p:cNvPr id="3" name="object 3"/>
          <p:cNvSpPr/>
          <p:nvPr/>
        </p:nvSpPr>
        <p:spPr>
          <a:xfrm>
            <a:off x="4100616" y="474707"/>
            <a:ext cx="3058160" cy="3056890"/>
          </a:xfrm>
          <a:custGeom>
            <a:avLst/>
            <a:gdLst/>
            <a:ahLst/>
            <a:cxnLst/>
            <a:rect l="l" t="t" r="r" b="b"/>
            <a:pathLst>
              <a:path w="3058159" h="3056890">
                <a:moveTo>
                  <a:pt x="1627598" y="3056350"/>
                </a:moveTo>
                <a:lnTo>
                  <a:pt x="1582496" y="3055107"/>
                </a:lnTo>
                <a:lnTo>
                  <a:pt x="1537606" y="3052207"/>
                </a:lnTo>
                <a:lnTo>
                  <a:pt x="1492949" y="3047686"/>
                </a:lnTo>
                <a:lnTo>
                  <a:pt x="1448545" y="3041578"/>
                </a:lnTo>
                <a:lnTo>
                  <a:pt x="1404416" y="3033917"/>
                </a:lnTo>
                <a:lnTo>
                  <a:pt x="1360582" y="3024739"/>
                </a:lnTo>
                <a:lnTo>
                  <a:pt x="1317063" y="3014079"/>
                </a:lnTo>
                <a:lnTo>
                  <a:pt x="1273882" y="3001969"/>
                </a:lnTo>
                <a:lnTo>
                  <a:pt x="1231058" y="2988446"/>
                </a:lnTo>
                <a:lnTo>
                  <a:pt x="1188613" y="2973544"/>
                </a:lnTo>
                <a:lnTo>
                  <a:pt x="1146567" y="2957297"/>
                </a:lnTo>
                <a:lnTo>
                  <a:pt x="1104942" y="2939741"/>
                </a:lnTo>
                <a:lnTo>
                  <a:pt x="1063757" y="2920909"/>
                </a:lnTo>
                <a:lnTo>
                  <a:pt x="1023034" y="2900837"/>
                </a:lnTo>
                <a:lnTo>
                  <a:pt x="982793" y="2879558"/>
                </a:lnTo>
                <a:lnTo>
                  <a:pt x="943056" y="2857108"/>
                </a:lnTo>
                <a:lnTo>
                  <a:pt x="903843" y="2833522"/>
                </a:lnTo>
                <a:lnTo>
                  <a:pt x="865176" y="2808833"/>
                </a:lnTo>
                <a:lnTo>
                  <a:pt x="827074" y="2783076"/>
                </a:lnTo>
                <a:lnTo>
                  <a:pt x="789559" y="2756287"/>
                </a:lnTo>
                <a:lnTo>
                  <a:pt x="752651" y="2728499"/>
                </a:lnTo>
                <a:lnTo>
                  <a:pt x="716372" y="2699748"/>
                </a:lnTo>
                <a:lnTo>
                  <a:pt x="680742" y="2670068"/>
                </a:lnTo>
                <a:lnTo>
                  <a:pt x="645782" y="2639493"/>
                </a:lnTo>
                <a:lnTo>
                  <a:pt x="611513" y="2608058"/>
                </a:lnTo>
                <a:lnTo>
                  <a:pt x="577955" y="2575798"/>
                </a:lnTo>
                <a:lnTo>
                  <a:pt x="545130" y="2542748"/>
                </a:lnTo>
                <a:lnTo>
                  <a:pt x="513059" y="2508942"/>
                </a:lnTo>
                <a:lnTo>
                  <a:pt x="481761" y="2474414"/>
                </a:lnTo>
                <a:lnTo>
                  <a:pt x="451258" y="2439199"/>
                </a:lnTo>
                <a:lnTo>
                  <a:pt x="421572" y="2403333"/>
                </a:lnTo>
                <a:lnTo>
                  <a:pt x="392722" y="2366849"/>
                </a:lnTo>
                <a:lnTo>
                  <a:pt x="364729" y="2329782"/>
                </a:lnTo>
                <a:lnTo>
                  <a:pt x="337614" y="2292167"/>
                </a:lnTo>
                <a:lnTo>
                  <a:pt x="311399" y="2254038"/>
                </a:lnTo>
                <a:lnTo>
                  <a:pt x="286104" y="2215430"/>
                </a:lnTo>
                <a:lnTo>
                  <a:pt x="261749" y="2176378"/>
                </a:lnTo>
                <a:lnTo>
                  <a:pt x="238356" y="2136916"/>
                </a:lnTo>
                <a:lnTo>
                  <a:pt x="215945" y="2097079"/>
                </a:lnTo>
                <a:lnTo>
                  <a:pt x="194537" y="2056901"/>
                </a:lnTo>
                <a:lnTo>
                  <a:pt x="174154" y="2016418"/>
                </a:lnTo>
                <a:lnTo>
                  <a:pt x="154815" y="1975663"/>
                </a:lnTo>
                <a:lnTo>
                  <a:pt x="136542" y="1934672"/>
                </a:lnTo>
                <a:lnTo>
                  <a:pt x="119356" y="1893478"/>
                </a:lnTo>
                <a:lnTo>
                  <a:pt x="103277" y="1852117"/>
                </a:lnTo>
                <a:lnTo>
                  <a:pt x="88326" y="1810624"/>
                </a:lnTo>
                <a:lnTo>
                  <a:pt x="74524" y="1769032"/>
                </a:lnTo>
                <a:lnTo>
                  <a:pt x="61892" y="1727376"/>
                </a:lnTo>
                <a:lnTo>
                  <a:pt x="50450" y="1685692"/>
                </a:lnTo>
                <a:lnTo>
                  <a:pt x="40220" y="1644013"/>
                </a:lnTo>
                <a:lnTo>
                  <a:pt x="28754" y="1588505"/>
                </a:lnTo>
                <a:lnTo>
                  <a:pt x="19288" y="1532696"/>
                </a:lnTo>
                <a:lnTo>
                  <a:pt x="11766" y="1476670"/>
                </a:lnTo>
                <a:lnTo>
                  <a:pt x="6132" y="1420510"/>
                </a:lnTo>
                <a:lnTo>
                  <a:pt x="2331" y="1364296"/>
                </a:lnTo>
                <a:lnTo>
                  <a:pt x="305" y="1308112"/>
                </a:lnTo>
                <a:lnTo>
                  <a:pt x="0" y="1252041"/>
                </a:lnTo>
                <a:lnTo>
                  <a:pt x="1358" y="1196164"/>
                </a:lnTo>
                <a:lnTo>
                  <a:pt x="4324" y="1140564"/>
                </a:lnTo>
                <a:lnTo>
                  <a:pt x="8843" y="1085324"/>
                </a:lnTo>
                <a:lnTo>
                  <a:pt x="14857" y="1030525"/>
                </a:lnTo>
                <a:lnTo>
                  <a:pt x="22312" y="976250"/>
                </a:lnTo>
                <a:lnTo>
                  <a:pt x="31150" y="922582"/>
                </a:lnTo>
                <a:lnTo>
                  <a:pt x="41317" y="869603"/>
                </a:lnTo>
                <a:lnTo>
                  <a:pt x="52755" y="817396"/>
                </a:lnTo>
                <a:lnTo>
                  <a:pt x="65410" y="766042"/>
                </a:lnTo>
                <a:lnTo>
                  <a:pt x="79224" y="715624"/>
                </a:lnTo>
                <a:lnTo>
                  <a:pt x="94143" y="666225"/>
                </a:lnTo>
                <a:lnTo>
                  <a:pt x="110109" y="617927"/>
                </a:lnTo>
                <a:lnTo>
                  <a:pt x="127068" y="570813"/>
                </a:lnTo>
                <a:lnTo>
                  <a:pt x="144962" y="524964"/>
                </a:lnTo>
                <a:lnTo>
                  <a:pt x="163736" y="480463"/>
                </a:lnTo>
                <a:lnTo>
                  <a:pt x="183334" y="437393"/>
                </a:lnTo>
                <a:lnTo>
                  <a:pt x="203700" y="395836"/>
                </a:lnTo>
                <a:lnTo>
                  <a:pt x="224778" y="355875"/>
                </a:lnTo>
                <a:lnTo>
                  <a:pt x="246512" y="317591"/>
                </a:lnTo>
                <a:lnTo>
                  <a:pt x="268846" y="281067"/>
                </a:lnTo>
                <a:lnTo>
                  <a:pt x="291724" y="246386"/>
                </a:lnTo>
                <a:lnTo>
                  <a:pt x="315089" y="213630"/>
                </a:lnTo>
                <a:lnTo>
                  <a:pt x="338886" y="182881"/>
                </a:lnTo>
                <a:lnTo>
                  <a:pt x="387553" y="127736"/>
                </a:lnTo>
                <a:lnTo>
                  <a:pt x="437275" y="81609"/>
                </a:lnTo>
                <a:lnTo>
                  <a:pt x="487604" y="45160"/>
                </a:lnTo>
                <a:lnTo>
                  <a:pt x="538093" y="19047"/>
                </a:lnTo>
                <a:lnTo>
                  <a:pt x="588292" y="3930"/>
                </a:lnTo>
                <a:lnTo>
                  <a:pt x="653019" y="0"/>
                </a:lnTo>
                <a:lnTo>
                  <a:pt x="694552" y="6322"/>
                </a:lnTo>
                <a:lnTo>
                  <a:pt x="737290" y="18974"/>
                </a:lnTo>
                <a:lnTo>
                  <a:pt x="780782" y="37261"/>
                </a:lnTo>
                <a:lnTo>
                  <a:pt x="824576" y="60490"/>
                </a:lnTo>
                <a:lnTo>
                  <a:pt x="868221" y="87966"/>
                </a:lnTo>
                <a:lnTo>
                  <a:pt x="911265" y="118994"/>
                </a:lnTo>
                <a:lnTo>
                  <a:pt x="953257" y="152881"/>
                </a:lnTo>
                <a:lnTo>
                  <a:pt x="993744" y="188931"/>
                </a:lnTo>
                <a:lnTo>
                  <a:pt x="1032275" y="226450"/>
                </a:lnTo>
                <a:lnTo>
                  <a:pt x="1068399" y="264745"/>
                </a:lnTo>
                <a:lnTo>
                  <a:pt x="1101664" y="303120"/>
                </a:lnTo>
                <a:lnTo>
                  <a:pt x="1131618" y="340881"/>
                </a:lnTo>
                <a:lnTo>
                  <a:pt x="1167025" y="393808"/>
                </a:lnTo>
                <a:lnTo>
                  <a:pt x="1195830" y="442901"/>
                </a:lnTo>
                <a:lnTo>
                  <a:pt x="1219674" y="488178"/>
                </a:lnTo>
                <a:lnTo>
                  <a:pt x="1240197" y="529656"/>
                </a:lnTo>
                <a:lnTo>
                  <a:pt x="1259040" y="567352"/>
                </a:lnTo>
                <a:lnTo>
                  <a:pt x="1277842" y="601283"/>
                </a:lnTo>
                <a:lnTo>
                  <a:pt x="1321891" y="657921"/>
                </a:lnTo>
                <a:lnTo>
                  <a:pt x="1385467" y="699708"/>
                </a:lnTo>
                <a:lnTo>
                  <a:pt x="1423144" y="712993"/>
                </a:lnTo>
                <a:lnTo>
                  <a:pt x="1495066" y="719507"/>
                </a:lnTo>
                <a:lnTo>
                  <a:pt x="1531777" y="715044"/>
                </a:lnTo>
                <a:lnTo>
                  <a:pt x="1570630" y="706972"/>
                </a:lnTo>
                <a:lnTo>
                  <a:pt x="1612857" y="696446"/>
                </a:lnTo>
                <a:lnTo>
                  <a:pt x="1659693" y="684620"/>
                </a:lnTo>
                <a:lnTo>
                  <a:pt x="1712368" y="672648"/>
                </a:lnTo>
                <a:lnTo>
                  <a:pt x="1772115" y="661684"/>
                </a:lnTo>
                <a:lnTo>
                  <a:pt x="1840166" y="652883"/>
                </a:lnTo>
                <a:lnTo>
                  <a:pt x="1867041" y="649062"/>
                </a:lnTo>
                <a:lnTo>
                  <a:pt x="1937791" y="641041"/>
                </a:lnTo>
                <a:lnTo>
                  <a:pt x="1980553" y="637792"/>
                </a:lnTo>
                <a:lnTo>
                  <a:pt x="2027498" y="635684"/>
                </a:lnTo>
                <a:lnTo>
                  <a:pt x="2078069" y="635193"/>
                </a:lnTo>
                <a:lnTo>
                  <a:pt x="2131709" y="636795"/>
                </a:lnTo>
                <a:lnTo>
                  <a:pt x="2187862" y="640963"/>
                </a:lnTo>
                <a:lnTo>
                  <a:pt x="2245971" y="648174"/>
                </a:lnTo>
                <a:lnTo>
                  <a:pt x="2305479" y="658903"/>
                </a:lnTo>
                <a:lnTo>
                  <a:pt x="2365829" y="673625"/>
                </a:lnTo>
                <a:lnTo>
                  <a:pt x="2426465" y="692815"/>
                </a:lnTo>
                <a:lnTo>
                  <a:pt x="2472699" y="711764"/>
                </a:lnTo>
                <a:lnTo>
                  <a:pt x="2517803" y="733270"/>
                </a:lnTo>
                <a:lnTo>
                  <a:pt x="2561693" y="757217"/>
                </a:lnTo>
                <a:lnTo>
                  <a:pt x="2604286" y="783490"/>
                </a:lnTo>
                <a:lnTo>
                  <a:pt x="2645497" y="811973"/>
                </a:lnTo>
                <a:lnTo>
                  <a:pt x="2685242" y="842551"/>
                </a:lnTo>
                <a:lnTo>
                  <a:pt x="2723437" y="875107"/>
                </a:lnTo>
                <a:lnTo>
                  <a:pt x="2759999" y="909527"/>
                </a:lnTo>
                <a:lnTo>
                  <a:pt x="2794843" y="945694"/>
                </a:lnTo>
                <a:lnTo>
                  <a:pt x="2827885" y="983493"/>
                </a:lnTo>
                <a:lnTo>
                  <a:pt x="2859042" y="1022807"/>
                </a:lnTo>
                <a:lnTo>
                  <a:pt x="2888229" y="1063523"/>
                </a:lnTo>
                <a:lnTo>
                  <a:pt x="2915363" y="1105523"/>
                </a:lnTo>
                <a:lnTo>
                  <a:pt x="2940359" y="1148692"/>
                </a:lnTo>
                <a:lnTo>
                  <a:pt x="2963134" y="1192915"/>
                </a:lnTo>
                <a:lnTo>
                  <a:pt x="2983603" y="1238075"/>
                </a:lnTo>
                <a:lnTo>
                  <a:pt x="3001683" y="1284057"/>
                </a:lnTo>
                <a:lnTo>
                  <a:pt x="3017289" y="1330746"/>
                </a:lnTo>
                <a:lnTo>
                  <a:pt x="3034627" y="1397047"/>
                </a:lnTo>
                <a:lnTo>
                  <a:pt x="3046715" y="1461104"/>
                </a:lnTo>
                <a:lnTo>
                  <a:pt x="3054185" y="1522471"/>
                </a:lnTo>
                <a:lnTo>
                  <a:pt x="3057671" y="1580707"/>
                </a:lnTo>
                <a:lnTo>
                  <a:pt x="3057808" y="1635367"/>
                </a:lnTo>
                <a:lnTo>
                  <a:pt x="3055228" y="1686008"/>
                </a:lnTo>
                <a:lnTo>
                  <a:pt x="3050565" y="1732187"/>
                </a:lnTo>
                <a:lnTo>
                  <a:pt x="3044452" y="1773459"/>
                </a:lnTo>
                <a:lnTo>
                  <a:pt x="3037524" y="1809381"/>
                </a:lnTo>
                <a:lnTo>
                  <a:pt x="3030414" y="1839510"/>
                </a:lnTo>
                <a:lnTo>
                  <a:pt x="3022042" y="1881402"/>
                </a:lnTo>
                <a:lnTo>
                  <a:pt x="3012071" y="1923483"/>
                </a:lnTo>
                <a:lnTo>
                  <a:pt x="3000526" y="1965692"/>
                </a:lnTo>
                <a:lnTo>
                  <a:pt x="2987433" y="2007967"/>
                </a:lnTo>
                <a:lnTo>
                  <a:pt x="2972816" y="2050247"/>
                </a:lnTo>
                <a:lnTo>
                  <a:pt x="2956702" y="2092470"/>
                </a:lnTo>
                <a:lnTo>
                  <a:pt x="2939114" y="2134574"/>
                </a:lnTo>
                <a:lnTo>
                  <a:pt x="2920079" y="2176499"/>
                </a:lnTo>
                <a:lnTo>
                  <a:pt x="2899621" y="2218182"/>
                </a:lnTo>
                <a:lnTo>
                  <a:pt x="2877766" y="2259561"/>
                </a:lnTo>
                <a:lnTo>
                  <a:pt x="2854538" y="2300576"/>
                </a:lnTo>
                <a:lnTo>
                  <a:pt x="2829964" y="2341164"/>
                </a:lnTo>
                <a:lnTo>
                  <a:pt x="2804067" y="2381263"/>
                </a:lnTo>
                <a:lnTo>
                  <a:pt x="2776874" y="2420813"/>
                </a:lnTo>
                <a:lnTo>
                  <a:pt x="2748409" y="2459752"/>
                </a:lnTo>
                <a:lnTo>
                  <a:pt x="2718698" y="2498017"/>
                </a:lnTo>
                <a:lnTo>
                  <a:pt x="2687765" y="2535548"/>
                </a:lnTo>
                <a:lnTo>
                  <a:pt x="2655637" y="2572282"/>
                </a:lnTo>
                <a:lnTo>
                  <a:pt x="2622337" y="2608159"/>
                </a:lnTo>
                <a:lnTo>
                  <a:pt x="2587892" y="2643116"/>
                </a:lnTo>
                <a:lnTo>
                  <a:pt x="2552326" y="2677092"/>
                </a:lnTo>
                <a:lnTo>
                  <a:pt x="2515665" y="2710025"/>
                </a:lnTo>
                <a:lnTo>
                  <a:pt x="2477934" y="2741854"/>
                </a:lnTo>
                <a:lnTo>
                  <a:pt x="2439158" y="2772517"/>
                </a:lnTo>
                <a:lnTo>
                  <a:pt x="2399362" y="2801952"/>
                </a:lnTo>
                <a:lnTo>
                  <a:pt x="2358571" y="2830098"/>
                </a:lnTo>
                <a:lnTo>
                  <a:pt x="2316810" y="2856893"/>
                </a:lnTo>
                <a:lnTo>
                  <a:pt x="2274106" y="2882276"/>
                </a:lnTo>
                <a:lnTo>
                  <a:pt x="2230482" y="2906185"/>
                </a:lnTo>
                <a:lnTo>
                  <a:pt x="2185964" y="2928558"/>
                </a:lnTo>
                <a:lnTo>
                  <a:pt x="2140577" y="2949333"/>
                </a:lnTo>
                <a:lnTo>
                  <a:pt x="2094347" y="2968450"/>
                </a:lnTo>
                <a:lnTo>
                  <a:pt x="2047298" y="2985846"/>
                </a:lnTo>
                <a:lnTo>
                  <a:pt x="1999455" y="3001460"/>
                </a:lnTo>
                <a:lnTo>
                  <a:pt x="1950845" y="3015231"/>
                </a:lnTo>
                <a:lnTo>
                  <a:pt x="1901491" y="3027096"/>
                </a:lnTo>
                <a:lnTo>
                  <a:pt x="1855556" y="3036515"/>
                </a:lnTo>
                <a:lnTo>
                  <a:pt x="1809707" y="3044072"/>
                </a:lnTo>
                <a:lnTo>
                  <a:pt x="1763966" y="3049799"/>
                </a:lnTo>
                <a:lnTo>
                  <a:pt x="1718353" y="3053731"/>
                </a:lnTo>
                <a:lnTo>
                  <a:pt x="1672890" y="3055903"/>
                </a:lnTo>
                <a:lnTo>
                  <a:pt x="1627598" y="3056350"/>
                </a:lnTo>
                <a:close/>
              </a:path>
            </a:pathLst>
          </a:custGeom>
          <a:solidFill>
            <a:srgbClr val="CADBE1">
              <a:alpha val="59999"/>
            </a:srgbClr>
          </a:solidFill>
        </p:spPr>
        <p:txBody>
          <a:bodyPr wrap="square" lIns="0" tIns="0" rIns="0" bIns="0" rtlCol="0"/>
          <a:lstStyle/>
          <a:p>
            <a:endParaRPr/>
          </a:p>
        </p:txBody>
      </p:sp>
      <p:grpSp>
        <p:nvGrpSpPr>
          <p:cNvPr id="4" name="object 4"/>
          <p:cNvGrpSpPr/>
          <p:nvPr/>
        </p:nvGrpSpPr>
        <p:grpSpPr>
          <a:xfrm>
            <a:off x="0" y="2407950"/>
            <a:ext cx="1859914" cy="3307079"/>
            <a:chOff x="0" y="2407950"/>
            <a:chExt cx="1859914" cy="3307079"/>
          </a:xfrm>
        </p:grpSpPr>
        <p:sp>
          <p:nvSpPr>
            <p:cNvPr id="5" name="object 5"/>
            <p:cNvSpPr/>
            <p:nvPr/>
          </p:nvSpPr>
          <p:spPr>
            <a:xfrm>
              <a:off x="0" y="2407950"/>
              <a:ext cx="1859914" cy="3307079"/>
            </a:xfrm>
            <a:custGeom>
              <a:avLst/>
              <a:gdLst/>
              <a:ahLst/>
              <a:cxnLst/>
              <a:rect l="l" t="t" r="r" b="b"/>
              <a:pathLst>
                <a:path w="1859914" h="3307079">
                  <a:moveTo>
                    <a:pt x="1859577" y="3307038"/>
                  </a:moveTo>
                  <a:lnTo>
                    <a:pt x="0" y="3307038"/>
                  </a:lnTo>
                  <a:lnTo>
                    <a:pt x="0" y="0"/>
                  </a:lnTo>
                  <a:lnTo>
                    <a:pt x="33854" y="45807"/>
                  </a:lnTo>
                  <a:lnTo>
                    <a:pt x="62935" y="86685"/>
                  </a:lnTo>
                  <a:lnTo>
                    <a:pt x="91248" y="127906"/>
                  </a:lnTo>
                  <a:lnTo>
                    <a:pt x="118773" y="169456"/>
                  </a:lnTo>
                  <a:lnTo>
                    <a:pt x="145489" y="211318"/>
                  </a:lnTo>
                  <a:lnTo>
                    <a:pt x="171373" y="253478"/>
                  </a:lnTo>
                  <a:lnTo>
                    <a:pt x="196405" y="295919"/>
                  </a:lnTo>
                  <a:lnTo>
                    <a:pt x="229813" y="357440"/>
                  </a:lnTo>
                  <a:lnTo>
                    <a:pt x="261083" y="418688"/>
                  </a:lnTo>
                  <a:lnTo>
                    <a:pt x="290289" y="479553"/>
                  </a:lnTo>
                  <a:lnTo>
                    <a:pt x="317504" y="539923"/>
                  </a:lnTo>
                  <a:lnTo>
                    <a:pt x="342801" y="599685"/>
                  </a:lnTo>
                  <a:lnTo>
                    <a:pt x="366255" y="658728"/>
                  </a:lnTo>
                  <a:lnTo>
                    <a:pt x="387939" y="716941"/>
                  </a:lnTo>
                  <a:lnTo>
                    <a:pt x="407926" y="774212"/>
                  </a:lnTo>
                  <a:lnTo>
                    <a:pt x="426289" y="830429"/>
                  </a:lnTo>
                  <a:lnTo>
                    <a:pt x="443104" y="885480"/>
                  </a:lnTo>
                  <a:lnTo>
                    <a:pt x="458443" y="939254"/>
                  </a:lnTo>
                  <a:lnTo>
                    <a:pt x="472379" y="991640"/>
                  </a:lnTo>
                  <a:lnTo>
                    <a:pt x="484987" y="1042525"/>
                  </a:lnTo>
                  <a:lnTo>
                    <a:pt x="496340" y="1091797"/>
                  </a:lnTo>
                  <a:lnTo>
                    <a:pt x="506512" y="1139347"/>
                  </a:lnTo>
                  <a:lnTo>
                    <a:pt x="515576" y="1185060"/>
                  </a:lnTo>
                  <a:lnTo>
                    <a:pt x="523605" y="1228827"/>
                  </a:lnTo>
                  <a:lnTo>
                    <a:pt x="530674" y="1270535"/>
                  </a:lnTo>
                  <a:lnTo>
                    <a:pt x="536855" y="1310072"/>
                  </a:lnTo>
                  <a:lnTo>
                    <a:pt x="546852" y="1382190"/>
                  </a:lnTo>
                  <a:lnTo>
                    <a:pt x="554183" y="1444285"/>
                  </a:lnTo>
                  <a:lnTo>
                    <a:pt x="559438" y="1495466"/>
                  </a:lnTo>
                  <a:lnTo>
                    <a:pt x="568498" y="1565732"/>
                  </a:lnTo>
                  <a:lnTo>
                    <a:pt x="575127" y="1631301"/>
                  </a:lnTo>
                  <a:lnTo>
                    <a:pt x="579685" y="1692521"/>
                  </a:lnTo>
                  <a:lnTo>
                    <a:pt x="582530" y="1749742"/>
                  </a:lnTo>
                  <a:lnTo>
                    <a:pt x="584022" y="1803312"/>
                  </a:lnTo>
                  <a:lnTo>
                    <a:pt x="584518" y="1853581"/>
                  </a:lnTo>
                  <a:lnTo>
                    <a:pt x="584378" y="1900897"/>
                  </a:lnTo>
                  <a:lnTo>
                    <a:pt x="583960" y="1945609"/>
                  </a:lnTo>
                  <a:lnTo>
                    <a:pt x="583623" y="1988067"/>
                  </a:lnTo>
                  <a:lnTo>
                    <a:pt x="583726" y="2028618"/>
                  </a:lnTo>
                  <a:lnTo>
                    <a:pt x="584627" y="2067613"/>
                  </a:lnTo>
                  <a:lnTo>
                    <a:pt x="590260" y="2142329"/>
                  </a:lnTo>
                  <a:lnTo>
                    <a:pt x="603390" y="2215004"/>
                  </a:lnTo>
                  <a:lnTo>
                    <a:pt x="626889" y="2288432"/>
                  </a:lnTo>
                  <a:lnTo>
                    <a:pt x="643422" y="2326300"/>
                  </a:lnTo>
                  <a:lnTo>
                    <a:pt x="663624" y="2365403"/>
                  </a:lnTo>
                  <a:lnTo>
                    <a:pt x="687853" y="2406089"/>
                  </a:lnTo>
                  <a:lnTo>
                    <a:pt x="713344" y="2443994"/>
                  </a:lnTo>
                  <a:lnTo>
                    <a:pt x="739668" y="2478714"/>
                  </a:lnTo>
                  <a:lnTo>
                    <a:pt x="766916" y="2510607"/>
                  </a:lnTo>
                  <a:lnTo>
                    <a:pt x="795175" y="2540035"/>
                  </a:lnTo>
                  <a:lnTo>
                    <a:pt x="824537" y="2567357"/>
                  </a:lnTo>
                  <a:lnTo>
                    <a:pt x="855091" y="2592933"/>
                  </a:lnTo>
                  <a:lnTo>
                    <a:pt x="886926" y="2617123"/>
                  </a:lnTo>
                  <a:lnTo>
                    <a:pt x="920131" y="2640287"/>
                  </a:lnTo>
                  <a:lnTo>
                    <a:pt x="954798" y="2662785"/>
                  </a:lnTo>
                  <a:lnTo>
                    <a:pt x="991015" y="2684977"/>
                  </a:lnTo>
                  <a:lnTo>
                    <a:pt x="1028872" y="2707222"/>
                  </a:lnTo>
                  <a:lnTo>
                    <a:pt x="1198490" y="2803939"/>
                  </a:lnTo>
                  <a:lnTo>
                    <a:pt x="1245891" y="2831852"/>
                  </a:lnTo>
                  <a:lnTo>
                    <a:pt x="1295469" y="2861978"/>
                  </a:lnTo>
                  <a:lnTo>
                    <a:pt x="1347315" y="2894677"/>
                  </a:lnTo>
                  <a:lnTo>
                    <a:pt x="1401517" y="2930309"/>
                  </a:lnTo>
                  <a:lnTo>
                    <a:pt x="1458166" y="2969235"/>
                  </a:lnTo>
                  <a:lnTo>
                    <a:pt x="1517351" y="3011813"/>
                  </a:lnTo>
                  <a:lnTo>
                    <a:pt x="1555413" y="3041371"/>
                  </a:lnTo>
                  <a:lnTo>
                    <a:pt x="1594171" y="3072335"/>
                  </a:lnTo>
                  <a:lnTo>
                    <a:pt x="1633498" y="3104617"/>
                  </a:lnTo>
                  <a:lnTo>
                    <a:pt x="1673263" y="3138127"/>
                  </a:lnTo>
                  <a:lnTo>
                    <a:pt x="1713339" y="3172777"/>
                  </a:lnTo>
                  <a:lnTo>
                    <a:pt x="1753595" y="3208478"/>
                  </a:lnTo>
                  <a:lnTo>
                    <a:pt x="1793904" y="3245142"/>
                  </a:lnTo>
                  <a:lnTo>
                    <a:pt x="1834135" y="3282679"/>
                  </a:lnTo>
                  <a:lnTo>
                    <a:pt x="1859577" y="3307038"/>
                  </a:lnTo>
                  <a:close/>
                </a:path>
              </a:pathLst>
            </a:custGeom>
            <a:solidFill>
              <a:srgbClr val="FDB33A"/>
            </a:solidFill>
          </p:spPr>
          <p:txBody>
            <a:bodyPr wrap="square" lIns="0" tIns="0" rIns="0" bIns="0" rtlCol="0"/>
            <a:lstStyle/>
            <a:p>
              <a:endParaRPr/>
            </a:p>
          </p:txBody>
        </p:sp>
        <p:sp>
          <p:nvSpPr>
            <p:cNvPr id="6" name="object 6"/>
            <p:cNvSpPr/>
            <p:nvPr/>
          </p:nvSpPr>
          <p:spPr>
            <a:xfrm>
              <a:off x="0" y="3464853"/>
              <a:ext cx="1122680" cy="2250440"/>
            </a:xfrm>
            <a:custGeom>
              <a:avLst/>
              <a:gdLst/>
              <a:ahLst/>
              <a:cxnLst/>
              <a:rect l="l" t="t" r="r" b="b"/>
              <a:pathLst>
                <a:path w="1122680" h="2250440">
                  <a:moveTo>
                    <a:pt x="1122066" y="2250135"/>
                  </a:moveTo>
                  <a:lnTo>
                    <a:pt x="0" y="2250135"/>
                  </a:lnTo>
                  <a:lnTo>
                    <a:pt x="0" y="0"/>
                  </a:lnTo>
                  <a:lnTo>
                    <a:pt x="39511" y="35986"/>
                  </a:lnTo>
                  <a:lnTo>
                    <a:pt x="65182" y="64483"/>
                  </a:lnTo>
                  <a:lnTo>
                    <a:pt x="107145" y="123857"/>
                  </a:lnTo>
                  <a:lnTo>
                    <a:pt x="137922" y="186379"/>
                  </a:lnTo>
                  <a:lnTo>
                    <a:pt x="159099" y="252016"/>
                  </a:lnTo>
                  <a:lnTo>
                    <a:pt x="172260" y="320733"/>
                  </a:lnTo>
                  <a:lnTo>
                    <a:pt x="178990" y="392496"/>
                  </a:lnTo>
                  <a:lnTo>
                    <a:pt x="180875" y="467273"/>
                  </a:lnTo>
                  <a:lnTo>
                    <a:pt x="180496" y="505781"/>
                  </a:lnTo>
                  <a:lnTo>
                    <a:pt x="179500" y="545030"/>
                  </a:lnTo>
                  <a:lnTo>
                    <a:pt x="178085" y="585015"/>
                  </a:lnTo>
                  <a:lnTo>
                    <a:pt x="174790" y="667177"/>
                  </a:lnTo>
                  <a:lnTo>
                    <a:pt x="173307" y="709346"/>
                  </a:lnTo>
                  <a:lnTo>
                    <a:pt x="172198" y="752235"/>
                  </a:lnTo>
                  <a:lnTo>
                    <a:pt x="171660" y="795839"/>
                  </a:lnTo>
                  <a:lnTo>
                    <a:pt x="171892" y="840155"/>
                  </a:lnTo>
                  <a:lnTo>
                    <a:pt x="173092" y="885177"/>
                  </a:lnTo>
                  <a:lnTo>
                    <a:pt x="175459" y="930903"/>
                  </a:lnTo>
                  <a:lnTo>
                    <a:pt x="179189" y="977327"/>
                  </a:lnTo>
                  <a:lnTo>
                    <a:pt x="184482" y="1024445"/>
                  </a:lnTo>
                  <a:lnTo>
                    <a:pt x="191535" y="1072254"/>
                  </a:lnTo>
                  <a:lnTo>
                    <a:pt x="200548" y="1120748"/>
                  </a:lnTo>
                  <a:lnTo>
                    <a:pt x="211716" y="1169925"/>
                  </a:lnTo>
                  <a:lnTo>
                    <a:pt x="225240" y="1219779"/>
                  </a:lnTo>
                  <a:lnTo>
                    <a:pt x="241317" y="1270306"/>
                  </a:lnTo>
                  <a:lnTo>
                    <a:pt x="260145" y="1321503"/>
                  </a:lnTo>
                  <a:lnTo>
                    <a:pt x="281922" y="1373364"/>
                  </a:lnTo>
                  <a:lnTo>
                    <a:pt x="306846" y="1425886"/>
                  </a:lnTo>
                  <a:lnTo>
                    <a:pt x="338686" y="1482935"/>
                  </a:lnTo>
                  <a:lnTo>
                    <a:pt x="372519" y="1536617"/>
                  </a:lnTo>
                  <a:lnTo>
                    <a:pt x="408089" y="1587099"/>
                  </a:lnTo>
                  <a:lnTo>
                    <a:pt x="445144" y="1634545"/>
                  </a:lnTo>
                  <a:lnTo>
                    <a:pt x="483429" y="1679122"/>
                  </a:lnTo>
                  <a:lnTo>
                    <a:pt x="522691" y="1720995"/>
                  </a:lnTo>
                  <a:lnTo>
                    <a:pt x="562675" y="1760328"/>
                  </a:lnTo>
                  <a:lnTo>
                    <a:pt x="603127" y="1797289"/>
                  </a:lnTo>
                  <a:lnTo>
                    <a:pt x="643794" y="1832041"/>
                  </a:lnTo>
                  <a:lnTo>
                    <a:pt x="684421" y="1864751"/>
                  </a:lnTo>
                  <a:lnTo>
                    <a:pt x="724755" y="1895584"/>
                  </a:lnTo>
                  <a:lnTo>
                    <a:pt x="764541" y="1924706"/>
                  </a:lnTo>
                  <a:lnTo>
                    <a:pt x="803526" y="1952281"/>
                  </a:lnTo>
                  <a:lnTo>
                    <a:pt x="946372" y="2050431"/>
                  </a:lnTo>
                  <a:lnTo>
                    <a:pt x="977540" y="2072757"/>
                  </a:lnTo>
                  <a:lnTo>
                    <a:pt x="1032646" y="2115916"/>
                  </a:lnTo>
                  <a:lnTo>
                    <a:pt x="1076419" y="2158184"/>
                  </a:lnTo>
                  <a:lnTo>
                    <a:pt x="1106828" y="2200886"/>
                  </a:lnTo>
                  <a:lnTo>
                    <a:pt x="1121841" y="2245345"/>
                  </a:lnTo>
                  <a:lnTo>
                    <a:pt x="1122066" y="2250135"/>
                  </a:lnTo>
                  <a:close/>
                </a:path>
              </a:pathLst>
            </a:custGeom>
            <a:solidFill>
              <a:srgbClr val="FFFBF6">
                <a:alpha val="39999"/>
              </a:srgbClr>
            </a:solidFill>
          </p:spPr>
          <p:txBody>
            <a:bodyPr wrap="square" lIns="0" tIns="0" rIns="0" bIns="0" rtlCol="0"/>
            <a:lstStyle/>
            <a:p>
              <a:endParaRPr/>
            </a:p>
          </p:txBody>
        </p:sp>
      </p:grpSp>
      <p:sp>
        <p:nvSpPr>
          <p:cNvPr id="8" name="object 8"/>
          <p:cNvSpPr txBox="1">
            <a:spLocks noGrp="1"/>
          </p:cNvSpPr>
          <p:nvPr>
            <p:ph type="title"/>
          </p:nvPr>
        </p:nvSpPr>
        <p:spPr>
          <a:xfrm>
            <a:off x="963929" y="1867672"/>
            <a:ext cx="2689318" cy="612988"/>
          </a:xfrm>
          <a:prstGeom prst="rect">
            <a:avLst/>
          </a:prstGeom>
        </p:spPr>
        <p:txBody>
          <a:bodyPr vert="horz" wrap="square" lIns="0" tIns="12700" rIns="0" bIns="0" rtlCol="0">
            <a:spAutoFit/>
          </a:bodyPr>
          <a:lstStyle/>
          <a:p>
            <a:pPr marL="12700">
              <a:lnSpc>
                <a:spcPct val="100000"/>
              </a:lnSpc>
              <a:spcBef>
                <a:spcPts val="100"/>
              </a:spcBef>
            </a:pPr>
            <a:r>
              <a:rPr sz="3900" spc="100" dirty="0">
                <a:solidFill>
                  <a:srgbClr val="527E9A"/>
                </a:solidFill>
                <a:latin typeface="Verdana"/>
                <a:cs typeface="Verdana"/>
              </a:rPr>
              <a:t>Nội</a:t>
            </a:r>
            <a:r>
              <a:rPr sz="3900" spc="-420" dirty="0">
                <a:solidFill>
                  <a:srgbClr val="527E9A"/>
                </a:solidFill>
                <a:latin typeface="Verdana"/>
                <a:cs typeface="Verdana"/>
              </a:rPr>
              <a:t> </a:t>
            </a:r>
            <a:r>
              <a:rPr sz="3900" spc="195" dirty="0">
                <a:solidFill>
                  <a:srgbClr val="527E9A"/>
                </a:solidFill>
                <a:latin typeface="Verdana"/>
                <a:cs typeface="Verdana"/>
              </a:rPr>
              <a:t>dung</a:t>
            </a:r>
            <a:endParaRPr sz="3900" dirty="0">
              <a:latin typeface="Verdana"/>
              <a:cs typeface="Verdana"/>
            </a:endParaRPr>
          </a:p>
        </p:txBody>
      </p:sp>
      <p:sp>
        <p:nvSpPr>
          <p:cNvPr id="9" name="object 9"/>
          <p:cNvSpPr txBox="1"/>
          <p:nvPr/>
        </p:nvSpPr>
        <p:spPr>
          <a:xfrm>
            <a:off x="1643452" y="2944831"/>
            <a:ext cx="2896755" cy="2113399"/>
          </a:xfrm>
          <a:prstGeom prst="rect">
            <a:avLst/>
          </a:prstGeom>
        </p:spPr>
        <p:txBody>
          <a:bodyPr vert="horz" wrap="square" lIns="0" tIns="12700" rIns="0" bIns="0" rtlCol="0">
            <a:spAutoFit/>
          </a:bodyPr>
          <a:lstStyle/>
          <a:p>
            <a:pPr marL="12700">
              <a:lnSpc>
                <a:spcPct val="100000"/>
              </a:lnSpc>
              <a:spcBef>
                <a:spcPts val="100"/>
              </a:spcBef>
            </a:pPr>
            <a:r>
              <a:rPr sz="2500" b="1" spc="-220" dirty="0">
                <a:solidFill>
                  <a:srgbClr val="384656"/>
                </a:solidFill>
                <a:latin typeface="Arial" panose="020B0604020202020204" pitchFamily="34" charset="0"/>
                <a:cs typeface="Arial" panose="020B0604020202020204" pitchFamily="34" charset="0"/>
              </a:rPr>
              <a:t>Thực</a:t>
            </a:r>
            <a:r>
              <a:rPr sz="2500" b="1" spc="-235" dirty="0">
                <a:solidFill>
                  <a:srgbClr val="384656"/>
                </a:solidFill>
                <a:latin typeface="Arial" panose="020B0604020202020204" pitchFamily="34" charset="0"/>
                <a:cs typeface="Arial" panose="020B0604020202020204" pitchFamily="34" charset="0"/>
              </a:rPr>
              <a:t> </a:t>
            </a:r>
            <a:r>
              <a:rPr sz="2500" b="1" spc="-80" dirty="0">
                <a:solidFill>
                  <a:srgbClr val="384656"/>
                </a:solidFill>
                <a:latin typeface="Arial" panose="020B0604020202020204" pitchFamily="34" charset="0"/>
                <a:cs typeface="Arial" panose="020B0604020202020204" pitchFamily="34" charset="0"/>
              </a:rPr>
              <a:t>trạng</a:t>
            </a:r>
            <a:r>
              <a:rPr sz="2500" b="1" spc="-235" dirty="0">
                <a:solidFill>
                  <a:srgbClr val="384656"/>
                </a:solidFill>
                <a:latin typeface="Arial" panose="020B0604020202020204" pitchFamily="34" charset="0"/>
                <a:cs typeface="Arial" panose="020B0604020202020204" pitchFamily="34" charset="0"/>
              </a:rPr>
              <a:t> </a:t>
            </a:r>
            <a:r>
              <a:rPr sz="2500" b="1" spc="-100" dirty="0">
                <a:solidFill>
                  <a:srgbClr val="384656"/>
                </a:solidFill>
                <a:latin typeface="Arial" panose="020B0604020202020204" pitchFamily="34" charset="0"/>
                <a:cs typeface="Arial" panose="020B0604020202020204" pitchFamily="34" charset="0"/>
              </a:rPr>
              <a:t>già</a:t>
            </a:r>
            <a:r>
              <a:rPr sz="2500" b="1" spc="-235" dirty="0">
                <a:solidFill>
                  <a:srgbClr val="384656"/>
                </a:solidFill>
                <a:latin typeface="Arial" panose="020B0604020202020204" pitchFamily="34" charset="0"/>
                <a:cs typeface="Arial" panose="020B0604020202020204" pitchFamily="34" charset="0"/>
              </a:rPr>
              <a:t> </a:t>
            </a:r>
            <a:r>
              <a:rPr sz="2500" b="1" spc="-135" dirty="0">
                <a:solidFill>
                  <a:srgbClr val="384656"/>
                </a:solidFill>
                <a:latin typeface="Arial" panose="020B0604020202020204" pitchFamily="34" charset="0"/>
                <a:cs typeface="Arial" panose="020B0604020202020204" pitchFamily="34" charset="0"/>
              </a:rPr>
              <a:t>hóa</a:t>
            </a:r>
            <a:r>
              <a:rPr sz="2500" b="1" spc="-235" dirty="0">
                <a:solidFill>
                  <a:srgbClr val="384656"/>
                </a:solidFill>
                <a:latin typeface="Arial" panose="020B0604020202020204" pitchFamily="34" charset="0"/>
                <a:cs typeface="Arial" panose="020B0604020202020204" pitchFamily="34" charset="0"/>
              </a:rPr>
              <a:t> </a:t>
            </a:r>
            <a:r>
              <a:rPr sz="2500" b="1" spc="-125" dirty="0">
                <a:solidFill>
                  <a:srgbClr val="384656"/>
                </a:solidFill>
                <a:latin typeface="Arial" panose="020B0604020202020204" pitchFamily="34" charset="0"/>
                <a:cs typeface="Arial" panose="020B0604020202020204" pitchFamily="34" charset="0"/>
              </a:rPr>
              <a:t>dân</a:t>
            </a:r>
            <a:r>
              <a:rPr sz="2500" b="1" spc="-229" dirty="0">
                <a:solidFill>
                  <a:srgbClr val="384656"/>
                </a:solidFill>
                <a:latin typeface="Arial" panose="020B0604020202020204" pitchFamily="34" charset="0"/>
                <a:cs typeface="Arial" panose="020B0604020202020204" pitchFamily="34" charset="0"/>
              </a:rPr>
              <a:t> </a:t>
            </a:r>
            <a:r>
              <a:rPr sz="2500" b="1" spc="-200" dirty="0" err="1">
                <a:solidFill>
                  <a:srgbClr val="384656"/>
                </a:solidFill>
                <a:latin typeface="Arial" panose="020B0604020202020204" pitchFamily="34" charset="0"/>
                <a:cs typeface="Arial" panose="020B0604020202020204" pitchFamily="34" charset="0"/>
              </a:rPr>
              <a:t>số</a:t>
            </a:r>
            <a:r>
              <a:rPr sz="2500" b="1" spc="-235" dirty="0">
                <a:solidFill>
                  <a:srgbClr val="384656"/>
                </a:solidFill>
                <a:latin typeface="Arial" panose="020B0604020202020204" pitchFamily="34" charset="0"/>
                <a:cs typeface="Arial" panose="020B0604020202020204" pitchFamily="34" charset="0"/>
              </a:rPr>
              <a:t> </a:t>
            </a:r>
            <a:r>
              <a:rPr lang="en-US" sz="2500" b="1" spc="-235" dirty="0" smtClean="0">
                <a:solidFill>
                  <a:srgbClr val="384656"/>
                </a:solidFill>
                <a:latin typeface="Arial" panose="020B0604020202020204" pitchFamily="34" charset="0"/>
                <a:cs typeface="Arial" panose="020B0604020202020204" pitchFamily="34" charset="0"/>
              </a:rPr>
              <a:t> </a:t>
            </a:r>
            <a:r>
              <a:rPr lang="en-US" sz="2500" b="1" spc="-70" dirty="0" smtClean="0">
                <a:solidFill>
                  <a:srgbClr val="384656"/>
                </a:solidFill>
                <a:latin typeface="Arial" panose="020B0604020202020204" pitchFamily="34" charset="0"/>
                <a:cs typeface="Arial" panose="020B0604020202020204" pitchFamily="34" charset="0"/>
              </a:rPr>
              <a:t>ASEAN</a:t>
            </a:r>
            <a:endParaRPr sz="2500" b="1" dirty="0">
              <a:latin typeface="Arial" panose="020B0604020202020204" pitchFamily="34" charset="0"/>
              <a:cs typeface="Arial" panose="020B0604020202020204" pitchFamily="34" charset="0"/>
            </a:endParaRPr>
          </a:p>
          <a:p>
            <a:pPr marL="12700" marR="175260">
              <a:lnSpc>
                <a:spcPct val="172500"/>
              </a:lnSpc>
            </a:pPr>
            <a:r>
              <a:rPr sz="2500" b="1" spc="-280" dirty="0" err="1" smtClean="0">
                <a:solidFill>
                  <a:srgbClr val="384656"/>
                </a:solidFill>
                <a:latin typeface="Arial" panose="020B0604020202020204" pitchFamily="34" charset="0"/>
                <a:cs typeface="Arial" panose="020B0604020202020204" pitchFamily="34" charset="0"/>
              </a:rPr>
              <a:t>C</a:t>
            </a:r>
            <a:r>
              <a:rPr lang="en-US" sz="2500" b="1" spc="-280" dirty="0" err="1" smtClean="0">
                <a:solidFill>
                  <a:srgbClr val="384656"/>
                </a:solidFill>
                <a:latin typeface="Arial" panose="020B0604020202020204" pitchFamily="34" charset="0"/>
                <a:cs typeface="Arial" panose="020B0604020202020204" pitchFamily="34" charset="0"/>
              </a:rPr>
              <a:t>ơ</a:t>
            </a:r>
            <a:r>
              <a:rPr lang="en-US" sz="2500" b="1" spc="-280" dirty="0" smtClean="0">
                <a:solidFill>
                  <a:srgbClr val="384656"/>
                </a:solidFill>
                <a:latin typeface="Arial" panose="020B0604020202020204" pitchFamily="34" charset="0"/>
                <a:cs typeface="Arial" panose="020B0604020202020204" pitchFamily="34" charset="0"/>
              </a:rPr>
              <a:t>  </a:t>
            </a:r>
            <a:r>
              <a:rPr lang="en-US" sz="2500" b="1" spc="-280" dirty="0" err="1" smtClean="0">
                <a:solidFill>
                  <a:srgbClr val="384656"/>
                </a:solidFill>
                <a:latin typeface="Arial" panose="020B0604020202020204" pitchFamily="34" charset="0"/>
                <a:cs typeface="Arial" panose="020B0604020202020204" pitchFamily="34" charset="0"/>
              </a:rPr>
              <a:t>hội</a:t>
            </a:r>
            <a:r>
              <a:rPr lang="en-US" sz="2500" b="1" spc="-280" dirty="0" smtClean="0">
                <a:solidFill>
                  <a:srgbClr val="384656"/>
                </a:solidFill>
                <a:latin typeface="Arial" panose="020B0604020202020204" pitchFamily="34" charset="0"/>
                <a:cs typeface="Arial" panose="020B0604020202020204" pitchFamily="34" charset="0"/>
              </a:rPr>
              <a:t>    -</a:t>
            </a:r>
            <a:r>
              <a:rPr lang="en-US" sz="2500" b="1" spc="-280" dirty="0" err="1" smtClean="0">
                <a:solidFill>
                  <a:srgbClr val="384656"/>
                </a:solidFill>
                <a:latin typeface="Arial" panose="020B0604020202020204" pitchFamily="34" charset="0"/>
                <a:cs typeface="Arial" panose="020B0604020202020204" pitchFamily="34" charset="0"/>
              </a:rPr>
              <a:t>Thách</a:t>
            </a:r>
            <a:r>
              <a:rPr lang="en-US" sz="2500" b="1" spc="-280" dirty="0" smtClean="0">
                <a:solidFill>
                  <a:srgbClr val="384656"/>
                </a:solidFill>
                <a:latin typeface="Arial" panose="020B0604020202020204" pitchFamily="34" charset="0"/>
                <a:cs typeface="Arial" panose="020B0604020202020204" pitchFamily="34" charset="0"/>
              </a:rPr>
              <a:t> </a:t>
            </a:r>
            <a:r>
              <a:rPr lang="en-US" sz="2500" b="1" spc="-280" dirty="0" err="1" smtClean="0">
                <a:solidFill>
                  <a:srgbClr val="384656"/>
                </a:solidFill>
                <a:latin typeface="Arial" panose="020B0604020202020204" pitchFamily="34" charset="0"/>
                <a:cs typeface="Arial" panose="020B0604020202020204" pitchFamily="34" charset="0"/>
              </a:rPr>
              <a:t>thức</a:t>
            </a:r>
            <a:endParaRPr sz="2500" b="1" dirty="0">
              <a:latin typeface="Arial" panose="020B0604020202020204" pitchFamily="34" charset="0"/>
              <a:cs typeface="Arial" panose="020B0604020202020204" pitchFamily="34" charset="0"/>
            </a:endParaRPr>
          </a:p>
          <a:p>
            <a:pPr marL="12700" marR="36195">
              <a:lnSpc>
                <a:spcPct val="172500"/>
              </a:lnSpc>
            </a:pPr>
            <a:r>
              <a:rPr lang="en-US" sz="2500" b="1" spc="-120" dirty="0" smtClean="0">
                <a:solidFill>
                  <a:srgbClr val="384656"/>
                </a:solidFill>
                <a:latin typeface="Arial" panose="020B0604020202020204" pitchFamily="34" charset="0"/>
                <a:cs typeface="Arial" panose="020B0604020202020204" pitchFamily="34" charset="0"/>
              </a:rPr>
              <a:t>An </a:t>
            </a:r>
            <a:r>
              <a:rPr lang="en-US" sz="2500" b="1" spc="-120" dirty="0" err="1" smtClean="0">
                <a:solidFill>
                  <a:srgbClr val="384656"/>
                </a:solidFill>
                <a:latin typeface="Arial" panose="020B0604020202020204" pitchFamily="34" charset="0"/>
                <a:cs typeface="Arial" panose="020B0604020202020204" pitchFamily="34" charset="0"/>
              </a:rPr>
              <a:t>ninh</a:t>
            </a:r>
            <a:r>
              <a:rPr lang="en-US" sz="2500" b="1" spc="-120" dirty="0" smtClean="0">
                <a:solidFill>
                  <a:srgbClr val="384656"/>
                </a:solidFill>
                <a:latin typeface="Arial" panose="020B0604020202020204" pitchFamily="34" charset="0"/>
                <a:cs typeface="Arial" panose="020B0604020202020204" pitchFamily="34" charset="0"/>
              </a:rPr>
              <a:t> </a:t>
            </a:r>
            <a:r>
              <a:rPr lang="en-US" sz="2500" b="1" spc="-120" dirty="0" err="1" smtClean="0">
                <a:solidFill>
                  <a:srgbClr val="384656"/>
                </a:solidFill>
                <a:latin typeface="Arial" panose="020B0604020202020204" pitchFamily="34" charset="0"/>
                <a:cs typeface="Arial" panose="020B0604020202020204" pitchFamily="34" charset="0"/>
              </a:rPr>
              <a:t>tuổi</a:t>
            </a:r>
            <a:r>
              <a:rPr lang="en-US" sz="2500" b="1" spc="-120" dirty="0" smtClean="0">
                <a:solidFill>
                  <a:srgbClr val="384656"/>
                </a:solidFill>
                <a:latin typeface="Arial" panose="020B0604020202020204" pitchFamily="34" charset="0"/>
                <a:cs typeface="Arial" panose="020B0604020202020204" pitchFamily="34" charset="0"/>
              </a:rPr>
              <a:t> </a:t>
            </a:r>
            <a:r>
              <a:rPr lang="en-US" sz="2500" b="1" spc="-120" dirty="0" err="1" smtClean="0">
                <a:solidFill>
                  <a:srgbClr val="384656"/>
                </a:solidFill>
                <a:latin typeface="Arial" panose="020B0604020202020204" pitchFamily="34" charset="0"/>
                <a:cs typeface="Arial" panose="020B0604020202020204" pitchFamily="34" charset="0"/>
              </a:rPr>
              <a:t>già</a:t>
            </a:r>
            <a:endParaRPr sz="2500" b="1" dirty="0">
              <a:latin typeface="Arial" panose="020B0604020202020204" pitchFamily="34" charset="0"/>
              <a:cs typeface="Arial" panose="020B0604020202020204" pitchFamily="34" charset="0"/>
            </a:endParaRPr>
          </a:p>
        </p:txBody>
      </p:sp>
      <p:sp>
        <p:nvSpPr>
          <p:cNvPr id="10" name="object 10"/>
          <p:cNvSpPr txBox="1"/>
          <p:nvPr/>
        </p:nvSpPr>
        <p:spPr>
          <a:xfrm>
            <a:off x="813694" y="3127694"/>
            <a:ext cx="546530" cy="376385"/>
          </a:xfrm>
          <a:prstGeom prst="rect">
            <a:avLst/>
          </a:prstGeom>
        </p:spPr>
        <p:txBody>
          <a:bodyPr vert="horz" wrap="square" lIns="0" tIns="6985" rIns="0" bIns="0" rtlCol="0">
            <a:spAutoFit/>
          </a:bodyPr>
          <a:lstStyle/>
          <a:p>
            <a:pPr marL="12700">
              <a:lnSpc>
                <a:spcPct val="100000"/>
              </a:lnSpc>
              <a:spcBef>
                <a:spcPts val="55"/>
              </a:spcBef>
            </a:pPr>
            <a:r>
              <a:rPr sz="2400" b="1" spc="-380" dirty="0">
                <a:solidFill>
                  <a:srgbClr val="FDB33A"/>
                </a:solidFill>
                <a:latin typeface="Verdana"/>
                <a:cs typeface="Verdana"/>
              </a:rPr>
              <a:t>01</a:t>
            </a:r>
            <a:endParaRPr sz="2400" dirty="0">
              <a:latin typeface="Verdana"/>
              <a:cs typeface="Verdana"/>
            </a:endParaRPr>
          </a:p>
        </p:txBody>
      </p:sp>
      <p:sp>
        <p:nvSpPr>
          <p:cNvPr id="11" name="object 11"/>
          <p:cNvSpPr txBox="1"/>
          <p:nvPr/>
        </p:nvSpPr>
        <p:spPr>
          <a:xfrm>
            <a:off x="826819" y="3919690"/>
            <a:ext cx="591721" cy="376385"/>
          </a:xfrm>
          <a:prstGeom prst="rect">
            <a:avLst/>
          </a:prstGeom>
        </p:spPr>
        <p:txBody>
          <a:bodyPr vert="horz" wrap="square" lIns="0" tIns="6985" rIns="0" bIns="0" rtlCol="0">
            <a:spAutoFit/>
          </a:bodyPr>
          <a:lstStyle/>
          <a:p>
            <a:pPr marL="12700">
              <a:lnSpc>
                <a:spcPct val="100000"/>
              </a:lnSpc>
              <a:spcBef>
                <a:spcPts val="55"/>
              </a:spcBef>
            </a:pPr>
            <a:r>
              <a:rPr sz="2400" b="1" spc="-185" dirty="0">
                <a:solidFill>
                  <a:srgbClr val="FDB33A"/>
                </a:solidFill>
                <a:latin typeface="Verdana"/>
                <a:cs typeface="Verdana"/>
              </a:rPr>
              <a:t>02</a:t>
            </a:r>
            <a:endParaRPr sz="2400" dirty="0">
              <a:latin typeface="Verdana"/>
              <a:cs typeface="Verdana"/>
            </a:endParaRPr>
          </a:p>
        </p:txBody>
      </p:sp>
      <p:sp>
        <p:nvSpPr>
          <p:cNvPr id="12" name="object 12"/>
          <p:cNvSpPr txBox="1"/>
          <p:nvPr/>
        </p:nvSpPr>
        <p:spPr>
          <a:xfrm>
            <a:off x="900222" y="4564402"/>
            <a:ext cx="573800" cy="376385"/>
          </a:xfrm>
          <a:prstGeom prst="rect">
            <a:avLst/>
          </a:prstGeom>
        </p:spPr>
        <p:txBody>
          <a:bodyPr vert="horz" wrap="square" lIns="0" tIns="6985" rIns="0" bIns="0" rtlCol="0">
            <a:spAutoFit/>
          </a:bodyPr>
          <a:lstStyle/>
          <a:p>
            <a:pPr marL="12700">
              <a:lnSpc>
                <a:spcPct val="100000"/>
              </a:lnSpc>
              <a:spcBef>
                <a:spcPts val="55"/>
              </a:spcBef>
            </a:pPr>
            <a:r>
              <a:rPr sz="2400" b="1" spc="-185" dirty="0">
                <a:solidFill>
                  <a:srgbClr val="FDB33A"/>
                </a:solidFill>
                <a:latin typeface="Verdana"/>
                <a:cs typeface="Verdana"/>
              </a:rPr>
              <a:t>03</a:t>
            </a:r>
            <a:endParaRPr sz="2400" dirty="0">
              <a:latin typeface="Verdana"/>
              <a:cs typeface="Verdana"/>
            </a:endParaRPr>
          </a:p>
        </p:txBody>
      </p:sp>
      <p:sp>
        <p:nvSpPr>
          <p:cNvPr id="14" name="object 14"/>
          <p:cNvSpPr/>
          <p:nvPr/>
        </p:nvSpPr>
        <p:spPr>
          <a:xfrm>
            <a:off x="428624" y="519186"/>
            <a:ext cx="535305" cy="342900"/>
          </a:xfrm>
          <a:custGeom>
            <a:avLst/>
            <a:gdLst/>
            <a:ahLst/>
            <a:cxnLst/>
            <a:rect l="l" t="t" r="r" b="b"/>
            <a:pathLst>
              <a:path w="535305" h="342900">
                <a:moveTo>
                  <a:pt x="38454" y="260421"/>
                </a:moveTo>
                <a:lnTo>
                  <a:pt x="36782" y="260421"/>
                </a:lnTo>
                <a:lnTo>
                  <a:pt x="21737" y="248662"/>
                </a:lnTo>
                <a:lnTo>
                  <a:pt x="21737" y="246979"/>
                </a:lnTo>
                <a:lnTo>
                  <a:pt x="53502" y="208337"/>
                </a:lnTo>
                <a:lnTo>
                  <a:pt x="53502" y="206657"/>
                </a:lnTo>
                <a:lnTo>
                  <a:pt x="20115" y="172161"/>
                </a:lnTo>
                <a:lnTo>
                  <a:pt x="8359" y="156252"/>
                </a:lnTo>
                <a:lnTo>
                  <a:pt x="5017" y="152892"/>
                </a:lnTo>
                <a:lnTo>
                  <a:pt x="3344" y="149532"/>
                </a:lnTo>
                <a:lnTo>
                  <a:pt x="0" y="144492"/>
                </a:lnTo>
                <a:lnTo>
                  <a:pt x="3344" y="139449"/>
                </a:lnTo>
                <a:lnTo>
                  <a:pt x="36497" y="98784"/>
                </a:lnTo>
                <a:lnTo>
                  <a:pt x="75176" y="64466"/>
                </a:lnTo>
                <a:lnTo>
                  <a:pt x="118500" y="36962"/>
                </a:lnTo>
                <a:lnTo>
                  <a:pt x="165585" y="16738"/>
                </a:lnTo>
                <a:lnTo>
                  <a:pt x="215550" y="4262"/>
                </a:lnTo>
                <a:lnTo>
                  <a:pt x="267511" y="0"/>
                </a:lnTo>
                <a:lnTo>
                  <a:pt x="319474" y="4262"/>
                </a:lnTo>
                <a:lnTo>
                  <a:pt x="369440" y="16738"/>
                </a:lnTo>
                <a:lnTo>
                  <a:pt x="377411" y="20162"/>
                </a:lnTo>
                <a:lnTo>
                  <a:pt x="267511" y="20162"/>
                </a:lnTo>
                <a:lnTo>
                  <a:pt x="220411" y="24012"/>
                </a:lnTo>
                <a:lnTo>
                  <a:pt x="174936" y="35283"/>
                </a:lnTo>
                <a:lnTo>
                  <a:pt x="131876" y="53554"/>
                </a:lnTo>
                <a:lnTo>
                  <a:pt x="92020" y="78406"/>
                </a:lnTo>
                <a:lnTo>
                  <a:pt x="56158" y="109418"/>
                </a:lnTo>
                <a:lnTo>
                  <a:pt x="25079" y="146172"/>
                </a:lnTo>
                <a:lnTo>
                  <a:pt x="25079" y="147852"/>
                </a:lnTo>
                <a:lnTo>
                  <a:pt x="26752" y="149532"/>
                </a:lnTo>
                <a:lnTo>
                  <a:pt x="38090" y="163078"/>
                </a:lnTo>
                <a:lnTo>
                  <a:pt x="75239" y="199937"/>
                </a:lnTo>
                <a:lnTo>
                  <a:pt x="104881" y="221779"/>
                </a:lnTo>
                <a:lnTo>
                  <a:pt x="70222" y="221779"/>
                </a:lnTo>
                <a:lnTo>
                  <a:pt x="38454" y="260421"/>
                </a:lnTo>
                <a:close/>
              </a:path>
              <a:path w="535305" h="342900">
                <a:moveTo>
                  <a:pt x="383388" y="269663"/>
                </a:moveTo>
                <a:lnTo>
                  <a:pt x="266676" y="269663"/>
                </a:lnTo>
                <a:lnTo>
                  <a:pt x="301683" y="267773"/>
                </a:lnTo>
                <a:lnTo>
                  <a:pt x="336064" y="262101"/>
                </a:lnTo>
                <a:lnTo>
                  <a:pt x="385672" y="245799"/>
                </a:lnTo>
                <a:lnTo>
                  <a:pt x="431782" y="221149"/>
                </a:lnTo>
                <a:lnTo>
                  <a:pt x="472275" y="188280"/>
                </a:lnTo>
                <a:lnTo>
                  <a:pt x="506601" y="149532"/>
                </a:lnTo>
                <a:lnTo>
                  <a:pt x="508273" y="147852"/>
                </a:lnTo>
                <a:lnTo>
                  <a:pt x="478867" y="108446"/>
                </a:lnTo>
                <a:lnTo>
                  <a:pt x="443005" y="77908"/>
                </a:lnTo>
                <a:lnTo>
                  <a:pt x="403149" y="53344"/>
                </a:lnTo>
                <a:lnTo>
                  <a:pt x="360089" y="35221"/>
                </a:lnTo>
                <a:lnTo>
                  <a:pt x="314613" y="24004"/>
                </a:lnTo>
                <a:lnTo>
                  <a:pt x="267511" y="20162"/>
                </a:lnTo>
                <a:lnTo>
                  <a:pt x="377411" y="20162"/>
                </a:lnTo>
                <a:lnTo>
                  <a:pt x="416526" y="36962"/>
                </a:lnTo>
                <a:lnTo>
                  <a:pt x="459849" y="64466"/>
                </a:lnTo>
                <a:lnTo>
                  <a:pt x="498528" y="98784"/>
                </a:lnTo>
                <a:lnTo>
                  <a:pt x="531681" y="139449"/>
                </a:lnTo>
                <a:lnTo>
                  <a:pt x="535023" y="144492"/>
                </a:lnTo>
                <a:lnTo>
                  <a:pt x="531681" y="149532"/>
                </a:lnTo>
                <a:lnTo>
                  <a:pt x="528336" y="152892"/>
                </a:lnTo>
                <a:lnTo>
                  <a:pt x="526666" y="156252"/>
                </a:lnTo>
                <a:lnTo>
                  <a:pt x="523321" y="159612"/>
                </a:lnTo>
                <a:lnTo>
                  <a:pt x="513968" y="172161"/>
                </a:lnTo>
                <a:lnTo>
                  <a:pt x="503675" y="184394"/>
                </a:lnTo>
                <a:lnTo>
                  <a:pt x="492755" y="195998"/>
                </a:lnTo>
                <a:lnTo>
                  <a:pt x="481521" y="206657"/>
                </a:lnTo>
                <a:lnTo>
                  <a:pt x="481521" y="208337"/>
                </a:lnTo>
                <a:lnTo>
                  <a:pt x="492573" y="221779"/>
                </a:lnTo>
                <a:lnTo>
                  <a:pt x="463131" y="221779"/>
                </a:lnTo>
                <a:lnTo>
                  <a:pt x="452812" y="229313"/>
                </a:lnTo>
                <a:lnTo>
                  <a:pt x="442022" y="236690"/>
                </a:lnTo>
                <a:lnTo>
                  <a:pt x="430920" y="243751"/>
                </a:lnTo>
                <a:lnTo>
                  <a:pt x="419661" y="250339"/>
                </a:lnTo>
                <a:lnTo>
                  <a:pt x="419762" y="252231"/>
                </a:lnTo>
                <a:lnTo>
                  <a:pt x="424491" y="262101"/>
                </a:lnTo>
                <a:lnTo>
                  <a:pt x="399596" y="262101"/>
                </a:lnTo>
                <a:lnTo>
                  <a:pt x="388023" y="267824"/>
                </a:lnTo>
                <a:lnTo>
                  <a:pt x="383388" y="269663"/>
                </a:lnTo>
                <a:close/>
              </a:path>
              <a:path w="535305" h="342900">
                <a:moveTo>
                  <a:pt x="110349" y="307466"/>
                </a:moveTo>
                <a:lnTo>
                  <a:pt x="108677" y="307466"/>
                </a:lnTo>
                <a:lnTo>
                  <a:pt x="91957" y="299066"/>
                </a:lnTo>
                <a:lnTo>
                  <a:pt x="91957" y="297384"/>
                </a:lnTo>
                <a:lnTo>
                  <a:pt x="115256" y="252231"/>
                </a:lnTo>
                <a:lnTo>
                  <a:pt x="115364" y="250339"/>
                </a:lnTo>
                <a:lnTo>
                  <a:pt x="104105" y="243751"/>
                </a:lnTo>
                <a:lnTo>
                  <a:pt x="93002" y="236690"/>
                </a:lnTo>
                <a:lnTo>
                  <a:pt x="82213" y="229313"/>
                </a:lnTo>
                <a:lnTo>
                  <a:pt x="71894" y="221779"/>
                </a:lnTo>
                <a:lnTo>
                  <a:pt x="104881" y="221779"/>
                </a:lnTo>
                <a:lnTo>
                  <a:pt x="118735" y="230415"/>
                </a:lnTo>
                <a:lnTo>
                  <a:pt x="133757" y="238579"/>
                </a:lnTo>
                <a:lnTo>
                  <a:pt x="149091" y="245799"/>
                </a:lnTo>
                <a:lnTo>
                  <a:pt x="164897" y="252231"/>
                </a:lnTo>
                <a:lnTo>
                  <a:pt x="181015" y="257718"/>
                </a:lnTo>
                <a:lnTo>
                  <a:pt x="197289" y="262101"/>
                </a:lnTo>
                <a:lnTo>
                  <a:pt x="133757" y="262101"/>
                </a:lnTo>
                <a:lnTo>
                  <a:pt x="110349" y="307466"/>
                </a:lnTo>
                <a:close/>
              </a:path>
              <a:path w="535305" h="342900">
                <a:moveTo>
                  <a:pt x="498241" y="260421"/>
                </a:moveTo>
                <a:lnTo>
                  <a:pt x="496571" y="260421"/>
                </a:lnTo>
                <a:lnTo>
                  <a:pt x="464804" y="221779"/>
                </a:lnTo>
                <a:lnTo>
                  <a:pt x="492573" y="221779"/>
                </a:lnTo>
                <a:lnTo>
                  <a:pt x="513291" y="246979"/>
                </a:lnTo>
                <a:lnTo>
                  <a:pt x="513291" y="248662"/>
                </a:lnTo>
                <a:lnTo>
                  <a:pt x="498241" y="260421"/>
                </a:lnTo>
                <a:close/>
              </a:path>
              <a:path w="535305" h="342900">
                <a:moveTo>
                  <a:pt x="190602" y="334349"/>
                </a:moveTo>
                <a:lnTo>
                  <a:pt x="172212" y="329309"/>
                </a:lnTo>
                <a:lnTo>
                  <a:pt x="183914" y="280584"/>
                </a:lnTo>
                <a:lnTo>
                  <a:pt x="171636" y="276515"/>
                </a:lnTo>
                <a:lnTo>
                  <a:pt x="159672" y="271974"/>
                </a:lnTo>
                <a:lnTo>
                  <a:pt x="135429" y="262101"/>
                </a:lnTo>
                <a:lnTo>
                  <a:pt x="197289" y="262101"/>
                </a:lnTo>
                <a:lnTo>
                  <a:pt x="231670" y="267773"/>
                </a:lnTo>
                <a:lnTo>
                  <a:pt x="266676" y="269663"/>
                </a:lnTo>
                <a:lnTo>
                  <a:pt x="383388" y="269663"/>
                </a:lnTo>
                <a:lnTo>
                  <a:pt x="375980" y="272603"/>
                </a:lnTo>
                <a:lnTo>
                  <a:pt x="363623" y="276751"/>
                </a:lnTo>
                <a:lnTo>
                  <a:pt x="351109" y="280584"/>
                </a:lnTo>
                <a:lnTo>
                  <a:pt x="351455" y="285624"/>
                </a:lnTo>
                <a:lnTo>
                  <a:pt x="202307" y="285624"/>
                </a:lnTo>
                <a:lnTo>
                  <a:pt x="190602" y="334349"/>
                </a:lnTo>
                <a:close/>
              </a:path>
              <a:path w="535305" h="342900">
                <a:moveTo>
                  <a:pt x="424676" y="307466"/>
                </a:moveTo>
                <a:lnTo>
                  <a:pt x="423004" y="307466"/>
                </a:lnTo>
                <a:lnTo>
                  <a:pt x="401269" y="262101"/>
                </a:lnTo>
                <a:lnTo>
                  <a:pt x="424491" y="262101"/>
                </a:lnTo>
                <a:lnTo>
                  <a:pt x="441396" y="297384"/>
                </a:lnTo>
                <a:lnTo>
                  <a:pt x="441396" y="299066"/>
                </a:lnTo>
                <a:lnTo>
                  <a:pt x="424676" y="307466"/>
                </a:lnTo>
                <a:close/>
              </a:path>
              <a:path w="535305" h="342900">
                <a:moveTo>
                  <a:pt x="272529" y="342749"/>
                </a:moveTo>
                <a:lnTo>
                  <a:pt x="254136" y="342749"/>
                </a:lnTo>
                <a:lnTo>
                  <a:pt x="254136" y="292344"/>
                </a:lnTo>
                <a:lnTo>
                  <a:pt x="228222" y="289614"/>
                </a:lnTo>
                <a:lnTo>
                  <a:pt x="215108" y="287855"/>
                </a:lnTo>
                <a:lnTo>
                  <a:pt x="202307" y="285624"/>
                </a:lnTo>
                <a:lnTo>
                  <a:pt x="324359" y="285624"/>
                </a:lnTo>
                <a:lnTo>
                  <a:pt x="311793" y="288091"/>
                </a:lnTo>
                <a:lnTo>
                  <a:pt x="299070" y="290244"/>
                </a:lnTo>
                <a:lnTo>
                  <a:pt x="286034" y="291766"/>
                </a:lnTo>
                <a:lnTo>
                  <a:pt x="272529" y="292344"/>
                </a:lnTo>
                <a:lnTo>
                  <a:pt x="272529" y="342749"/>
                </a:lnTo>
                <a:close/>
              </a:path>
              <a:path w="535305" h="342900">
                <a:moveTo>
                  <a:pt x="336064" y="334349"/>
                </a:moveTo>
                <a:lnTo>
                  <a:pt x="324359" y="285624"/>
                </a:lnTo>
                <a:lnTo>
                  <a:pt x="351455" y="285624"/>
                </a:lnTo>
                <a:lnTo>
                  <a:pt x="354454" y="329309"/>
                </a:lnTo>
                <a:lnTo>
                  <a:pt x="336064" y="334349"/>
                </a:lnTo>
                <a:close/>
              </a:path>
            </a:pathLst>
          </a:custGeom>
          <a:solidFill>
            <a:srgbClr val="FDB33A"/>
          </a:solidFill>
        </p:spPr>
        <p:txBody>
          <a:bodyPr wrap="square" lIns="0" tIns="0" rIns="0" bIns="0" rtlCol="0"/>
          <a:lstStyle/>
          <a:p>
            <a:endParaRPr/>
          </a:p>
        </p:txBody>
      </p:sp>
      <p:grpSp>
        <p:nvGrpSpPr>
          <p:cNvPr id="15" name="object 15"/>
          <p:cNvGrpSpPr/>
          <p:nvPr/>
        </p:nvGrpSpPr>
        <p:grpSpPr>
          <a:xfrm>
            <a:off x="4417783" y="699814"/>
            <a:ext cx="2427605" cy="2661285"/>
            <a:chOff x="4204716" y="539807"/>
            <a:chExt cx="2427605" cy="2661285"/>
          </a:xfrm>
        </p:grpSpPr>
        <p:sp>
          <p:nvSpPr>
            <p:cNvPr id="16" name="object 16"/>
            <p:cNvSpPr/>
            <p:nvPr/>
          </p:nvSpPr>
          <p:spPr>
            <a:xfrm>
              <a:off x="4204716" y="626591"/>
              <a:ext cx="2427605" cy="2500630"/>
            </a:xfrm>
            <a:custGeom>
              <a:avLst/>
              <a:gdLst/>
              <a:ahLst/>
              <a:cxnLst/>
              <a:rect l="l" t="t" r="r" b="b"/>
              <a:pathLst>
                <a:path w="2427604" h="2500630">
                  <a:moveTo>
                    <a:pt x="1290296" y="2500451"/>
                  </a:moveTo>
                  <a:lnTo>
                    <a:pt x="1244960" y="2499524"/>
                  </a:lnTo>
                  <a:lnTo>
                    <a:pt x="1199975" y="2496479"/>
                  </a:lnTo>
                  <a:lnTo>
                    <a:pt x="1155370" y="2491374"/>
                  </a:lnTo>
                  <a:lnTo>
                    <a:pt x="1111172" y="2484263"/>
                  </a:lnTo>
                  <a:lnTo>
                    <a:pt x="1067411" y="2475202"/>
                  </a:lnTo>
                  <a:lnTo>
                    <a:pt x="1024115" y="2464247"/>
                  </a:lnTo>
                  <a:lnTo>
                    <a:pt x="981311" y="2451452"/>
                  </a:lnTo>
                  <a:lnTo>
                    <a:pt x="939030" y="2436875"/>
                  </a:lnTo>
                  <a:lnTo>
                    <a:pt x="897299" y="2420570"/>
                  </a:lnTo>
                  <a:lnTo>
                    <a:pt x="856147" y="2402592"/>
                  </a:lnTo>
                  <a:lnTo>
                    <a:pt x="815602" y="2382999"/>
                  </a:lnTo>
                  <a:lnTo>
                    <a:pt x="775693" y="2361844"/>
                  </a:lnTo>
                  <a:lnTo>
                    <a:pt x="736449" y="2339184"/>
                  </a:lnTo>
                  <a:lnTo>
                    <a:pt x="697897" y="2315074"/>
                  </a:lnTo>
                  <a:lnTo>
                    <a:pt x="660067" y="2289570"/>
                  </a:lnTo>
                  <a:lnTo>
                    <a:pt x="622987" y="2262728"/>
                  </a:lnTo>
                  <a:lnTo>
                    <a:pt x="586685" y="2234602"/>
                  </a:lnTo>
                  <a:lnTo>
                    <a:pt x="551190" y="2205250"/>
                  </a:lnTo>
                  <a:lnTo>
                    <a:pt x="516531" y="2174725"/>
                  </a:lnTo>
                  <a:lnTo>
                    <a:pt x="482736" y="2143084"/>
                  </a:lnTo>
                  <a:lnTo>
                    <a:pt x="449833" y="2110382"/>
                  </a:lnTo>
                  <a:lnTo>
                    <a:pt x="417851" y="2076676"/>
                  </a:lnTo>
                  <a:lnTo>
                    <a:pt x="386818" y="2042020"/>
                  </a:lnTo>
                  <a:lnTo>
                    <a:pt x="356764" y="2006470"/>
                  </a:lnTo>
                  <a:lnTo>
                    <a:pt x="327716" y="1970081"/>
                  </a:lnTo>
                  <a:lnTo>
                    <a:pt x="299703" y="1932910"/>
                  </a:lnTo>
                  <a:lnTo>
                    <a:pt x="272754" y="1895012"/>
                  </a:lnTo>
                  <a:lnTo>
                    <a:pt x="246896" y="1856443"/>
                  </a:lnTo>
                  <a:lnTo>
                    <a:pt x="222160" y="1817257"/>
                  </a:lnTo>
                  <a:lnTo>
                    <a:pt x="198572" y="1777511"/>
                  </a:lnTo>
                  <a:lnTo>
                    <a:pt x="176162" y="1737260"/>
                  </a:lnTo>
                  <a:lnTo>
                    <a:pt x="154958" y="1696560"/>
                  </a:lnTo>
                  <a:lnTo>
                    <a:pt x="134988" y="1655466"/>
                  </a:lnTo>
                  <a:lnTo>
                    <a:pt x="116282" y="1614035"/>
                  </a:lnTo>
                  <a:lnTo>
                    <a:pt x="98867" y="1572320"/>
                  </a:lnTo>
                  <a:lnTo>
                    <a:pt x="82773" y="1530379"/>
                  </a:lnTo>
                  <a:lnTo>
                    <a:pt x="68027" y="1488267"/>
                  </a:lnTo>
                  <a:lnTo>
                    <a:pt x="54658" y="1446039"/>
                  </a:lnTo>
                  <a:lnTo>
                    <a:pt x="42695" y="1403751"/>
                  </a:lnTo>
                  <a:lnTo>
                    <a:pt x="32166" y="1361458"/>
                  </a:lnTo>
                  <a:lnTo>
                    <a:pt x="23100" y="1319217"/>
                  </a:lnTo>
                  <a:lnTo>
                    <a:pt x="15525" y="1277082"/>
                  </a:lnTo>
                  <a:lnTo>
                    <a:pt x="8032" y="1221210"/>
                  </a:lnTo>
                  <a:lnTo>
                    <a:pt x="3010" y="1165174"/>
                  </a:lnTo>
                  <a:lnTo>
                    <a:pt x="364" y="1109095"/>
                  </a:lnTo>
                  <a:lnTo>
                    <a:pt x="0" y="1053090"/>
                  </a:lnTo>
                  <a:lnTo>
                    <a:pt x="1824" y="997281"/>
                  </a:lnTo>
                  <a:lnTo>
                    <a:pt x="5742" y="941787"/>
                  </a:lnTo>
                  <a:lnTo>
                    <a:pt x="11660" y="886727"/>
                  </a:lnTo>
                  <a:lnTo>
                    <a:pt x="19483" y="832222"/>
                  </a:lnTo>
                  <a:lnTo>
                    <a:pt x="29119" y="778392"/>
                  </a:lnTo>
                  <a:lnTo>
                    <a:pt x="40472" y="725355"/>
                  </a:lnTo>
                  <a:lnTo>
                    <a:pt x="53450" y="673231"/>
                  </a:lnTo>
                  <a:lnTo>
                    <a:pt x="67956" y="622142"/>
                  </a:lnTo>
                  <a:lnTo>
                    <a:pt x="83898" y="572205"/>
                  </a:lnTo>
                  <a:lnTo>
                    <a:pt x="101182" y="523541"/>
                  </a:lnTo>
                  <a:lnTo>
                    <a:pt x="119713" y="476269"/>
                  </a:lnTo>
                  <a:lnTo>
                    <a:pt x="139398" y="430510"/>
                  </a:lnTo>
                  <a:lnTo>
                    <a:pt x="160141" y="386383"/>
                  </a:lnTo>
                  <a:lnTo>
                    <a:pt x="181850" y="344007"/>
                  </a:lnTo>
                  <a:lnTo>
                    <a:pt x="204431" y="303503"/>
                  </a:lnTo>
                  <a:lnTo>
                    <a:pt x="227788" y="264991"/>
                  </a:lnTo>
                  <a:lnTo>
                    <a:pt x="251828" y="228589"/>
                  </a:lnTo>
                  <a:lnTo>
                    <a:pt x="276457" y="194417"/>
                  </a:lnTo>
                  <a:lnTo>
                    <a:pt x="301582" y="162597"/>
                  </a:lnTo>
                  <a:lnTo>
                    <a:pt x="327107" y="133246"/>
                  </a:lnTo>
                  <a:lnTo>
                    <a:pt x="378983" y="82434"/>
                  </a:lnTo>
                  <a:lnTo>
                    <a:pt x="431334" y="42939"/>
                  </a:lnTo>
                  <a:lnTo>
                    <a:pt x="483406" y="15719"/>
                  </a:lnTo>
                  <a:lnTo>
                    <a:pt x="534449" y="1731"/>
                  </a:lnTo>
                  <a:lnTo>
                    <a:pt x="559348" y="0"/>
                  </a:lnTo>
                  <a:lnTo>
                    <a:pt x="597118" y="2743"/>
                  </a:lnTo>
                  <a:lnTo>
                    <a:pt x="636135" y="13302"/>
                  </a:lnTo>
                  <a:lnTo>
                    <a:pt x="675865" y="30716"/>
                  </a:lnTo>
                  <a:lnTo>
                    <a:pt x="715773" y="54030"/>
                  </a:lnTo>
                  <a:lnTo>
                    <a:pt x="755325" y="82283"/>
                  </a:lnTo>
                  <a:lnTo>
                    <a:pt x="793988" y="114519"/>
                  </a:lnTo>
                  <a:lnTo>
                    <a:pt x="831226" y="149778"/>
                  </a:lnTo>
                  <a:lnTo>
                    <a:pt x="866505" y="187104"/>
                  </a:lnTo>
                  <a:lnTo>
                    <a:pt x="899291" y="225537"/>
                  </a:lnTo>
                  <a:lnTo>
                    <a:pt x="929050" y="264120"/>
                  </a:lnTo>
                  <a:lnTo>
                    <a:pt x="955248" y="301894"/>
                  </a:lnTo>
                  <a:lnTo>
                    <a:pt x="986242" y="356731"/>
                  </a:lnTo>
                  <a:lnTo>
                    <a:pt x="1009829" y="406225"/>
                  </a:lnTo>
                  <a:lnTo>
                    <a:pt x="1028565" y="450593"/>
                  </a:lnTo>
                  <a:lnTo>
                    <a:pt x="1045007" y="490049"/>
                  </a:lnTo>
                  <a:lnTo>
                    <a:pt x="1061710" y="524810"/>
                  </a:lnTo>
                  <a:lnTo>
                    <a:pt x="1106124" y="581106"/>
                  </a:lnTo>
                  <a:lnTo>
                    <a:pt x="1138947" y="603073"/>
                  </a:lnTo>
                  <a:lnTo>
                    <a:pt x="1175481" y="618160"/>
                  </a:lnTo>
                  <a:lnTo>
                    <a:pt x="1211020" y="624680"/>
                  </a:lnTo>
                  <a:lnTo>
                    <a:pt x="1247368" y="624571"/>
                  </a:lnTo>
                  <a:lnTo>
                    <a:pt x="1286325" y="619775"/>
                  </a:lnTo>
                  <a:lnTo>
                    <a:pt x="1329695" y="612230"/>
                  </a:lnTo>
                  <a:lnTo>
                    <a:pt x="1379278" y="603877"/>
                  </a:lnTo>
                  <a:lnTo>
                    <a:pt x="1436878" y="596656"/>
                  </a:lnTo>
                  <a:lnTo>
                    <a:pt x="1504297" y="592506"/>
                  </a:lnTo>
                  <a:lnTo>
                    <a:pt x="1530854" y="590751"/>
                  </a:lnTo>
                  <a:lnTo>
                    <a:pt x="1564025" y="589265"/>
                  </a:lnTo>
                  <a:lnTo>
                    <a:pt x="1602998" y="588647"/>
                  </a:lnTo>
                  <a:lnTo>
                    <a:pt x="1646962" y="589496"/>
                  </a:lnTo>
                  <a:lnTo>
                    <a:pt x="1695106" y="592409"/>
                  </a:lnTo>
                  <a:lnTo>
                    <a:pt x="1746618" y="597986"/>
                  </a:lnTo>
                  <a:lnTo>
                    <a:pt x="1800686" y="606824"/>
                  </a:lnTo>
                  <a:lnTo>
                    <a:pt x="1856501" y="619522"/>
                  </a:lnTo>
                  <a:lnTo>
                    <a:pt x="1913249" y="636679"/>
                  </a:lnTo>
                  <a:lnTo>
                    <a:pt x="1970121" y="658893"/>
                  </a:lnTo>
                  <a:lnTo>
                    <a:pt x="2013081" y="680539"/>
                  </a:lnTo>
                  <a:lnTo>
                    <a:pt x="2054531" y="704998"/>
                  </a:lnTo>
                  <a:lnTo>
                    <a:pt x="2094365" y="732103"/>
                  </a:lnTo>
                  <a:lnTo>
                    <a:pt x="2132479" y="761685"/>
                  </a:lnTo>
                  <a:lnTo>
                    <a:pt x="2168767" y="793577"/>
                  </a:lnTo>
                  <a:lnTo>
                    <a:pt x="2203124" y="827610"/>
                  </a:lnTo>
                  <a:lnTo>
                    <a:pt x="2235444" y="863616"/>
                  </a:lnTo>
                  <a:lnTo>
                    <a:pt x="2265622" y="901429"/>
                  </a:lnTo>
                  <a:lnTo>
                    <a:pt x="2293553" y="940879"/>
                  </a:lnTo>
                  <a:lnTo>
                    <a:pt x="2319131" y="981798"/>
                  </a:lnTo>
                  <a:lnTo>
                    <a:pt x="2342251" y="1024019"/>
                  </a:lnTo>
                  <a:lnTo>
                    <a:pt x="2362808" y="1067374"/>
                  </a:lnTo>
                  <a:lnTo>
                    <a:pt x="2380696" y="1111694"/>
                  </a:lnTo>
                  <a:lnTo>
                    <a:pt x="2395810" y="1156812"/>
                  </a:lnTo>
                  <a:lnTo>
                    <a:pt x="2408045" y="1202560"/>
                  </a:lnTo>
                  <a:lnTo>
                    <a:pt x="2420324" y="1269629"/>
                  </a:lnTo>
                  <a:lnTo>
                    <a:pt x="2426444" y="1333293"/>
                  </a:lnTo>
                  <a:lnTo>
                    <a:pt x="2427438" y="1392934"/>
                  </a:lnTo>
                  <a:lnTo>
                    <a:pt x="2424342" y="1447934"/>
                  </a:lnTo>
                  <a:lnTo>
                    <a:pt x="2418188" y="1497675"/>
                  </a:lnTo>
                  <a:lnTo>
                    <a:pt x="2410010" y="1541539"/>
                  </a:lnTo>
                  <a:lnTo>
                    <a:pt x="2400843" y="1578907"/>
                  </a:lnTo>
                  <a:lnTo>
                    <a:pt x="2391720" y="1609161"/>
                  </a:lnTo>
                  <a:lnTo>
                    <a:pt x="2380490" y="1650041"/>
                  </a:lnTo>
                  <a:lnTo>
                    <a:pt x="2367287" y="1690992"/>
                  </a:lnTo>
                  <a:lnTo>
                    <a:pt x="2352156" y="1731921"/>
                  </a:lnTo>
                  <a:lnTo>
                    <a:pt x="2335141" y="1772738"/>
                  </a:lnTo>
                  <a:lnTo>
                    <a:pt x="2316288" y="1813351"/>
                  </a:lnTo>
                  <a:lnTo>
                    <a:pt x="2295639" y="1853670"/>
                  </a:lnTo>
                  <a:lnTo>
                    <a:pt x="2273241" y="1893603"/>
                  </a:lnTo>
                  <a:lnTo>
                    <a:pt x="2249138" y="1933059"/>
                  </a:lnTo>
                  <a:lnTo>
                    <a:pt x="2223374" y="1971947"/>
                  </a:lnTo>
                  <a:lnTo>
                    <a:pt x="2195995" y="2010176"/>
                  </a:lnTo>
                  <a:lnTo>
                    <a:pt x="2167044" y="2047654"/>
                  </a:lnTo>
                  <a:lnTo>
                    <a:pt x="2136566" y="2084290"/>
                  </a:lnTo>
                  <a:lnTo>
                    <a:pt x="2104607" y="2119994"/>
                  </a:lnTo>
                  <a:lnTo>
                    <a:pt x="2071210" y="2154673"/>
                  </a:lnTo>
                  <a:lnTo>
                    <a:pt x="2036420" y="2188237"/>
                  </a:lnTo>
                  <a:lnTo>
                    <a:pt x="2000282" y="2220595"/>
                  </a:lnTo>
                  <a:lnTo>
                    <a:pt x="1962841" y="2251656"/>
                  </a:lnTo>
                  <a:lnTo>
                    <a:pt x="1924141" y="2281327"/>
                  </a:lnTo>
                  <a:lnTo>
                    <a:pt x="1884227" y="2309519"/>
                  </a:lnTo>
                  <a:lnTo>
                    <a:pt x="1843143" y="2336139"/>
                  </a:lnTo>
                  <a:lnTo>
                    <a:pt x="1800934" y="2361097"/>
                  </a:lnTo>
                  <a:lnTo>
                    <a:pt x="1757645" y="2384302"/>
                  </a:lnTo>
                  <a:lnTo>
                    <a:pt x="1713320" y="2405662"/>
                  </a:lnTo>
                  <a:lnTo>
                    <a:pt x="1668004" y="2425086"/>
                  </a:lnTo>
                  <a:lnTo>
                    <a:pt x="1621742" y="2442483"/>
                  </a:lnTo>
                  <a:lnTo>
                    <a:pt x="1574578" y="2457762"/>
                  </a:lnTo>
                  <a:lnTo>
                    <a:pt x="1526557" y="2470831"/>
                  </a:lnTo>
                  <a:lnTo>
                    <a:pt x="1477723" y="2481600"/>
                  </a:lnTo>
                  <a:lnTo>
                    <a:pt x="1428122" y="2489977"/>
                  </a:lnTo>
                  <a:lnTo>
                    <a:pt x="1381905" y="2495733"/>
                  </a:lnTo>
                  <a:lnTo>
                    <a:pt x="1335953" y="2499206"/>
                  </a:lnTo>
                  <a:lnTo>
                    <a:pt x="1290296" y="2500451"/>
                  </a:lnTo>
                  <a:close/>
                </a:path>
              </a:pathLst>
            </a:custGeom>
            <a:solidFill>
              <a:srgbClr val="FFFFFF"/>
            </a:solidFill>
          </p:spPr>
          <p:txBody>
            <a:bodyPr wrap="square" lIns="0" tIns="0" rIns="0" bIns="0" rtlCol="0"/>
            <a:lstStyle/>
            <a:p>
              <a:endParaRPr/>
            </a:p>
          </p:txBody>
        </p:sp>
        <p:sp>
          <p:nvSpPr>
            <p:cNvPr id="17" name="object 17"/>
            <p:cNvSpPr/>
            <p:nvPr/>
          </p:nvSpPr>
          <p:spPr>
            <a:xfrm>
              <a:off x="4221513" y="539807"/>
              <a:ext cx="2161178" cy="2661269"/>
            </a:xfrm>
            <a:prstGeom prst="rect">
              <a:avLst/>
            </a:prstGeom>
            <a:blipFill>
              <a:blip r:embed="rId2" cstate="print"/>
              <a:stretch>
                <a:fillRect/>
              </a:stretch>
            </a:blipFill>
          </p:spPr>
          <p:txBody>
            <a:bodyPr wrap="square" lIns="0" tIns="0" rIns="0" bIns="0" rtlCol="0"/>
            <a:lstStyle/>
            <a:p>
              <a:endParaRPr/>
            </a:p>
          </p:txBody>
        </p:sp>
      </p:grpSp>
      <p:sp>
        <p:nvSpPr>
          <p:cNvPr id="18" name="object 8"/>
          <p:cNvSpPr txBox="1"/>
          <p:nvPr/>
        </p:nvSpPr>
        <p:spPr>
          <a:xfrm>
            <a:off x="925829" y="534092"/>
            <a:ext cx="4151599" cy="293029"/>
          </a:xfrm>
          <a:prstGeom prst="rect">
            <a:avLst/>
          </a:prstGeom>
        </p:spPr>
        <p:txBody>
          <a:bodyPr vert="horz" wrap="square" lIns="0" tIns="15875" rIns="0" bIns="0" rtlCol="0">
            <a:spAutoFit/>
          </a:bodyPr>
          <a:lstStyle/>
          <a:p>
            <a:pPr marL="12700" algn="ctr">
              <a:lnSpc>
                <a:spcPct val="100000"/>
              </a:lnSpc>
              <a:spcBef>
                <a:spcPts val="125"/>
              </a:spcBef>
            </a:pPr>
            <a:r>
              <a:rPr lang="en-US" b="1" dirty="0">
                <a:solidFill>
                  <a:schemeClr val="accent1">
                    <a:lumMod val="50000"/>
                  </a:schemeClr>
                </a:solidFill>
              </a:rPr>
              <a:t>ASEAN: </a:t>
            </a:r>
            <a:r>
              <a:rPr lang="en-US" b="1" dirty="0" err="1">
                <a:solidFill>
                  <a:schemeClr val="accent1">
                    <a:lumMod val="50000"/>
                  </a:schemeClr>
                </a:solidFill>
              </a:rPr>
              <a:t>Một</a:t>
            </a:r>
            <a:r>
              <a:rPr lang="en-US" b="1" dirty="0">
                <a:solidFill>
                  <a:schemeClr val="accent1">
                    <a:lumMod val="50000"/>
                  </a:schemeClr>
                </a:solidFill>
              </a:rPr>
              <a:t> </a:t>
            </a:r>
            <a:r>
              <a:rPr lang="en-US" b="1" dirty="0" err="1">
                <a:solidFill>
                  <a:schemeClr val="accent1">
                    <a:lumMod val="50000"/>
                  </a:schemeClr>
                </a:solidFill>
              </a:rPr>
              <a:t>cộng</a:t>
            </a:r>
            <a:r>
              <a:rPr lang="en-US" b="1" dirty="0">
                <a:solidFill>
                  <a:schemeClr val="accent1">
                    <a:lumMod val="50000"/>
                  </a:schemeClr>
                </a:solidFill>
              </a:rPr>
              <a:t> </a:t>
            </a:r>
            <a:r>
              <a:rPr lang="en-US" b="1" dirty="0" err="1">
                <a:solidFill>
                  <a:schemeClr val="accent1">
                    <a:lumMod val="50000"/>
                  </a:schemeClr>
                </a:solidFill>
              </a:rPr>
              <a:t>đồng</a:t>
            </a:r>
            <a:r>
              <a:rPr lang="en-US" b="1" dirty="0">
                <a:solidFill>
                  <a:schemeClr val="accent1">
                    <a:lumMod val="50000"/>
                  </a:schemeClr>
                </a:solidFill>
              </a:rPr>
              <a:t> </a:t>
            </a:r>
            <a:r>
              <a:rPr lang="en-US" b="1" dirty="0" err="1">
                <a:solidFill>
                  <a:schemeClr val="accent1">
                    <a:lumMod val="50000"/>
                  </a:schemeClr>
                </a:solidFill>
              </a:rPr>
              <a:t>Già</a:t>
            </a:r>
            <a:r>
              <a:rPr lang="en-US" b="1" dirty="0">
                <a:solidFill>
                  <a:schemeClr val="accent1">
                    <a:lumMod val="50000"/>
                  </a:schemeClr>
                </a:solidFill>
              </a:rPr>
              <a:t> </a:t>
            </a:r>
            <a:r>
              <a:rPr lang="en-US" b="1" dirty="0" err="1">
                <a:solidFill>
                  <a:schemeClr val="accent1">
                    <a:lumMod val="50000"/>
                  </a:schemeClr>
                </a:solidFill>
              </a:rPr>
              <a:t>hóa</a:t>
            </a:r>
            <a:r>
              <a:rPr lang="en-US" b="1" dirty="0">
                <a:solidFill>
                  <a:schemeClr val="accent1">
                    <a:lumMod val="50000"/>
                  </a:schemeClr>
                </a:solidFill>
              </a:rPr>
              <a:t> </a:t>
            </a:r>
            <a:r>
              <a:rPr lang="en-US" b="1" dirty="0" err="1">
                <a:solidFill>
                  <a:schemeClr val="accent1">
                    <a:lumMod val="50000"/>
                  </a:schemeClr>
                </a:solidFill>
              </a:rPr>
              <a:t>năng</a:t>
            </a:r>
            <a:r>
              <a:rPr lang="en-US" b="1" dirty="0">
                <a:solidFill>
                  <a:schemeClr val="accent1">
                    <a:lumMod val="50000"/>
                  </a:schemeClr>
                </a:solidFill>
              </a:rPr>
              <a:t> </a:t>
            </a:r>
            <a:r>
              <a:rPr lang="en-US" b="1" dirty="0" err="1" smtClean="0">
                <a:solidFill>
                  <a:schemeClr val="accent1">
                    <a:lumMod val="50000"/>
                  </a:schemeClr>
                </a:solidFill>
              </a:rPr>
              <a:t>động</a:t>
            </a:r>
            <a:endParaRPr sz="1100" dirty="0">
              <a:solidFill>
                <a:schemeClr val="accent1">
                  <a:lumMod val="50000"/>
                </a:schemeClr>
              </a:solidFill>
              <a:latin typeface="Verdana"/>
              <a:cs typeface="Verdan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20320">
              <a:lnSpc>
                <a:spcPct val="100000"/>
              </a:lnSpc>
              <a:spcBef>
                <a:spcPts val="120"/>
              </a:spcBef>
            </a:pPr>
            <a:r>
              <a:rPr spc="-75" dirty="0"/>
              <a:t>Các </a:t>
            </a:r>
            <a:r>
              <a:rPr spc="5" dirty="0"/>
              <a:t>nhu </a:t>
            </a:r>
            <a:r>
              <a:rPr spc="-65" dirty="0"/>
              <a:t>cầu </a:t>
            </a:r>
            <a:r>
              <a:rPr spc="-215" dirty="0"/>
              <a:t>cơ</a:t>
            </a:r>
            <a:r>
              <a:rPr spc="-290" dirty="0"/>
              <a:t> </a:t>
            </a:r>
            <a:r>
              <a:rPr spc="-35" dirty="0"/>
              <a:t>bản</a:t>
            </a:r>
          </a:p>
        </p:txBody>
      </p:sp>
      <p:sp>
        <p:nvSpPr>
          <p:cNvPr id="3" name="object 3"/>
          <p:cNvSpPr txBox="1"/>
          <p:nvPr/>
        </p:nvSpPr>
        <p:spPr>
          <a:xfrm>
            <a:off x="110366" y="1356684"/>
            <a:ext cx="868044" cy="2449830"/>
          </a:xfrm>
          <a:prstGeom prst="rect">
            <a:avLst/>
          </a:prstGeom>
        </p:spPr>
        <p:txBody>
          <a:bodyPr vert="horz" wrap="square" lIns="0" tIns="12700" rIns="0" bIns="0" rtlCol="0">
            <a:spAutoFit/>
          </a:bodyPr>
          <a:lstStyle/>
          <a:p>
            <a:pPr algn="ctr">
              <a:lnSpc>
                <a:spcPts val="1864"/>
              </a:lnSpc>
              <a:spcBef>
                <a:spcPts val="100"/>
              </a:spcBef>
            </a:pPr>
            <a:r>
              <a:rPr sz="1600" b="1" spc="-90" dirty="0" smtClean="0">
                <a:latin typeface="Arial"/>
                <a:cs typeface="Arial"/>
              </a:rPr>
              <a:t>2.</a:t>
            </a:r>
            <a:r>
              <a:rPr lang="en-US" sz="1600" b="1" spc="-90" dirty="0" smtClean="0">
                <a:latin typeface="Arial"/>
                <a:cs typeface="Arial"/>
              </a:rPr>
              <a:t>3</a:t>
            </a:r>
            <a:endParaRPr sz="1600" dirty="0">
              <a:latin typeface="Arial"/>
              <a:cs typeface="Arial"/>
            </a:endParaRPr>
          </a:p>
          <a:p>
            <a:pPr algn="ctr">
              <a:lnSpc>
                <a:spcPts val="1864"/>
              </a:lnSpc>
            </a:pPr>
            <a:r>
              <a:rPr sz="1600" b="1" spc="80" dirty="0">
                <a:latin typeface="Arial"/>
                <a:cs typeface="Arial"/>
              </a:rPr>
              <a:t>Nhu</a:t>
            </a:r>
            <a:r>
              <a:rPr sz="1600" b="1" spc="-180" dirty="0">
                <a:latin typeface="Arial"/>
                <a:cs typeface="Arial"/>
              </a:rPr>
              <a:t> </a:t>
            </a:r>
            <a:r>
              <a:rPr sz="1600" b="1" spc="55" dirty="0">
                <a:latin typeface="Arial"/>
                <a:cs typeface="Arial"/>
              </a:rPr>
              <a:t>cầu</a:t>
            </a:r>
            <a:endParaRPr sz="1600" dirty="0">
              <a:latin typeface="Arial"/>
              <a:cs typeface="Arial"/>
            </a:endParaRPr>
          </a:p>
          <a:p>
            <a:pPr marL="134620" marR="127000" indent="42545" algn="ctr">
              <a:lnSpc>
                <a:spcPct val="200000"/>
              </a:lnSpc>
            </a:pPr>
            <a:r>
              <a:rPr sz="1600" b="1" spc="60" dirty="0">
                <a:latin typeface="Arial"/>
                <a:cs typeface="Arial"/>
              </a:rPr>
              <a:t>hoạt  </a:t>
            </a:r>
            <a:r>
              <a:rPr sz="1600" b="1" spc="120" dirty="0">
                <a:latin typeface="Arial"/>
                <a:cs typeface="Arial"/>
              </a:rPr>
              <a:t>đ</a:t>
            </a:r>
            <a:r>
              <a:rPr sz="1600" b="1" spc="-5" dirty="0">
                <a:latin typeface="Arial"/>
                <a:cs typeface="Arial"/>
              </a:rPr>
              <a:t>ộ</a:t>
            </a:r>
            <a:r>
              <a:rPr sz="1600" b="1" spc="60" dirty="0">
                <a:latin typeface="Arial"/>
                <a:cs typeface="Arial"/>
              </a:rPr>
              <a:t>ng,  </a:t>
            </a:r>
            <a:r>
              <a:rPr sz="1600" b="1" spc="85" dirty="0">
                <a:latin typeface="Arial"/>
                <a:cs typeface="Arial"/>
              </a:rPr>
              <a:t>lao  </a:t>
            </a:r>
            <a:r>
              <a:rPr sz="1600" b="1" spc="80" dirty="0">
                <a:latin typeface="Arial"/>
                <a:cs typeface="Arial"/>
              </a:rPr>
              <a:t>động</a:t>
            </a:r>
            <a:endParaRPr sz="1600" dirty="0">
              <a:latin typeface="Arial"/>
              <a:cs typeface="Arial"/>
            </a:endParaRPr>
          </a:p>
        </p:txBody>
      </p:sp>
      <p:sp>
        <p:nvSpPr>
          <p:cNvPr id="4" name="object 4"/>
          <p:cNvSpPr/>
          <p:nvPr/>
        </p:nvSpPr>
        <p:spPr>
          <a:xfrm>
            <a:off x="279454" y="935728"/>
            <a:ext cx="530225" cy="248920"/>
          </a:xfrm>
          <a:custGeom>
            <a:avLst/>
            <a:gdLst/>
            <a:ahLst/>
            <a:cxnLst/>
            <a:rect l="l" t="t" r="r" b="b"/>
            <a:pathLst>
              <a:path w="530225" h="248919">
                <a:moveTo>
                  <a:pt x="525756" y="248309"/>
                </a:moveTo>
                <a:lnTo>
                  <a:pt x="3929" y="248309"/>
                </a:lnTo>
                <a:lnTo>
                  <a:pt x="0" y="244327"/>
                </a:lnTo>
                <a:lnTo>
                  <a:pt x="0" y="3949"/>
                </a:lnTo>
                <a:lnTo>
                  <a:pt x="3929" y="0"/>
                </a:lnTo>
                <a:lnTo>
                  <a:pt x="525756" y="0"/>
                </a:lnTo>
                <a:lnTo>
                  <a:pt x="529721" y="3949"/>
                </a:lnTo>
                <a:lnTo>
                  <a:pt x="529721" y="17737"/>
                </a:lnTo>
                <a:lnTo>
                  <a:pt x="17654" y="17737"/>
                </a:lnTo>
                <a:lnTo>
                  <a:pt x="17654" y="230554"/>
                </a:lnTo>
                <a:lnTo>
                  <a:pt x="529721" y="230554"/>
                </a:lnTo>
                <a:lnTo>
                  <a:pt x="529721" y="244327"/>
                </a:lnTo>
                <a:lnTo>
                  <a:pt x="525756" y="248309"/>
                </a:lnTo>
                <a:close/>
              </a:path>
              <a:path w="530225" h="248919">
                <a:moveTo>
                  <a:pt x="529721" y="230554"/>
                </a:moveTo>
                <a:lnTo>
                  <a:pt x="512063" y="230554"/>
                </a:lnTo>
                <a:lnTo>
                  <a:pt x="512063" y="17737"/>
                </a:lnTo>
                <a:lnTo>
                  <a:pt x="529721" y="17737"/>
                </a:lnTo>
                <a:lnTo>
                  <a:pt x="529721" y="230554"/>
                </a:lnTo>
                <a:close/>
              </a:path>
              <a:path w="530225" h="248919">
                <a:moveTo>
                  <a:pt x="81872" y="137742"/>
                </a:moveTo>
                <a:lnTo>
                  <a:pt x="77342" y="137742"/>
                </a:lnTo>
                <a:lnTo>
                  <a:pt x="75109" y="136887"/>
                </a:lnTo>
                <a:lnTo>
                  <a:pt x="69944" y="131699"/>
                </a:lnTo>
                <a:lnTo>
                  <a:pt x="69944" y="126094"/>
                </a:lnTo>
                <a:lnTo>
                  <a:pt x="98364" y="97549"/>
                </a:lnTo>
                <a:lnTo>
                  <a:pt x="69944" y="69004"/>
                </a:lnTo>
                <a:lnTo>
                  <a:pt x="69944" y="63399"/>
                </a:lnTo>
                <a:lnTo>
                  <a:pt x="76842" y="56472"/>
                </a:lnTo>
                <a:lnTo>
                  <a:pt x="82422" y="56472"/>
                </a:lnTo>
                <a:lnTo>
                  <a:pt x="110839" y="85019"/>
                </a:lnTo>
                <a:lnTo>
                  <a:pt x="135792" y="85019"/>
                </a:lnTo>
                <a:lnTo>
                  <a:pt x="123319" y="97549"/>
                </a:lnTo>
                <a:lnTo>
                  <a:pt x="135795" y="110082"/>
                </a:lnTo>
                <a:lnTo>
                  <a:pt x="110839" y="110082"/>
                </a:lnTo>
                <a:lnTo>
                  <a:pt x="84139" y="136887"/>
                </a:lnTo>
                <a:lnTo>
                  <a:pt x="81872" y="137742"/>
                </a:lnTo>
                <a:close/>
              </a:path>
              <a:path w="530225" h="248919">
                <a:moveTo>
                  <a:pt x="135792" y="85019"/>
                </a:moveTo>
                <a:lnTo>
                  <a:pt x="110839" y="85019"/>
                </a:lnTo>
                <a:lnTo>
                  <a:pt x="139259" y="56472"/>
                </a:lnTo>
                <a:lnTo>
                  <a:pt x="144839" y="56472"/>
                </a:lnTo>
                <a:lnTo>
                  <a:pt x="151734" y="63399"/>
                </a:lnTo>
                <a:lnTo>
                  <a:pt x="151734" y="69004"/>
                </a:lnTo>
                <a:lnTo>
                  <a:pt x="135792" y="85019"/>
                </a:lnTo>
                <a:close/>
              </a:path>
              <a:path w="530225" h="248919">
                <a:moveTo>
                  <a:pt x="214304" y="137742"/>
                </a:moveTo>
                <a:lnTo>
                  <a:pt x="209772" y="137742"/>
                </a:lnTo>
                <a:lnTo>
                  <a:pt x="207539" y="136887"/>
                </a:lnTo>
                <a:lnTo>
                  <a:pt x="202359" y="131699"/>
                </a:lnTo>
                <a:lnTo>
                  <a:pt x="202359" y="126094"/>
                </a:lnTo>
                <a:lnTo>
                  <a:pt x="230794" y="97549"/>
                </a:lnTo>
                <a:lnTo>
                  <a:pt x="202359" y="69004"/>
                </a:lnTo>
                <a:lnTo>
                  <a:pt x="202359" y="63399"/>
                </a:lnTo>
                <a:lnTo>
                  <a:pt x="209257" y="56472"/>
                </a:lnTo>
                <a:lnTo>
                  <a:pt x="214852" y="56472"/>
                </a:lnTo>
                <a:lnTo>
                  <a:pt x="243272" y="85019"/>
                </a:lnTo>
                <a:lnTo>
                  <a:pt x="268222" y="85019"/>
                </a:lnTo>
                <a:lnTo>
                  <a:pt x="255746" y="97549"/>
                </a:lnTo>
                <a:lnTo>
                  <a:pt x="268224" y="110082"/>
                </a:lnTo>
                <a:lnTo>
                  <a:pt x="243272" y="110082"/>
                </a:lnTo>
                <a:lnTo>
                  <a:pt x="216584" y="136887"/>
                </a:lnTo>
                <a:lnTo>
                  <a:pt x="214304" y="137742"/>
                </a:lnTo>
                <a:close/>
              </a:path>
              <a:path w="530225" h="248919">
                <a:moveTo>
                  <a:pt x="268222" y="85019"/>
                </a:moveTo>
                <a:lnTo>
                  <a:pt x="243272" y="85019"/>
                </a:lnTo>
                <a:lnTo>
                  <a:pt x="271689" y="56472"/>
                </a:lnTo>
                <a:lnTo>
                  <a:pt x="277271" y="56472"/>
                </a:lnTo>
                <a:lnTo>
                  <a:pt x="284166" y="63399"/>
                </a:lnTo>
                <a:lnTo>
                  <a:pt x="284166" y="69004"/>
                </a:lnTo>
                <a:lnTo>
                  <a:pt x="268222" y="85019"/>
                </a:lnTo>
                <a:close/>
              </a:path>
              <a:path w="530225" h="248919">
                <a:moveTo>
                  <a:pt x="144292" y="137742"/>
                </a:moveTo>
                <a:lnTo>
                  <a:pt x="139774" y="137742"/>
                </a:lnTo>
                <a:lnTo>
                  <a:pt x="137527" y="136887"/>
                </a:lnTo>
                <a:lnTo>
                  <a:pt x="110839" y="110082"/>
                </a:lnTo>
                <a:lnTo>
                  <a:pt x="135795" y="110082"/>
                </a:lnTo>
                <a:lnTo>
                  <a:pt x="151734" y="126094"/>
                </a:lnTo>
                <a:lnTo>
                  <a:pt x="151734" y="131699"/>
                </a:lnTo>
                <a:lnTo>
                  <a:pt x="146554" y="136887"/>
                </a:lnTo>
                <a:lnTo>
                  <a:pt x="144292" y="137742"/>
                </a:lnTo>
                <a:close/>
              </a:path>
              <a:path w="530225" h="248919">
                <a:moveTo>
                  <a:pt x="276719" y="137742"/>
                </a:moveTo>
                <a:lnTo>
                  <a:pt x="272189" y="137742"/>
                </a:lnTo>
                <a:lnTo>
                  <a:pt x="269956" y="136887"/>
                </a:lnTo>
                <a:lnTo>
                  <a:pt x="243272" y="110082"/>
                </a:lnTo>
                <a:lnTo>
                  <a:pt x="268224" y="110082"/>
                </a:lnTo>
                <a:lnTo>
                  <a:pt x="284166" y="126094"/>
                </a:lnTo>
                <a:lnTo>
                  <a:pt x="284166" y="131699"/>
                </a:lnTo>
                <a:lnTo>
                  <a:pt x="279001" y="136887"/>
                </a:lnTo>
                <a:lnTo>
                  <a:pt x="276719" y="137742"/>
                </a:lnTo>
                <a:close/>
              </a:path>
              <a:path w="530225" h="248919">
                <a:moveTo>
                  <a:pt x="163779" y="195099"/>
                </a:moveTo>
                <a:lnTo>
                  <a:pt x="65732" y="195099"/>
                </a:lnTo>
                <a:lnTo>
                  <a:pt x="61799" y="191117"/>
                </a:lnTo>
                <a:lnTo>
                  <a:pt x="61799" y="181312"/>
                </a:lnTo>
                <a:lnTo>
                  <a:pt x="65732" y="177364"/>
                </a:lnTo>
                <a:lnTo>
                  <a:pt x="163779" y="177364"/>
                </a:lnTo>
                <a:lnTo>
                  <a:pt x="167744" y="181312"/>
                </a:lnTo>
                <a:lnTo>
                  <a:pt x="167744" y="191117"/>
                </a:lnTo>
                <a:lnTo>
                  <a:pt x="163779" y="195099"/>
                </a:lnTo>
                <a:close/>
              </a:path>
              <a:path w="530225" h="248919">
                <a:moveTo>
                  <a:pt x="287381" y="195099"/>
                </a:moveTo>
                <a:lnTo>
                  <a:pt x="189332" y="195099"/>
                </a:lnTo>
                <a:lnTo>
                  <a:pt x="185402" y="191117"/>
                </a:lnTo>
                <a:lnTo>
                  <a:pt x="185402" y="181312"/>
                </a:lnTo>
                <a:lnTo>
                  <a:pt x="189332" y="177364"/>
                </a:lnTo>
                <a:lnTo>
                  <a:pt x="287381" y="177364"/>
                </a:lnTo>
                <a:lnTo>
                  <a:pt x="291346" y="181312"/>
                </a:lnTo>
                <a:lnTo>
                  <a:pt x="291346" y="191117"/>
                </a:lnTo>
                <a:lnTo>
                  <a:pt x="287381" y="195099"/>
                </a:lnTo>
                <a:close/>
              </a:path>
              <a:path w="530225" h="248919">
                <a:moveTo>
                  <a:pt x="428641" y="195099"/>
                </a:moveTo>
                <a:lnTo>
                  <a:pt x="330576" y="195099"/>
                </a:lnTo>
                <a:lnTo>
                  <a:pt x="326661" y="191117"/>
                </a:lnTo>
                <a:lnTo>
                  <a:pt x="326661" y="181312"/>
                </a:lnTo>
                <a:lnTo>
                  <a:pt x="330576" y="177364"/>
                </a:lnTo>
                <a:lnTo>
                  <a:pt x="428641" y="177364"/>
                </a:lnTo>
                <a:lnTo>
                  <a:pt x="432606" y="181312"/>
                </a:lnTo>
                <a:lnTo>
                  <a:pt x="432606" y="191117"/>
                </a:lnTo>
                <a:lnTo>
                  <a:pt x="428641" y="195099"/>
                </a:lnTo>
                <a:close/>
              </a:path>
            </a:pathLst>
          </a:custGeom>
          <a:solidFill>
            <a:srgbClr val="000000"/>
          </a:solidFill>
        </p:spPr>
        <p:txBody>
          <a:bodyPr wrap="square" lIns="0" tIns="0" rIns="0" bIns="0" rtlCol="0"/>
          <a:lstStyle/>
          <a:p>
            <a:endParaRPr/>
          </a:p>
        </p:txBody>
      </p:sp>
      <p:sp>
        <p:nvSpPr>
          <p:cNvPr id="5" name="object 5"/>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grpSp>
        <p:nvGrpSpPr>
          <p:cNvPr id="6" name="object 6"/>
          <p:cNvGrpSpPr/>
          <p:nvPr/>
        </p:nvGrpSpPr>
        <p:grpSpPr>
          <a:xfrm>
            <a:off x="1092526" y="1062603"/>
            <a:ext cx="5713792" cy="4652397"/>
            <a:chOff x="972552" y="184507"/>
            <a:chExt cx="5713792" cy="4652397"/>
          </a:xfrm>
        </p:grpSpPr>
        <p:sp>
          <p:nvSpPr>
            <p:cNvPr id="7" name="object 7"/>
            <p:cNvSpPr/>
            <p:nvPr/>
          </p:nvSpPr>
          <p:spPr>
            <a:xfrm>
              <a:off x="972552" y="184507"/>
              <a:ext cx="4605020" cy="2031364"/>
            </a:xfrm>
            <a:custGeom>
              <a:avLst/>
              <a:gdLst/>
              <a:ahLst/>
              <a:cxnLst/>
              <a:rect l="l" t="t" r="r" b="b"/>
              <a:pathLst>
                <a:path w="4605020" h="2031364">
                  <a:moveTo>
                    <a:pt x="0" y="0"/>
                  </a:moveTo>
                  <a:lnTo>
                    <a:pt x="4604585" y="0"/>
                  </a:lnTo>
                  <a:lnTo>
                    <a:pt x="4604585" y="2031313"/>
                  </a:lnTo>
                  <a:lnTo>
                    <a:pt x="0" y="2031313"/>
                  </a:lnTo>
                  <a:lnTo>
                    <a:pt x="0" y="0"/>
                  </a:lnTo>
                  <a:close/>
                </a:path>
              </a:pathLst>
            </a:custGeom>
            <a:ln w="12699">
              <a:solidFill>
                <a:srgbClr val="000000"/>
              </a:solidFill>
            </a:ln>
          </p:spPr>
          <p:txBody>
            <a:bodyPr wrap="square" lIns="0" tIns="0" rIns="0" bIns="0" rtlCol="0"/>
            <a:lstStyle/>
            <a:p>
              <a:endParaRPr/>
            </a:p>
          </p:txBody>
        </p:sp>
        <p:sp>
          <p:nvSpPr>
            <p:cNvPr id="8" name="object 8"/>
            <p:cNvSpPr/>
            <p:nvPr/>
          </p:nvSpPr>
          <p:spPr>
            <a:xfrm>
              <a:off x="3537626" y="2518701"/>
              <a:ext cx="3148718" cy="2318203"/>
            </a:xfrm>
            <a:prstGeom prst="rect">
              <a:avLst/>
            </a:prstGeom>
            <a:blipFill>
              <a:blip r:embed="rId2" cstate="print"/>
              <a:stretch>
                <a:fillRect/>
              </a:stretch>
            </a:blipFill>
          </p:spPr>
          <p:txBody>
            <a:bodyPr wrap="square" lIns="0" tIns="0" rIns="0" bIns="0" rtlCol="0"/>
            <a:lstStyle/>
            <a:p>
              <a:endParaRPr/>
            </a:p>
          </p:txBody>
        </p:sp>
      </p:grpSp>
      <p:sp>
        <p:nvSpPr>
          <p:cNvPr id="9" name="object 9"/>
          <p:cNvSpPr txBox="1"/>
          <p:nvPr/>
        </p:nvSpPr>
        <p:spPr>
          <a:xfrm>
            <a:off x="1211589" y="1060188"/>
            <a:ext cx="4366895" cy="1928495"/>
          </a:xfrm>
          <a:prstGeom prst="rect">
            <a:avLst/>
          </a:prstGeom>
        </p:spPr>
        <p:txBody>
          <a:bodyPr vert="horz" wrap="square" lIns="0" tIns="12700" rIns="0" bIns="0" rtlCol="0">
            <a:spAutoFit/>
          </a:bodyPr>
          <a:lstStyle/>
          <a:p>
            <a:pPr marL="470534" indent="-361950">
              <a:lnSpc>
                <a:spcPct val="100000"/>
              </a:lnSpc>
              <a:spcBef>
                <a:spcPts val="100"/>
              </a:spcBef>
              <a:buFont typeface="Noto Sans Symbols"/>
              <a:buChar char="❑"/>
              <a:tabLst>
                <a:tab pos="469900" algn="l"/>
                <a:tab pos="471170" algn="l"/>
              </a:tabLst>
            </a:pPr>
            <a:r>
              <a:rPr sz="1800" spc="65" dirty="0">
                <a:latin typeface="Arial"/>
                <a:cs typeface="Arial"/>
              </a:rPr>
              <a:t>Nhu </a:t>
            </a:r>
            <a:r>
              <a:rPr sz="1800" spc="45" dirty="0">
                <a:latin typeface="Arial"/>
                <a:cs typeface="Arial"/>
              </a:rPr>
              <a:t>cầu lao</a:t>
            </a:r>
            <a:r>
              <a:rPr sz="1800" spc="-254" dirty="0">
                <a:latin typeface="Arial"/>
                <a:cs typeface="Arial"/>
              </a:rPr>
              <a:t> </a:t>
            </a:r>
            <a:r>
              <a:rPr sz="1800" spc="85" dirty="0">
                <a:latin typeface="Arial"/>
                <a:cs typeface="Arial"/>
              </a:rPr>
              <a:t>động</a:t>
            </a:r>
            <a:endParaRPr sz="1800">
              <a:latin typeface="Arial"/>
              <a:cs typeface="Arial"/>
            </a:endParaRPr>
          </a:p>
          <a:p>
            <a:pPr marL="315595" marR="5080" indent="-303530">
              <a:lnSpc>
                <a:spcPct val="100000"/>
              </a:lnSpc>
              <a:spcBef>
                <a:spcPts val="1060"/>
              </a:spcBef>
              <a:buFont typeface="Noto Sans Symbols"/>
              <a:buChar char="□"/>
              <a:tabLst>
                <a:tab pos="315595" algn="l"/>
                <a:tab pos="316230" algn="l"/>
              </a:tabLst>
            </a:pPr>
            <a:r>
              <a:rPr sz="1400" spc="-10" dirty="0">
                <a:latin typeface="Arial"/>
                <a:cs typeface="Arial"/>
              </a:rPr>
              <a:t>Người </a:t>
            </a:r>
            <a:r>
              <a:rPr sz="1400" spc="35" dirty="0">
                <a:latin typeface="Arial"/>
                <a:cs typeface="Arial"/>
              </a:rPr>
              <a:t>cao </a:t>
            </a:r>
            <a:r>
              <a:rPr sz="1400" spc="45" dirty="0">
                <a:latin typeface="Arial"/>
                <a:cs typeface="Arial"/>
              </a:rPr>
              <a:t>tuổi </a:t>
            </a:r>
            <a:r>
              <a:rPr sz="1400" spc="55" dirty="0">
                <a:latin typeface="Arial"/>
                <a:cs typeface="Arial"/>
              </a:rPr>
              <a:t>có </a:t>
            </a:r>
            <a:r>
              <a:rPr sz="1400" spc="-25" dirty="0">
                <a:latin typeface="Arial"/>
                <a:cs typeface="Arial"/>
              </a:rPr>
              <a:t>sức </a:t>
            </a:r>
            <a:r>
              <a:rPr sz="1400" spc="40" dirty="0">
                <a:latin typeface="Arial"/>
                <a:cs typeface="Arial"/>
              </a:rPr>
              <a:t>khỏe về </a:t>
            </a:r>
            <a:r>
              <a:rPr sz="1400" spc="50" dirty="0">
                <a:latin typeface="Arial"/>
                <a:cs typeface="Arial"/>
              </a:rPr>
              <a:t>thể </a:t>
            </a:r>
            <a:r>
              <a:rPr sz="1400" spc="40" dirty="0">
                <a:latin typeface="Arial"/>
                <a:cs typeface="Arial"/>
              </a:rPr>
              <a:t>chất </a:t>
            </a:r>
            <a:r>
              <a:rPr sz="1400" spc="5" dirty="0">
                <a:latin typeface="Arial"/>
                <a:cs typeface="Arial"/>
              </a:rPr>
              <a:t>và </a:t>
            </a:r>
            <a:r>
              <a:rPr sz="1400" spc="35" dirty="0">
                <a:latin typeface="Arial"/>
                <a:cs typeface="Arial"/>
              </a:rPr>
              <a:t>tinh  </a:t>
            </a:r>
            <a:r>
              <a:rPr sz="1400" spc="30" dirty="0">
                <a:latin typeface="Arial"/>
                <a:cs typeface="Arial"/>
              </a:rPr>
              <a:t>thần</a:t>
            </a:r>
            <a:r>
              <a:rPr sz="1400" spc="-40" dirty="0">
                <a:latin typeface="Arial"/>
                <a:cs typeface="Arial"/>
              </a:rPr>
              <a:t> </a:t>
            </a:r>
            <a:r>
              <a:rPr sz="1400" spc="35" dirty="0">
                <a:latin typeface="Arial"/>
                <a:cs typeface="Arial"/>
              </a:rPr>
              <a:t>đa</a:t>
            </a:r>
            <a:r>
              <a:rPr sz="1400" spc="-35" dirty="0">
                <a:latin typeface="Arial"/>
                <a:cs typeface="Arial"/>
              </a:rPr>
              <a:t> </a:t>
            </a:r>
            <a:r>
              <a:rPr sz="1400" spc="15" dirty="0">
                <a:latin typeface="Arial"/>
                <a:cs typeface="Arial"/>
              </a:rPr>
              <a:t>số</a:t>
            </a:r>
            <a:r>
              <a:rPr sz="1400" spc="-40" dirty="0">
                <a:latin typeface="Arial"/>
                <a:cs typeface="Arial"/>
              </a:rPr>
              <a:t> </a:t>
            </a:r>
            <a:r>
              <a:rPr sz="1400" spc="60" dirty="0">
                <a:latin typeface="Arial"/>
                <a:cs typeface="Arial"/>
              </a:rPr>
              <a:t>đều</a:t>
            </a:r>
            <a:r>
              <a:rPr sz="1400" spc="-35" dirty="0">
                <a:latin typeface="Arial"/>
                <a:cs typeface="Arial"/>
              </a:rPr>
              <a:t> </a:t>
            </a:r>
            <a:r>
              <a:rPr sz="1400" spc="65" dirty="0">
                <a:latin typeface="Arial"/>
                <a:cs typeface="Arial"/>
              </a:rPr>
              <a:t>muốn</a:t>
            </a:r>
            <a:r>
              <a:rPr sz="1400" spc="-35" dirty="0">
                <a:latin typeface="Arial"/>
                <a:cs typeface="Arial"/>
              </a:rPr>
              <a:t> </a:t>
            </a:r>
            <a:r>
              <a:rPr sz="1400" spc="50" dirty="0">
                <a:latin typeface="Arial"/>
                <a:cs typeface="Arial"/>
              </a:rPr>
              <a:t>tiếp</a:t>
            </a:r>
            <a:r>
              <a:rPr sz="1400" spc="-40" dirty="0">
                <a:latin typeface="Arial"/>
                <a:cs typeface="Arial"/>
              </a:rPr>
              <a:t> </a:t>
            </a:r>
            <a:r>
              <a:rPr sz="1400" spc="65" dirty="0">
                <a:latin typeface="Arial"/>
                <a:cs typeface="Arial"/>
              </a:rPr>
              <a:t>tục</a:t>
            </a:r>
            <a:r>
              <a:rPr sz="1400" spc="-35" dirty="0">
                <a:latin typeface="Arial"/>
                <a:cs typeface="Arial"/>
              </a:rPr>
              <a:t> </a:t>
            </a:r>
            <a:r>
              <a:rPr sz="1400" spc="55" dirty="0">
                <a:latin typeface="Arial"/>
                <a:cs typeface="Arial"/>
              </a:rPr>
              <a:t>làm</a:t>
            </a:r>
            <a:r>
              <a:rPr sz="1400" spc="-70" dirty="0">
                <a:latin typeface="Arial"/>
                <a:cs typeface="Arial"/>
              </a:rPr>
              <a:t> </a:t>
            </a:r>
            <a:r>
              <a:rPr sz="1400" spc="15" dirty="0">
                <a:latin typeface="Arial"/>
                <a:cs typeface="Arial"/>
              </a:rPr>
              <a:t>việc,</a:t>
            </a:r>
            <a:r>
              <a:rPr sz="1400" spc="-40" dirty="0">
                <a:latin typeface="Arial"/>
                <a:cs typeface="Arial"/>
              </a:rPr>
              <a:t> </a:t>
            </a:r>
            <a:r>
              <a:rPr sz="1400" spc="60" dirty="0">
                <a:latin typeface="Arial"/>
                <a:cs typeface="Arial"/>
              </a:rPr>
              <a:t>cống</a:t>
            </a:r>
            <a:r>
              <a:rPr sz="1400" spc="-35" dirty="0">
                <a:latin typeface="Arial"/>
                <a:cs typeface="Arial"/>
              </a:rPr>
              <a:t> </a:t>
            </a:r>
            <a:r>
              <a:rPr sz="1400" spc="25" dirty="0">
                <a:latin typeface="Arial"/>
                <a:cs typeface="Arial"/>
              </a:rPr>
              <a:t>hiến  </a:t>
            </a:r>
            <a:r>
              <a:rPr sz="1400" spc="50" dirty="0">
                <a:latin typeface="Arial"/>
                <a:cs typeface="Arial"/>
              </a:rPr>
              <a:t>cho </a:t>
            </a:r>
            <a:r>
              <a:rPr sz="1400" spc="20" dirty="0">
                <a:latin typeface="Arial"/>
                <a:cs typeface="Arial"/>
              </a:rPr>
              <a:t>gia đình</a:t>
            </a:r>
            <a:r>
              <a:rPr sz="1400" spc="-285" dirty="0">
                <a:latin typeface="Arial"/>
                <a:cs typeface="Arial"/>
              </a:rPr>
              <a:t> </a:t>
            </a:r>
            <a:r>
              <a:rPr sz="1400" spc="5" dirty="0">
                <a:latin typeface="Arial"/>
                <a:cs typeface="Arial"/>
              </a:rPr>
              <a:t>và </a:t>
            </a:r>
            <a:r>
              <a:rPr sz="1400" spc="-10" dirty="0">
                <a:latin typeface="Arial"/>
                <a:cs typeface="Arial"/>
              </a:rPr>
              <a:t>xã hội.</a:t>
            </a:r>
            <a:endParaRPr sz="1400">
              <a:latin typeface="Arial"/>
              <a:cs typeface="Arial"/>
            </a:endParaRPr>
          </a:p>
          <a:p>
            <a:pPr marL="315595" marR="290830" indent="-303530">
              <a:lnSpc>
                <a:spcPct val="100000"/>
              </a:lnSpc>
              <a:buFont typeface="Noto Sans Symbols"/>
              <a:buChar char="□"/>
              <a:tabLst>
                <a:tab pos="315595" algn="l"/>
                <a:tab pos="316230" algn="l"/>
              </a:tabLst>
            </a:pPr>
            <a:r>
              <a:rPr sz="1400" spc="65" dirty="0">
                <a:latin typeface="Arial"/>
                <a:cs typeface="Arial"/>
              </a:rPr>
              <a:t>Một</a:t>
            </a:r>
            <a:r>
              <a:rPr sz="1400" spc="-45" dirty="0">
                <a:latin typeface="Arial"/>
                <a:cs typeface="Arial"/>
              </a:rPr>
              <a:t> </a:t>
            </a:r>
            <a:r>
              <a:rPr sz="1400" spc="15" dirty="0">
                <a:latin typeface="Arial"/>
                <a:cs typeface="Arial"/>
              </a:rPr>
              <a:t>số</a:t>
            </a:r>
            <a:r>
              <a:rPr sz="1400" spc="-40" dirty="0">
                <a:latin typeface="Arial"/>
                <a:cs typeface="Arial"/>
              </a:rPr>
              <a:t> </a:t>
            </a:r>
            <a:r>
              <a:rPr sz="1400" spc="-15" dirty="0">
                <a:latin typeface="Arial"/>
                <a:cs typeface="Arial"/>
              </a:rPr>
              <a:t>người</a:t>
            </a:r>
            <a:r>
              <a:rPr sz="1400" spc="-40" dirty="0">
                <a:latin typeface="Arial"/>
                <a:cs typeface="Arial"/>
              </a:rPr>
              <a:t> </a:t>
            </a:r>
            <a:r>
              <a:rPr sz="1400" spc="35" dirty="0">
                <a:latin typeface="Arial"/>
                <a:cs typeface="Arial"/>
              </a:rPr>
              <a:t>cao</a:t>
            </a:r>
            <a:r>
              <a:rPr sz="1400" spc="-40" dirty="0">
                <a:latin typeface="Arial"/>
                <a:cs typeface="Arial"/>
              </a:rPr>
              <a:t> </a:t>
            </a:r>
            <a:r>
              <a:rPr sz="1400" spc="45" dirty="0">
                <a:latin typeface="Arial"/>
                <a:cs typeface="Arial"/>
              </a:rPr>
              <a:t>tuổi</a:t>
            </a:r>
            <a:r>
              <a:rPr sz="1400" spc="-40" dirty="0">
                <a:latin typeface="Arial"/>
                <a:cs typeface="Arial"/>
              </a:rPr>
              <a:t> </a:t>
            </a:r>
            <a:r>
              <a:rPr sz="1400" spc="55" dirty="0">
                <a:latin typeface="Arial"/>
                <a:cs typeface="Arial"/>
              </a:rPr>
              <a:t>có</a:t>
            </a:r>
            <a:r>
              <a:rPr sz="1400" spc="-45" dirty="0">
                <a:latin typeface="Arial"/>
                <a:cs typeface="Arial"/>
              </a:rPr>
              <a:t> </a:t>
            </a:r>
            <a:r>
              <a:rPr sz="1400" spc="40" dirty="0">
                <a:latin typeface="Arial"/>
                <a:cs typeface="Arial"/>
              </a:rPr>
              <a:t>nhu</a:t>
            </a:r>
            <a:r>
              <a:rPr sz="1400" spc="-40" dirty="0">
                <a:latin typeface="Arial"/>
                <a:cs typeface="Arial"/>
              </a:rPr>
              <a:t> </a:t>
            </a:r>
            <a:r>
              <a:rPr sz="1400" spc="35" dirty="0">
                <a:latin typeface="Arial"/>
                <a:cs typeface="Arial"/>
              </a:rPr>
              <a:t>cầu</a:t>
            </a:r>
            <a:r>
              <a:rPr sz="1400" spc="-40" dirty="0">
                <a:latin typeface="Arial"/>
                <a:cs typeface="Arial"/>
              </a:rPr>
              <a:t> </a:t>
            </a:r>
            <a:r>
              <a:rPr sz="1400" spc="35" dirty="0">
                <a:latin typeface="Arial"/>
                <a:cs typeface="Arial"/>
              </a:rPr>
              <a:t>lao</a:t>
            </a:r>
            <a:r>
              <a:rPr sz="1400" spc="-40" dirty="0">
                <a:latin typeface="Arial"/>
                <a:cs typeface="Arial"/>
              </a:rPr>
              <a:t> </a:t>
            </a:r>
            <a:r>
              <a:rPr sz="1400" spc="65" dirty="0">
                <a:latin typeface="Arial"/>
                <a:cs typeface="Arial"/>
              </a:rPr>
              <a:t>động</a:t>
            </a:r>
            <a:r>
              <a:rPr sz="1400" spc="-40" dirty="0">
                <a:latin typeface="Arial"/>
                <a:cs typeface="Arial"/>
              </a:rPr>
              <a:t> </a:t>
            </a:r>
            <a:r>
              <a:rPr sz="1400" spc="65" dirty="0">
                <a:latin typeface="Arial"/>
                <a:cs typeface="Arial"/>
              </a:rPr>
              <a:t>để  </a:t>
            </a:r>
            <a:r>
              <a:rPr sz="1400" spc="45" dirty="0">
                <a:latin typeface="Arial"/>
                <a:cs typeface="Arial"/>
              </a:rPr>
              <a:t>kiếm</a:t>
            </a:r>
            <a:r>
              <a:rPr sz="1400" spc="-40" dirty="0">
                <a:latin typeface="Arial"/>
                <a:cs typeface="Arial"/>
              </a:rPr>
              <a:t> </a:t>
            </a:r>
            <a:r>
              <a:rPr sz="1400" spc="5" dirty="0">
                <a:latin typeface="Arial"/>
                <a:cs typeface="Arial"/>
              </a:rPr>
              <a:t>sống.</a:t>
            </a:r>
            <a:endParaRPr sz="1400">
              <a:latin typeface="Arial"/>
              <a:cs typeface="Arial"/>
            </a:endParaRPr>
          </a:p>
          <a:p>
            <a:pPr marL="315595" marR="216535" indent="-303530">
              <a:lnSpc>
                <a:spcPct val="100000"/>
              </a:lnSpc>
              <a:buFont typeface="Noto Sans Symbols"/>
              <a:buChar char="□"/>
              <a:tabLst>
                <a:tab pos="315595" algn="l"/>
                <a:tab pos="316230" algn="l"/>
              </a:tabLst>
            </a:pPr>
            <a:r>
              <a:rPr sz="1400" spc="-10" dirty="0">
                <a:latin typeface="Arial"/>
                <a:cs typeface="Arial"/>
              </a:rPr>
              <a:t>Người</a:t>
            </a:r>
            <a:r>
              <a:rPr sz="1400" spc="-40" dirty="0">
                <a:latin typeface="Arial"/>
                <a:cs typeface="Arial"/>
              </a:rPr>
              <a:t> </a:t>
            </a:r>
            <a:r>
              <a:rPr sz="1400" spc="35" dirty="0">
                <a:latin typeface="Arial"/>
                <a:cs typeface="Arial"/>
              </a:rPr>
              <a:t>cao</a:t>
            </a:r>
            <a:r>
              <a:rPr sz="1400" spc="-40" dirty="0">
                <a:latin typeface="Arial"/>
                <a:cs typeface="Arial"/>
              </a:rPr>
              <a:t> </a:t>
            </a:r>
            <a:r>
              <a:rPr sz="1400" spc="45" dirty="0">
                <a:latin typeface="Arial"/>
                <a:cs typeface="Arial"/>
              </a:rPr>
              <a:t>tuổi</a:t>
            </a:r>
            <a:r>
              <a:rPr sz="1400" spc="-40" dirty="0">
                <a:latin typeface="Arial"/>
                <a:cs typeface="Arial"/>
              </a:rPr>
              <a:t> </a:t>
            </a:r>
            <a:r>
              <a:rPr sz="1400" spc="55" dirty="0">
                <a:latin typeface="Arial"/>
                <a:cs typeface="Arial"/>
              </a:rPr>
              <a:t>có</a:t>
            </a:r>
            <a:r>
              <a:rPr sz="1400" spc="-35" dirty="0">
                <a:latin typeface="Arial"/>
                <a:cs typeface="Arial"/>
              </a:rPr>
              <a:t> </a:t>
            </a:r>
            <a:r>
              <a:rPr sz="1400" spc="40" dirty="0">
                <a:latin typeface="Arial"/>
                <a:cs typeface="Arial"/>
              </a:rPr>
              <a:t>nhu</a:t>
            </a:r>
            <a:r>
              <a:rPr sz="1400" spc="-40" dirty="0">
                <a:latin typeface="Arial"/>
                <a:cs typeface="Arial"/>
              </a:rPr>
              <a:t> </a:t>
            </a:r>
            <a:r>
              <a:rPr sz="1400" spc="35" dirty="0">
                <a:latin typeface="Arial"/>
                <a:cs typeface="Arial"/>
              </a:rPr>
              <a:t>cầu</a:t>
            </a:r>
            <a:r>
              <a:rPr sz="1400" spc="-40" dirty="0">
                <a:latin typeface="Arial"/>
                <a:cs typeface="Arial"/>
              </a:rPr>
              <a:t> </a:t>
            </a:r>
            <a:r>
              <a:rPr sz="1400" spc="55" dirty="0">
                <a:latin typeface="Arial"/>
                <a:cs typeface="Arial"/>
              </a:rPr>
              <a:t>làm</a:t>
            </a:r>
            <a:r>
              <a:rPr sz="1400" spc="-35" dirty="0">
                <a:latin typeface="Arial"/>
                <a:cs typeface="Arial"/>
              </a:rPr>
              <a:t> </a:t>
            </a:r>
            <a:r>
              <a:rPr sz="1400" spc="-180" dirty="0">
                <a:latin typeface="Arial"/>
                <a:cs typeface="Arial"/>
              </a:rPr>
              <a:t>1</a:t>
            </a:r>
            <a:r>
              <a:rPr sz="1400" spc="-40" dirty="0">
                <a:latin typeface="Arial"/>
                <a:cs typeface="Arial"/>
              </a:rPr>
              <a:t> </a:t>
            </a:r>
            <a:r>
              <a:rPr sz="1400" spc="55" dirty="0">
                <a:latin typeface="Arial"/>
                <a:cs typeface="Arial"/>
              </a:rPr>
              <a:t>công</a:t>
            </a:r>
            <a:r>
              <a:rPr sz="1400" spc="-70" dirty="0">
                <a:latin typeface="Arial"/>
                <a:cs typeface="Arial"/>
              </a:rPr>
              <a:t> </a:t>
            </a:r>
            <a:r>
              <a:rPr sz="1400" spc="35" dirty="0">
                <a:latin typeface="Arial"/>
                <a:cs typeface="Arial"/>
              </a:rPr>
              <a:t>việc</a:t>
            </a:r>
            <a:r>
              <a:rPr sz="1400" spc="-40" dirty="0">
                <a:latin typeface="Arial"/>
                <a:cs typeface="Arial"/>
              </a:rPr>
              <a:t> </a:t>
            </a:r>
            <a:r>
              <a:rPr sz="1400" spc="55" dirty="0">
                <a:latin typeface="Arial"/>
                <a:cs typeface="Arial"/>
              </a:rPr>
              <a:t>phù  </a:t>
            </a:r>
            <a:r>
              <a:rPr sz="1400" spc="10" dirty="0">
                <a:latin typeface="Arial"/>
                <a:cs typeface="Arial"/>
              </a:rPr>
              <a:t>hợp </a:t>
            </a:r>
            <a:r>
              <a:rPr sz="1400" spc="-15" dirty="0">
                <a:latin typeface="Arial"/>
                <a:cs typeface="Arial"/>
              </a:rPr>
              <a:t>với </a:t>
            </a:r>
            <a:r>
              <a:rPr sz="1400" spc="-25" dirty="0">
                <a:latin typeface="Arial"/>
                <a:cs typeface="Arial"/>
              </a:rPr>
              <a:t>sức </a:t>
            </a:r>
            <a:r>
              <a:rPr sz="1400" spc="40" dirty="0">
                <a:latin typeface="Arial"/>
                <a:cs typeface="Arial"/>
              </a:rPr>
              <a:t>khỏe </a:t>
            </a:r>
            <a:r>
              <a:rPr sz="1400" spc="35" dirty="0">
                <a:latin typeface="Arial"/>
                <a:cs typeface="Arial"/>
              </a:rPr>
              <a:t>bản</a:t>
            </a:r>
            <a:r>
              <a:rPr sz="1400" spc="-225" dirty="0">
                <a:latin typeface="Arial"/>
                <a:cs typeface="Arial"/>
              </a:rPr>
              <a:t> </a:t>
            </a:r>
            <a:r>
              <a:rPr sz="1400" spc="20" dirty="0">
                <a:latin typeface="Arial"/>
                <a:cs typeface="Arial"/>
              </a:rPr>
              <a:t>thân</a:t>
            </a:r>
            <a:r>
              <a:rPr sz="1400" spc="20" dirty="0">
                <a:latin typeface="Times New Roman"/>
                <a:cs typeface="Times New Roman"/>
              </a:rPr>
              <a:t>.</a:t>
            </a:r>
            <a:endParaRPr sz="1400">
              <a:latin typeface="Times New Roman"/>
              <a:cs typeface="Times New Roma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477759" cy="5715000"/>
          </a:xfrm>
          <a:custGeom>
            <a:avLst/>
            <a:gdLst/>
            <a:ahLst/>
            <a:cxnLst/>
            <a:rect l="l" t="t" r="r" b="b"/>
            <a:pathLst>
              <a:path w="7477759" h="5715000">
                <a:moveTo>
                  <a:pt x="0" y="0"/>
                </a:moveTo>
                <a:lnTo>
                  <a:pt x="0" y="5714988"/>
                </a:lnTo>
                <a:lnTo>
                  <a:pt x="7477485" y="5714988"/>
                </a:lnTo>
                <a:lnTo>
                  <a:pt x="7477485" y="0"/>
                </a:lnTo>
                <a:lnTo>
                  <a:pt x="0" y="0"/>
                </a:lnTo>
                <a:close/>
              </a:path>
            </a:pathLst>
          </a:custGeom>
          <a:solidFill>
            <a:srgbClr val="FFFBF6"/>
          </a:solidFill>
        </p:spPr>
        <p:txBody>
          <a:bodyPr wrap="square" lIns="0" tIns="0" rIns="0" bIns="0" rtlCol="0"/>
          <a:lstStyle/>
          <a:p>
            <a:endParaRPr/>
          </a:p>
        </p:txBody>
      </p:sp>
      <p:sp>
        <p:nvSpPr>
          <p:cNvPr id="3" name="object 3"/>
          <p:cNvSpPr txBox="1">
            <a:spLocks noGrp="1"/>
          </p:cNvSpPr>
          <p:nvPr>
            <p:ph type="title"/>
          </p:nvPr>
        </p:nvSpPr>
        <p:spPr>
          <a:xfrm>
            <a:off x="2512598" y="247295"/>
            <a:ext cx="2602865" cy="356870"/>
          </a:xfrm>
          <a:prstGeom prst="rect">
            <a:avLst/>
          </a:prstGeom>
        </p:spPr>
        <p:txBody>
          <a:bodyPr vert="horz" wrap="square" lIns="0" tIns="15240" rIns="0" bIns="0" rtlCol="0">
            <a:spAutoFit/>
          </a:bodyPr>
          <a:lstStyle/>
          <a:p>
            <a:pPr marL="12700">
              <a:lnSpc>
                <a:spcPct val="100000"/>
              </a:lnSpc>
              <a:spcBef>
                <a:spcPts val="120"/>
              </a:spcBef>
            </a:pPr>
            <a:r>
              <a:rPr spc="5" dirty="0"/>
              <a:t>Các nhu </a:t>
            </a:r>
            <a:r>
              <a:rPr spc="35" dirty="0"/>
              <a:t>cầu </a:t>
            </a:r>
            <a:r>
              <a:rPr spc="-95" dirty="0"/>
              <a:t>cơ</a:t>
            </a:r>
            <a:r>
              <a:rPr spc="-440" dirty="0"/>
              <a:t> </a:t>
            </a:r>
            <a:r>
              <a:rPr spc="35" dirty="0"/>
              <a:t>bản</a:t>
            </a:r>
          </a:p>
        </p:txBody>
      </p:sp>
      <p:sp>
        <p:nvSpPr>
          <p:cNvPr id="4" name="object 4"/>
          <p:cNvSpPr txBox="1"/>
          <p:nvPr/>
        </p:nvSpPr>
        <p:spPr>
          <a:xfrm>
            <a:off x="330838" y="2045007"/>
            <a:ext cx="977265" cy="2707640"/>
          </a:xfrm>
          <a:prstGeom prst="rect">
            <a:avLst/>
          </a:prstGeom>
        </p:spPr>
        <p:txBody>
          <a:bodyPr vert="horz" wrap="square" lIns="0" tIns="12700" rIns="0" bIns="0" rtlCol="0">
            <a:spAutoFit/>
          </a:bodyPr>
          <a:lstStyle/>
          <a:p>
            <a:pPr algn="ctr">
              <a:lnSpc>
                <a:spcPct val="100000"/>
              </a:lnSpc>
              <a:spcBef>
                <a:spcPts val="100"/>
              </a:spcBef>
            </a:pPr>
            <a:r>
              <a:rPr sz="1600" b="1" spc="35" dirty="0">
                <a:latin typeface="Arial"/>
                <a:cs typeface="Arial"/>
              </a:rPr>
              <a:t>2.3</a:t>
            </a:r>
            <a:endParaRPr sz="1600">
              <a:latin typeface="Arial"/>
              <a:cs typeface="Arial"/>
            </a:endParaRPr>
          </a:p>
          <a:p>
            <a:pPr marL="12700" marR="5080" indent="-635" algn="ctr">
              <a:lnSpc>
                <a:spcPct val="200000"/>
              </a:lnSpc>
            </a:pPr>
            <a:r>
              <a:rPr sz="1600" b="1" spc="80" dirty="0">
                <a:latin typeface="Arial"/>
                <a:cs typeface="Arial"/>
              </a:rPr>
              <a:t>Nhu </a:t>
            </a:r>
            <a:r>
              <a:rPr sz="1600" b="1" spc="55" dirty="0">
                <a:latin typeface="Arial"/>
                <a:cs typeface="Arial"/>
              </a:rPr>
              <a:t>cầu  </a:t>
            </a:r>
            <a:r>
              <a:rPr sz="1600" b="1" spc="170" dirty="0">
                <a:latin typeface="Arial"/>
                <a:cs typeface="Arial"/>
              </a:rPr>
              <a:t>tham</a:t>
            </a:r>
            <a:r>
              <a:rPr sz="1600" b="1" spc="-200" dirty="0">
                <a:latin typeface="Arial"/>
                <a:cs typeface="Arial"/>
              </a:rPr>
              <a:t> </a:t>
            </a:r>
            <a:r>
              <a:rPr sz="1600" b="1" spc="110" dirty="0">
                <a:latin typeface="Arial"/>
                <a:cs typeface="Arial"/>
              </a:rPr>
              <a:t>gia </a:t>
            </a:r>
            <a:r>
              <a:rPr sz="1600" b="1" spc="60" dirty="0">
                <a:latin typeface="Arial"/>
                <a:cs typeface="Arial"/>
              </a:rPr>
              <a:t> </a:t>
            </a:r>
            <a:r>
              <a:rPr sz="1600" b="1" spc="114" dirty="0">
                <a:latin typeface="Arial"/>
                <a:cs typeface="Arial"/>
              </a:rPr>
              <a:t>các</a:t>
            </a:r>
            <a:r>
              <a:rPr sz="1600" b="1" spc="-160" dirty="0">
                <a:latin typeface="Arial"/>
                <a:cs typeface="Arial"/>
              </a:rPr>
              <a:t> </a:t>
            </a:r>
            <a:r>
              <a:rPr sz="1600" b="1" spc="60" dirty="0">
                <a:latin typeface="Arial"/>
                <a:cs typeface="Arial"/>
              </a:rPr>
              <a:t>hoạt  </a:t>
            </a:r>
            <a:r>
              <a:rPr sz="1600" b="1" spc="80" dirty="0">
                <a:latin typeface="Arial"/>
                <a:cs typeface="Arial"/>
              </a:rPr>
              <a:t>động </a:t>
            </a:r>
            <a:r>
              <a:rPr sz="1600" b="1" spc="120" dirty="0">
                <a:latin typeface="Arial"/>
                <a:cs typeface="Arial"/>
              </a:rPr>
              <a:t>xã  </a:t>
            </a:r>
            <a:r>
              <a:rPr sz="1600" b="1" spc="35" dirty="0">
                <a:latin typeface="Arial"/>
                <a:cs typeface="Arial"/>
              </a:rPr>
              <a:t>hội</a:t>
            </a:r>
            <a:endParaRPr sz="1600">
              <a:latin typeface="Arial"/>
              <a:cs typeface="Arial"/>
            </a:endParaRPr>
          </a:p>
        </p:txBody>
      </p:sp>
      <p:grpSp>
        <p:nvGrpSpPr>
          <p:cNvPr id="5" name="object 5"/>
          <p:cNvGrpSpPr/>
          <p:nvPr/>
        </p:nvGrpSpPr>
        <p:grpSpPr>
          <a:xfrm>
            <a:off x="583408" y="131325"/>
            <a:ext cx="6022340" cy="4574540"/>
            <a:chOff x="583408" y="131325"/>
            <a:chExt cx="6022340" cy="4574540"/>
          </a:xfrm>
        </p:grpSpPr>
        <p:sp>
          <p:nvSpPr>
            <p:cNvPr id="6" name="object 6"/>
            <p:cNvSpPr/>
            <p:nvPr/>
          </p:nvSpPr>
          <p:spPr>
            <a:xfrm>
              <a:off x="583408" y="1580504"/>
              <a:ext cx="471805" cy="471805"/>
            </a:xfrm>
            <a:custGeom>
              <a:avLst/>
              <a:gdLst/>
              <a:ahLst/>
              <a:cxnLst/>
              <a:rect l="l" t="t" r="r" b="b"/>
              <a:pathLst>
                <a:path w="471805" h="471805">
                  <a:moveTo>
                    <a:pt x="373359" y="471614"/>
                  </a:moveTo>
                  <a:lnTo>
                    <a:pt x="113127" y="471614"/>
                  </a:lnTo>
                  <a:lnTo>
                    <a:pt x="109642" y="468084"/>
                  </a:lnTo>
                  <a:lnTo>
                    <a:pt x="109642" y="298199"/>
                  </a:lnTo>
                  <a:lnTo>
                    <a:pt x="109820" y="297799"/>
                  </a:lnTo>
                  <a:lnTo>
                    <a:pt x="109924" y="297309"/>
                  </a:lnTo>
                  <a:lnTo>
                    <a:pt x="66852" y="285999"/>
                  </a:lnTo>
                  <a:lnTo>
                    <a:pt x="31943" y="260438"/>
                  </a:lnTo>
                  <a:lnTo>
                    <a:pt x="8543" y="223941"/>
                  </a:lnTo>
                  <a:lnTo>
                    <a:pt x="0" y="179822"/>
                  </a:lnTo>
                  <a:lnTo>
                    <a:pt x="7684" y="137904"/>
                  </a:lnTo>
                  <a:lnTo>
                    <a:pt x="28845" y="102651"/>
                  </a:lnTo>
                  <a:lnTo>
                    <a:pt x="60639" y="76874"/>
                  </a:lnTo>
                  <a:lnTo>
                    <a:pt x="100224" y="63384"/>
                  </a:lnTo>
                  <a:lnTo>
                    <a:pt x="100224" y="3499"/>
                  </a:lnTo>
                  <a:lnTo>
                    <a:pt x="103754" y="0"/>
                  </a:lnTo>
                  <a:lnTo>
                    <a:pt x="367901" y="0"/>
                  </a:lnTo>
                  <a:lnTo>
                    <a:pt x="371386" y="3499"/>
                  </a:lnTo>
                  <a:lnTo>
                    <a:pt x="371386" y="15719"/>
                  </a:lnTo>
                  <a:lnTo>
                    <a:pt x="115929" y="15719"/>
                  </a:lnTo>
                  <a:lnTo>
                    <a:pt x="115929" y="62022"/>
                  </a:lnTo>
                  <a:lnTo>
                    <a:pt x="118422" y="62022"/>
                  </a:lnTo>
                  <a:lnTo>
                    <a:pt x="163792" y="71184"/>
                  </a:lnTo>
                  <a:lnTo>
                    <a:pt x="173384" y="77652"/>
                  </a:lnTo>
                  <a:lnTo>
                    <a:pt x="117902" y="77652"/>
                  </a:lnTo>
                  <a:lnTo>
                    <a:pt x="78165" y="85695"/>
                  </a:lnTo>
                  <a:lnTo>
                    <a:pt x="45676" y="107616"/>
                  </a:lnTo>
                  <a:lnTo>
                    <a:pt x="23750" y="140101"/>
                  </a:lnTo>
                  <a:lnTo>
                    <a:pt x="15704" y="179837"/>
                  </a:lnTo>
                  <a:lnTo>
                    <a:pt x="23750" y="219579"/>
                  </a:lnTo>
                  <a:lnTo>
                    <a:pt x="45676" y="252067"/>
                  </a:lnTo>
                  <a:lnTo>
                    <a:pt x="78165" y="273988"/>
                  </a:lnTo>
                  <a:lnTo>
                    <a:pt x="117902" y="282031"/>
                  </a:lnTo>
                  <a:lnTo>
                    <a:pt x="174226" y="282031"/>
                  </a:lnTo>
                  <a:lnTo>
                    <a:pt x="168433" y="286237"/>
                  </a:lnTo>
                  <a:lnTo>
                    <a:pt x="125138" y="297339"/>
                  </a:lnTo>
                  <a:lnTo>
                    <a:pt x="125155" y="297799"/>
                  </a:lnTo>
                  <a:lnTo>
                    <a:pt x="125340" y="298199"/>
                  </a:lnTo>
                  <a:lnTo>
                    <a:pt x="125347" y="455891"/>
                  </a:lnTo>
                  <a:lnTo>
                    <a:pt x="376844" y="455891"/>
                  </a:lnTo>
                  <a:lnTo>
                    <a:pt x="376889" y="468084"/>
                  </a:lnTo>
                  <a:lnTo>
                    <a:pt x="373359" y="471614"/>
                  </a:lnTo>
                  <a:close/>
                </a:path>
                <a:path w="471805" h="471805">
                  <a:moveTo>
                    <a:pt x="371386" y="62022"/>
                  </a:moveTo>
                  <a:lnTo>
                    <a:pt x="355681" y="62022"/>
                  </a:lnTo>
                  <a:lnTo>
                    <a:pt x="355681" y="15719"/>
                  </a:lnTo>
                  <a:lnTo>
                    <a:pt x="371386" y="15719"/>
                  </a:lnTo>
                  <a:lnTo>
                    <a:pt x="371386" y="62022"/>
                  </a:lnTo>
                  <a:close/>
                </a:path>
                <a:path w="471805" h="471805">
                  <a:moveTo>
                    <a:pt x="118422" y="62022"/>
                  </a:moveTo>
                  <a:lnTo>
                    <a:pt x="115929" y="62022"/>
                  </a:lnTo>
                  <a:lnTo>
                    <a:pt x="116597" y="62007"/>
                  </a:lnTo>
                  <a:lnTo>
                    <a:pt x="117237" y="61917"/>
                  </a:lnTo>
                  <a:lnTo>
                    <a:pt x="117902" y="61917"/>
                  </a:lnTo>
                  <a:lnTo>
                    <a:pt x="118422" y="62022"/>
                  </a:lnTo>
                  <a:close/>
                </a:path>
                <a:path w="471805" h="471805">
                  <a:moveTo>
                    <a:pt x="356319" y="297724"/>
                  </a:moveTo>
                  <a:lnTo>
                    <a:pt x="353709" y="297724"/>
                  </a:lnTo>
                  <a:lnTo>
                    <a:pt x="307827" y="288461"/>
                  </a:lnTo>
                  <a:lnTo>
                    <a:pt x="270349" y="263198"/>
                  </a:lnTo>
                  <a:lnTo>
                    <a:pt x="245075" y="225723"/>
                  </a:lnTo>
                  <a:lnTo>
                    <a:pt x="235807" y="179822"/>
                  </a:lnTo>
                  <a:lnTo>
                    <a:pt x="245073" y="133932"/>
                  </a:lnTo>
                  <a:lnTo>
                    <a:pt x="270342" y="96454"/>
                  </a:lnTo>
                  <a:lnTo>
                    <a:pt x="307819" y="71184"/>
                  </a:lnTo>
                  <a:lnTo>
                    <a:pt x="353709" y="61917"/>
                  </a:lnTo>
                  <a:lnTo>
                    <a:pt x="354376" y="61917"/>
                  </a:lnTo>
                  <a:lnTo>
                    <a:pt x="355014" y="62007"/>
                  </a:lnTo>
                  <a:lnTo>
                    <a:pt x="355681" y="62022"/>
                  </a:lnTo>
                  <a:lnTo>
                    <a:pt x="371386" y="62022"/>
                  </a:lnTo>
                  <a:lnTo>
                    <a:pt x="371386" y="63384"/>
                  </a:lnTo>
                  <a:lnTo>
                    <a:pt x="410966" y="76879"/>
                  </a:lnTo>
                  <a:lnTo>
                    <a:pt x="411919" y="77652"/>
                  </a:lnTo>
                  <a:lnTo>
                    <a:pt x="353709" y="77652"/>
                  </a:lnTo>
                  <a:lnTo>
                    <a:pt x="313968" y="85695"/>
                  </a:lnTo>
                  <a:lnTo>
                    <a:pt x="281481" y="107616"/>
                  </a:lnTo>
                  <a:lnTo>
                    <a:pt x="259555" y="140101"/>
                  </a:lnTo>
                  <a:lnTo>
                    <a:pt x="251497" y="179837"/>
                  </a:lnTo>
                  <a:lnTo>
                    <a:pt x="259542" y="219579"/>
                  </a:lnTo>
                  <a:lnTo>
                    <a:pt x="281470" y="252067"/>
                  </a:lnTo>
                  <a:lnTo>
                    <a:pt x="313963" y="273988"/>
                  </a:lnTo>
                  <a:lnTo>
                    <a:pt x="353709" y="282031"/>
                  </a:lnTo>
                  <a:lnTo>
                    <a:pt x="411551" y="282031"/>
                  </a:lnTo>
                  <a:lnTo>
                    <a:pt x="376164" y="295514"/>
                  </a:lnTo>
                  <a:lnTo>
                    <a:pt x="376591" y="296491"/>
                  </a:lnTo>
                  <a:lnTo>
                    <a:pt x="376791" y="297339"/>
                  </a:lnTo>
                  <a:lnTo>
                    <a:pt x="361434" y="297339"/>
                  </a:lnTo>
                  <a:lnTo>
                    <a:pt x="358869" y="297501"/>
                  </a:lnTo>
                  <a:lnTo>
                    <a:pt x="356319" y="297724"/>
                  </a:lnTo>
                  <a:close/>
                </a:path>
                <a:path w="471805" h="471805">
                  <a:moveTo>
                    <a:pt x="174226" y="282031"/>
                  </a:moveTo>
                  <a:lnTo>
                    <a:pt x="117902" y="282031"/>
                  </a:lnTo>
                  <a:lnTo>
                    <a:pt x="157640" y="273988"/>
                  </a:lnTo>
                  <a:lnTo>
                    <a:pt x="190129" y="252067"/>
                  </a:lnTo>
                  <a:lnTo>
                    <a:pt x="212054" y="219579"/>
                  </a:lnTo>
                  <a:lnTo>
                    <a:pt x="220096" y="179822"/>
                  </a:lnTo>
                  <a:lnTo>
                    <a:pt x="212054" y="140101"/>
                  </a:lnTo>
                  <a:lnTo>
                    <a:pt x="190129" y="107616"/>
                  </a:lnTo>
                  <a:lnTo>
                    <a:pt x="157640" y="85695"/>
                  </a:lnTo>
                  <a:lnTo>
                    <a:pt x="117902" y="77652"/>
                  </a:lnTo>
                  <a:lnTo>
                    <a:pt x="173384" y="77652"/>
                  </a:lnTo>
                  <a:lnTo>
                    <a:pt x="201269" y="96454"/>
                  </a:lnTo>
                  <a:lnTo>
                    <a:pt x="226540" y="133932"/>
                  </a:lnTo>
                  <a:lnTo>
                    <a:pt x="235804" y="179837"/>
                  </a:lnTo>
                  <a:lnTo>
                    <a:pt x="227190" y="224115"/>
                  </a:lnTo>
                  <a:lnTo>
                    <a:pt x="203601" y="260705"/>
                  </a:lnTo>
                  <a:lnTo>
                    <a:pt x="174226" y="282031"/>
                  </a:lnTo>
                  <a:close/>
                </a:path>
                <a:path w="471805" h="471805">
                  <a:moveTo>
                    <a:pt x="411551" y="282031"/>
                  </a:moveTo>
                  <a:lnTo>
                    <a:pt x="353709" y="282031"/>
                  </a:lnTo>
                  <a:lnTo>
                    <a:pt x="393443" y="273988"/>
                  </a:lnTo>
                  <a:lnTo>
                    <a:pt x="425927" y="252067"/>
                  </a:lnTo>
                  <a:lnTo>
                    <a:pt x="447848" y="219579"/>
                  </a:lnTo>
                  <a:lnTo>
                    <a:pt x="455888" y="179822"/>
                  </a:lnTo>
                  <a:lnTo>
                    <a:pt x="447848" y="140101"/>
                  </a:lnTo>
                  <a:lnTo>
                    <a:pt x="425927" y="107616"/>
                  </a:lnTo>
                  <a:lnTo>
                    <a:pt x="393443" y="85695"/>
                  </a:lnTo>
                  <a:lnTo>
                    <a:pt x="353709" y="77652"/>
                  </a:lnTo>
                  <a:lnTo>
                    <a:pt x="411919" y="77652"/>
                  </a:lnTo>
                  <a:lnTo>
                    <a:pt x="442761" y="102655"/>
                  </a:lnTo>
                  <a:lnTo>
                    <a:pt x="463925" y="137904"/>
                  </a:lnTo>
                  <a:lnTo>
                    <a:pt x="471611" y="179837"/>
                  </a:lnTo>
                  <a:lnTo>
                    <a:pt x="464347" y="220656"/>
                  </a:lnTo>
                  <a:lnTo>
                    <a:pt x="444282" y="255275"/>
                  </a:lnTo>
                  <a:lnTo>
                    <a:pt x="414020" y="281091"/>
                  </a:lnTo>
                  <a:lnTo>
                    <a:pt x="411551" y="282031"/>
                  </a:lnTo>
                  <a:close/>
                </a:path>
                <a:path w="471805" h="471805">
                  <a:moveTo>
                    <a:pt x="357639" y="227947"/>
                  </a:moveTo>
                  <a:lnTo>
                    <a:pt x="348949" y="227947"/>
                  </a:lnTo>
                  <a:lnTo>
                    <a:pt x="345476" y="224432"/>
                  </a:lnTo>
                  <a:lnTo>
                    <a:pt x="345476" y="176232"/>
                  </a:lnTo>
                  <a:lnTo>
                    <a:pt x="345046" y="175919"/>
                  </a:lnTo>
                  <a:lnTo>
                    <a:pt x="344544" y="175714"/>
                  </a:lnTo>
                  <a:lnTo>
                    <a:pt x="341317" y="172167"/>
                  </a:lnTo>
                  <a:lnTo>
                    <a:pt x="341301" y="170817"/>
                  </a:lnTo>
                  <a:lnTo>
                    <a:pt x="341444" y="167127"/>
                  </a:lnTo>
                  <a:lnTo>
                    <a:pt x="387716" y="124919"/>
                  </a:lnTo>
                  <a:lnTo>
                    <a:pt x="390904" y="121967"/>
                  </a:lnTo>
                  <a:lnTo>
                    <a:pt x="395916" y="122204"/>
                  </a:lnTo>
                  <a:lnTo>
                    <a:pt x="398794" y="125422"/>
                  </a:lnTo>
                  <a:lnTo>
                    <a:pt x="401744" y="128639"/>
                  </a:lnTo>
                  <a:lnTo>
                    <a:pt x="401509" y="133579"/>
                  </a:lnTo>
                  <a:lnTo>
                    <a:pt x="396799" y="137905"/>
                  </a:lnTo>
                  <a:lnTo>
                    <a:pt x="360754" y="170817"/>
                  </a:lnTo>
                  <a:lnTo>
                    <a:pt x="360931" y="171502"/>
                  </a:lnTo>
                  <a:lnTo>
                    <a:pt x="361143" y="172094"/>
                  </a:lnTo>
                  <a:lnTo>
                    <a:pt x="361154" y="224432"/>
                  </a:lnTo>
                  <a:lnTo>
                    <a:pt x="357639" y="227947"/>
                  </a:lnTo>
                  <a:close/>
                </a:path>
                <a:path w="471805" h="471805">
                  <a:moveTo>
                    <a:pt x="130284" y="178562"/>
                  </a:moveTo>
                  <a:lnTo>
                    <a:pt x="108084" y="178562"/>
                  </a:lnTo>
                  <a:lnTo>
                    <a:pt x="148572" y="138059"/>
                  </a:lnTo>
                  <a:lnTo>
                    <a:pt x="153542" y="138059"/>
                  </a:lnTo>
                  <a:lnTo>
                    <a:pt x="159679" y="144197"/>
                  </a:lnTo>
                  <a:lnTo>
                    <a:pt x="159679" y="149167"/>
                  </a:lnTo>
                  <a:lnTo>
                    <a:pt x="130284" y="178562"/>
                  </a:lnTo>
                  <a:close/>
                </a:path>
                <a:path w="471805" h="471805">
                  <a:moveTo>
                    <a:pt x="110087" y="197529"/>
                  </a:moveTo>
                  <a:lnTo>
                    <a:pt x="106082" y="197529"/>
                  </a:lnTo>
                  <a:lnTo>
                    <a:pt x="104052" y="196757"/>
                  </a:lnTo>
                  <a:lnTo>
                    <a:pt x="69169" y="161877"/>
                  </a:lnTo>
                  <a:lnTo>
                    <a:pt x="69169" y="156907"/>
                  </a:lnTo>
                  <a:lnTo>
                    <a:pt x="75309" y="150769"/>
                  </a:lnTo>
                  <a:lnTo>
                    <a:pt x="80292" y="150769"/>
                  </a:lnTo>
                  <a:lnTo>
                    <a:pt x="108084" y="178562"/>
                  </a:lnTo>
                  <a:lnTo>
                    <a:pt x="130284" y="178562"/>
                  </a:lnTo>
                  <a:lnTo>
                    <a:pt x="112089" y="196757"/>
                  </a:lnTo>
                  <a:lnTo>
                    <a:pt x="110087" y="197529"/>
                  </a:lnTo>
                  <a:close/>
                </a:path>
                <a:path w="471805" h="471805">
                  <a:moveTo>
                    <a:pt x="376844" y="455891"/>
                  </a:moveTo>
                  <a:lnTo>
                    <a:pt x="361154" y="455891"/>
                  </a:lnTo>
                  <a:lnTo>
                    <a:pt x="361161" y="298199"/>
                  </a:lnTo>
                  <a:lnTo>
                    <a:pt x="361346" y="297799"/>
                  </a:lnTo>
                  <a:lnTo>
                    <a:pt x="361434" y="297339"/>
                  </a:lnTo>
                  <a:lnTo>
                    <a:pt x="376791" y="297339"/>
                  </a:lnTo>
                  <a:lnTo>
                    <a:pt x="376844" y="455891"/>
                  </a:lnTo>
                  <a:close/>
                </a:path>
                <a:path w="471805" h="471805">
                  <a:moveTo>
                    <a:pt x="196504" y="413684"/>
                  </a:moveTo>
                  <a:lnTo>
                    <a:pt x="178161" y="409971"/>
                  </a:lnTo>
                  <a:lnTo>
                    <a:pt x="163168" y="399851"/>
                  </a:lnTo>
                  <a:lnTo>
                    <a:pt x="153053" y="384854"/>
                  </a:lnTo>
                  <a:lnTo>
                    <a:pt x="149342" y="366509"/>
                  </a:lnTo>
                  <a:lnTo>
                    <a:pt x="153053" y="348166"/>
                  </a:lnTo>
                  <a:lnTo>
                    <a:pt x="163168" y="333173"/>
                  </a:lnTo>
                  <a:lnTo>
                    <a:pt x="178161" y="323057"/>
                  </a:lnTo>
                  <a:lnTo>
                    <a:pt x="196504" y="319346"/>
                  </a:lnTo>
                  <a:lnTo>
                    <a:pt x="214851" y="323057"/>
                  </a:lnTo>
                  <a:lnTo>
                    <a:pt x="229848" y="333173"/>
                  </a:lnTo>
                  <a:lnTo>
                    <a:pt x="231137" y="335081"/>
                  </a:lnTo>
                  <a:lnTo>
                    <a:pt x="196504" y="335081"/>
                  </a:lnTo>
                  <a:lnTo>
                    <a:pt x="184278" y="337556"/>
                  </a:lnTo>
                  <a:lnTo>
                    <a:pt x="174282" y="344299"/>
                  </a:lnTo>
                  <a:lnTo>
                    <a:pt x="167538" y="354290"/>
                  </a:lnTo>
                  <a:lnTo>
                    <a:pt x="165064" y="366509"/>
                  </a:lnTo>
                  <a:lnTo>
                    <a:pt x="167541" y="378730"/>
                  </a:lnTo>
                  <a:lnTo>
                    <a:pt x="174289" y="388731"/>
                  </a:lnTo>
                  <a:lnTo>
                    <a:pt x="184285" y="395484"/>
                  </a:lnTo>
                  <a:lnTo>
                    <a:pt x="196504" y="397964"/>
                  </a:lnTo>
                  <a:lnTo>
                    <a:pt x="231122" y="397964"/>
                  </a:lnTo>
                  <a:lnTo>
                    <a:pt x="229848" y="399851"/>
                  </a:lnTo>
                  <a:lnTo>
                    <a:pt x="214851" y="409971"/>
                  </a:lnTo>
                  <a:lnTo>
                    <a:pt x="196504" y="413684"/>
                  </a:lnTo>
                  <a:close/>
                </a:path>
                <a:path w="471805" h="471805">
                  <a:moveTo>
                    <a:pt x="231122" y="397964"/>
                  </a:moveTo>
                  <a:lnTo>
                    <a:pt x="196504" y="397964"/>
                  </a:lnTo>
                  <a:lnTo>
                    <a:pt x="208738" y="395484"/>
                  </a:lnTo>
                  <a:lnTo>
                    <a:pt x="218733" y="388731"/>
                  </a:lnTo>
                  <a:lnTo>
                    <a:pt x="225474" y="378730"/>
                  </a:lnTo>
                  <a:lnTo>
                    <a:pt x="227947" y="366509"/>
                  </a:lnTo>
                  <a:lnTo>
                    <a:pt x="225465" y="354278"/>
                  </a:lnTo>
                  <a:lnTo>
                    <a:pt x="218716" y="344288"/>
                  </a:lnTo>
                  <a:lnTo>
                    <a:pt x="208717" y="337552"/>
                  </a:lnTo>
                  <a:lnTo>
                    <a:pt x="196504" y="335081"/>
                  </a:lnTo>
                  <a:lnTo>
                    <a:pt x="231137" y="335081"/>
                  </a:lnTo>
                  <a:lnTo>
                    <a:pt x="239968" y="348166"/>
                  </a:lnTo>
                  <a:lnTo>
                    <a:pt x="243682" y="366509"/>
                  </a:lnTo>
                  <a:lnTo>
                    <a:pt x="239968" y="384854"/>
                  </a:lnTo>
                  <a:lnTo>
                    <a:pt x="231122" y="397964"/>
                  </a:lnTo>
                  <a:close/>
                </a:path>
                <a:path w="471805" h="471805">
                  <a:moveTo>
                    <a:pt x="294756" y="416576"/>
                  </a:moveTo>
                  <a:lnTo>
                    <a:pt x="286066" y="416576"/>
                  </a:lnTo>
                  <a:lnTo>
                    <a:pt x="282596" y="413061"/>
                  </a:lnTo>
                  <a:lnTo>
                    <a:pt x="282596" y="341489"/>
                  </a:lnTo>
                  <a:lnTo>
                    <a:pt x="286066" y="338004"/>
                  </a:lnTo>
                  <a:lnTo>
                    <a:pt x="294756" y="338004"/>
                  </a:lnTo>
                  <a:lnTo>
                    <a:pt x="298286" y="341489"/>
                  </a:lnTo>
                  <a:lnTo>
                    <a:pt x="298286" y="413061"/>
                  </a:lnTo>
                  <a:lnTo>
                    <a:pt x="294756" y="416576"/>
                  </a:lnTo>
                  <a:close/>
                </a:path>
                <a:path w="471805" h="471805">
                  <a:moveTo>
                    <a:pt x="326211" y="416576"/>
                  </a:moveTo>
                  <a:lnTo>
                    <a:pt x="317506" y="416576"/>
                  </a:lnTo>
                  <a:lnTo>
                    <a:pt x="314021" y="413061"/>
                  </a:lnTo>
                  <a:lnTo>
                    <a:pt x="314021" y="341489"/>
                  </a:lnTo>
                  <a:lnTo>
                    <a:pt x="317506" y="338004"/>
                  </a:lnTo>
                  <a:lnTo>
                    <a:pt x="326211" y="338004"/>
                  </a:lnTo>
                  <a:lnTo>
                    <a:pt x="329729" y="341489"/>
                  </a:lnTo>
                  <a:lnTo>
                    <a:pt x="329729" y="413061"/>
                  </a:lnTo>
                  <a:lnTo>
                    <a:pt x="326211" y="416576"/>
                  </a:lnTo>
                  <a:close/>
                </a:path>
              </a:pathLst>
            </a:custGeom>
            <a:solidFill>
              <a:srgbClr val="000000"/>
            </a:solidFill>
          </p:spPr>
          <p:txBody>
            <a:bodyPr wrap="square" lIns="0" tIns="0" rIns="0" bIns="0" rtlCol="0"/>
            <a:lstStyle/>
            <a:p>
              <a:endParaRPr/>
            </a:p>
          </p:txBody>
        </p:sp>
        <p:sp>
          <p:nvSpPr>
            <p:cNvPr id="7" name="object 7"/>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sp>
          <p:nvSpPr>
            <p:cNvPr id="8" name="object 8"/>
            <p:cNvSpPr/>
            <p:nvPr/>
          </p:nvSpPr>
          <p:spPr>
            <a:xfrm>
              <a:off x="2276800" y="1590504"/>
              <a:ext cx="4322445" cy="3108960"/>
            </a:xfrm>
            <a:custGeom>
              <a:avLst/>
              <a:gdLst/>
              <a:ahLst/>
              <a:cxnLst/>
              <a:rect l="l" t="t" r="r" b="b"/>
              <a:pathLst>
                <a:path w="4322445" h="3108960">
                  <a:moveTo>
                    <a:pt x="4322286" y="3108536"/>
                  </a:moveTo>
                  <a:lnTo>
                    <a:pt x="0" y="3108536"/>
                  </a:lnTo>
                  <a:lnTo>
                    <a:pt x="0" y="0"/>
                  </a:lnTo>
                  <a:lnTo>
                    <a:pt x="4322286" y="0"/>
                  </a:lnTo>
                  <a:lnTo>
                    <a:pt x="4322286" y="3108536"/>
                  </a:lnTo>
                  <a:close/>
                </a:path>
              </a:pathLst>
            </a:custGeom>
            <a:solidFill>
              <a:srgbClr val="FFFFFF"/>
            </a:solidFill>
          </p:spPr>
          <p:txBody>
            <a:bodyPr wrap="square" lIns="0" tIns="0" rIns="0" bIns="0" rtlCol="0"/>
            <a:lstStyle/>
            <a:p>
              <a:endParaRPr/>
            </a:p>
          </p:txBody>
        </p:sp>
        <p:sp>
          <p:nvSpPr>
            <p:cNvPr id="9" name="object 9"/>
            <p:cNvSpPr/>
            <p:nvPr/>
          </p:nvSpPr>
          <p:spPr>
            <a:xfrm>
              <a:off x="2276800" y="1590504"/>
              <a:ext cx="4322445" cy="3108960"/>
            </a:xfrm>
            <a:custGeom>
              <a:avLst/>
              <a:gdLst/>
              <a:ahLst/>
              <a:cxnLst/>
              <a:rect l="l" t="t" r="r" b="b"/>
              <a:pathLst>
                <a:path w="4322445" h="3108960">
                  <a:moveTo>
                    <a:pt x="0" y="0"/>
                  </a:moveTo>
                  <a:lnTo>
                    <a:pt x="4322286" y="0"/>
                  </a:lnTo>
                  <a:lnTo>
                    <a:pt x="4322286" y="3108536"/>
                  </a:lnTo>
                  <a:lnTo>
                    <a:pt x="0" y="3108536"/>
                  </a:lnTo>
                  <a:lnTo>
                    <a:pt x="0" y="0"/>
                  </a:lnTo>
                  <a:close/>
                </a:path>
              </a:pathLst>
            </a:custGeom>
            <a:ln w="12699">
              <a:solidFill>
                <a:srgbClr val="000000"/>
              </a:solidFill>
            </a:ln>
          </p:spPr>
          <p:txBody>
            <a:bodyPr wrap="square" lIns="0" tIns="0" rIns="0" bIns="0" rtlCol="0"/>
            <a:lstStyle/>
            <a:p>
              <a:endParaRPr/>
            </a:p>
          </p:txBody>
        </p:sp>
      </p:grpSp>
      <p:sp>
        <p:nvSpPr>
          <p:cNvPr id="10" name="object 10"/>
          <p:cNvSpPr txBox="1"/>
          <p:nvPr/>
        </p:nvSpPr>
        <p:spPr>
          <a:xfrm>
            <a:off x="2291396" y="1608787"/>
            <a:ext cx="4172585" cy="3012440"/>
          </a:xfrm>
          <a:prstGeom prst="rect">
            <a:avLst/>
          </a:prstGeom>
        </p:spPr>
        <p:txBody>
          <a:bodyPr vert="horz" wrap="square" lIns="0" tIns="12700" rIns="0" bIns="0" rtlCol="0">
            <a:spAutoFit/>
          </a:bodyPr>
          <a:lstStyle/>
          <a:p>
            <a:pPr marL="356870" marR="174625" indent="-344805">
              <a:lnSpc>
                <a:spcPct val="100000"/>
              </a:lnSpc>
              <a:spcBef>
                <a:spcPts val="100"/>
              </a:spcBef>
              <a:buFont typeface="Noto Sans Symbols"/>
              <a:buChar char="❑"/>
              <a:tabLst>
                <a:tab pos="356235" algn="l"/>
                <a:tab pos="357505" algn="l"/>
              </a:tabLst>
            </a:pPr>
            <a:r>
              <a:rPr sz="1400" spc="10" dirty="0">
                <a:latin typeface="Arial"/>
                <a:cs typeface="Arial"/>
              </a:rPr>
              <a:t>Trong</a:t>
            </a:r>
            <a:r>
              <a:rPr sz="1400" spc="-40" dirty="0">
                <a:latin typeface="Arial"/>
                <a:cs typeface="Arial"/>
              </a:rPr>
              <a:t> </a:t>
            </a:r>
            <a:r>
              <a:rPr sz="1400" spc="60" dirty="0">
                <a:latin typeface="Arial"/>
                <a:cs typeface="Arial"/>
              </a:rPr>
              <a:t>phong</a:t>
            </a:r>
            <a:r>
              <a:rPr sz="1400" spc="-40" dirty="0">
                <a:latin typeface="Arial"/>
                <a:cs typeface="Arial"/>
              </a:rPr>
              <a:t> </a:t>
            </a:r>
            <a:r>
              <a:rPr sz="1400" spc="30" dirty="0">
                <a:latin typeface="Arial"/>
                <a:cs typeface="Arial"/>
              </a:rPr>
              <a:t>trào</a:t>
            </a:r>
            <a:r>
              <a:rPr sz="1400" spc="-40" dirty="0">
                <a:latin typeface="Arial"/>
                <a:cs typeface="Arial"/>
              </a:rPr>
              <a:t> </a:t>
            </a:r>
            <a:r>
              <a:rPr sz="1400" dirty="0">
                <a:latin typeface="Arial"/>
                <a:cs typeface="Arial"/>
              </a:rPr>
              <a:t>xây</a:t>
            </a:r>
            <a:r>
              <a:rPr sz="1400" spc="-75" dirty="0">
                <a:latin typeface="Arial"/>
                <a:cs typeface="Arial"/>
              </a:rPr>
              <a:t> </a:t>
            </a:r>
            <a:r>
              <a:rPr sz="1400" spc="25" dirty="0">
                <a:latin typeface="Arial"/>
                <a:cs typeface="Arial"/>
              </a:rPr>
              <a:t>dựng</a:t>
            </a:r>
            <a:r>
              <a:rPr sz="1400" spc="-40" dirty="0">
                <a:latin typeface="Arial"/>
                <a:cs typeface="Arial"/>
              </a:rPr>
              <a:t> </a:t>
            </a:r>
            <a:r>
              <a:rPr sz="1400" spc="20" dirty="0">
                <a:latin typeface="Arial"/>
                <a:cs typeface="Arial"/>
              </a:rPr>
              <a:t>gia</a:t>
            </a:r>
            <a:r>
              <a:rPr sz="1400" spc="-40" dirty="0">
                <a:latin typeface="Arial"/>
                <a:cs typeface="Arial"/>
              </a:rPr>
              <a:t> </a:t>
            </a:r>
            <a:r>
              <a:rPr sz="1400" spc="20" dirty="0">
                <a:latin typeface="Arial"/>
                <a:cs typeface="Arial"/>
              </a:rPr>
              <a:t>đình</a:t>
            </a:r>
            <a:r>
              <a:rPr sz="1400" spc="-75" dirty="0">
                <a:latin typeface="Arial"/>
                <a:cs typeface="Arial"/>
              </a:rPr>
              <a:t> </a:t>
            </a:r>
            <a:r>
              <a:rPr sz="1400" spc="15" dirty="0">
                <a:latin typeface="Arial"/>
                <a:cs typeface="Arial"/>
              </a:rPr>
              <a:t>văn</a:t>
            </a:r>
            <a:r>
              <a:rPr sz="1400" spc="-40" dirty="0">
                <a:latin typeface="Arial"/>
                <a:cs typeface="Arial"/>
              </a:rPr>
              <a:t> </a:t>
            </a:r>
            <a:r>
              <a:rPr sz="1400" dirty="0">
                <a:latin typeface="Arial"/>
                <a:cs typeface="Arial"/>
              </a:rPr>
              <a:t>hóa,  </a:t>
            </a:r>
            <a:r>
              <a:rPr sz="1400" spc="-15" dirty="0">
                <a:latin typeface="Arial"/>
                <a:cs typeface="Arial"/>
              </a:rPr>
              <a:t>với</a:t>
            </a:r>
            <a:r>
              <a:rPr sz="1400" spc="-75" dirty="0">
                <a:latin typeface="Arial"/>
                <a:cs typeface="Arial"/>
              </a:rPr>
              <a:t> </a:t>
            </a:r>
            <a:r>
              <a:rPr sz="1400" spc="20" dirty="0">
                <a:latin typeface="Arial"/>
                <a:cs typeface="Arial"/>
              </a:rPr>
              <a:t>vị</a:t>
            </a:r>
            <a:r>
              <a:rPr sz="1400" spc="-35" dirty="0">
                <a:latin typeface="Arial"/>
                <a:cs typeface="Arial"/>
              </a:rPr>
              <a:t> </a:t>
            </a:r>
            <a:r>
              <a:rPr sz="1400" spc="50" dirty="0">
                <a:latin typeface="Arial"/>
                <a:cs typeface="Arial"/>
              </a:rPr>
              <a:t>thế</a:t>
            </a:r>
            <a:r>
              <a:rPr sz="1400" spc="-40" dirty="0">
                <a:latin typeface="Arial"/>
                <a:cs typeface="Arial"/>
              </a:rPr>
              <a:t> </a:t>
            </a:r>
            <a:r>
              <a:rPr sz="1400" spc="25" dirty="0">
                <a:latin typeface="Arial"/>
                <a:cs typeface="Arial"/>
              </a:rPr>
              <a:t>cây</a:t>
            </a:r>
            <a:r>
              <a:rPr sz="1400" spc="-70" dirty="0">
                <a:latin typeface="Arial"/>
                <a:cs typeface="Arial"/>
              </a:rPr>
              <a:t> </a:t>
            </a:r>
            <a:r>
              <a:rPr sz="1400" spc="35" dirty="0">
                <a:latin typeface="Arial"/>
                <a:cs typeface="Arial"/>
              </a:rPr>
              <a:t>cao</a:t>
            </a:r>
            <a:r>
              <a:rPr sz="1400" spc="-40" dirty="0">
                <a:latin typeface="Arial"/>
                <a:cs typeface="Arial"/>
              </a:rPr>
              <a:t> </a:t>
            </a:r>
            <a:r>
              <a:rPr sz="1400" spc="65" dirty="0">
                <a:latin typeface="Arial"/>
                <a:cs typeface="Arial"/>
              </a:rPr>
              <a:t>bóng</a:t>
            </a:r>
            <a:r>
              <a:rPr sz="1400" spc="-35" dirty="0">
                <a:latin typeface="Arial"/>
                <a:cs typeface="Arial"/>
              </a:rPr>
              <a:t> </a:t>
            </a:r>
            <a:r>
              <a:rPr sz="1400" spc="-10" dirty="0">
                <a:latin typeface="Arial"/>
                <a:cs typeface="Arial"/>
              </a:rPr>
              <a:t>cả,</a:t>
            </a:r>
            <a:r>
              <a:rPr sz="1400" spc="-40" dirty="0">
                <a:latin typeface="Arial"/>
                <a:cs typeface="Arial"/>
              </a:rPr>
              <a:t> </a:t>
            </a:r>
            <a:r>
              <a:rPr sz="1400" spc="45" dirty="0">
                <a:latin typeface="Arial"/>
                <a:cs typeface="Arial"/>
              </a:rPr>
              <a:t>họ</a:t>
            </a:r>
            <a:r>
              <a:rPr sz="1400" spc="-35" dirty="0">
                <a:latin typeface="Arial"/>
                <a:cs typeface="Arial"/>
              </a:rPr>
              <a:t> </a:t>
            </a:r>
            <a:r>
              <a:rPr sz="1400" spc="25" dirty="0">
                <a:latin typeface="Arial"/>
                <a:cs typeface="Arial"/>
              </a:rPr>
              <a:t>là</a:t>
            </a:r>
            <a:r>
              <a:rPr sz="1400" spc="-35" dirty="0">
                <a:latin typeface="Arial"/>
                <a:cs typeface="Arial"/>
              </a:rPr>
              <a:t> </a:t>
            </a:r>
            <a:r>
              <a:rPr sz="1400" spc="50" dirty="0">
                <a:latin typeface="Arial"/>
                <a:cs typeface="Arial"/>
              </a:rPr>
              <a:t>trụ</a:t>
            </a:r>
            <a:r>
              <a:rPr sz="1400" spc="-40" dirty="0">
                <a:latin typeface="Arial"/>
                <a:cs typeface="Arial"/>
              </a:rPr>
              <a:t> </a:t>
            </a:r>
            <a:r>
              <a:rPr sz="1400" spc="65" dirty="0">
                <a:latin typeface="Arial"/>
                <a:cs typeface="Arial"/>
              </a:rPr>
              <a:t>cột</a:t>
            </a:r>
            <a:r>
              <a:rPr sz="1400" spc="-35" dirty="0">
                <a:latin typeface="Arial"/>
                <a:cs typeface="Arial"/>
              </a:rPr>
              <a:t> </a:t>
            </a:r>
            <a:r>
              <a:rPr sz="1400" spc="35" dirty="0">
                <a:latin typeface="Arial"/>
                <a:cs typeface="Arial"/>
              </a:rPr>
              <a:t>tinh  </a:t>
            </a:r>
            <a:r>
              <a:rPr sz="1400" spc="10" dirty="0">
                <a:latin typeface="Arial"/>
                <a:cs typeface="Arial"/>
              </a:rPr>
              <a:t>thần, </a:t>
            </a:r>
            <a:r>
              <a:rPr sz="1400" spc="25" dirty="0">
                <a:latin typeface="Arial"/>
                <a:cs typeface="Arial"/>
              </a:rPr>
              <a:t>là </a:t>
            </a:r>
            <a:r>
              <a:rPr sz="1400" spc="-15" dirty="0">
                <a:latin typeface="Arial"/>
                <a:cs typeface="Arial"/>
              </a:rPr>
              <a:t>người </a:t>
            </a:r>
            <a:r>
              <a:rPr sz="1400" spc="10" dirty="0">
                <a:latin typeface="Arial"/>
                <a:cs typeface="Arial"/>
              </a:rPr>
              <a:t>"cầm </a:t>
            </a:r>
            <a:r>
              <a:rPr sz="1400" spc="15" dirty="0">
                <a:latin typeface="Arial"/>
                <a:cs typeface="Arial"/>
              </a:rPr>
              <a:t>chịch" </a:t>
            </a:r>
            <a:r>
              <a:rPr sz="1400" spc="50" dirty="0">
                <a:latin typeface="Arial"/>
                <a:cs typeface="Arial"/>
              </a:rPr>
              <a:t>cho </a:t>
            </a:r>
            <a:r>
              <a:rPr sz="1400" spc="20" dirty="0">
                <a:latin typeface="Arial"/>
                <a:cs typeface="Arial"/>
              </a:rPr>
              <a:t>gia đình </a:t>
            </a:r>
            <a:r>
              <a:rPr sz="1400" spc="45" dirty="0">
                <a:latin typeface="Arial"/>
                <a:cs typeface="Arial"/>
              </a:rPr>
              <a:t>phát  </a:t>
            </a:r>
            <a:r>
              <a:rPr sz="1400" spc="5" dirty="0">
                <a:latin typeface="Arial"/>
                <a:cs typeface="Arial"/>
              </a:rPr>
              <a:t>triển.</a:t>
            </a:r>
            <a:endParaRPr sz="1400">
              <a:latin typeface="Arial"/>
              <a:cs typeface="Arial"/>
            </a:endParaRPr>
          </a:p>
          <a:p>
            <a:pPr marL="356870" marR="5080" indent="-344805">
              <a:lnSpc>
                <a:spcPct val="100000"/>
              </a:lnSpc>
              <a:buFont typeface="Noto Sans Symbols"/>
              <a:buChar char="❑"/>
              <a:tabLst>
                <a:tab pos="356235" algn="l"/>
                <a:tab pos="357505" algn="l"/>
              </a:tabLst>
            </a:pPr>
            <a:r>
              <a:rPr sz="1400" spc="15" dirty="0">
                <a:latin typeface="Arial"/>
                <a:cs typeface="Arial"/>
              </a:rPr>
              <a:t>Đối </a:t>
            </a:r>
            <a:r>
              <a:rPr sz="1400" spc="-15" dirty="0">
                <a:latin typeface="Arial"/>
                <a:cs typeface="Arial"/>
              </a:rPr>
              <a:t>với </a:t>
            </a:r>
            <a:r>
              <a:rPr sz="1400" spc="40" dirty="0">
                <a:latin typeface="Arial"/>
                <a:cs typeface="Arial"/>
              </a:rPr>
              <a:t>làng </a:t>
            </a:r>
            <a:r>
              <a:rPr sz="1400" spc="15" dirty="0">
                <a:latin typeface="Arial"/>
                <a:cs typeface="Arial"/>
              </a:rPr>
              <a:t>xóm, </a:t>
            </a:r>
            <a:r>
              <a:rPr sz="1400" spc="40" dirty="0">
                <a:latin typeface="Arial"/>
                <a:cs typeface="Arial"/>
              </a:rPr>
              <a:t>khu </a:t>
            </a:r>
            <a:r>
              <a:rPr sz="1400" spc="35" dirty="0">
                <a:latin typeface="Arial"/>
                <a:cs typeface="Arial"/>
              </a:rPr>
              <a:t>dân </a:t>
            </a:r>
            <a:r>
              <a:rPr sz="1400" spc="-40" dirty="0">
                <a:latin typeface="Arial"/>
                <a:cs typeface="Arial"/>
              </a:rPr>
              <a:t>cư, </a:t>
            </a:r>
            <a:r>
              <a:rPr sz="1400" spc="-15" dirty="0">
                <a:latin typeface="Arial"/>
                <a:cs typeface="Arial"/>
              </a:rPr>
              <a:t>người </a:t>
            </a:r>
            <a:r>
              <a:rPr sz="1400" spc="35" dirty="0">
                <a:latin typeface="Arial"/>
                <a:cs typeface="Arial"/>
              </a:rPr>
              <a:t>cao </a:t>
            </a:r>
            <a:r>
              <a:rPr sz="1400" spc="45" dirty="0">
                <a:latin typeface="Arial"/>
                <a:cs typeface="Arial"/>
              </a:rPr>
              <a:t>tuổi  </a:t>
            </a:r>
            <a:r>
              <a:rPr sz="1400" spc="50" dirty="0">
                <a:latin typeface="Arial"/>
                <a:cs typeface="Arial"/>
              </a:rPr>
              <a:t>am</a:t>
            </a:r>
            <a:r>
              <a:rPr sz="1400" spc="-40" dirty="0">
                <a:latin typeface="Arial"/>
                <a:cs typeface="Arial"/>
              </a:rPr>
              <a:t> </a:t>
            </a:r>
            <a:r>
              <a:rPr sz="1400" spc="30" dirty="0">
                <a:latin typeface="Arial"/>
                <a:cs typeface="Arial"/>
              </a:rPr>
              <a:t>hiểu</a:t>
            </a:r>
            <a:r>
              <a:rPr sz="1400" spc="-40" dirty="0">
                <a:latin typeface="Arial"/>
                <a:cs typeface="Arial"/>
              </a:rPr>
              <a:t> </a:t>
            </a:r>
            <a:r>
              <a:rPr sz="1400" spc="40" dirty="0">
                <a:latin typeface="Arial"/>
                <a:cs typeface="Arial"/>
              </a:rPr>
              <a:t>lịch</a:t>
            </a:r>
            <a:r>
              <a:rPr sz="1400" spc="-35" dirty="0">
                <a:latin typeface="Arial"/>
                <a:cs typeface="Arial"/>
              </a:rPr>
              <a:t> </a:t>
            </a:r>
            <a:r>
              <a:rPr sz="1400" spc="-70" dirty="0">
                <a:latin typeface="Arial"/>
                <a:cs typeface="Arial"/>
              </a:rPr>
              <a:t>sử,</a:t>
            </a:r>
            <a:r>
              <a:rPr sz="1400" spc="-75" dirty="0">
                <a:latin typeface="Arial"/>
                <a:cs typeface="Arial"/>
              </a:rPr>
              <a:t> </a:t>
            </a:r>
            <a:r>
              <a:rPr sz="1400" spc="15" dirty="0">
                <a:latin typeface="Arial"/>
                <a:cs typeface="Arial"/>
              </a:rPr>
              <a:t>văn</a:t>
            </a:r>
            <a:r>
              <a:rPr sz="1400" spc="-40" dirty="0">
                <a:latin typeface="Arial"/>
                <a:cs typeface="Arial"/>
              </a:rPr>
              <a:t> </a:t>
            </a:r>
            <a:r>
              <a:rPr sz="1400" dirty="0">
                <a:latin typeface="Arial"/>
                <a:cs typeface="Arial"/>
              </a:rPr>
              <a:t>hóa,</a:t>
            </a:r>
            <a:r>
              <a:rPr sz="1400" spc="-35" dirty="0">
                <a:latin typeface="Arial"/>
                <a:cs typeface="Arial"/>
              </a:rPr>
              <a:t> </a:t>
            </a:r>
            <a:r>
              <a:rPr sz="1400" spc="35" dirty="0">
                <a:latin typeface="Arial"/>
                <a:cs typeface="Arial"/>
              </a:rPr>
              <a:t>thuần</a:t>
            </a:r>
            <a:r>
              <a:rPr sz="1400" spc="-40" dirty="0">
                <a:latin typeface="Arial"/>
                <a:cs typeface="Arial"/>
              </a:rPr>
              <a:t> </a:t>
            </a:r>
            <a:r>
              <a:rPr sz="1400" spc="60" dirty="0">
                <a:latin typeface="Arial"/>
                <a:cs typeface="Arial"/>
              </a:rPr>
              <a:t>phong</a:t>
            </a:r>
            <a:r>
              <a:rPr sz="1400" spc="-40" dirty="0">
                <a:latin typeface="Arial"/>
                <a:cs typeface="Arial"/>
              </a:rPr>
              <a:t> </a:t>
            </a:r>
            <a:r>
              <a:rPr sz="1400" spc="80" dirty="0">
                <a:latin typeface="Arial"/>
                <a:cs typeface="Arial"/>
              </a:rPr>
              <a:t>mỹ</a:t>
            </a:r>
            <a:r>
              <a:rPr sz="1400" spc="-70" dirty="0">
                <a:latin typeface="Arial"/>
                <a:cs typeface="Arial"/>
              </a:rPr>
              <a:t> </a:t>
            </a:r>
            <a:r>
              <a:rPr sz="1400" spc="30" dirty="0">
                <a:latin typeface="Arial"/>
                <a:cs typeface="Arial"/>
              </a:rPr>
              <a:t>tục,  </a:t>
            </a:r>
            <a:r>
              <a:rPr sz="1400" spc="40" dirty="0">
                <a:latin typeface="Arial"/>
                <a:cs typeface="Arial"/>
              </a:rPr>
              <a:t>quá </a:t>
            </a:r>
            <a:r>
              <a:rPr sz="1400" spc="15" dirty="0">
                <a:latin typeface="Arial"/>
                <a:cs typeface="Arial"/>
              </a:rPr>
              <a:t>trình </a:t>
            </a:r>
            <a:r>
              <a:rPr sz="1400" spc="45" dirty="0">
                <a:latin typeface="Arial"/>
                <a:cs typeface="Arial"/>
              </a:rPr>
              <a:t>phát </a:t>
            </a:r>
            <a:r>
              <a:rPr sz="1400" spc="35" dirty="0">
                <a:latin typeface="Arial"/>
                <a:cs typeface="Arial"/>
              </a:rPr>
              <a:t>triển của </a:t>
            </a:r>
            <a:r>
              <a:rPr sz="1400" spc="20" dirty="0">
                <a:latin typeface="Arial"/>
                <a:cs typeface="Arial"/>
              </a:rPr>
              <a:t>địa </a:t>
            </a:r>
            <a:r>
              <a:rPr sz="1400" spc="-10" dirty="0">
                <a:latin typeface="Arial"/>
                <a:cs typeface="Arial"/>
              </a:rPr>
              <a:t>phương. </a:t>
            </a:r>
            <a:r>
              <a:rPr sz="1400" spc="30" dirty="0">
                <a:latin typeface="Arial"/>
                <a:cs typeface="Arial"/>
              </a:rPr>
              <a:t>Việc </a:t>
            </a:r>
            <a:r>
              <a:rPr sz="1400" spc="40" dirty="0">
                <a:latin typeface="Arial"/>
                <a:cs typeface="Arial"/>
              </a:rPr>
              <a:t>bảo  </a:t>
            </a:r>
            <a:r>
              <a:rPr sz="1400" spc="20" dirty="0">
                <a:latin typeface="Arial"/>
                <a:cs typeface="Arial"/>
              </a:rPr>
              <a:t>tồn,</a:t>
            </a:r>
            <a:r>
              <a:rPr sz="1400" spc="-40" dirty="0">
                <a:latin typeface="Arial"/>
                <a:cs typeface="Arial"/>
              </a:rPr>
              <a:t> </a:t>
            </a:r>
            <a:r>
              <a:rPr sz="1400" spc="50" dirty="0">
                <a:latin typeface="Arial"/>
                <a:cs typeface="Arial"/>
              </a:rPr>
              <a:t>tôn</a:t>
            </a:r>
            <a:r>
              <a:rPr sz="1400" spc="-35" dirty="0">
                <a:latin typeface="Arial"/>
                <a:cs typeface="Arial"/>
              </a:rPr>
              <a:t> </a:t>
            </a:r>
            <a:r>
              <a:rPr sz="1400" spc="35" dirty="0">
                <a:latin typeface="Arial"/>
                <a:cs typeface="Arial"/>
              </a:rPr>
              <a:t>tạo</a:t>
            </a:r>
            <a:r>
              <a:rPr sz="1400" spc="-35" dirty="0">
                <a:latin typeface="Arial"/>
                <a:cs typeface="Arial"/>
              </a:rPr>
              <a:t> </a:t>
            </a:r>
            <a:r>
              <a:rPr sz="1400" spc="40" dirty="0">
                <a:latin typeface="Arial"/>
                <a:cs typeface="Arial"/>
              </a:rPr>
              <a:t>các</a:t>
            </a:r>
            <a:r>
              <a:rPr sz="1400" spc="-40" dirty="0">
                <a:latin typeface="Arial"/>
                <a:cs typeface="Arial"/>
              </a:rPr>
              <a:t> </a:t>
            </a:r>
            <a:r>
              <a:rPr sz="1400" spc="40" dirty="0">
                <a:latin typeface="Arial"/>
                <a:cs typeface="Arial"/>
              </a:rPr>
              <a:t>di</a:t>
            </a:r>
            <a:r>
              <a:rPr sz="1400" spc="-35" dirty="0">
                <a:latin typeface="Arial"/>
                <a:cs typeface="Arial"/>
              </a:rPr>
              <a:t> </a:t>
            </a:r>
            <a:r>
              <a:rPr sz="1400" spc="25" dirty="0">
                <a:latin typeface="Arial"/>
                <a:cs typeface="Arial"/>
              </a:rPr>
              <a:t>tích</a:t>
            </a:r>
            <a:r>
              <a:rPr sz="1400" spc="-35" dirty="0">
                <a:latin typeface="Arial"/>
                <a:cs typeface="Arial"/>
              </a:rPr>
              <a:t> </a:t>
            </a:r>
            <a:r>
              <a:rPr sz="1400" spc="40" dirty="0">
                <a:latin typeface="Arial"/>
                <a:cs typeface="Arial"/>
              </a:rPr>
              <a:t>lịch</a:t>
            </a:r>
            <a:r>
              <a:rPr sz="1400" spc="-35" dirty="0">
                <a:latin typeface="Arial"/>
                <a:cs typeface="Arial"/>
              </a:rPr>
              <a:t> </a:t>
            </a:r>
            <a:r>
              <a:rPr sz="1400" spc="-70" dirty="0">
                <a:latin typeface="Arial"/>
                <a:cs typeface="Arial"/>
              </a:rPr>
              <a:t>sử,</a:t>
            </a:r>
            <a:r>
              <a:rPr sz="1400" spc="-75" dirty="0">
                <a:latin typeface="Arial"/>
                <a:cs typeface="Arial"/>
              </a:rPr>
              <a:t> </a:t>
            </a:r>
            <a:r>
              <a:rPr sz="1400" spc="15" dirty="0">
                <a:latin typeface="Arial"/>
                <a:cs typeface="Arial"/>
              </a:rPr>
              <a:t>văn</a:t>
            </a:r>
            <a:r>
              <a:rPr sz="1400" spc="-35" dirty="0">
                <a:latin typeface="Arial"/>
                <a:cs typeface="Arial"/>
              </a:rPr>
              <a:t> </a:t>
            </a:r>
            <a:r>
              <a:rPr sz="1400" dirty="0">
                <a:latin typeface="Arial"/>
                <a:cs typeface="Arial"/>
              </a:rPr>
              <a:t>hóa,</a:t>
            </a:r>
            <a:r>
              <a:rPr sz="1400" spc="-35" dirty="0">
                <a:latin typeface="Arial"/>
                <a:cs typeface="Arial"/>
              </a:rPr>
              <a:t> </a:t>
            </a:r>
            <a:r>
              <a:rPr sz="1400" spc="65" dirty="0">
                <a:latin typeface="Arial"/>
                <a:cs typeface="Arial"/>
              </a:rPr>
              <a:t>tổ</a:t>
            </a:r>
            <a:r>
              <a:rPr sz="1400" spc="-35" dirty="0">
                <a:latin typeface="Arial"/>
                <a:cs typeface="Arial"/>
              </a:rPr>
              <a:t> </a:t>
            </a:r>
            <a:r>
              <a:rPr sz="1400" spc="15" dirty="0">
                <a:latin typeface="Arial"/>
                <a:cs typeface="Arial"/>
              </a:rPr>
              <a:t>chức  </a:t>
            </a:r>
            <a:r>
              <a:rPr sz="1400" spc="55" dirty="0">
                <a:latin typeface="Arial"/>
                <a:cs typeface="Arial"/>
              </a:rPr>
              <a:t>lễ</a:t>
            </a:r>
            <a:r>
              <a:rPr sz="1400" spc="-35" dirty="0">
                <a:latin typeface="Arial"/>
                <a:cs typeface="Arial"/>
              </a:rPr>
              <a:t> </a:t>
            </a:r>
            <a:r>
              <a:rPr sz="1400" spc="25" dirty="0">
                <a:latin typeface="Arial"/>
                <a:cs typeface="Arial"/>
              </a:rPr>
              <a:t>hội</a:t>
            </a:r>
            <a:r>
              <a:rPr sz="1400" spc="-30" dirty="0">
                <a:latin typeface="Arial"/>
                <a:cs typeface="Arial"/>
              </a:rPr>
              <a:t> </a:t>
            </a:r>
            <a:r>
              <a:rPr sz="1400" spc="45" dirty="0">
                <a:latin typeface="Arial"/>
                <a:cs typeface="Arial"/>
              </a:rPr>
              <a:t>truyền</a:t>
            </a:r>
            <a:r>
              <a:rPr sz="1400" spc="-35" dirty="0">
                <a:latin typeface="Arial"/>
                <a:cs typeface="Arial"/>
              </a:rPr>
              <a:t> </a:t>
            </a:r>
            <a:r>
              <a:rPr sz="1400" spc="55" dirty="0">
                <a:latin typeface="Arial"/>
                <a:cs typeface="Arial"/>
              </a:rPr>
              <a:t>thống</a:t>
            </a:r>
            <a:r>
              <a:rPr sz="1400" spc="-30" dirty="0">
                <a:latin typeface="Arial"/>
                <a:cs typeface="Arial"/>
              </a:rPr>
              <a:t> </a:t>
            </a:r>
            <a:r>
              <a:rPr sz="1400" spc="25" dirty="0">
                <a:latin typeface="Arial"/>
                <a:cs typeface="Arial"/>
              </a:rPr>
              <a:t>rất</a:t>
            </a:r>
            <a:r>
              <a:rPr sz="1400" spc="-35" dirty="0">
                <a:latin typeface="Arial"/>
                <a:cs typeface="Arial"/>
              </a:rPr>
              <a:t> </a:t>
            </a:r>
            <a:r>
              <a:rPr sz="1400" spc="30" dirty="0">
                <a:latin typeface="Arial"/>
                <a:cs typeface="Arial"/>
              </a:rPr>
              <a:t>cần</a:t>
            </a:r>
            <a:r>
              <a:rPr sz="1400" spc="-30" dirty="0">
                <a:latin typeface="Arial"/>
                <a:cs typeface="Arial"/>
              </a:rPr>
              <a:t> </a:t>
            </a:r>
            <a:r>
              <a:rPr sz="1400" spc="15" dirty="0">
                <a:latin typeface="Arial"/>
                <a:cs typeface="Arial"/>
              </a:rPr>
              <a:t>những</a:t>
            </a:r>
            <a:r>
              <a:rPr sz="1400" spc="-70" dirty="0">
                <a:latin typeface="Arial"/>
                <a:cs typeface="Arial"/>
              </a:rPr>
              <a:t> </a:t>
            </a:r>
            <a:r>
              <a:rPr sz="1400" spc="55" dirty="0">
                <a:latin typeface="Arial"/>
                <a:cs typeface="Arial"/>
              </a:rPr>
              <a:t>ý</a:t>
            </a:r>
            <a:r>
              <a:rPr sz="1400" spc="-65" dirty="0">
                <a:latin typeface="Arial"/>
                <a:cs typeface="Arial"/>
              </a:rPr>
              <a:t> </a:t>
            </a:r>
            <a:r>
              <a:rPr sz="1400" spc="25" dirty="0">
                <a:latin typeface="Arial"/>
                <a:cs typeface="Arial"/>
              </a:rPr>
              <a:t>kiến</a:t>
            </a:r>
            <a:r>
              <a:rPr sz="1400" spc="-35" dirty="0">
                <a:latin typeface="Arial"/>
                <a:cs typeface="Arial"/>
              </a:rPr>
              <a:t> </a:t>
            </a:r>
            <a:r>
              <a:rPr sz="1400" spc="65" dirty="0">
                <a:latin typeface="Arial"/>
                <a:cs typeface="Arial"/>
              </a:rPr>
              <a:t>đóng  </a:t>
            </a:r>
            <a:r>
              <a:rPr sz="1400" spc="75" dirty="0">
                <a:latin typeface="Arial"/>
                <a:cs typeface="Arial"/>
              </a:rPr>
              <a:t>góp </a:t>
            </a:r>
            <a:r>
              <a:rPr sz="1400" spc="35" dirty="0">
                <a:latin typeface="Arial"/>
                <a:cs typeface="Arial"/>
              </a:rPr>
              <a:t>của</a:t>
            </a:r>
            <a:r>
              <a:rPr sz="1400" spc="-150" dirty="0">
                <a:latin typeface="Arial"/>
                <a:cs typeface="Arial"/>
              </a:rPr>
              <a:t> </a:t>
            </a:r>
            <a:r>
              <a:rPr sz="1400" spc="-25" dirty="0">
                <a:latin typeface="Arial"/>
                <a:cs typeface="Arial"/>
              </a:rPr>
              <a:t>họ.</a:t>
            </a:r>
            <a:endParaRPr sz="1400">
              <a:latin typeface="Arial"/>
              <a:cs typeface="Arial"/>
            </a:endParaRPr>
          </a:p>
          <a:p>
            <a:pPr marL="356870" marR="23495" indent="-344805">
              <a:lnSpc>
                <a:spcPct val="100000"/>
              </a:lnSpc>
              <a:buFont typeface="Noto Sans Symbols"/>
              <a:buChar char="❑"/>
              <a:tabLst>
                <a:tab pos="356235" algn="l"/>
                <a:tab pos="357505" algn="l"/>
              </a:tabLst>
            </a:pPr>
            <a:r>
              <a:rPr sz="1400" spc="-10" dirty="0">
                <a:latin typeface="Arial"/>
                <a:cs typeface="Arial"/>
              </a:rPr>
              <a:t>Người</a:t>
            </a:r>
            <a:r>
              <a:rPr sz="1400" spc="-40" dirty="0">
                <a:latin typeface="Arial"/>
                <a:cs typeface="Arial"/>
              </a:rPr>
              <a:t> </a:t>
            </a:r>
            <a:r>
              <a:rPr sz="1400" spc="35" dirty="0">
                <a:latin typeface="Arial"/>
                <a:cs typeface="Arial"/>
              </a:rPr>
              <a:t>cao</a:t>
            </a:r>
            <a:r>
              <a:rPr sz="1400" spc="-40" dirty="0">
                <a:latin typeface="Arial"/>
                <a:cs typeface="Arial"/>
              </a:rPr>
              <a:t> </a:t>
            </a:r>
            <a:r>
              <a:rPr sz="1400" spc="45" dirty="0">
                <a:latin typeface="Arial"/>
                <a:cs typeface="Arial"/>
              </a:rPr>
              <a:t>tuổi</a:t>
            </a:r>
            <a:r>
              <a:rPr sz="1400" spc="-35" dirty="0">
                <a:latin typeface="Arial"/>
                <a:cs typeface="Arial"/>
              </a:rPr>
              <a:t> </a:t>
            </a:r>
            <a:r>
              <a:rPr sz="1400" spc="25" dirty="0">
                <a:latin typeface="Arial"/>
                <a:cs typeface="Arial"/>
              </a:rPr>
              <a:t>là</a:t>
            </a:r>
            <a:r>
              <a:rPr sz="1400" spc="-75" dirty="0">
                <a:latin typeface="Arial"/>
                <a:cs typeface="Arial"/>
              </a:rPr>
              <a:t> </a:t>
            </a:r>
            <a:r>
              <a:rPr sz="1400" spc="15" dirty="0">
                <a:latin typeface="Arial"/>
                <a:cs typeface="Arial"/>
              </a:rPr>
              <a:t>văn</a:t>
            </a:r>
            <a:r>
              <a:rPr sz="1400" spc="-40" dirty="0">
                <a:latin typeface="Arial"/>
                <a:cs typeface="Arial"/>
              </a:rPr>
              <a:t> </a:t>
            </a:r>
            <a:r>
              <a:rPr sz="1400" spc="50" dirty="0">
                <a:latin typeface="Arial"/>
                <a:cs typeface="Arial"/>
              </a:rPr>
              <a:t>nghệ</a:t>
            </a:r>
            <a:r>
              <a:rPr sz="1400" spc="-35" dirty="0">
                <a:latin typeface="Arial"/>
                <a:cs typeface="Arial"/>
              </a:rPr>
              <a:t> </a:t>
            </a:r>
            <a:r>
              <a:rPr sz="1400" spc="-65" dirty="0">
                <a:latin typeface="Arial"/>
                <a:cs typeface="Arial"/>
              </a:rPr>
              <a:t>sĩ,</a:t>
            </a:r>
            <a:r>
              <a:rPr sz="1400" spc="-40" dirty="0">
                <a:latin typeface="Arial"/>
                <a:cs typeface="Arial"/>
              </a:rPr>
              <a:t> </a:t>
            </a:r>
            <a:r>
              <a:rPr sz="1400" spc="50" dirty="0">
                <a:latin typeface="Arial"/>
                <a:cs typeface="Arial"/>
              </a:rPr>
              <a:t>nghệ</a:t>
            </a:r>
            <a:r>
              <a:rPr sz="1400" spc="-35" dirty="0">
                <a:latin typeface="Arial"/>
                <a:cs typeface="Arial"/>
              </a:rPr>
              <a:t> </a:t>
            </a:r>
            <a:r>
              <a:rPr sz="1400" spc="20" dirty="0">
                <a:latin typeface="Arial"/>
                <a:cs typeface="Arial"/>
              </a:rPr>
              <a:t>nhân</a:t>
            </a:r>
            <a:r>
              <a:rPr sz="1400" spc="-40" dirty="0">
                <a:latin typeface="Arial"/>
                <a:cs typeface="Arial"/>
              </a:rPr>
              <a:t> </a:t>
            </a:r>
            <a:r>
              <a:rPr sz="1400" spc="35" dirty="0">
                <a:latin typeface="Arial"/>
                <a:cs typeface="Arial"/>
              </a:rPr>
              <a:t>hoạt  </a:t>
            </a:r>
            <a:r>
              <a:rPr sz="1400" spc="65" dirty="0">
                <a:latin typeface="Arial"/>
                <a:cs typeface="Arial"/>
              </a:rPr>
              <a:t>động</a:t>
            </a:r>
            <a:r>
              <a:rPr sz="1400" spc="-40" dirty="0">
                <a:latin typeface="Arial"/>
                <a:cs typeface="Arial"/>
              </a:rPr>
              <a:t> </a:t>
            </a:r>
            <a:r>
              <a:rPr sz="1400" spc="50" dirty="0">
                <a:latin typeface="Arial"/>
                <a:cs typeface="Arial"/>
              </a:rPr>
              <a:t>trong</a:t>
            </a:r>
            <a:r>
              <a:rPr sz="1400" spc="-40" dirty="0">
                <a:latin typeface="Arial"/>
                <a:cs typeface="Arial"/>
              </a:rPr>
              <a:t> </a:t>
            </a:r>
            <a:r>
              <a:rPr sz="1400" spc="55" dirty="0">
                <a:latin typeface="Arial"/>
                <a:cs typeface="Arial"/>
              </a:rPr>
              <a:t>môi</a:t>
            </a:r>
            <a:r>
              <a:rPr sz="1400" spc="-40" dirty="0">
                <a:latin typeface="Arial"/>
                <a:cs typeface="Arial"/>
              </a:rPr>
              <a:t> </a:t>
            </a:r>
            <a:r>
              <a:rPr sz="1400" spc="5" dirty="0">
                <a:latin typeface="Arial"/>
                <a:cs typeface="Arial"/>
              </a:rPr>
              <a:t>trường</a:t>
            </a:r>
            <a:r>
              <a:rPr sz="1400" spc="-40" dirty="0">
                <a:latin typeface="Arial"/>
                <a:cs typeface="Arial"/>
              </a:rPr>
              <a:t> </a:t>
            </a:r>
            <a:r>
              <a:rPr sz="1400" spc="20" dirty="0">
                <a:latin typeface="Arial"/>
                <a:cs typeface="Arial"/>
              </a:rPr>
              <a:t>sáng</a:t>
            </a:r>
            <a:r>
              <a:rPr sz="1400" spc="-40" dirty="0">
                <a:latin typeface="Arial"/>
                <a:cs typeface="Arial"/>
              </a:rPr>
              <a:t> </a:t>
            </a:r>
            <a:r>
              <a:rPr sz="1400" spc="35" dirty="0">
                <a:latin typeface="Arial"/>
                <a:cs typeface="Arial"/>
              </a:rPr>
              <a:t>tạo</a:t>
            </a:r>
            <a:r>
              <a:rPr sz="1400" spc="-40" dirty="0">
                <a:latin typeface="Arial"/>
                <a:cs typeface="Arial"/>
              </a:rPr>
              <a:t> </a:t>
            </a:r>
            <a:r>
              <a:rPr sz="1400" spc="55" dirty="0">
                <a:latin typeface="Arial"/>
                <a:cs typeface="Arial"/>
              </a:rPr>
              <a:t>có</a:t>
            </a:r>
            <a:r>
              <a:rPr sz="1400" spc="-40" dirty="0">
                <a:latin typeface="Arial"/>
                <a:cs typeface="Arial"/>
              </a:rPr>
              <a:t> </a:t>
            </a:r>
            <a:r>
              <a:rPr sz="1400" spc="45" dirty="0">
                <a:latin typeface="Arial"/>
                <a:cs typeface="Arial"/>
              </a:rPr>
              <a:t>hàm</a:t>
            </a:r>
            <a:r>
              <a:rPr sz="1400" spc="-40" dirty="0">
                <a:latin typeface="Arial"/>
                <a:cs typeface="Arial"/>
              </a:rPr>
              <a:t> </a:t>
            </a:r>
            <a:r>
              <a:rPr sz="1400" dirty="0">
                <a:latin typeface="Arial"/>
                <a:cs typeface="Arial"/>
              </a:rPr>
              <a:t>lượng  </a:t>
            </a:r>
            <a:r>
              <a:rPr sz="1400" spc="5" dirty="0">
                <a:latin typeface="Arial"/>
                <a:cs typeface="Arial"/>
              </a:rPr>
              <a:t>"chất </a:t>
            </a:r>
            <a:r>
              <a:rPr sz="1400" spc="-5" dirty="0">
                <a:latin typeface="Arial"/>
                <a:cs typeface="Arial"/>
              </a:rPr>
              <a:t>xám" </a:t>
            </a:r>
            <a:r>
              <a:rPr sz="1400" spc="25" dirty="0">
                <a:latin typeface="Arial"/>
                <a:cs typeface="Arial"/>
              </a:rPr>
              <a:t>rất </a:t>
            </a:r>
            <a:r>
              <a:rPr sz="1400" spc="65" dirty="0">
                <a:latin typeface="Arial"/>
                <a:cs typeface="Arial"/>
              </a:rPr>
              <a:t>quý </a:t>
            </a:r>
            <a:r>
              <a:rPr sz="1400" spc="-5" dirty="0">
                <a:latin typeface="Arial"/>
                <a:cs typeface="Arial"/>
              </a:rPr>
              <a:t>giá, </a:t>
            </a:r>
            <a:r>
              <a:rPr sz="1400" spc="55" dirty="0">
                <a:latin typeface="Arial"/>
                <a:cs typeface="Arial"/>
              </a:rPr>
              <a:t>có công </a:t>
            </a:r>
            <a:r>
              <a:rPr sz="1400" spc="5" dirty="0">
                <a:latin typeface="Arial"/>
                <a:cs typeface="Arial"/>
              </a:rPr>
              <a:t>lớn </a:t>
            </a:r>
            <a:r>
              <a:rPr sz="1400" spc="50" dirty="0">
                <a:latin typeface="Arial"/>
                <a:cs typeface="Arial"/>
              </a:rPr>
              <a:t>trong </a:t>
            </a:r>
            <a:r>
              <a:rPr sz="1400" spc="35" dirty="0">
                <a:latin typeface="Arial"/>
                <a:cs typeface="Arial"/>
              </a:rPr>
              <a:t>việc  </a:t>
            </a:r>
            <a:r>
              <a:rPr sz="1400" spc="40" dirty="0">
                <a:latin typeface="Arial"/>
                <a:cs typeface="Arial"/>
              </a:rPr>
              <a:t>bảo</a:t>
            </a:r>
            <a:r>
              <a:rPr sz="1400" spc="-40" dirty="0">
                <a:latin typeface="Arial"/>
                <a:cs typeface="Arial"/>
              </a:rPr>
              <a:t> </a:t>
            </a:r>
            <a:r>
              <a:rPr sz="1400" spc="55" dirty="0">
                <a:latin typeface="Arial"/>
                <a:cs typeface="Arial"/>
              </a:rPr>
              <a:t>tồn</a:t>
            </a:r>
            <a:r>
              <a:rPr sz="1400" spc="-70" dirty="0">
                <a:latin typeface="Arial"/>
                <a:cs typeface="Arial"/>
              </a:rPr>
              <a:t> </a:t>
            </a:r>
            <a:r>
              <a:rPr sz="1400" spc="5" dirty="0">
                <a:latin typeface="Arial"/>
                <a:cs typeface="Arial"/>
              </a:rPr>
              <a:t>và</a:t>
            </a:r>
            <a:r>
              <a:rPr sz="1400" spc="-35" dirty="0">
                <a:latin typeface="Arial"/>
                <a:cs typeface="Arial"/>
              </a:rPr>
              <a:t> </a:t>
            </a:r>
            <a:r>
              <a:rPr sz="1400" spc="45" dirty="0">
                <a:latin typeface="Arial"/>
                <a:cs typeface="Arial"/>
              </a:rPr>
              <a:t>phát</a:t>
            </a:r>
            <a:r>
              <a:rPr sz="1400" spc="-40" dirty="0">
                <a:latin typeface="Arial"/>
                <a:cs typeface="Arial"/>
              </a:rPr>
              <a:t> </a:t>
            </a:r>
            <a:r>
              <a:rPr sz="1400" spc="45" dirty="0">
                <a:latin typeface="Arial"/>
                <a:cs typeface="Arial"/>
              </a:rPr>
              <a:t>huy</a:t>
            </a:r>
            <a:r>
              <a:rPr sz="1400" spc="-105" dirty="0">
                <a:latin typeface="Arial"/>
                <a:cs typeface="Arial"/>
              </a:rPr>
              <a:t> </a:t>
            </a:r>
            <a:r>
              <a:rPr sz="1400" spc="15" dirty="0">
                <a:latin typeface="Arial"/>
                <a:cs typeface="Arial"/>
              </a:rPr>
              <a:t>văn</a:t>
            </a:r>
            <a:r>
              <a:rPr sz="1400" spc="-35" dirty="0">
                <a:latin typeface="Arial"/>
                <a:cs typeface="Arial"/>
              </a:rPr>
              <a:t> </a:t>
            </a:r>
            <a:r>
              <a:rPr sz="1400" spc="25" dirty="0">
                <a:latin typeface="Arial"/>
                <a:cs typeface="Arial"/>
              </a:rPr>
              <a:t>hóa</a:t>
            </a:r>
            <a:r>
              <a:rPr sz="1400" spc="-40" dirty="0">
                <a:latin typeface="Arial"/>
                <a:cs typeface="Arial"/>
              </a:rPr>
              <a:t> </a:t>
            </a:r>
            <a:r>
              <a:rPr sz="1400" spc="35" dirty="0">
                <a:latin typeface="Arial"/>
                <a:cs typeface="Arial"/>
              </a:rPr>
              <a:t>dân</a:t>
            </a:r>
            <a:r>
              <a:rPr sz="1400" spc="-35" dirty="0">
                <a:latin typeface="Arial"/>
                <a:cs typeface="Arial"/>
              </a:rPr>
              <a:t> </a:t>
            </a:r>
            <a:r>
              <a:rPr sz="1400" spc="15" dirty="0">
                <a:latin typeface="Arial"/>
                <a:cs typeface="Arial"/>
              </a:rPr>
              <a:t>tộc.</a:t>
            </a:r>
            <a:endParaRPr sz="140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00566" y="45897"/>
            <a:ext cx="3519804" cy="2731135"/>
          </a:xfrm>
          <a:custGeom>
            <a:avLst/>
            <a:gdLst/>
            <a:ahLst/>
            <a:cxnLst/>
            <a:rect l="l" t="t" r="r" b="b"/>
            <a:pathLst>
              <a:path w="3519804" h="2731135">
                <a:moveTo>
                  <a:pt x="3519417" y="2730696"/>
                </a:moveTo>
                <a:lnTo>
                  <a:pt x="0" y="2730696"/>
                </a:lnTo>
                <a:lnTo>
                  <a:pt x="0" y="0"/>
                </a:lnTo>
                <a:lnTo>
                  <a:pt x="3519417" y="0"/>
                </a:lnTo>
                <a:lnTo>
                  <a:pt x="3519417" y="2730696"/>
                </a:lnTo>
                <a:close/>
              </a:path>
            </a:pathLst>
          </a:custGeom>
          <a:solidFill>
            <a:srgbClr val="FFFBF6"/>
          </a:solidFill>
        </p:spPr>
        <p:txBody>
          <a:bodyPr wrap="square" lIns="0" tIns="0" rIns="0" bIns="0" rtlCol="0"/>
          <a:lstStyle/>
          <a:p>
            <a:endParaRPr/>
          </a:p>
        </p:txBody>
      </p:sp>
      <p:sp>
        <p:nvSpPr>
          <p:cNvPr id="3" name="object 3"/>
          <p:cNvSpPr txBox="1">
            <a:spLocks noGrp="1"/>
          </p:cNvSpPr>
          <p:nvPr>
            <p:ph type="title"/>
          </p:nvPr>
        </p:nvSpPr>
        <p:spPr>
          <a:xfrm>
            <a:off x="2512598" y="247295"/>
            <a:ext cx="2602865" cy="356870"/>
          </a:xfrm>
          <a:prstGeom prst="rect">
            <a:avLst/>
          </a:prstGeom>
        </p:spPr>
        <p:txBody>
          <a:bodyPr vert="horz" wrap="square" lIns="0" tIns="15240" rIns="0" bIns="0" rtlCol="0">
            <a:spAutoFit/>
          </a:bodyPr>
          <a:lstStyle/>
          <a:p>
            <a:pPr marL="12700">
              <a:lnSpc>
                <a:spcPct val="100000"/>
              </a:lnSpc>
              <a:spcBef>
                <a:spcPts val="120"/>
              </a:spcBef>
            </a:pPr>
            <a:r>
              <a:rPr spc="5" dirty="0"/>
              <a:t>Các nhu </a:t>
            </a:r>
            <a:r>
              <a:rPr spc="35" dirty="0"/>
              <a:t>cầu </a:t>
            </a:r>
            <a:r>
              <a:rPr spc="-95" dirty="0"/>
              <a:t>cơ</a:t>
            </a:r>
            <a:r>
              <a:rPr spc="-440" dirty="0"/>
              <a:t> </a:t>
            </a:r>
            <a:r>
              <a:rPr spc="35" dirty="0"/>
              <a:t>bản</a:t>
            </a:r>
          </a:p>
        </p:txBody>
      </p:sp>
      <p:sp>
        <p:nvSpPr>
          <p:cNvPr id="4" name="object 4"/>
          <p:cNvSpPr txBox="1"/>
          <p:nvPr/>
        </p:nvSpPr>
        <p:spPr>
          <a:xfrm>
            <a:off x="330838" y="2045007"/>
            <a:ext cx="977265" cy="2707640"/>
          </a:xfrm>
          <a:prstGeom prst="rect">
            <a:avLst/>
          </a:prstGeom>
        </p:spPr>
        <p:txBody>
          <a:bodyPr vert="horz" wrap="square" lIns="0" tIns="12700" rIns="0" bIns="0" rtlCol="0">
            <a:spAutoFit/>
          </a:bodyPr>
          <a:lstStyle/>
          <a:p>
            <a:pPr algn="ctr">
              <a:lnSpc>
                <a:spcPct val="100000"/>
              </a:lnSpc>
              <a:spcBef>
                <a:spcPts val="100"/>
              </a:spcBef>
            </a:pPr>
            <a:r>
              <a:rPr sz="1600" b="1" spc="35" dirty="0">
                <a:latin typeface="Arial"/>
                <a:cs typeface="Arial"/>
              </a:rPr>
              <a:t>2.3</a:t>
            </a:r>
            <a:endParaRPr sz="1600">
              <a:latin typeface="Arial"/>
              <a:cs typeface="Arial"/>
            </a:endParaRPr>
          </a:p>
          <a:p>
            <a:pPr marL="12700" marR="5080" indent="-635" algn="ctr">
              <a:lnSpc>
                <a:spcPct val="200000"/>
              </a:lnSpc>
            </a:pPr>
            <a:r>
              <a:rPr sz="1600" b="1" spc="80" dirty="0">
                <a:latin typeface="Arial"/>
                <a:cs typeface="Arial"/>
              </a:rPr>
              <a:t>Nhu </a:t>
            </a:r>
            <a:r>
              <a:rPr sz="1600" b="1" spc="55" dirty="0">
                <a:latin typeface="Arial"/>
                <a:cs typeface="Arial"/>
              </a:rPr>
              <a:t>cầu  </a:t>
            </a:r>
            <a:r>
              <a:rPr sz="1600" b="1" spc="170" dirty="0">
                <a:latin typeface="Arial"/>
                <a:cs typeface="Arial"/>
              </a:rPr>
              <a:t>tham</a:t>
            </a:r>
            <a:r>
              <a:rPr sz="1600" b="1" spc="-200" dirty="0">
                <a:latin typeface="Arial"/>
                <a:cs typeface="Arial"/>
              </a:rPr>
              <a:t> </a:t>
            </a:r>
            <a:r>
              <a:rPr sz="1600" b="1" spc="110" dirty="0">
                <a:latin typeface="Arial"/>
                <a:cs typeface="Arial"/>
              </a:rPr>
              <a:t>gia </a:t>
            </a:r>
            <a:r>
              <a:rPr sz="1600" b="1" spc="60" dirty="0">
                <a:latin typeface="Arial"/>
                <a:cs typeface="Arial"/>
              </a:rPr>
              <a:t> </a:t>
            </a:r>
            <a:r>
              <a:rPr sz="1600" b="1" spc="114" dirty="0">
                <a:latin typeface="Arial"/>
                <a:cs typeface="Arial"/>
              </a:rPr>
              <a:t>các</a:t>
            </a:r>
            <a:r>
              <a:rPr sz="1600" b="1" spc="-160" dirty="0">
                <a:latin typeface="Arial"/>
                <a:cs typeface="Arial"/>
              </a:rPr>
              <a:t> </a:t>
            </a:r>
            <a:r>
              <a:rPr sz="1600" b="1" spc="60" dirty="0">
                <a:latin typeface="Arial"/>
                <a:cs typeface="Arial"/>
              </a:rPr>
              <a:t>hoạt  </a:t>
            </a:r>
            <a:r>
              <a:rPr sz="1600" b="1" spc="80" dirty="0">
                <a:latin typeface="Arial"/>
                <a:cs typeface="Arial"/>
              </a:rPr>
              <a:t>động </a:t>
            </a:r>
            <a:r>
              <a:rPr sz="1600" b="1" spc="120" dirty="0">
                <a:latin typeface="Arial"/>
                <a:cs typeface="Arial"/>
              </a:rPr>
              <a:t>xã  </a:t>
            </a:r>
            <a:r>
              <a:rPr sz="1600" b="1" spc="35" dirty="0">
                <a:latin typeface="Arial"/>
                <a:cs typeface="Arial"/>
              </a:rPr>
              <a:t>hội</a:t>
            </a:r>
            <a:endParaRPr sz="1600">
              <a:latin typeface="Arial"/>
              <a:cs typeface="Arial"/>
            </a:endParaRPr>
          </a:p>
        </p:txBody>
      </p:sp>
      <p:sp>
        <p:nvSpPr>
          <p:cNvPr id="5" name="object 5"/>
          <p:cNvSpPr/>
          <p:nvPr/>
        </p:nvSpPr>
        <p:spPr>
          <a:xfrm>
            <a:off x="583408" y="1580504"/>
            <a:ext cx="471805" cy="471805"/>
          </a:xfrm>
          <a:custGeom>
            <a:avLst/>
            <a:gdLst/>
            <a:ahLst/>
            <a:cxnLst/>
            <a:rect l="l" t="t" r="r" b="b"/>
            <a:pathLst>
              <a:path w="471805" h="471805">
                <a:moveTo>
                  <a:pt x="373359" y="471614"/>
                </a:moveTo>
                <a:lnTo>
                  <a:pt x="113127" y="471614"/>
                </a:lnTo>
                <a:lnTo>
                  <a:pt x="109642" y="468084"/>
                </a:lnTo>
                <a:lnTo>
                  <a:pt x="109642" y="298199"/>
                </a:lnTo>
                <a:lnTo>
                  <a:pt x="109820" y="297799"/>
                </a:lnTo>
                <a:lnTo>
                  <a:pt x="109924" y="297309"/>
                </a:lnTo>
                <a:lnTo>
                  <a:pt x="66852" y="285999"/>
                </a:lnTo>
                <a:lnTo>
                  <a:pt x="31943" y="260438"/>
                </a:lnTo>
                <a:lnTo>
                  <a:pt x="8543" y="223941"/>
                </a:lnTo>
                <a:lnTo>
                  <a:pt x="0" y="179822"/>
                </a:lnTo>
                <a:lnTo>
                  <a:pt x="7684" y="137904"/>
                </a:lnTo>
                <a:lnTo>
                  <a:pt x="28845" y="102651"/>
                </a:lnTo>
                <a:lnTo>
                  <a:pt x="60639" y="76874"/>
                </a:lnTo>
                <a:lnTo>
                  <a:pt x="100224" y="63384"/>
                </a:lnTo>
                <a:lnTo>
                  <a:pt x="100224" y="3499"/>
                </a:lnTo>
                <a:lnTo>
                  <a:pt x="103754" y="0"/>
                </a:lnTo>
                <a:lnTo>
                  <a:pt x="367901" y="0"/>
                </a:lnTo>
                <a:lnTo>
                  <a:pt x="371386" y="3499"/>
                </a:lnTo>
                <a:lnTo>
                  <a:pt x="371386" y="15719"/>
                </a:lnTo>
                <a:lnTo>
                  <a:pt x="115929" y="15719"/>
                </a:lnTo>
                <a:lnTo>
                  <a:pt x="115929" y="62022"/>
                </a:lnTo>
                <a:lnTo>
                  <a:pt x="118422" y="62022"/>
                </a:lnTo>
                <a:lnTo>
                  <a:pt x="163792" y="71184"/>
                </a:lnTo>
                <a:lnTo>
                  <a:pt x="173384" y="77652"/>
                </a:lnTo>
                <a:lnTo>
                  <a:pt x="117902" y="77652"/>
                </a:lnTo>
                <a:lnTo>
                  <a:pt x="78165" y="85695"/>
                </a:lnTo>
                <a:lnTo>
                  <a:pt x="45676" y="107616"/>
                </a:lnTo>
                <a:lnTo>
                  <a:pt x="23750" y="140101"/>
                </a:lnTo>
                <a:lnTo>
                  <a:pt x="15704" y="179837"/>
                </a:lnTo>
                <a:lnTo>
                  <a:pt x="23750" y="219579"/>
                </a:lnTo>
                <a:lnTo>
                  <a:pt x="45676" y="252067"/>
                </a:lnTo>
                <a:lnTo>
                  <a:pt x="78165" y="273988"/>
                </a:lnTo>
                <a:lnTo>
                  <a:pt x="117902" y="282031"/>
                </a:lnTo>
                <a:lnTo>
                  <a:pt x="174226" y="282031"/>
                </a:lnTo>
                <a:lnTo>
                  <a:pt x="168433" y="286237"/>
                </a:lnTo>
                <a:lnTo>
                  <a:pt x="125138" y="297339"/>
                </a:lnTo>
                <a:lnTo>
                  <a:pt x="125155" y="297799"/>
                </a:lnTo>
                <a:lnTo>
                  <a:pt x="125340" y="298199"/>
                </a:lnTo>
                <a:lnTo>
                  <a:pt x="125347" y="455891"/>
                </a:lnTo>
                <a:lnTo>
                  <a:pt x="376844" y="455891"/>
                </a:lnTo>
                <a:lnTo>
                  <a:pt x="376889" y="468084"/>
                </a:lnTo>
                <a:lnTo>
                  <a:pt x="373359" y="471614"/>
                </a:lnTo>
                <a:close/>
              </a:path>
              <a:path w="471805" h="471805">
                <a:moveTo>
                  <a:pt x="371386" y="62022"/>
                </a:moveTo>
                <a:lnTo>
                  <a:pt x="355681" y="62022"/>
                </a:lnTo>
                <a:lnTo>
                  <a:pt x="355681" y="15719"/>
                </a:lnTo>
                <a:lnTo>
                  <a:pt x="371386" y="15719"/>
                </a:lnTo>
                <a:lnTo>
                  <a:pt x="371386" y="62022"/>
                </a:lnTo>
                <a:close/>
              </a:path>
              <a:path w="471805" h="471805">
                <a:moveTo>
                  <a:pt x="118422" y="62022"/>
                </a:moveTo>
                <a:lnTo>
                  <a:pt x="115929" y="62022"/>
                </a:lnTo>
                <a:lnTo>
                  <a:pt x="116597" y="62007"/>
                </a:lnTo>
                <a:lnTo>
                  <a:pt x="117237" y="61917"/>
                </a:lnTo>
                <a:lnTo>
                  <a:pt x="117902" y="61917"/>
                </a:lnTo>
                <a:lnTo>
                  <a:pt x="118422" y="62022"/>
                </a:lnTo>
                <a:close/>
              </a:path>
              <a:path w="471805" h="471805">
                <a:moveTo>
                  <a:pt x="356319" y="297724"/>
                </a:moveTo>
                <a:lnTo>
                  <a:pt x="353709" y="297724"/>
                </a:lnTo>
                <a:lnTo>
                  <a:pt x="307827" y="288461"/>
                </a:lnTo>
                <a:lnTo>
                  <a:pt x="270349" y="263198"/>
                </a:lnTo>
                <a:lnTo>
                  <a:pt x="245075" y="225723"/>
                </a:lnTo>
                <a:lnTo>
                  <a:pt x="235807" y="179822"/>
                </a:lnTo>
                <a:lnTo>
                  <a:pt x="245073" y="133932"/>
                </a:lnTo>
                <a:lnTo>
                  <a:pt x="270342" y="96454"/>
                </a:lnTo>
                <a:lnTo>
                  <a:pt x="307819" y="71184"/>
                </a:lnTo>
                <a:lnTo>
                  <a:pt x="353709" y="61917"/>
                </a:lnTo>
                <a:lnTo>
                  <a:pt x="354376" y="61917"/>
                </a:lnTo>
                <a:lnTo>
                  <a:pt x="355014" y="62007"/>
                </a:lnTo>
                <a:lnTo>
                  <a:pt x="355681" y="62022"/>
                </a:lnTo>
                <a:lnTo>
                  <a:pt x="371386" y="62022"/>
                </a:lnTo>
                <a:lnTo>
                  <a:pt x="371386" y="63384"/>
                </a:lnTo>
                <a:lnTo>
                  <a:pt x="410966" y="76879"/>
                </a:lnTo>
                <a:lnTo>
                  <a:pt x="411919" y="77652"/>
                </a:lnTo>
                <a:lnTo>
                  <a:pt x="353709" y="77652"/>
                </a:lnTo>
                <a:lnTo>
                  <a:pt x="313968" y="85695"/>
                </a:lnTo>
                <a:lnTo>
                  <a:pt x="281481" y="107616"/>
                </a:lnTo>
                <a:lnTo>
                  <a:pt x="259555" y="140101"/>
                </a:lnTo>
                <a:lnTo>
                  <a:pt x="251497" y="179837"/>
                </a:lnTo>
                <a:lnTo>
                  <a:pt x="259542" y="219579"/>
                </a:lnTo>
                <a:lnTo>
                  <a:pt x="281470" y="252067"/>
                </a:lnTo>
                <a:lnTo>
                  <a:pt x="313963" y="273988"/>
                </a:lnTo>
                <a:lnTo>
                  <a:pt x="353709" y="282031"/>
                </a:lnTo>
                <a:lnTo>
                  <a:pt x="411551" y="282031"/>
                </a:lnTo>
                <a:lnTo>
                  <a:pt x="376164" y="295514"/>
                </a:lnTo>
                <a:lnTo>
                  <a:pt x="376591" y="296491"/>
                </a:lnTo>
                <a:lnTo>
                  <a:pt x="376791" y="297339"/>
                </a:lnTo>
                <a:lnTo>
                  <a:pt x="361434" y="297339"/>
                </a:lnTo>
                <a:lnTo>
                  <a:pt x="358869" y="297501"/>
                </a:lnTo>
                <a:lnTo>
                  <a:pt x="356319" y="297724"/>
                </a:lnTo>
                <a:close/>
              </a:path>
              <a:path w="471805" h="471805">
                <a:moveTo>
                  <a:pt x="174226" y="282031"/>
                </a:moveTo>
                <a:lnTo>
                  <a:pt x="117902" y="282031"/>
                </a:lnTo>
                <a:lnTo>
                  <a:pt x="157640" y="273988"/>
                </a:lnTo>
                <a:lnTo>
                  <a:pt x="190129" y="252067"/>
                </a:lnTo>
                <a:lnTo>
                  <a:pt x="212054" y="219579"/>
                </a:lnTo>
                <a:lnTo>
                  <a:pt x="220096" y="179822"/>
                </a:lnTo>
                <a:lnTo>
                  <a:pt x="212054" y="140101"/>
                </a:lnTo>
                <a:lnTo>
                  <a:pt x="190129" y="107616"/>
                </a:lnTo>
                <a:lnTo>
                  <a:pt x="157640" y="85695"/>
                </a:lnTo>
                <a:lnTo>
                  <a:pt x="117902" y="77652"/>
                </a:lnTo>
                <a:lnTo>
                  <a:pt x="173384" y="77652"/>
                </a:lnTo>
                <a:lnTo>
                  <a:pt x="201269" y="96454"/>
                </a:lnTo>
                <a:lnTo>
                  <a:pt x="226540" y="133932"/>
                </a:lnTo>
                <a:lnTo>
                  <a:pt x="235804" y="179837"/>
                </a:lnTo>
                <a:lnTo>
                  <a:pt x="227190" y="224115"/>
                </a:lnTo>
                <a:lnTo>
                  <a:pt x="203601" y="260705"/>
                </a:lnTo>
                <a:lnTo>
                  <a:pt x="174226" y="282031"/>
                </a:lnTo>
                <a:close/>
              </a:path>
              <a:path w="471805" h="471805">
                <a:moveTo>
                  <a:pt x="411551" y="282031"/>
                </a:moveTo>
                <a:lnTo>
                  <a:pt x="353709" y="282031"/>
                </a:lnTo>
                <a:lnTo>
                  <a:pt x="393443" y="273988"/>
                </a:lnTo>
                <a:lnTo>
                  <a:pt x="425927" y="252067"/>
                </a:lnTo>
                <a:lnTo>
                  <a:pt x="447848" y="219579"/>
                </a:lnTo>
                <a:lnTo>
                  <a:pt x="455888" y="179822"/>
                </a:lnTo>
                <a:lnTo>
                  <a:pt x="447848" y="140101"/>
                </a:lnTo>
                <a:lnTo>
                  <a:pt x="425927" y="107616"/>
                </a:lnTo>
                <a:lnTo>
                  <a:pt x="393443" y="85695"/>
                </a:lnTo>
                <a:lnTo>
                  <a:pt x="353709" y="77652"/>
                </a:lnTo>
                <a:lnTo>
                  <a:pt x="411919" y="77652"/>
                </a:lnTo>
                <a:lnTo>
                  <a:pt x="442761" y="102655"/>
                </a:lnTo>
                <a:lnTo>
                  <a:pt x="463925" y="137904"/>
                </a:lnTo>
                <a:lnTo>
                  <a:pt x="471611" y="179837"/>
                </a:lnTo>
                <a:lnTo>
                  <a:pt x="464347" y="220656"/>
                </a:lnTo>
                <a:lnTo>
                  <a:pt x="444282" y="255275"/>
                </a:lnTo>
                <a:lnTo>
                  <a:pt x="414020" y="281091"/>
                </a:lnTo>
                <a:lnTo>
                  <a:pt x="411551" y="282031"/>
                </a:lnTo>
                <a:close/>
              </a:path>
              <a:path w="471805" h="471805">
                <a:moveTo>
                  <a:pt x="357639" y="227947"/>
                </a:moveTo>
                <a:lnTo>
                  <a:pt x="348949" y="227947"/>
                </a:lnTo>
                <a:lnTo>
                  <a:pt x="345476" y="224432"/>
                </a:lnTo>
                <a:lnTo>
                  <a:pt x="345476" y="176232"/>
                </a:lnTo>
                <a:lnTo>
                  <a:pt x="345046" y="175919"/>
                </a:lnTo>
                <a:lnTo>
                  <a:pt x="344544" y="175714"/>
                </a:lnTo>
                <a:lnTo>
                  <a:pt x="341317" y="172167"/>
                </a:lnTo>
                <a:lnTo>
                  <a:pt x="341301" y="170817"/>
                </a:lnTo>
                <a:lnTo>
                  <a:pt x="341444" y="167127"/>
                </a:lnTo>
                <a:lnTo>
                  <a:pt x="387716" y="124919"/>
                </a:lnTo>
                <a:lnTo>
                  <a:pt x="390904" y="121967"/>
                </a:lnTo>
                <a:lnTo>
                  <a:pt x="395916" y="122204"/>
                </a:lnTo>
                <a:lnTo>
                  <a:pt x="398794" y="125422"/>
                </a:lnTo>
                <a:lnTo>
                  <a:pt x="401744" y="128639"/>
                </a:lnTo>
                <a:lnTo>
                  <a:pt x="401509" y="133579"/>
                </a:lnTo>
                <a:lnTo>
                  <a:pt x="396799" y="137905"/>
                </a:lnTo>
                <a:lnTo>
                  <a:pt x="360754" y="170817"/>
                </a:lnTo>
                <a:lnTo>
                  <a:pt x="360931" y="171502"/>
                </a:lnTo>
                <a:lnTo>
                  <a:pt x="361143" y="172094"/>
                </a:lnTo>
                <a:lnTo>
                  <a:pt x="361154" y="224432"/>
                </a:lnTo>
                <a:lnTo>
                  <a:pt x="357639" y="227947"/>
                </a:lnTo>
                <a:close/>
              </a:path>
              <a:path w="471805" h="471805">
                <a:moveTo>
                  <a:pt x="130284" y="178562"/>
                </a:moveTo>
                <a:lnTo>
                  <a:pt x="108084" y="178562"/>
                </a:lnTo>
                <a:lnTo>
                  <a:pt x="148572" y="138059"/>
                </a:lnTo>
                <a:lnTo>
                  <a:pt x="153542" y="138059"/>
                </a:lnTo>
                <a:lnTo>
                  <a:pt x="159679" y="144197"/>
                </a:lnTo>
                <a:lnTo>
                  <a:pt x="159679" y="149167"/>
                </a:lnTo>
                <a:lnTo>
                  <a:pt x="130284" y="178562"/>
                </a:lnTo>
                <a:close/>
              </a:path>
              <a:path w="471805" h="471805">
                <a:moveTo>
                  <a:pt x="110087" y="197529"/>
                </a:moveTo>
                <a:lnTo>
                  <a:pt x="106082" y="197529"/>
                </a:lnTo>
                <a:lnTo>
                  <a:pt x="104052" y="196757"/>
                </a:lnTo>
                <a:lnTo>
                  <a:pt x="69169" y="161877"/>
                </a:lnTo>
                <a:lnTo>
                  <a:pt x="69169" y="156907"/>
                </a:lnTo>
                <a:lnTo>
                  <a:pt x="75309" y="150769"/>
                </a:lnTo>
                <a:lnTo>
                  <a:pt x="80292" y="150769"/>
                </a:lnTo>
                <a:lnTo>
                  <a:pt x="108084" y="178562"/>
                </a:lnTo>
                <a:lnTo>
                  <a:pt x="130284" y="178562"/>
                </a:lnTo>
                <a:lnTo>
                  <a:pt x="112089" y="196757"/>
                </a:lnTo>
                <a:lnTo>
                  <a:pt x="110087" y="197529"/>
                </a:lnTo>
                <a:close/>
              </a:path>
              <a:path w="471805" h="471805">
                <a:moveTo>
                  <a:pt x="376844" y="455891"/>
                </a:moveTo>
                <a:lnTo>
                  <a:pt x="361154" y="455891"/>
                </a:lnTo>
                <a:lnTo>
                  <a:pt x="361161" y="298199"/>
                </a:lnTo>
                <a:lnTo>
                  <a:pt x="361346" y="297799"/>
                </a:lnTo>
                <a:lnTo>
                  <a:pt x="361434" y="297339"/>
                </a:lnTo>
                <a:lnTo>
                  <a:pt x="376791" y="297339"/>
                </a:lnTo>
                <a:lnTo>
                  <a:pt x="376844" y="455891"/>
                </a:lnTo>
                <a:close/>
              </a:path>
              <a:path w="471805" h="471805">
                <a:moveTo>
                  <a:pt x="196504" y="413684"/>
                </a:moveTo>
                <a:lnTo>
                  <a:pt x="178161" y="409971"/>
                </a:lnTo>
                <a:lnTo>
                  <a:pt x="163168" y="399851"/>
                </a:lnTo>
                <a:lnTo>
                  <a:pt x="153053" y="384854"/>
                </a:lnTo>
                <a:lnTo>
                  <a:pt x="149342" y="366509"/>
                </a:lnTo>
                <a:lnTo>
                  <a:pt x="153053" y="348166"/>
                </a:lnTo>
                <a:lnTo>
                  <a:pt x="163168" y="333173"/>
                </a:lnTo>
                <a:lnTo>
                  <a:pt x="178161" y="323057"/>
                </a:lnTo>
                <a:lnTo>
                  <a:pt x="196504" y="319346"/>
                </a:lnTo>
                <a:lnTo>
                  <a:pt x="214851" y="323057"/>
                </a:lnTo>
                <a:lnTo>
                  <a:pt x="229848" y="333173"/>
                </a:lnTo>
                <a:lnTo>
                  <a:pt x="231137" y="335081"/>
                </a:lnTo>
                <a:lnTo>
                  <a:pt x="196504" y="335081"/>
                </a:lnTo>
                <a:lnTo>
                  <a:pt x="184278" y="337556"/>
                </a:lnTo>
                <a:lnTo>
                  <a:pt x="174282" y="344299"/>
                </a:lnTo>
                <a:lnTo>
                  <a:pt x="167538" y="354290"/>
                </a:lnTo>
                <a:lnTo>
                  <a:pt x="165064" y="366509"/>
                </a:lnTo>
                <a:lnTo>
                  <a:pt x="167541" y="378730"/>
                </a:lnTo>
                <a:lnTo>
                  <a:pt x="174289" y="388731"/>
                </a:lnTo>
                <a:lnTo>
                  <a:pt x="184285" y="395484"/>
                </a:lnTo>
                <a:lnTo>
                  <a:pt x="196504" y="397964"/>
                </a:lnTo>
                <a:lnTo>
                  <a:pt x="231122" y="397964"/>
                </a:lnTo>
                <a:lnTo>
                  <a:pt x="229848" y="399851"/>
                </a:lnTo>
                <a:lnTo>
                  <a:pt x="214851" y="409971"/>
                </a:lnTo>
                <a:lnTo>
                  <a:pt x="196504" y="413684"/>
                </a:lnTo>
                <a:close/>
              </a:path>
              <a:path w="471805" h="471805">
                <a:moveTo>
                  <a:pt x="231122" y="397964"/>
                </a:moveTo>
                <a:lnTo>
                  <a:pt x="196504" y="397964"/>
                </a:lnTo>
                <a:lnTo>
                  <a:pt x="208738" y="395484"/>
                </a:lnTo>
                <a:lnTo>
                  <a:pt x="218733" y="388731"/>
                </a:lnTo>
                <a:lnTo>
                  <a:pt x="225474" y="378730"/>
                </a:lnTo>
                <a:lnTo>
                  <a:pt x="227947" y="366509"/>
                </a:lnTo>
                <a:lnTo>
                  <a:pt x="225465" y="354278"/>
                </a:lnTo>
                <a:lnTo>
                  <a:pt x="218716" y="344288"/>
                </a:lnTo>
                <a:lnTo>
                  <a:pt x="208717" y="337552"/>
                </a:lnTo>
                <a:lnTo>
                  <a:pt x="196504" y="335081"/>
                </a:lnTo>
                <a:lnTo>
                  <a:pt x="231137" y="335081"/>
                </a:lnTo>
                <a:lnTo>
                  <a:pt x="239968" y="348166"/>
                </a:lnTo>
                <a:lnTo>
                  <a:pt x="243682" y="366509"/>
                </a:lnTo>
                <a:lnTo>
                  <a:pt x="239968" y="384854"/>
                </a:lnTo>
                <a:lnTo>
                  <a:pt x="231122" y="397964"/>
                </a:lnTo>
                <a:close/>
              </a:path>
              <a:path w="471805" h="471805">
                <a:moveTo>
                  <a:pt x="294756" y="416576"/>
                </a:moveTo>
                <a:lnTo>
                  <a:pt x="286066" y="416576"/>
                </a:lnTo>
                <a:lnTo>
                  <a:pt x="282596" y="413061"/>
                </a:lnTo>
                <a:lnTo>
                  <a:pt x="282596" y="341489"/>
                </a:lnTo>
                <a:lnTo>
                  <a:pt x="286066" y="338004"/>
                </a:lnTo>
                <a:lnTo>
                  <a:pt x="294756" y="338004"/>
                </a:lnTo>
                <a:lnTo>
                  <a:pt x="298286" y="341489"/>
                </a:lnTo>
                <a:lnTo>
                  <a:pt x="298286" y="413061"/>
                </a:lnTo>
                <a:lnTo>
                  <a:pt x="294756" y="416576"/>
                </a:lnTo>
                <a:close/>
              </a:path>
              <a:path w="471805" h="471805">
                <a:moveTo>
                  <a:pt x="326211" y="416576"/>
                </a:moveTo>
                <a:lnTo>
                  <a:pt x="317506" y="416576"/>
                </a:lnTo>
                <a:lnTo>
                  <a:pt x="314021" y="413061"/>
                </a:lnTo>
                <a:lnTo>
                  <a:pt x="314021" y="341489"/>
                </a:lnTo>
                <a:lnTo>
                  <a:pt x="317506" y="338004"/>
                </a:lnTo>
                <a:lnTo>
                  <a:pt x="326211" y="338004"/>
                </a:lnTo>
                <a:lnTo>
                  <a:pt x="329729" y="341489"/>
                </a:lnTo>
                <a:lnTo>
                  <a:pt x="329729" y="413061"/>
                </a:lnTo>
                <a:lnTo>
                  <a:pt x="326211" y="416576"/>
                </a:lnTo>
                <a:close/>
              </a:path>
            </a:pathLst>
          </a:custGeom>
          <a:solidFill>
            <a:srgbClr val="000000"/>
          </a:solidFill>
        </p:spPr>
        <p:txBody>
          <a:bodyPr wrap="square" lIns="0" tIns="0" rIns="0" bIns="0" rtlCol="0"/>
          <a:lstStyle/>
          <a:p>
            <a:endParaRPr/>
          </a:p>
        </p:txBody>
      </p:sp>
      <p:grpSp>
        <p:nvGrpSpPr>
          <p:cNvPr id="6" name="object 6"/>
          <p:cNvGrpSpPr/>
          <p:nvPr/>
        </p:nvGrpSpPr>
        <p:grpSpPr>
          <a:xfrm>
            <a:off x="1507696" y="131325"/>
            <a:ext cx="5386070" cy="3582670"/>
            <a:chOff x="1507696" y="131325"/>
            <a:chExt cx="5386070" cy="3582670"/>
          </a:xfrm>
        </p:grpSpPr>
        <p:sp>
          <p:nvSpPr>
            <p:cNvPr id="7" name="object 7"/>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sp>
          <p:nvSpPr>
            <p:cNvPr id="8" name="object 8"/>
            <p:cNvSpPr/>
            <p:nvPr/>
          </p:nvSpPr>
          <p:spPr>
            <a:xfrm>
              <a:off x="2782769" y="2799519"/>
              <a:ext cx="914398" cy="914398"/>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100566" y="830878"/>
              <a:ext cx="2792919" cy="2730714"/>
            </a:xfrm>
            <a:prstGeom prst="rect">
              <a:avLst/>
            </a:prstGeom>
            <a:blipFill>
              <a:blip r:embed="rId3" cstate="print"/>
              <a:stretch>
                <a:fillRect/>
              </a:stretch>
            </a:blipFill>
          </p:spPr>
          <p:txBody>
            <a:bodyPr wrap="square" lIns="0" tIns="0" rIns="0" bIns="0" rtlCol="0"/>
            <a:lstStyle/>
            <a:p>
              <a:endParaRPr/>
            </a:p>
          </p:txBody>
        </p:sp>
      </p:grpSp>
      <p:sp>
        <p:nvSpPr>
          <p:cNvPr id="10" name="object 10"/>
          <p:cNvSpPr txBox="1"/>
          <p:nvPr/>
        </p:nvSpPr>
        <p:spPr>
          <a:xfrm>
            <a:off x="2881744" y="3916341"/>
            <a:ext cx="2954020" cy="892552"/>
          </a:xfrm>
          <a:prstGeom prst="rect">
            <a:avLst/>
          </a:prstGeom>
          <a:ln w="12699">
            <a:solidFill>
              <a:srgbClr val="000000"/>
            </a:solidFill>
          </a:ln>
        </p:spPr>
        <p:txBody>
          <a:bodyPr vert="horz" wrap="square" lIns="0" tIns="30480" rIns="0" bIns="0" rtlCol="0">
            <a:spAutoFit/>
          </a:bodyPr>
          <a:lstStyle/>
          <a:p>
            <a:pPr marL="85090" marR="229235">
              <a:lnSpc>
                <a:spcPct val="100000"/>
              </a:lnSpc>
              <a:spcBef>
                <a:spcPts val="240"/>
              </a:spcBef>
            </a:pPr>
            <a:r>
              <a:rPr sz="1400" spc="-10" dirty="0">
                <a:latin typeface="Arial"/>
                <a:cs typeface="Arial"/>
              </a:rPr>
              <a:t>Cần</a:t>
            </a:r>
            <a:r>
              <a:rPr sz="1400" spc="-50" dirty="0">
                <a:latin typeface="Arial"/>
                <a:cs typeface="Arial"/>
              </a:rPr>
              <a:t> </a:t>
            </a:r>
            <a:r>
              <a:rPr sz="1400" spc="55" dirty="0">
                <a:latin typeface="Arial"/>
                <a:cs typeface="Arial"/>
              </a:rPr>
              <a:t>có</a:t>
            </a:r>
            <a:r>
              <a:rPr sz="1400" spc="-45" dirty="0">
                <a:latin typeface="Arial"/>
                <a:cs typeface="Arial"/>
              </a:rPr>
              <a:t> </a:t>
            </a:r>
            <a:r>
              <a:rPr sz="1400" spc="55" dirty="0">
                <a:latin typeface="Arial"/>
                <a:cs typeface="Arial"/>
              </a:rPr>
              <a:t>môi</a:t>
            </a:r>
            <a:r>
              <a:rPr sz="1400" spc="-50" dirty="0">
                <a:latin typeface="Arial"/>
                <a:cs typeface="Arial"/>
              </a:rPr>
              <a:t> </a:t>
            </a:r>
            <a:r>
              <a:rPr sz="1400" spc="5" dirty="0">
                <a:latin typeface="Arial"/>
                <a:cs typeface="Arial"/>
              </a:rPr>
              <a:t>trường</a:t>
            </a:r>
            <a:r>
              <a:rPr sz="1400" spc="-45" dirty="0">
                <a:latin typeface="Arial"/>
                <a:cs typeface="Arial"/>
              </a:rPr>
              <a:t> </a:t>
            </a:r>
            <a:r>
              <a:rPr sz="1400" spc="65" dirty="0">
                <a:latin typeface="Arial"/>
                <a:cs typeface="Arial"/>
              </a:rPr>
              <a:t>để</a:t>
            </a:r>
            <a:r>
              <a:rPr sz="1400" spc="-45" dirty="0">
                <a:latin typeface="Arial"/>
                <a:cs typeface="Arial"/>
              </a:rPr>
              <a:t> </a:t>
            </a:r>
            <a:r>
              <a:rPr sz="1400" spc="-15" dirty="0">
                <a:latin typeface="Arial"/>
                <a:cs typeface="Arial"/>
              </a:rPr>
              <a:t>người</a:t>
            </a:r>
            <a:r>
              <a:rPr sz="1400" spc="-50" dirty="0">
                <a:latin typeface="Arial"/>
                <a:cs typeface="Arial"/>
              </a:rPr>
              <a:t> </a:t>
            </a:r>
            <a:r>
              <a:rPr sz="1400" spc="35" dirty="0">
                <a:latin typeface="Arial"/>
                <a:cs typeface="Arial"/>
              </a:rPr>
              <a:t>cao  </a:t>
            </a:r>
            <a:r>
              <a:rPr sz="1400" spc="45" dirty="0">
                <a:latin typeface="Arial"/>
                <a:cs typeface="Arial"/>
              </a:rPr>
              <a:t>tuổi </a:t>
            </a:r>
            <a:r>
              <a:rPr sz="1400" spc="55" dirty="0">
                <a:latin typeface="Arial"/>
                <a:cs typeface="Arial"/>
              </a:rPr>
              <a:t>tham </a:t>
            </a:r>
            <a:r>
              <a:rPr sz="1400" spc="20" dirty="0">
                <a:latin typeface="Arial"/>
                <a:cs typeface="Arial"/>
              </a:rPr>
              <a:t>gia </a:t>
            </a:r>
            <a:r>
              <a:rPr sz="1400" spc="40" dirty="0">
                <a:latin typeface="Arial"/>
                <a:cs typeface="Arial"/>
              </a:rPr>
              <a:t>các </a:t>
            </a:r>
            <a:r>
              <a:rPr sz="1400" spc="35" dirty="0">
                <a:latin typeface="Arial"/>
                <a:cs typeface="Arial"/>
              </a:rPr>
              <a:t>hoạt </a:t>
            </a:r>
            <a:r>
              <a:rPr sz="1400" spc="65" dirty="0">
                <a:latin typeface="Arial"/>
                <a:cs typeface="Arial"/>
              </a:rPr>
              <a:t>động </a:t>
            </a:r>
            <a:r>
              <a:rPr sz="1400" spc="-10" dirty="0">
                <a:latin typeface="Arial"/>
                <a:cs typeface="Arial"/>
              </a:rPr>
              <a:t>xã  </a:t>
            </a:r>
            <a:r>
              <a:rPr sz="1400" dirty="0">
                <a:latin typeface="Arial"/>
                <a:cs typeface="Arial"/>
              </a:rPr>
              <a:t>hội, </a:t>
            </a:r>
            <a:r>
              <a:rPr sz="1400" spc="50" dirty="0">
                <a:latin typeface="Arial"/>
                <a:cs typeface="Arial"/>
              </a:rPr>
              <a:t>tiếp </a:t>
            </a:r>
            <a:r>
              <a:rPr sz="1400" spc="65" dirty="0">
                <a:latin typeface="Arial"/>
                <a:cs typeface="Arial"/>
              </a:rPr>
              <a:t>tục </a:t>
            </a:r>
            <a:r>
              <a:rPr sz="1400" spc="55" dirty="0">
                <a:latin typeface="Arial"/>
                <a:cs typeface="Arial"/>
              </a:rPr>
              <a:t>làm </a:t>
            </a:r>
            <a:r>
              <a:rPr sz="1400" spc="15" dirty="0">
                <a:latin typeface="Arial"/>
                <a:cs typeface="Arial"/>
              </a:rPr>
              <a:t>những </a:t>
            </a:r>
            <a:r>
              <a:rPr sz="1400" spc="35" dirty="0">
                <a:latin typeface="Arial"/>
                <a:cs typeface="Arial"/>
              </a:rPr>
              <a:t>việc </a:t>
            </a:r>
            <a:r>
              <a:rPr sz="1400" spc="55" dirty="0">
                <a:latin typeface="Arial"/>
                <a:cs typeface="Arial"/>
              </a:rPr>
              <a:t>có  </a:t>
            </a:r>
            <a:r>
              <a:rPr sz="1400" spc="5" dirty="0">
                <a:latin typeface="Arial"/>
                <a:cs typeface="Arial"/>
              </a:rPr>
              <a:t>ích </a:t>
            </a:r>
            <a:r>
              <a:rPr sz="1400" spc="50" dirty="0">
                <a:latin typeface="Arial"/>
                <a:cs typeface="Arial"/>
              </a:rPr>
              <a:t>trong </a:t>
            </a:r>
            <a:r>
              <a:rPr sz="1400" spc="20" dirty="0">
                <a:latin typeface="Arial"/>
                <a:cs typeface="Arial"/>
              </a:rPr>
              <a:t>khả </a:t>
            </a:r>
            <a:r>
              <a:rPr sz="1400" spc="35" dirty="0" err="1">
                <a:latin typeface="Arial"/>
                <a:cs typeface="Arial"/>
              </a:rPr>
              <a:t>năng</a:t>
            </a:r>
            <a:r>
              <a:rPr sz="1400" spc="35" dirty="0">
                <a:latin typeface="Arial"/>
                <a:cs typeface="Arial"/>
              </a:rPr>
              <a:t> </a:t>
            </a:r>
            <a:r>
              <a:rPr sz="1400" spc="35" dirty="0" err="1" smtClean="0">
                <a:latin typeface="Arial"/>
                <a:cs typeface="Arial"/>
              </a:rPr>
              <a:t>của</a:t>
            </a:r>
            <a:r>
              <a:rPr sz="1400" spc="35" dirty="0" smtClean="0">
                <a:latin typeface="Arial"/>
                <a:cs typeface="Arial"/>
              </a:rPr>
              <a:t>  </a:t>
            </a:r>
            <a:r>
              <a:rPr sz="1400" spc="-5" dirty="0">
                <a:latin typeface="Arial"/>
                <a:cs typeface="Arial"/>
              </a:rPr>
              <a:t>mình.</a:t>
            </a:r>
            <a:endParaRPr sz="1400" dirty="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14400" y="247295"/>
            <a:ext cx="4201063" cy="346249"/>
          </a:xfrm>
          <a:prstGeom prst="rect">
            <a:avLst/>
          </a:prstGeom>
        </p:spPr>
        <p:txBody>
          <a:bodyPr vert="horz" wrap="square" lIns="0" tIns="15240" rIns="0" bIns="0" rtlCol="0">
            <a:spAutoFit/>
          </a:bodyPr>
          <a:lstStyle/>
          <a:p>
            <a:pPr marL="12700">
              <a:lnSpc>
                <a:spcPct val="100000"/>
              </a:lnSpc>
              <a:spcBef>
                <a:spcPts val="120"/>
              </a:spcBef>
            </a:pPr>
            <a:r>
              <a:rPr lang="en-US" spc="5" dirty="0" err="1" smtClean="0"/>
              <a:t>Đáp</a:t>
            </a:r>
            <a:r>
              <a:rPr lang="en-US" spc="5" dirty="0" smtClean="0"/>
              <a:t> </a:t>
            </a:r>
            <a:r>
              <a:rPr lang="en-US" spc="5" dirty="0" err="1" smtClean="0"/>
              <a:t>ứng</a:t>
            </a:r>
            <a:r>
              <a:rPr lang="en-US" spc="5" dirty="0" smtClean="0"/>
              <a:t> </a:t>
            </a:r>
            <a:r>
              <a:rPr lang="en-US" spc="5" dirty="0" err="1" smtClean="0"/>
              <a:t>c</a:t>
            </a:r>
            <a:r>
              <a:rPr spc="5" dirty="0" err="1" smtClean="0"/>
              <a:t>ác</a:t>
            </a:r>
            <a:r>
              <a:rPr spc="5" dirty="0" smtClean="0"/>
              <a:t> </a:t>
            </a:r>
            <a:r>
              <a:rPr spc="5" dirty="0"/>
              <a:t>nhu </a:t>
            </a:r>
            <a:r>
              <a:rPr spc="35" dirty="0"/>
              <a:t>cầu </a:t>
            </a:r>
            <a:r>
              <a:rPr spc="-95" dirty="0"/>
              <a:t>cơ</a:t>
            </a:r>
            <a:r>
              <a:rPr spc="-440" dirty="0"/>
              <a:t> </a:t>
            </a:r>
            <a:r>
              <a:rPr spc="35" dirty="0"/>
              <a:t>bản</a:t>
            </a:r>
          </a:p>
        </p:txBody>
      </p:sp>
      <p:sp>
        <p:nvSpPr>
          <p:cNvPr id="17" name="object 17"/>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sp>
        <p:nvSpPr>
          <p:cNvPr id="21" name="Rectangle 20"/>
          <p:cNvSpPr/>
          <p:nvPr/>
        </p:nvSpPr>
        <p:spPr>
          <a:xfrm>
            <a:off x="386976" y="1174901"/>
            <a:ext cx="4747778" cy="3416320"/>
          </a:xfrm>
          <a:prstGeom prst="rect">
            <a:avLst/>
          </a:prstGeom>
        </p:spPr>
        <p:txBody>
          <a:bodyPr wrap="square">
            <a:spAutoFit/>
          </a:bodyPr>
          <a:lstStyle/>
          <a:p>
            <a:r>
              <a:rPr lang="en-US" sz="2400" dirty="0" err="1">
                <a:latin typeface="Times New Roman" panose="02020603050405020304" pitchFamily="18" charset="0"/>
                <a:ea typeface="Times New Roman" panose="02020603050405020304" pitchFamily="18" charset="0"/>
              </a:rPr>
              <a:t>C</a:t>
            </a:r>
            <a:r>
              <a:rPr lang="en-US" sz="2400" dirty="0" err="1" smtClean="0">
                <a:latin typeface="Times New Roman" panose="02020603050405020304" pitchFamily="18" charset="0"/>
                <a:ea typeface="Times New Roman" panose="02020603050405020304" pitchFamily="18" charset="0"/>
              </a:rPr>
              <a:t>ơ</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đem</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lại</a:t>
            </a:r>
            <a:r>
              <a:rPr lang="en-US" sz="2400" dirty="0" smtClean="0">
                <a:latin typeface="Times New Roman" panose="02020603050405020304" pitchFamily="18" charset="0"/>
                <a:ea typeface="Times New Roman" panose="02020603050405020304" pitchFamily="18" charset="0"/>
              </a:rPr>
              <a:t>:</a:t>
            </a:r>
          </a:p>
          <a:p>
            <a:pPr marL="342900" indent="-342900">
              <a:buFont typeface="Wingdings" panose="05000000000000000000" pitchFamily="2" charset="2"/>
              <a:buChar char="v"/>
            </a:pPr>
            <a:r>
              <a:rPr lang="en-US" sz="2400" dirty="0" err="1" smtClean="0">
                <a:latin typeface="Times New Roman" panose="02020603050405020304" pitchFamily="18" charset="0"/>
                <a:ea typeface="Times New Roman" panose="02020603050405020304" pitchFamily="18" charset="0"/>
              </a:rPr>
              <a:t>trong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quá</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tiêu</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dùng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thư</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giãn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nghỉ</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ngơi</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hội</a:t>
            </a:r>
            <a:r>
              <a:rPr lang="en-US" sz="2400" dirty="0">
                <a:latin typeface="Times New Roman" panose="02020603050405020304" pitchFamily="18" charset="0"/>
                <a:ea typeface="Times New Roman" panose="02020603050405020304" pitchFamily="18" charset="0"/>
              </a:rPr>
              <a:t>, </a:t>
            </a:r>
            <a:endParaRPr lang="en-US" sz="2400" dirty="0" smtClean="0">
              <a:latin typeface="Times New Roman" panose="02020603050405020304" pitchFamily="18" charset="0"/>
              <a:ea typeface="Times New Roman" panose="02020603050405020304" pitchFamily="18" charset="0"/>
            </a:endParaRPr>
          </a:p>
          <a:p>
            <a:endParaRPr lang="en-US" sz="2400" dirty="0" smtClean="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v"/>
            </a:pPr>
            <a:r>
              <a:rPr lang="en-US" sz="2400" dirty="0" err="1" smtClean="0">
                <a:latin typeface="Times New Roman" panose="02020603050405020304" pitchFamily="18" charset="0"/>
                <a:ea typeface="Times New Roman" panose="02020603050405020304" pitchFamily="18" charset="0"/>
              </a:rPr>
              <a:t>sự</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tuổi</a:t>
            </a:r>
            <a:endParaRPr lang="en-US" sz="2400" dirty="0"/>
          </a:p>
        </p:txBody>
      </p:sp>
      <p:grpSp>
        <p:nvGrpSpPr>
          <p:cNvPr id="6" name="object 3"/>
          <p:cNvGrpSpPr/>
          <p:nvPr/>
        </p:nvGrpSpPr>
        <p:grpSpPr>
          <a:xfrm>
            <a:off x="5115463" y="25561"/>
            <a:ext cx="2476565" cy="5715000"/>
            <a:chOff x="5013415" y="0"/>
            <a:chExt cx="2606675" cy="5715000"/>
          </a:xfrm>
        </p:grpSpPr>
        <p:sp>
          <p:nvSpPr>
            <p:cNvPr id="7" name="object 4"/>
            <p:cNvSpPr/>
            <p:nvPr/>
          </p:nvSpPr>
          <p:spPr>
            <a:xfrm>
              <a:off x="5164664" y="0"/>
              <a:ext cx="2455545" cy="5715000"/>
            </a:xfrm>
            <a:custGeom>
              <a:avLst/>
              <a:gdLst/>
              <a:ahLst/>
              <a:cxnLst/>
              <a:rect l="l" t="t" r="r" b="b"/>
              <a:pathLst>
                <a:path w="2455545" h="5715000">
                  <a:moveTo>
                    <a:pt x="2455319" y="5714988"/>
                  </a:moveTo>
                  <a:lnTo>
                    <a:pt x="0" y="5714988"/>
                  </a:lnTo>
                  <a:lnTo>
                    <a:pt x="0" y="0"/>
                  </a:lnTo>
                  <a:lnTo>
                    <a:pt x="2455319" y="0"/>
                  </a:lnTo>
                  <a:lnTo>
                    <a:pt x="2455319" y="5714988"/>
                  </a:lnTo>
                  <a:close/>
                </a:path>
              </a:pathLst>
            </a:custGeom>
            <a:solidFill>
              <a:srgbClr val="FFFFFF"/>
            </a:solidFill>
          </p:spPr>
          <p:txBody>
            <a:bodyPr wrap="square" lIns="0" tIns="0" rIns="0" bIns="0" rtlCol="0"/>
            <a:lstStyle/>
            <a:p>
              <a:endParaRPr/>
            </a:p>
          </p:txBody>
        </p:sp>
        <p:sp>
          <p:nvSpPr>
            <p:cNvPr id="8"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9"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Tree>
    <p:extLst>
      <p:ext uri="{BB962C8B-B14F-4D97-AF65-F5344CB8AC3E}">
        <p14:creationId xmlns:p14="http://schemas.microsoft.com/office/powerpoint/2010/main" xmlns="" val="2479466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43000" y="247295"/>
            <a:ext cx="3972463" cy="346249"/>
          </a:xfrm>
          <a:prstGeom prst="rect">
            <a:avLst/>
          </a:prstGeom>
        </p:spPr>
        <p:txBody>
          <a:bodyPr vert="horz" wrap="square" lIns="0" tIns="15240" rIns="0" bIns="0" rtlCol="0">
            <a:spAutoFit/>
          </a:bodyPr>
          <a:lstStyle/>
          <a:p>
            <a:pPr marL="12700">
              <a:lnSpc>
                <a:spcPct val="100000"/>
              </a:lnSpc>
              <a:spcBef>
                <a:spcPts val="120"/>
              </a:spcBef>
            </a:pPr>
            <a:r>
              <a:rPr lang="en-US" spc="5" dirty="0" err="1" smtClean="0"/>
              <a:t>Đáp</a:t>
            </a:r>
            <a:r>
              <a:rPr lang="en-US" spc="5" dirty="0" smtClean="0"/>
              <a:t> </a:t>
            </a:r>
            <a:r>
              <a:rPr lang="en-US" spc="5" dirty="0" err="1" smtClean="0"/>
              <a:t>ứng</a:t>
            </a:r>
            <a:r>
              <a:rPr lang="en-US" spc="5" dirty="0" smtClean="0"/>
              <a:t> </a:t>
            </a:r>
            <a:r>
              <a:rPr lang="en-US" spc="5" dirty="0" err="1" smtClean="0"/>
              <a:t>c</a:t>
            </a:r>
            <a:r>
              <a:rPr spc="5" dirty="0" err="1" smtClean="0"/>
              <a:t>ác</a:t>
            </a:r>
            <a:r>
              <a:rPr spc="5" dirty="0" smtClean="0"/>
              <a:t> </a:t>
            </a:r>
            <a:r>
              <a:rPr spc="5" dirty="0"/>
              <a:t>nhu </a:t>
            </a:r>
            <a:r>
              <a:rPr spc="35" dirty="0"/>
              <a:t>cầu </a:t>
            </a:r>
            <a:r>
              <a:rPr spc="-95" dirty="0"/>
              <a:t>cơ</a:t>
            </a:r>
            <a:r>
              <a:rPr spc="-440" dirty="0"/>
              <a:t> </a:t>
            </a:r>
            <a:r>
              <a:rPr spc="35" dirty="0"/>
              <a:t>bản</a:t>
            </a:r>
          </a:p>
        </p:txBody>
      </p:sp>
      <p:sp>
        <p:nvSpPr>
          <p:cNvPr id="17" name="object 17"/>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sp>
        <p:nvSpPr>
          <p:cNvPr id="21" name="Rectangle 20"/>
          <p:cNvSpPr/>
          <p:nvPr/>
        </p:nvSpPr>
        <p:spPr>
          <a:xfrm>
            <a:off x="195868" y="1142146"/>
            <a:ext cx="4953000" cy="3416320"/>
          </a:xfrm>
          <a:prstGeom prst="rect">
            <a:avLst/>
          </a:prstGeom>
        </p:spPr>
        <p:txBody>
          <a:bodyPr wrap="square">
            <a:spAutoFit/>
          </a:bodyPr>
          <a:lstStyle/>
          <a:p>
            <a:r>
              <a:rPr lang="en-US" sz="2400" dirty="0" err="1" smtClean="0">
                <a:latin typeface="Times New Roman" panose="02020603050405020304" pitchFamily="18" charset="0"/>
                <a:ea typeface="Times New Roman" panose="02020603050405020304" pitchFamily="18" charset="0"/>
              </a:rPr>
              <a:t>Thách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thức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khi</a:t>
            </a:r>
            <a:r>
              <a:rPr lang="en-US" sz="2400" dirty="0" smtClean="0">
                <a:latin typeface="Times New Roman" panose="02020603050405020304" pitchFamily="18" charset="0"/>
                <a:ea typeface="Times New Roman" panose="02020603050405020304" pitchFamily="18" charset="0"/>
              </a:rPr>
              <a:t>:</a:t>
            </a:r>
          </a:p>
          <a:p>
            <a:pPr marL="342900" indent="-342900">
              <a:buFont typeface="Wingdings" panose="05000000000000000000" pitchFamily="2" charset="2"/>
              <a:buChar char="v"/>
            </a:pPr>
            <a:r>
              <a:rPr lang="en-US" sz="2400" dirty="0" err="1" smtClean="0">
                <a:latin typeface="Times New Roman" panose="02020603050405020304" pitchFamily="18" charset="0"/>
                <a:ea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sẵn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có</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hoặc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khó</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tiếp</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cận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nên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đáp</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ứng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được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cầu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các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dịch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vụ</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chăm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sóc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sức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khỏe</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hỗ</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trợ</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chức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năng</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cơ</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bản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cao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tuổi</a:t>
            </a:r>
            <a:r>
              <a:rPr lang="en-US" sz="2400" dirty="0" smtClean="0">
                <a:latin typeface="Times New Roman" panose="02020603050405020304" pitchFamily="18" charset="0"/>
                <a:ea typeface="Times New Roman" panose="02020603050405020304" pitchFamily="18" charset="0"/>
              </a:rPr>
              <a:t> </a:t>
            </a:r>
          </a:p>
          <a:p>
            <a:endParaRPr lang="en-US" sz="2400" dirty="0" smtClean="0">
              <a:latin typeface="Times New Roman" panose="02020603050405020304" pitchFamily="18" charset="0"/>
              <a:ea typeface="Times New Roman" panose="02020603050405020304" pitchFamily="18" charset="0"/>
            </a:endParaRPr>
          </a:p>
          <a:p>
            <a:pPr marL="342900" indent="-342900">
              <a:buFont typeface="Wingdings" panose="05000000000000000000" pitchFamily="2" charset="2"/>
              <a:buChar char="v"/>
            </a:pPr>
            <a:r>
              <a:rPr lang="en-US" sz="2400" dirty="0" err="1" smtClean="0">
                <a:latin typeface="Times New Roman" panose="02020603050405020304" pitchFamily="18" charset="0"/>
                <a:ea typeface="Times New Roman" panose="02020603050405020304" pitchFamily="18" charset="0"/>
              </a:rPr>
              <a:t>sự</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tăng</a:t>
            </a:r>
            <a:r>
              <a:rPr lang="en-US" sz="2400" dirty="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số</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cao</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tuổi</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bệnh</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tật</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thiếu</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nhân</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lực</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chăm</a:t>
            </a:r>
            <a:r>
              <a:rPr lang="en-US" sz="2400" dirty="0" smtClean="0">
                <a:latin typeface="Times New Roman" panose="02020603050405020304" pitchFamily="18" charset="0"/>
                <a:ea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rPr>
              <a:t>sóc</a:t>
            </a:r>
            <a:endParaRPr lang="en-US" sz="2400" dirty="0"/>
          </a:p>
        </p:txBody>
      </p:sp>
      <p:grpSp>
        <p:nvGrpSpPr>
          <p:cNvPr id="6" name="object 3"/>
          <p:cNvGrpSpPr/>
          <p:nvPr/>
        </p:nvGrpSpPr>
        <p:grpSpPr>
          <a:xfrm>
            <a:off x="5001751" y="-2411"/>
            <a:ext cx="2542050" cy="5715000"/>
            <a:chOff x="5013415" y="0"/>
            <a:chExt cx="2606675" cy="5715000"/>
          </a:xfrm>
        </p:grpSpPr>
        <p:sp>
          <p:nvSpPr>
            <p:cNvPr id="7" name="object 4"/>
            <p:cNvSpPr/>
            <p:nvPr/>
          </p:nvSpPr>
          <p:spPr>
            <a:xfrm>
              <a:off x="5164664" y="0"/>
              <a:ext cx="2455545" cy="5715000"/>
            </a:xfrm>
            <a:custGeom>
              <a:avLst/>
              <a:gdLst/>
              <a:ahLst/>
              <a:cxnLst/>
              <a:rect l="l" t="t" r="r" b="b"/>
              <a:pathLst>
                <a:path w="2455545" h="5715000">
                  <a:moveTo>
                    <a:pt x="2455319" y="5714988"/>
                  </a:moveTo>
                  <a:lnTo>
                    <a:pt x="0" y="5714988"/>
                  </a:lnTo>
                  <a:lnTo>
                    <a:pt x="0" y="0"/>
                  </a:lnTo>
                  <a:lnTo>
                    <a:pt x="2455319" y="0"/>
                  </a:lnTo>
                  <a:lnTo>
                    <a:pt x="2455319" y="5714988"/>
                  </a:lnTo>
                  <a:close/>
                </a:path>
              </a:pathLst>
            </a:custGeom>
            <a:solidFill>
              <a:srgbClr val="FFFFFF"/>
            </a:solidFill>
          </p:spPr>
          <p:txBody>
            <a:bodyPr wrap="square" lIns="0" tIns="0" rIns="0" bIns="0" rtlCol="0"/>
            <a:lstStyle/>
            <a:p>
              <a:endParaRPr/>
            </a:p>
          </p:txBody>
        </p:sp>
        <p:sp>
          <p:nvSpPr>
            <p:cNvPr id="8"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9"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Tree>
    <p:extLst>
      <p:ext uri="{BB962C8B-B14F-4D97-AF65-F5344CB8AC3E}">
        <p14:creationId xmlns:p14="http://schemas.microsoft.com/office/powerpoint/2010/main" xmlns="" val="1386302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052521" y="414622"/>
            <a:ext cx="3058160" cy="3056890"/>
          </a:xfrm>
          <a:custGeom>
            <a:avLst/>
            <a:gdLst/>
            <a:ahLst/>
            <a:cxnLst/>
            <a:rect l="l" t="t" r="r" b="b"/>
            <a:pathLst>
              <a:path w="3058159" h="3056890">
                <a:moveTo>
                  <a:pt x="1627598" y="3056350"/>
                </a:moveTo>
                <a:lnTo>
                  <a:pt x="1582496" y="3055107"/>
                </a:lnTo>
                <a:lnTo>
                  <a:pt x="1537606" y="3052207"/>
                </a:lnTo>
                <a:lnTo>
                  <a:pt x="1492949" y="3047686"/>
                </a:lnTo>
                <a:lnTo>
                  <a:pt x="1448545" y="3041578"/>
                </a:lnTo>
                <a:lnTo>
                  <a:pt x="1404416" y="3033917"/>
                </a:lnTo>
                <a:lnTo>
                  <a:pt x="1360582" y="3024739"/>
                </a:lnTo>
                <a:lnTo>
                  <a:pt x="1317063" y="3014079"/>
                </a:lnTo>
                <a:lnTo>
                  <a:pt x="1273882" y="3001969"/>
                </a:lnTo>
                <a:lnTo>
                  <a:pt x="1231058" y="2988446"/>
                </a:lnTo>
                <a:lnTo>
                  <a:pt x="1188613" y="2973544"/>
                </a:lnTo>
                <a:lnTo>
                  <a:pt x="1146567" y="2957297"/>
                </a:lnTo>
                <a:lnTo>
                  <a:pt x="1104942" y="2939741"/>
                </a:lnTo>
                <a:lnTo>
                  <a:pt x="1063757" y="2920909"/>
                </a:lnTo>
                <a:lnTo>
                  <a:pt x="1023034" y="2900837"/>
                </a:lnTo>
                <a:lnTo>
                  <a:pt x="982793" y="2879558"/>
                </a:lnTo>
                <a:lnTo>
                  <a:pt x="943056" y="2857108"/>
                </a:lnTo>
                <a:lnTo>
                  <a:pt x="903843" y="2833522"/>
                </a:lnTo>
                <a:lnTo>
                  <a:pt x="865176" y="2808833"/>
                </a:lnTo>
                <a:lnTo>
                  <a:pt x="827074" y="2783076"/>
                </a:lnTo>
                <a:lnTo>
                  <a:pt x="789559" y="2756287"/>
                </a:lnTo>
                <a:lnTo>
                  <a:pt x="752651" y="2728499"/>
                </a:lnTo>
                <a:lnTo>
                  <a:pt x="716372" y="2699748"/>
                </a:lnTo>
                <a:lnTo>
                  <a:pt x="680742" y="2670068"/>
                </a:lnTo>
                <a:lnTo>
                  <a:pt x="645782" y="2639493"/>
                </a:lnTo>
                <a:lnTo>
                  <a:pt x="611513" y="2608058"/>
                </a:lnTo>
                <a:lnTo>
                  <a:pt x="577955" y="2575798"/>
                </a:lnTo>
                <a:lnTo>
                  <a:pt x="545130" y="2542748"/>
                </a:lnTo>
                <a:lnTo>
                  <a:pt x="513059" y="2508942"/>
                </a:lnTo>
                <a:lnTo>
                  <a:pt x="481761" y="2474414"/>
                </a:lnTo>
                <a:lnTo>
                  <a:pt x="451258" y="2439199"/>
                </a:lnTo>
                <a:lnTo>
                  <a:pt x="421572" y="2403333"/>
                </a:lnTo>
                <a:lnTo>
                  <a:pt x="392722" y="2366849"/>
                </a:lnTo>
                <a:lnTo>
                  <a:pt x="364729" y="2329782"/>
                </a:lnTo>
                <a:lnTo>
                  <a:pt x="337614" y="2292167"/>
                </a:lnTo>
                <a:lnTo>
                  <a:pt x="311399" y="2254038"/>
                </a:lnTo>
                <a:lnTo>
                  <a:pt x="286104" y="2215430"/>
                </a:lnTo>
                <a:lnTo>
                  <a:pt x="261749" y="2176378"/>
                </a:lnTo>
                <a:lnTo>
                  <a:pt x="238356" y="2136916"/>
                </a:lnTo>
                <a:lnTo>
                  <a:pt x="215945" y="2097079"/>
                </a:lnTo>
                <a:lnTo>
                  <a:pt x="194537" y="2056901"/>
                </a:lnTo>
                <a:lnTo>
                  <a:pt x="174154" y="2016418"/>
                </a:lnTo>
                <a:lnTo>
                  <a:pt x="154815" y="1975663"/>
                </a:lnTo>
                <a:lnTo>
                  <a:pt x="136542" y="1934672"/>
                </a:lnTo>
                <a:lnTo>
                  <a:pt x="119356" y="1893478"/>
                </a:lnTo>
                <a:lnTo>
                  <a:pt x="103277" y="1852117"/>
                </a:lnTo>
                <a:lnTo>
                  <a:pt x="88326" y="1810624"/>
                </a:lnTo>
                <a:lnTo>
                  <a:pt x="74524" y="1769032"/>
                </a:lnTo>
                <a:lnTo>
                  <a:pt x="61892" y="1727376"/>
                </a:lnTo>
                <a:lnTo>
                  <a:pt x="50450" y="1685692"/>
                </a:lnTo>
                <a:lnTo>
                  <a:pt x="40220" y="1644013"/>
                </a:lnTo>
                <a:lnTo>
                  <a:pt x="28754" y="1588505"/>
                </a:lnTo>
                <a:lnTo>
                  <a:pt x="19288" y="1532696"/>
                </a:lnTo>
                <a:lnTo>
                  <a:pt x="11766" y="1476670"/>
                </a:lnTo>
                <a:lnTo>
                  <a:pt x="6132" y="1420510"/>
                </a:lnTo>
                <a:lnTo>
                  <a:pt x="2331" y="1364296"/>
                </a:lnTo>
                <a:lnTo>
                  <a:pt x="305" y="1308112"/>
                </a:lnTo>
                <a:lnTo>
                  <a:pt x="0" y="1252041"/>
                </a:lnTo>
                <a:lnTo>
                  <a:pt x="1358" y="1196164"/>
                </a:lnTo>
                <a:lnTo>
                  <a:pt x="4324" y="1140564"/>
                </a:lnTo>
                <a:lnTo>
                  <a:pt x="8843" y="1085324"/>
                </a:lnTo>
                <a:lnTo>
                  <a:pt x="14857" y="1030525"/>
                </a:lnTo>
                <a:lnTo>
                  <a:pt x="22312" y="976250"/>
                </a:lnTo>
                <a:lnTo>
                  <a:pt x="31150" y="922582"/>
                </a:lnTo>
                <a:lnTo>
                  <a:pt x="41317" y="869603"/>
                </a:lnTo>
                <a:lnTo>
                  <a:pt x="52755" y="817396"/>
                </a:lnTo>
                <a:lnTo>
                  <a:pt x="65410" y="766042"/>
                </a:lnTo>
                <a:lnTo>
                  <a:pt x="79224" y="715624"/>
                </a:lnTo>
                <a:lnTo>
                  <a:pt x="94143" y="666225"/>
                </a:lnTo>
                <a:lnTo>
                  <a:pt x="110109" y="617927"/>
                </a:lnTo>
                <a:lnTo>
                  <a:pt x="127068" y="570813"/>
                </a:lnTo>
                <a:lnTo>
                  <a:pt x="144962" y="524964"/>
                </a:lnTo>
                <a:lnTo>
                  <a:pt x="163736" y="480463"/>
                </a:lnTo>
                <a:lnTo>
                  <a:pt x="183334" y="437393"/>
                </a:lnTo>
                <a:lnTo>
                  <a:pt x="203700" y="395836"/>
                </a:lnTo>
                <a:lnTo>
                  <a:pt x="224778" y="355875"/>
                </a:lnTo>
                <a:lnTo>
                  <a:pt x="246512" y="317591"/>
                </a:lnTo>
                <a:lnTo>
                  <a:pt x="268846" y="281067"/>
                </a:lnTo>
                <a:lnTo>
                  <a:pt x="291724" y="246386"/>
                </a:lnTo>
                <a:lnTo>
                  <a:pt x="315089" y="213630"/>
                </a:lnTo>
                <a:lnTo>
                  <a:pt x="338886" y="182881"/>
                </a:lnTo>
                <a:lnTo>
                  <a:pt x="387553" y="127736"/>
                </a:lnTo>
                <a:lnTo>
                  <a:pt x="437275" y="81609"/>
                </a:lnTo>
                <a:lnTo>
                  <a:pt x="487604" y="45160"/>
                </a:lnTo>
                <a:lnTo>
                  <a:pt x="538093" y="19047"/>
                </a:lnTo>
                <a:lnTo>
                  <a:pt x="588292" y="3930"/>
                </a:lnTo>
                <a:lnTo>
                  <a:pt x="653019" y="0"/>
                </a:lnTo>
                <a:lnTo>
                  <a:pt x="694552" y="6322"/>
                </a:lnTo>
                <a:lnTo>
                  <a:pt x="737290" y="18974"/>
                </a:lnTo>
                <a:lnTo>
                  <a:pt x="780782" y="37261"/>
                </a:lnTo>
                <a:lnTo>
                  <a:pt x="824576" y="60490"/>
                </a:lnTo>
                <a:lnTo>
                  <a:pt x="868221" y="87966"/>
                </a:lnTo>
                <a:lnTo>
                  <a:pt x="911265" y="118994"/>
                </a:lnTo>
                <a:lnTo>
                  <a:pt x="953257" y="152881"/>
                </a:lnTo>
                <a:lnTo>
                  <a:pt x="993744" y="188931"/>
                </a:lnTo>
                <a:lnTo>
                  <a:pt x="1032275" y="226450"/>
                </a:lnTo>
                <a:lnTo>
                  <a:pt x="1068399" y="264745"/>
                </a:lnTo>
                <a:lnTo>
                  <a:pt x="1101664" y="303120"/>
                </a:lnTo>
                <a:lnTo>
                  <a:pt x="1131618" y="340881"/>
                </a:lnTo>
                <a:lnTo>
                  <a:pt x="1167025" y="393808"/>
                </a:lnTo>
                <a:lnTo>
                  <a:pt x="1195830" y="442901"/>
                </a:lnTo>
                <a:lnTo>
                  <a:pt x="1219674" y="488178"/>
                </a:lnTo>
                <a:lnTo>
                  <a:pt x="1240197" y="529656"/>
                </a:lnTo>
                <a:lnTo>
                  <a:pt x="1259040" y="567352"/>
                </a:lnTo>
                <a:lnTo>
                  <a:pt x="1277842" y="601283"/>
                </a:lnTo>
                <a:lnTo>
                  <a:pt x="1321891" y="657921"/>
                </a:lnTo>
                <a:lnTo>
                  <a:pt x="1385467" y="699708"/>
                </a:lnTo>
                <a:lnTo>
                  <a:pt x="1423144" y="712993"/>
                </a:lnTo>
                <a:lnTo>
                  <a:pt x="1495066" y="719507"/>
                </a:lnTo>
                <a:lnTo>
                  <a:pt x="1531777" y="715044"/>
                </a:lnTo>
                <a:lnTo>
                  <a:pt x="1570630" y="706972"/>
                </a:lnTo>
                <a:lnTo>
                  <a:pt x="1612857" y="696446"/>
                </a:lnTo>
                <a:lnTo>
                  <a:pt x="1659693" y="684620"/>
                </a:lnTo>
                <a:lnTo>
                  <a:pt x="1712368" y="672648"/>
                </a:lnTo>
                <a:lnTo>
                  <a:pt x="1772115" y="661684"/>
                </a:lnTo>
                <a:lnTo>
                  <a:pt x="1840166" y="652883"/>
                </a:lnTo>
                <a:lnTo>
                  <a:pt x="1867041" y="649062"/>
                </a:lnTo>
                <a:lnTo>
                  <a:pt x="1937791" y="641041"/>
                </a:lnTo>
                <a:lnTo>
                  <a:pt x="1980553" y="637792"/>
                </a:lnTo>
                <a:lnTo>
                  <a:pt x="2027498" y="635684"/>
                </a:lnTo>
                <a:lnTo>
                  <a:pt x="2078069" y="635193"/>
                </a:lnTo>
                <a:lnTo>
                  <a:pt x="2131709" y="636795"/>
                </a:lnTo>
                <a:lnTo>
                  <a:pt x="2187862" y="640963"/>
                </a:lnTo>
                <a:lnTo>
                  <a:pt x="2245971" y="648174"/>
                </a:lnTo>
                <a:lnTo>
                  <a:pt x="2305479" y="658903"/>
                </a:lnTo>
                <a:lnTo>
                  <a:pt x="2365829" y="673625"/>
                </a:lnTo>
                <a:lnTo>
                  <a:pt x="2426465" y="692815"/>
                </a:lnTo>
                <a:lnTo>
                  <a:pt x="2472699" y="711764"/>
                </a:lnTo>
                <a:lnTo>
                  <a:pt x="2517803" y="733270"/>
                </a:lnTo>
                <a:lnTo>
                  <a:pt x="2561693" y="757217"/>
                </a:lnTo>
                <a:lnTo>
                  <a:pt x="2604286" y="783490"/>
                </a:lnTo>
                <a:lnTo>
                  <a:pt x="2645497" y="811973"/>
                </a:lnTo>
                <a:lnTo>
                  <a:pt x="2685242" y="842551"/>
                </a:lnTo>
                <a:lnTo>
                  <a:pt x="2723437" y="875107"/>
                </a:lnTo>
                <a:lnTo>
                  <a:pt x="2759999" y="909527"/>
                </a:lnTo>
                <a:lnTo>
                  <a:pt x="2794843" y="945694"/>
                </a:lnTo>
                <a:lnTo>
                  <a:pt x="2827885" y="983493"/>
                </a:lnTo>
                <a:lnTo>
                  <a:pt x="2859042" y="1022807"/>
                </a:lnTo>
                <a:lnTo>
                  <a:pt x="2888229" y="1063523"/>
                </a:lnTo>
                <a:lnTo>
                  <a:pt x="2915363" y="1105523"/>
                </a:lnTo>
                <a:lnTo>
                  <a:pt x="2940359" y="1148692"/>
                </a:lnTo>
                <a:lnTo>
                  <a:pt x="2963134" y="1192915"/>
                </a:lnTo>
                <a:lnTo>
                  <a:pt x="2983603" y="1238075"/>
                </a:lnTo>
                <a:lnTo>
                  <a:pt x="3001683" y="1284057"/>
                </a:lnTo>
                <a:lnTo>
                  <a:pt x="3017289" y="1330746"/>
                </a:lnTo>
                <a:lnTo>
                  <a:pt x="3034627" y="1397047"/>
                </a:lnTo>
                <a:lnTo>
                  <a:pt x="3046715" y="1461104"/>
                </a:lnTo>
                <a:lnTo>
                  <a:pt x="3054185" y="1522471"/>
                </a:lnTo>
                <a:lnTo>
                  <a:pt x="3057671" y="1580707"/>
                </a:lnTo>
                <a:lnTo>
                  <a:pt x="3057808" y="1635367"/>
                </a:lnTo>
                <a:lnTo>
                  <a:pt x="3055228" y="1686008"/>
                </a:lnTo>
                <a:lnTo>
                  <a:pt x="3050565" y="1732187"/>
                </a:lnTo>
                <a:lnTo>
                  <a:pt x="3044452" y="1773459"/>
                </a:lnTo>
                <a:lnTo>
                  <a:pt x="3037524" y="1809381"/>
                </a:lnTo>
                <a:lnTo>
                  <a:pt x="3030414" y="1839510"/>
                </a:lnTo>
                <a:lnTo>
                  <a:pt x="3022042" y="1881402"/>
                </a:lnTo>
                <a:lnTo>
                  <a:pt x="3012071" y="1923483"/>
                </a:lnTo>
                <a:lnTo>
                  <a:pt x="3000526" y="1965692"/>
                </a:lnTo>
                <a:lnTo>
                  <a:pt x="2987433" y="2007967"/>
                </a:lnTo>
                <a:lnTo>
                  <a:pt x="2972816" y="2050247"/>
                </a:lnTo>
                <a:lnTo>
                  <a:pt x="2956702" y="2092470"/>
                </a:lnTo>
                <a:lnTo>
                  <a:pt x="2939114" y="2134574"/>
                </a:lnTo>
                <a:lnTo>
                  <a:pt x="2920079" y="2176499"/>
                </a:lnTo>
                <a:lnTo>
                  <a:pt x="2899621" y="2218182"/>
                </a:lnTo>
                <a:lnTo>
                  <a:pt x="2877766" y="2259561"/>
                </a:lnTo>
                <a:lnTo>
                  <a:pt x="2854538" y="2300576"/>
                </a:lnTo>
                <a:lnTo>
                  <a:pt x="2829964" y="2341164"/>
                </a:lnTo>
                <a:lnTo>
                  <a:pt x="2804067" y="2381263"/>
                </a:lnTo>
                <a:lnTo>
                  <a:pt x="2776874" y="2420813"/>
                </a:lnTo>
                <a:lnTo>
                  <a:pt x="2748409" y="2459752"/>
                </a:lnTo>
                <a:lnTo>
                  <a:pt x="2718698" y="2498017"/>
                </a:lnTo>
                <a:lnTo>
                  <a:pt x="2687765" y="2535548"/>
                </a:lnTo>
                <a:lnTo>
                  <a:pt x="2655637" y="2572282"/>
                </a:lnTo>
                <a:lnTo>
                  <a:pt x="2622337" y="2608159"/>
                </a:lnTo>
                <a:lnTo>
                  <a:pt x="2587892" y="2643116"/>
                </a:lnTo>
                <a:lnTo>
                  <a:pt x="2552326" y="2677092"/>
                </a:lnTo>
                <a:lnTo>
                  <a:pt x="2515665" y="2710025"/>
                </a:lnTo>
                <a:lnTo>
                  <a:pt x="2477934" y="2741854"/>
                </a:lnTo>
                <a:lnTo>
                  <a:pt x="2439158" y="2772517"/>
                </a:lnTo>
                <a:lnTo>
                  <a:pt x="2399362" y="2801952"/>
                </a:lnTo>
                <a:lnTo>
                  <a:pt x="2358571" y="2830098"/>
                </a:lnTo>
                <a:lnTo>
                  <a:pt x="2316810" y="2856893"/>
                </a:lnTo>
                <a:lnTo>
                  <a:pt x="2274106" y="2882276"/>
                </a:lnTo>
                <a:lnTo>
                  <a:pt x="2230482" y="2906185"/>
                </a:lnTo>
                <a:lnTo>
                  <a:pt x="2185964" y="2928558"/>
                </a:lnTo>
                <a:lnTo>
                  <a:pt x="2140577" y="2949333"/>
                </a:lnTo>
                <a:lnTo>
                  <a:pt x="2094347" y="2968450"/>
                </a:lnTo>
                <a:lnTo>
                  <a:pt x="2047298" y="2985846"/>
                </a:lnTo>
                <a:lnTo>
                  <a:pt x="1999455" y="3001460"/>
                </a:lnTo>
                <a:lnTo>
                  <a:pt x="1950845" y="3015231"/>
                </a:lnTo>
                <a:lnTo>
                  <a:pt x="1901491" y="3027096"/>
                </a:lnTo>
                <a:lnTo>
                  <a:pt x="1855556" y="3036515"/>
                </a:lnTo>
                <a:lnTo>
                  <a:pt x="1809707" y="3044072"/>
                </a:lnTo>
                <a:lnTo>
                  <a:pt x="1763966" y="3049799"/>
                </a:lnTo>
                <a:lnTo>
                  <a:pt x="1718353" y="3053731"/>
                </a:lnTo>
                <a:lnTo>
                  <a:pt x="1672890" y="3055903"/>
                </a:lnTo>
                <a:lnTo>
                  <a:pt x="1627598" y="3056350"/>
                </a:lnTo>
                <a:close/>
              </a:path>
            </a:pathLst>
          </a:custGeom>
          <a:solidFill>
            <a:srgbClr val="CADBE1">
              <a:alpha val="59999"/>
            </a:srgbClr>
          </a:solidFill>
        </p:spPr>
        <p:txBody>
          <a:bodyPr wrap="square" lIns="0" tIns="0" rIns="0" bIns="0" rtlCol="0"/>
          <a:lstStyle/>
          <a:p>
            <a:endParaRPr/>
          </a:p>
        </p:txBody>
      </p:sp>
      <p:grpSp>
        <p:nvGrpSpPr>
          <p:cNvPr id="3" name="object 3"/>
          <p:cNvGrpSpPr/>
          <p:nvPr/>
        </p:nvGrpSpPr>
        <p:grpSpPr>
          <a:xfrm>
            <a:off x="0" y="2407950"/>
            <a:ext cx="1859914" cy="3307079"/>
            <a:chOff x="0" y="2407950"/>
            <a:chExt cx="1859914" cy="3307079"/>
          </a:xfrm>
        </p:grpSpPr>
        <p:sp>
          <p:nvSpPr>
            <p:cNvPr id="4" name="object 4"/>
            <p:cNvSpPr/>
            <p:nvPr/>
          </p:nvSpPr>
          <p:spPr>
            <a:xfrm>
              <a:off x="0" y="2407950"/>
              <a:ext cx="1859914" cy="3307079"/>
            </a:xfrm>
            <a:custGeom>
              <a:avLst/>
              <a:gdLst/>
              <a:ahLst/>
              <a:cxnLst/>
              <a:rect l="l" t="t" r="r" b="b"/>
              <a:pathLst>
                <a:path w="1859914" h="3307079">
                  <a:moveTo>
                    <a:pt x="1859577" y="3307038"/>
                  </a:moveTo>
                  <a:lnTo>
                    <a:pt x="0" y="3307038"/>
                  </a:lnTo>
                  <a:lnTo>
                    <a:pt x="0" y="0"/>
                  </a:lnTo>
                  <a:lnTo>
                    <a:pt x="33854" y="45807"/>
                  </a:lnTo>
                  <a:lnTo>
                    <a:pt x="62935" y="86685"/>
                  </a:lnTo>
                  <a:lnTo>
                    <a:pt x="91248" y="127906"/>
                  </a:lnTo>
                  <a:lnTo>
                    <a:pt x="118773" y="169456"/>
                  </a:lnTo>
                  <a:lnTo>
                    <a:pt x="145489" y="211318"/>
                  </a:lnTo>
                  <a:lnTo>
                    <a:pt x="171373" y="253478"/>
                  </a:lnTo>
                  <a:lnTo>
                    <a:pt x="196405" y="295919"/>
                  </a:lnTo>
                  <a:lnTo>
                    <a:pt x="229813" y="357440"/>
                  </a:lnTo>
                  <a:lnTo>
                    <a:pt x="261083" y="418688"/>
                  </a:lnTo>
                  <a:lnTo>
                    <a:pt x="290289" y="479553"/>
                  </a:lnTo>
                  <a:lnTo>
                    <a:pt x="317504" y="539923"/>
                  </a:lnTo>
                  <a:lnTo>
                    <a:pt x="342801" y="599685"/>
                  </a:lnTo>
                  <a:lnTo>
                    <a:pt x="366255" y="658728"/>
                  </a:lnTo>
                  <a:lnTo>
                    <a:pt x="387939" y="716941"/>
                  </a:lnTo>
                  <a:lnTo>
                    <a:pt x="407926" y="774212"/>
                  </a:lnTo>
                  <a:lnTo>
                    <a:pt x="426289" y="830429"/>
                  </a:lnTo>
                  <a:lnTo>
                    <a:pt x="443104" y="885480"/>
                  </a:lnTo>
                  <a:lnTo>
                    <a:pt x="458443" y="939254"/>
                  </a:lnTo>
                  <a:lnTo>
                    <a:pt x="472379" y="991640"/>
                  </a:lnTo>
                  <a:lnTo>
                    <a:pt x="484987" y="1042525"/>
                  </a:lnTo>
                  <a:lnTo>
                    <a:pt x="496340" y="1091797"/>
                  </a:lnTo>
                  <a:lnTo>
                    <a:pt x="506512" y="1139347"/>
                  </a:lnTo>
                  <a:lnTo>
                    <a:pt x="515576" y="1185060"/>
                  </a:lnTo>
                  <a:lnTo>
                    <a:pt x="523605" y="1228827"/>
                  </a:lnTo>
                  <a:lnTo>
                    <a:pt x="530674" y="1270535"/>
                  </a:lnTo>
                  <a:lnTo>
                    <a:pt x="536855" y="1310072"/>
                  </a:lnTo>
                  <a:lnTo>
                    <a:pt x="546852" y="1382190"/>
                  </a:lnTo>
                  <a:lnTo>
                    <a:pt x="554183" y="1444285"/>
                  </a:lnTo>
                  <a:lnTo>
                    <a:pt x="559438" y="1495466"/>
                  </a:lnTo>
                  <a:lnTo>
                    <a:pt x="568498" y="1565732"/>
                  </a:lnTo>
                  <a:lnTo>
                    <a:pt x="575127" y="1631301"/>
                  </a:lnTo>
                  <a:lnTo>
                    <a:pt x="579685" y="1692521"/>
                  </a:lnTo>
                  <a:lnTo>
                    <a:pt x="582530" y="1749742"/>
                  </a:lnTo>
                  <a:lnTo>
                    <a:pt x="584022" y="1803312"/>
                  </a:lnTo>
                  <a:lnTo>
                    <a:pt x="584518" y="1853581"/>
                  </a:lnTo>
                  <a:lnTo>
                    <a:pt x="584378" y="1900897"/>
                  </a:lnTo>
                  <a:lnTo>
                    <a:pt x="583960" y="1945609"/>
                  </a:lnTo>
                  <a:lnTo>
                    <a:pt x="583623" y="1988067"/>
                  </a:lnTo>
                  <a:lnTo>
                    <a:pt x="583726" y="2028618"/>
                  </a:lnTo>
                  <a:lnTo>
                    <a:pt x="584627" y="2067613"/>
                  </a:lnTo>
                  <a:lnTo>
                    <a:pt x="590260" y="2142329"/>
                  </a:lnTo>
                  <a:lnTo>
                    <a:pt x="603390" y="2215004"/>
                  </a:lnTo>
                  <a:lnTo>
                    <a:pt x="626889" y="2288432"/>
                  </a:lnTo>
                  <a:lnTo>
                    <a:pt x="643422" y="2326300"/>
                  </a:lnTo>
                  <a:lnTo>
                    <a:pt x="663624" y="2365403"/>
                  </a:lnTo>
                  <a:lnTo>
                    <a:pt x="687853" y="2406089"/>
                  </a:lnTo>
                  <a:lnTo>
                    <a:pt x="713344" y="2443994"/>
                  </a:lnTo>
                  <a:lnTo>
                    <a:pt x="739668" y="2478714"/>
                  </a:lnTo>
                  <a:lnTo>
                    <a:pt x="766916" y="2510607"/>
                  </a:lnTo>
                  <a:lnTo>
                    <a:pt x="795175" y="2540035"/>
                  </a:lnTo>
                  <a:lnTo>
                    <a:pt x="824537" y="2567357"/>
                  </a:lnTo>
                  <a:lnTo>
                    <a:pt x="855091" y="2592933"/>
                  </a:lnTo>
                  <a:lnTo>
                    <a:pt x="886926" y="2617123"/>
                  </a:lnTo>
                  <a:lnTo>
                    <a:pt x="920131" y="2640287"/>
                  </a:lnTo>
                  <a:lnTo>
                    <a:pt x="954798" y="2662785"/>
                  </a:lnTo>
                  <a:lnTo>
                    <a:pt x="991015" y="2684977"/>
                  </a:lnTo>
                  <a:lnTo>
                    <a:pt x="1028872" y="2707222"/>
                  </a:lnTo>
                  <a:lnTo>
                    <a:pt x="1198490" y="2803939"/>
                  </a:lnTo>
                  <a:lnTo>
                    <a:pt x="1245891" y="2831852"/>
                  </a:lnTo>
                  <a:lnTo>
                    <a:pt x="1295469" y="2861978"/>
                  </a:lnTo>
                  <a:lnTo>
                    <a:pt x="1347315" y="2894677"/>
                  </a:lnTo>
                  <a:lnTo>
                    <a:pt x="1401517" y="2930309"/>
                  </a:lnTo>
                  <a:lnTo>
                    <a:pt x="1458166" y="2969235"/>
                  </a:lnTo>
                  <a:lnTo>
                    <a:pt x="1517351" y="3011813"/>
                  </a:lnTo>
                  <a:lnTo>
                    <a:pt x="1555413" y="3041371"/>
                  </a:lnTo>
                  <a:lnTo>
                    <a:pt x="1594171" y="3072335"/>
                  </a:lnTo>
                  <a:lnTo>
                    <a:pt x="1633498" y="3104617"/>
                  </a:lnTo>
                  <a:lnTo>
                    <a:pt x="1673263" y="3138127"/>
                  </a:lnTo>
                  <a:lnTo>
                    <a:pt x="1713339" y="3172777"/>
                  </a:lnTo>
                  <a:lnTo>
                    <a:pt x="1753595" y="3208478"/>
                  </a:lnTo>
                  <a:lnTo>
                    <a:pt x="1793904" y="3245142"/>
                  </a:lnTo>
                  <a:lnTo>
                    <a:pt x="1834135" y="3282679"/>
                  </a:lnTo>
                  <a:lnTo>
                    <a:pt x="1859577" y="3307038"/>
                  </a:lnTo>
                  <a:close/>
                </a:path>
              </a:pathLst>
            </a:custGeom>
            <a:solidFill>
              <a:srgbClr val="FDB33A"/>
            </a:solidFill>
          </p:spPr>
          <p:txBody>
            <a:bodyPr wrap="square" lIns="0" tIns="0" rIns="0" bIns="0" rtlCol="0"/>
            <a:lstStyle/>
            <a:p>
              <a:endParaRPr/>
            </a:p>
          </p:txBody>
        </p:sp>
        <p:sp>
          <p:nvSpPr>
            <p:cNvPr id="5" name="object 5"/>
            <p:cNvSpPr/>
            <p:nvPr/>
          </p:nvSpPr>
          <p:spPr>
            <a:xfrm>
              <a:off x="0" y="3464853"/>
              <a:ext cx="1122680" cy="2250440"/>
            </a:xfrm>
            <a:custGeom>
              <a:avLst/>
              <a:gdLst/>
              <a:ahLst/>
              <a:cxnLst/>
              <a:rect l="l" t="t" r="r" b="b"/>
              <a:pathLst>
                <a:path w="1122680" h="2250440">
                  <a:moveTo>
                    <a:pt x="1122066" y="2250135"/>
                  </a:moveTo>
                  <a:lnTo>
                    <a:pt x="0" y="2250135"/>
                  </a:lnTo>
                  <a:lnTo>
                    <a:pt x="0" y="0"/>
                  </a:lnTo>
                  <a:lnTo>
                    <a:pt x="39511" y="35986"/>
                  </a:lnTo>
                  <a:lnTo>
                    <a:pt x="65182" y="64483"/>
                  </a:lnTo>
                  <a:lnTo>
                    <a:pt x="107145" y="123857"/>
                  </a:lnTo>
                  <a:lnTo>
                    <a:pt x="137922" y="186379"/>
                  </a:lnTo>
                  <a:lnTo>
                    <a:pt x="159099" y="252016"/>
                  </a:lnTo>
                  <a:lnTo>
                    <a:pt x="172260" y="320733"/>
                  </a:lnTo>
                  <a:lnTo>
                    <a:pt x="178990" y="392496"/>
                  </a:lnTo>
                  <a:lnTo>
                    <a:pt x="180875" y="467273"/>
                  </a:lnTo>
                  <a:lnTo>
                    <a:pt x="180496" y="505781"/>
                  </a:lnTo>
                  <a:lnTo>
                    <a:pt x="179500" y="545030"/>
                  </a:lnTo>
                  <a:lnTo>
                    <a:pt x="178085" y="585015"/>
                  </a:lnTo>
                  <a:lnTo>
                    <a:pt x="174790" y="667177"/>
                  </a:lnTo>
                  <a:lnTo>
                    <a:pt x="173307" y="709346"/>
                  </a:lnTo>
                  <a:lnTo>
                    <a:pt x="172198" y="752235"/>
                  </a:lnTo>
                  <a:lnTo>
                    <a:pt x="171660" y="795839"/>
                  </a:lnTo>
                  <a:lnTo>
                    <a:pt x="171892" y="840155"/>
                  </a:lnTo>
                  <a:lnTo>
                    <a:pt x="173092" y="885177"/>
                  </a:lnTo>
                  <a:lnTo>
                    <a:pt x="175459" y="930903"/>
                  </a:lnTo>
                  <a:lnTo>
                    <a:pt x="179189" y="977327"/>
                  </a:lnTo>
                  <a:lnTo>
                    <a:pt x="184482" y="1024445"/>
                  </a:lnTo>
                  <a:lnTo>
                    <a:pt x="191535" y="1072254"/>
                  </a:lnTo>
                  <a:lnTo>
                    <a:pt x="200548" y="1120748"/>
                  </a:lnTo>
                  <a:lnTo>
                    <a:pt x="211716" y="1169925"/>
                  </a:lnTo>
                  <a:lnTo>
                    <a:pt x="225240" y="1219779"/>
                  </a:lnTo>
                  <a:lnTo>
                    <a:pt x="241317" y="1270306"/>
                  </a:lnTo>
                  <a:lnTo>
                    <a:pt x="260145" y="1321503"/>
                  </a:lnTo>
                  <a:lnTo>
                    <a:pt x="281922" y="1373364"/>
                  </a:lnTo>
                  <a:lnTo>
                    <a:pt x="306846" y="1425886"/>
                  </a:lnTo>
                  <a:lnTo>
                    <a:pt x="338686" y="1482935"/>
                  </a:lnTo>
                  <a:lnTo>
                    <a:pt x="372519" y="1536617"/>
                  </a:lnTo>
                  <a:lnTo>
                    <a:pt x="408089" y="1587099"/>
                  </a:lnTo>
                  <a:lnTo>
                    <a:pt x="445144" y="1634545"/>
                  </a:lnTo>
                  <a:lnTo>
                    <a:pt x="483429" y="1679122"/>
                  </a:lnTo>
                  <a:lnTo>
                    <a:pt x="522691" y="1720995"/>
                  </a:lnTo>
                  <a:lnTo>
                    <a:pt x="562675" y="1760328"/>
                  </a:lnTo>
                  <a:lnTo>
                    <a:pt x="603127" y="1797289"/>
                  </a:lnTo>
                  <a:lnTo>
                    <a:pt x="643794" y="1832041"/>
                  </a:lnTo>
                  <a:lnTo>
                    <a:pt x="684421" y="1864751"/>
                  </a:lnTo>
                  <a:lnTo>
                    <a:pt x="724755" y="1895584"/>
                  </a:lnTo>
                  <a:lnTo>
                    <a:pt x="764541" y="1924706"/>
                  </a:lnTo>
                  <a:lnTo>
                    <a:pt x="803526" y="1952281"/>
                  </a:lnTo>
                  <a:lnTo>
                    <a:pt x="946372" y="2050431"/>
                  </a:lnTo>
                  <a:lnTo>
                    <a:pt x="977540" y="2072757"/>
                  </a:lnTo>
                  <a:lnTo>
                    <a:pt x="1032646" y="2115916"/>
                  </a:lnTo>
                  <a:lnTo>
                    <a:pt x="1076419" y="2158184"/>
                  </a:lnTo>
                  <a:lnTo>
                    <a:pt x="1106828" y="2200886"/>
                  </a:lnTo>
                  <a:lnTo>
                    <a:pt x="1121841" y="2245345"/>
                  </a:lnTo>
                  <a:lnTo>
                    <a:pt x="1122066" y="2250135"/>
                  </a:lnTo>
                  <a:close/>
                </a:path>
              </a:pathLst>
            </a:custGeom>
            <a:solidFill>
              <a:srgbClr val="FFFBF6">
                <a:alpha val="39999"/>
              </a:srgbClr>
            </a:solidFill>
          </p:spPr>
          <p:txBody>
            <a:bodyPr wrap="square" lIns="0" tIns="0" rIns="0" bIns="0" rtlCol="0"/>
            <a:lstStyle/>
            <a:p>
              <a:endParaRPr/>
            </a:p>
          </p:txBody>
        </p:sp>
      </p:grpSp>
      <p:sp>
        <p:nvSpPr>
          <p:cNvPr id="7" name="object 7"/>
          <p:cNvSpPr txBox="1"/>
          <p:nvPr/>
        </p:nvSpPr>
        <p:spPr>
          <a:xfrm>
            <a:off x="609600" y="2520644"/>
            <a:ext cx="3886200" cy="612988"/>
          </a:xfrm>
          <a:prstGeom prst="rect">
            <a:avLst/>
          </a:prstGeom>
        </p:spPr>
        <p:txBody>
          <a:bodyPr vert="horz" wrap="square" lIns="0" tIns="12700" rIns="0" bIns="0" rtlCol="0">
            <a:spAutoFit/>
          </a:bodyPr>
          <a:lstStyle/>
          <a:p>
            <a:pPr marL="71120" marR="5080" indent="-59055">
              <a:lnSpc>
                <a:spcPct val="100000"/>
              </a:lnSpc>
              <a:spcBef>
                <a:spcPts val="100"/>
              </a:spcBef>
            </a:pPr>
            <a:r>
              <a:rPr lang="en-US" sz="3900" spc="-415" dirty="0" smtClean="0">
                <a:solidFill>
                  <a:srgbClr val="527E9A"/>
                </a:solidFill>
                <a:latin typeface="Verdana"/>
                <a:cs typeface="Verdana"/>
              </a:rPr>
              <a:t>3</a:t>
            </a:r>
            <a:r>
              <a:rPr sz="3900" spc="-415" dirty="0" smtClean="0">
                <a:solidFill>
                  <a:srgbClr val="527E9A"/>
                </a:solidFill>
                <a:latin typeface="Verdana"/>
                <a:cs typeface="Verdana"/>
              </a:rPr>
              <a:t>. </a:t>
            </a:r>
            <a:r>
              <a:rPr lang="en-US" sz="3900" spc="-415" dirty="0" smtClean="0">
                <a:solidFill>
                  <a:srgbClr val="527E9A"/>
                </a:solidFill>
                <a:latin typeface="Verdana"/>
                <a:cs typeface="Verdana"/>
              </a:rPr>
              <a:t>An </a:t>
            </a:r>
            <a:r>
              <a:rPr lang="en-US" sz="3900" spc="-415" dirty="0" err="1" smtClean="0">
                <a:solidFill>
                  <a:srgbClr val="527E9A"/>
                </a:solidFill>
                <a:latin typeface="Verdana"/>
                <a:cs typeface="Verdana"/>
              </a:rPr>
              <a:t>ninh</a:t>
            </a:r>
            <a:r>
              <a:rPr lang="en-US" sz="3900" spc="-415" dirty="0" smtClean="0">
                <a:solidFill>
                  <a:srgbClr val="527E9A"/>
                </a:solidFill>
                <a:latin typeface="Verdana"/>
                <a:cs typeface="Verdana"/>
              </a:rPr>
              <a:t> </a:t>
            </a:r>
            <a:r>
              <a:rPr lang="en-US" sz="3900" spc="-415" dirty="0" err="1" smtClean="0">
                <a:solidFill>
                  <a:srgbClr val="527E9A"/>
                </a:solidFill>
                <a:latin typeface="Verdana"/>
                <a:cs typeface="Verdana"/>
              </a:rPr>
              <a:t>tuổi</a:t>
            </a:r>
            <a:r>
              <a:rPr lang="en-US" sz="3900" spc="-415" dirty="0" smtClean="0">
                <a:solidFill>
                  <a:srgbClr val="527E9A"/>
                </a:solidFill>
                <a:latin typeface="Verdana"/>
                <a:cs typeface="Verdana"/>
              </a:rPr>
              <a:t> </a:t>
            </a:r>
            <a:r>
              <a:rPr lang="en-US" sz="3900" spc="-415" dirty="0" err="1" smtClean="0">
                <a:solidFill>
                  <a:srgbClr val="527E9A"/>
                </a:solidFill>
                <a:latin typeface="Verdana"/>
                <a:cs typeface="Verdana"/>
              </a:rPr>
              <a:t>già</a:t>
            </a:r>
            <a:endParaRPr sz="3900" dirty="0">
              <a:latin typeface="Verdana"/>
              <a:cs typeface="Verdana"/>
            </a:endParaRPr>
          </a:p>
        </p:txBody>
      </p:sp>
      <p:sp>
        <p:nvSpPr>
          <p:cNvPr id="9" name="object 9"/>
          <p:cNvSpPr/>
          <p:nvPr/>
        </p:nvSpPr>
        <p:spPr>
          <a:xfrm>
            <a:off x="428624" y="519186"/>
            <a:ext cx="535305" cy="342900"/>
          </a:xfrm>
          <a:custGeom>
            <a:avLst/>
            <a:gdLst/>
            <a:ahLst/>
            <a:cxnLst/>
            <a:rect l="l" t="t" r="r" b="b"/>
            <a:pathLst>
              <a:path w="535305" h="342900">
                <a:moveTo>
                  <a:pt x="38454" y="260421"/>
                </a:moveTo>
                <a:lnTo>
                  <a:pt x="36782" y="260421"/>
                </a:lnTo>
                <a:lnTo>
                  <a:pt x="21737" y="248662"/>
                </a:lnTo>
                <a:lnTo>
                  <a:pt x="21737" y="246979"/>
                </a:lnTo>
                <a:lnTo>
                  <a:pt x="53502" y="208337"/>
                </a:lnTo>
                <a:lnTo>
                  <a:pt x="53502" y="206657"/>
                </a:lnTo>
                <a:lnTo>
                  <a:pt x="20115" y="172161"/>
                </a:lnTo>
                <a:lnTo>
                  <a:pt x="8359" y="156252"/>
                </a:lnTo>
                <a:lnTo>
                  <a:pt x="5017" y="152892"/>
                </a:lnTo>
                <a:lnTo>
                  <a:pt x="3344" y="149532"/>
                </a:lnTo>
                <a:lnTo>
                  <a:pt x="0" y="144492"/>
                </a:lnTo>
                <a:lnTo>
                  <a:pt x="3344" y="139449"/>
                </a:lnTo>
                <a:lnTo>
                  <a:pt x="36497" y="98784"/>
                </a:lnTo>
                <a:lnTo>
                  <a:pt x="75176" y="64466"/>
                </a:lnTo>
                <a:lnTo>
                  <a:pt x="118500" y="36962"/>
                </a:lnTo>
                <a:lnTo>
                  <a:pt x="165585" y="16738"/>
                </a:lnTo>
                <a:lnTo>
                  <a:pt x="215550" y="4262"/>
                </a:lnTo>
                <a:lnTo>
                  <a:pt x="267511" y="0"/>
                </a:lnTo>
                <a:lnTo>
                  <a:pt x="319474" y="4262"/>
                </a:lnTo>
                <a:lnTo>
                  <a:pt x="369440" y="16738"/>
                </a:lnTo>
                <a:lnTo>
                  <a:pt x="377411" y="20162"/>
                </a:lnTo>
                <a:lnTo>
                  <a:pt x="267511" y="20162"/>
                </a:lnTo>
                <a:lnTo>
                  <a:pt x="220411" y="24012"/>
                </a:lnTo>
                <a:lnTo>
                  <a:pt x="174936" y="35283"/>
                </a:lnTo>
                <a:lnTo>
                  <a:pt x="131876" y="53554"/>
                </a:lnTo>
                <a:lnTo>
                  <a:pt x="92020" y="78406"/>
                </a:lnTo>
                <a:lnTo>
                  <a:pt x="56158" y="109418"/>
                </a:lnTo>
                <a:lnTo>
                  <a:pt x="25079" y="146172"/>
                </a:lnTo>
                <a:lnTo>
                  <a:pt x="25079" y="147852"/>
                </a:lnTo>
                <a:lnTo>
                  <a:pt x="26752" y="149532"/>
                </a:lnTo>
                <a:lnTo>
                  <a:pt x="38090" y="163078"/>
                </a:lnTo>
                <a:lnTo>
                  <a:pt x="75239" y="199937"/>
                </a:lnTo>
                <a:lnTo>
                  <a:pt x="104881" y="221779"/>
                </a:lnTo>
                <a:lnTo>
                  <a:pt x="70222" y="221779"/>
                </a:lnTo>
                <a:lnTo>
                  <a:pt x="38454" y="260421"/>
                </a:lnTo>
                <a:close/>
              </a:path>
              <a:path w="535305" h="342900">
                <a:moveTo>
                  <a:pt x="383388" y="269663"/>
                </a:moveTo>
                <a:lnTo>
                  <a:pt x="266676" y="269663"/>
                </a:lnTo>
                <a:lnTo>
                  <a:pt x="301683" y="267773"/>
                </a:lnTo>
                <a:lnTo>
                  <a:pt x="336064" y="262101"/>
                </a:lnTo>
                <a:lnTo>
                  <a:pt x="385672" y="245799"/>
                </a:lnTo>
                <a:lnTo>
                  <a:pt x="431782" y="221149"/>
                </a:lnTo>
                <a:lnTo>
                  <a:pt x="472275" y="188280"/>
                </a:lnTo>
                <a:lnTo>
                  <a:pt x="506601" y="149532"/>
                </a:lnTo>
                <a:lnTo>
                  <a:pt x="508273" y="147852"/>
                </a:lnTo>
                <a:lnTo>
                  <a:pt x="478867" y="108446"/>
                </a:lnTo>
                <a:lnTo>
                  <a:pt x="443005" y="77908"/>
                </a:lnTo>
                <a:lnTo>
                  <a:pt x="403149" y="53344"/>
                </a:lnTo>
                <a:lnTo>
                  <a:pt x="360089" y="35221"/>
                </a:lnTo>
                <a:lnTo>
                  <a:pt x="314613" y="24004"/>
                </a:lnTo>
                <a:lnTo>
                  <a:pt x="267511" y="20162"/>
                </a:lnTo>
                <a:lnTo>
                  <a:pt x="377411" y="20162"/>
                </a:lnTo>
                <a:lnTo>
                  <a:pt x="416526" y="36962"/>
                </a:lnTo>
                <a:lnTo>
                  <a:pt x="459849" y="64466"/>
                </a:lnTo>
                <a:lnTo>
                  <a:pt x="498528" y="98784"/>
                </a:lnTo>
                <a:lnTo>
                  <a:pt x="531681" y="139449"/>
                </a:lnTo>
                <a:lnTo>
                  <a:pt x="535023" y="144492"/>
                </a:lnTo>
                <a:lnTo>
                  <a:pt x="531681" y="149532"/>
                </a:lnTo>
                <a:lnTo>
                  <a:pt x="528336" y="152892"/>
                </a:lnTo>
                <a:lnTo>
                  <a:pt x="526666" y="156252"/>
                </a:lnTo>
                <a:lnTo>
                  <a:pt x="523321" y="159612"/>
                </a:lnTo>
                <a:lnTo>
                  <a:pt x="513968" y="172161"/>
                </a:lnTo>
                <a:lnTo>
                  <a:pt x="503675" y="184394"/>
                </a:lnTo>
                <a:lnTo>
                  <a:pt x="492755" y="195998"/>
                </a:lnTo>
                <a:lnTo>
                  <a:pt x="481521" y="206657"/>
                </a:lnTo>
                <a:lnTo>
                  <a:pt x="481521" y="208337"/>
                </a:lnTo>
                <a:lnTo>
                  <a:pt x="492573" y="221779"/>
                </a:lnTo>
                <a:lnTo>
                  <a:pt x="463131" y="221779"/>
                </a:lnTo>
                <a:lnTo>
                  <a:pt x="452812" y="229313"/>
                </a:lnTo>
                <a:lnTo>
                  <a:pt x="442022" y="236690"/>
                </a:lnTo>
                <a:lnTo>
                  <a:pt x="430920" y="243751"/>
                </a:lnTo>
                <a:lnTo>
                  <a:pt x="419661" y="250339"/>
                </a:lnTo>
                <a:lnTo>
                  <a:pt x="419762" y="252231"/>
                </a:lnTo>
                <a:lnTo>
                  <a:pt x="424491" y="262101"/>
                </a:lnTo>
                <a:lnTo>
                  <a:pt x="399596" y="262101"/>
                </a:lnTo>
                <a:lnTo>
                  <a:pt x="388023" y="267824"/>
                </a:lnTo>
                <a:lnTo>
                  <a:pt x="383388" y="269663"/>
                </a:lnTo>
                <a:close/>
              </a:path>
              <a:path w="535305" h="342900">
                <a:moveTo>
                  <a:pt x="110349" y="307466"/>
                </a:moveTo>
                <a:lnTo>
                  <a:pt x="108677" y="307466"/>
                </a:lnTo>
                <a:lnTo>
                  <a:pt x="91957" y="299066"/>
                </a:lnTo>
                <a:lnTo>
                  <a:pt x="91957" y="297384"/>
                </a:lnTo>
                <a:lnTo>
                  <a:pt x="115256" y="252231"/>
                </a:lnTo>
                <a:lnTo>
                  <a:pt x="115364" y="250339"/>
                </a:lnTo>
                <a:lnTo>
                  <a:pt x="104105" y="243751"/>
                </a:lnTo>
                <a:lnTo>
                  <a:pt x="93002" y="236690"/>
                </a:lnTo>
                <a:lnTo>
                  <a:pt x="82213" y="229313"/>
                </a:lnTo>
                <a:lnTo>
                  <a:pt x="71894" y="221779"/>
                </a:lnTo>
                <a:lnTo>
                  <a:pt x="104881" y="221779"/>
                </a:lnTo>
                <a:lnTo>
                  <a:pt x="118735" y="230415"/>
                </a:lnTo>
                <a:lnTo>
                  <a:pt x="133757" y="238579"/>
                </a:lnTo>
                <a:lnTo>
                  <a:pt x="149091" y="245799"/>
                </a:lnTo>
                <a:lnTo>
                  <a:pt x="164897" y="252231"/>
                </a:lnTo>
                <a:lnTo>
                  <a:pt x="181015" y="257718"/>
                </a:lnTo>
                <a:lnTo>
                  <a:pt x="197289" y="262101"/>
                </a:lnTo>
                <a:lnTo>
                  <a:pt x="133757" y="262101"/>
                </a:lnTo>
                <a:lnTo>
                  <a:pt x="110349" y="307466"/>
                </a:lnTo>
                <a:close/>
              </a:path>
              <a:path w="535305" h="342900">
                <a:moveTo>
                  <a:pt x="498241" y="260421"/>
                </a:moveTo>
                <a:lnTo>
                  <a:pt x="496571" y="260421"/>
                </a:lnTo>
                <a:lnTo>
                  <a:pt x="464804" y="221779"/>
                </a:lnTo>
                <a:lnTo>
                  <a:pt x="492573" y="221779"/>
                </a:lnTo>
                <a:lnTo>
                  <a:pt x="513291" y="246979"/>
                </a:lnTo>
                <a:lnTo>
                  <a:pt x="513291" y="248662"/>
                </a:lnTo>
                <a:lnTo>
                  <a:pt x="498241" y="260421"/>
                </a:lnTo>
                <a:close/>
              </a:path>
              <a:path w="535305" h="342900">
                <a:moveTo>
                  <a:pt x="190602" y="334349"/>
                </a:moveTo>
                <a:lnTo>
                  <a:pt x="172212" y="329309"/>
                </a:lnTo>
                <a:lnTo>
                  <a:pt x="183914" y="280584"/>
                </a:lnTo>
                <a:lnTo>
                  <a:pt x="171636" y="276515"/>
                </a:lnTo>
                <a:lnTo>
                  <a:pt x="159672" y="271974"/>
                </a:lnTo>
                <a:lnTo>
                  <a:pt x="135429" y="262101"/>
                </a:lnTo>
                <a:lnTo>
                  <a:pt x="197289" y="262101"/>
                </a:lnTo>
                <a:lnTo>
                  <a:pt x="231670" y="267773"/>
                </a:lnTo>
                <a:lnTo>
                  <a:pt x="266676" y="269663"/>
                </a:lnTo>
                <a:lnTo>
                  <a:pt x="383388" y="269663"/>
                </a:lnTo>
                <a:lnTo>
                  <a:pt x="375980" y="272603"/>
                </a:lnTo>
                <a:lnTo>
                  <a:pt x="363623" y="276751"/>
                </a:lnTo>
                <a:lnTo>
                  <a:pt x="351109" y="280584"/>
                </a:lnTo>
                <a:lnTo>
                  <a:pt x="351455" y="285624"/>
                </a:lnTo>
                <a:lnTo>
                  <a:pt x="202307" y="285624"/>
                </a:lnTo>
                <a:lnTo>
                  <a:pt x="190602" y="334349"/>
                </a:lnTo>
                <a:close/>
              </a:path>
              <a:path w="535305" h="342900">
                <a:moveTo>
                  <a:pt x="424676" y="307466"/>
                </a:moveTo>
                <a:lnTo>
                  <a:pt x="423004" y="307466"/>
                </a:lnTo>
                <a:lnTo>
                  <a:pt x="401269" y="262101"/>
                </a:lnTo>
                <a:lnTo>
                  <a:pt x="424491" y="262101"/>
                </a:lnTo>
                <a:lnTo>
                  <a:pt x="441396" y="297384"/>
                </a:lnTo>
                <a:lnTo>
                  <a:pt x="441396" y="299066"/>
                </a:lnTo>
                <a:lnTo>
                  <a:pt x="424676" y="307466"/>
                </a:lnTo>
                <a:close/>
              </a:path>
              <a:path w="535305" h="342900">
                <a:moveTo>
                  <a:pt x="272529" y="342749"/>
                </a:moveTo>
                <a:lnTo>
                  <a:pt x="254136" y="342749"/>
                </a:lnTo>
                <a:lnTo>
                  <a:pt x="254136" y="292344"/>
                </a:lnTo>
                <a:lnTo>
                  <a:pt x="228222" y="289614"/>
                </a:lnTo>
                <a:lnTo>
                  <a:pt x="215108" y="287855"/>
                </a:lnTo>
                <a:lnTo>
                  <a:pt x="202307" y="285624"/>
                </a:lnTo>
                <a:lnTo>
                  <a:pt x="324359" y="285624"/>
                </a:lnTo>
                <a:lnTo>
                  <a:pt x="311793" y="288091"/>
                </a:lnTo>
                <a:lnTo>
                  <a:pt x="299070" y="290244"/>
                </a:lnTo>
                <a:lnTo>
                  <a:pt x="286034" y="291766"/>
                </a:lnTo>
                <a:lnTo>
                  <a:pt x="272529" y="292344"/>
                </a:lnTo>
                <a:lnTo>
                  <a:pt x="272529" y="342749"/>
                </a:lnTo>
                <a:close/>
              </a:path>
              <a:path w="535305" h="342900">
                <a:moveTo>
                  <a:pt x="336064" y="334349"/>
                </a:moveTo>
                <a:lnTo>
                  <a:pt x="324359" y="285624"/>
                </a:lnTo>
                <a:lnTo>
                  <a:pt x="351455" y="285624"/>
                </a:lnTo>
                <a:lnTo>
                  <a:pt x="354454" y="329309"/>
                </a:lnTo>
                <a:lnTo>
                  <a:pt x="336064" y="334349"/>
                </a:lnTo>
                <a:close/>
              </a:path>
            </a:pathLst>
          </a:custGeom>
          <a:solidFill>
            <a:srgbClr val="FDB33A"/>
          </a:solidFill>
        </p:spPr>
        <p:txBody>
          <a:bodyPr wrap="square" lIns="0" tIns="0" rIns="0" bIns="0" rtlCol="0"/>
          <a:lstStyle/>
          <a:p>
            <a:endParaRPr/>
          </a:p>
        </p:txBody>
      </p:sp>
      <p:grpSp>
        <p:nvGrpSpPr>
          <p:cNvPr id="10" name="object 10"/>
          <p:cNvGrpSpPr/>
          <p:nvPr/>
        </p:nvGrpSpPr>
        <p:grpSpPr>
          <a:xfrm>
            <a:off x="4204716" y="539807"/>
            <a:ext cx="2427605" cy="2661285"/>
            <a:chOff x="4204716" y="539807"/>
            <a:chExt cx="2427605" cy="2661285"/>
          </a:xfrm>
        </p:grpSpPr>
        <p:sp>
          <p:nvSpPr>
            <p:cNvPr id="11" name="object 11"/>
            <p:cNvSpPr/>
            <p:nvPr/>
          </p:nvSpPr>
          <p:spPr>
            <a:xfrm>
              <a:off x="4204716" y="626591"/>
              <a:ext cx="2427605" cy="2500630"/>
            </a:xfrm>
            <a:custGeom>
              <a:avLst/>
              <a:gdLst/>
              <a:ahLst/>
              <a:cxnLst/>
              <a:rect l="l" t="t" r="r" b="b"/>
              <a:pathLst>
                <a:path w="2427604" h="2500630">
                  <a:moveTo>
                    <a:pt x="1290296" y="2500451"/>
                  </a:moveTo>
                  <a:lnTo>
                    <a:pt x="1244960" y="2499524"/>
                  </a:lnTo>
                  <a:lnTo>
                    <a:pt x="1199975" y="2496479"/>
                  </a:lnTo>
                  <a:lnTo>
                    <a:pt x="1155370" y="2491374"/>
                  </a:lnTo>
                  <a:lnTo>
                    <a:pt x="1111172" y="2484263"/>
                  </a:lnTo>
                  <a:lnTo>
                    <a:pt x="1067411" y="2475202"/>
                  </a:lnTo>
                  <a:lnTo>
                    <a:pt x="1024115" y="2464247"/>
                  </a:lnTo>
                  <a:lnTo>
                    <a:pt x="981311" y="2451452"/>
                  </a:lnTo>
                  <a:lnTo>
                    <a:pt x="939030" y="2436875"/>
                  </a:lnTo>
                  <a:lnTo>
                    <a:pt x="897299" y="2420570"/>
                  </a:lnTo>
                  <a:lnTo>
                    <a:pt x="856147" y="2402592"/>
                  </a:lnTo>
                  <a:lnTo>
                    <a:pt x="815602" y="2382999"/>
                  </a:lnTo>
                  <a:lnTo>
                    <a:pt x="775693" y="2361844"/>
                  </a:lnTo>
                  <a:lnTo>
                    <a:pt x="736449" y="2339184"/>
                  </a:lnTo>
                  <a:lnTo>
                    <a:pt x="697897" y="2315074"/>
                  </a:lnTo>
                  <a:lnTo>
                    <a:pt x="660067" y="2289570"/>
                  </a:lnTo>
                  <a:lnTo>
                    <a:pt x="622987" y="2262728"/>
                  </a:lnTo>
                  <a:lnTo>
                    <a:pt x="586685" y="2234602"/>
                  </a:lnTo>
                  <a:lnTo>
                    <a:pt x="551190" y="2205250"/>
                  </a:lnTo>
                  <a:lnTo>
                    <a:pt x="516531" y="2174725"/>
                  </a:lnTo>
                  <a:lnTo>
                    <a:pt x="482736" y="2143084"/>
                  </a:lnTo>
                  <a:lnTo>
                    <a:pt x="449833" y="2110382"/>
                  </a:lnTo>
                  <a:lnTo>
                    <a:pt x="417851" y="2076676"/>
                  </a:lnTo>
                  <a:lnTo>
                    <a:pt x="386818" y="2042020"/>
                  </a:lnTo>
                  <a:lnTo>
                    <a:pt x="356764" y="2006470"/>
                  </a:lnTo>
                  <a:lnTo>
                    <a:pt x="327716" y="1970081"/>
                  </a:lnTo>
                  <a:lnTo>
                    <a:pt x="299703" y="1932910"/>
                  </a:lnTo>
                  <a:lnTo>
                    <a:pt x="272754" y="1895012"/>
                  </a:lnTo>
                  <a:lnTo>
                    <a:pt x="246896" y="1856443"/>
                  </a:lnTo>
                  <a:lnTo>
                    <a:pt x="222160" y="1817257"/>
                  </a:lnTo>
                  <a:lnTo>
                    <a:pt x="198572" y="1777511"/>
                  </a:lnTo>
                  <a:lnTo>
                    <a:pt x="176162" y="1737260"/>
                  </a:lnTo>
                  <a:lnTo>
                    <a:pt x="154958" y="1696560"/>
                  </a:lnTo>
                  <a:lnTo>
                    <a:pt x="134988" y="1655466"/>
                  </a:lnTo>
                  <a:lnTo>
                    <a:pt x="116282" y="1614035"/>
                  </a:lnTo>
                  <a:lnTo>
                    <a:pt x="98867" y="1572320"/>
                  </a:lnTo>
                  <a:lnTo>
                    <a:pt x="82773" y="1530379"/>
                  </a:lnTo>
                  <a:lnTo>
                    <a:pt x="68027" y="1488267"/>
                  </a:lnTo>
                  <a:lnTo>
                    <a:pt x="54658" y="1446039"/>
                  </a:lnTo>
                  <a:lnTo>
                    <a:pt x="42695" y="1403751"/>
                  </a:lnTo>
                  <a:lnTo>
                    <a:pt x="32166" y="1361458"/>
                  </a:lnTo>
                  <a:lnTo>
                    <a:pt x="23100" y="1319217"/>
                  </a:lnTo>
                  <a:lnTo>
                    <a:pt x="15525" y="1277082"/>
                  </a:lnTo>
                  <a:lnTo>
                    <a:pt x="8032" y="1221210"/>
                  </a:lnTo>
                  <a:lnTo>
                    <a:pt x="3010" y="1165174"/>
                  </a:lnTo>
                  <a:lnTo>
                    <a:pt x="364" y="1109095"/>
                  </a:lnTo>
                  <a:lnTo>
                    <a:pt x="0" y="1053090"/>
                  </a:lnTo>
                  <a:lnTo>
                    <a:pt x="1824" y="997281"/>
                  </a:lnTo>
                  <a:lnTo>
                    <a:pt x="5742" y="941787"/>
                  </a:lnTo>
                  <a:lnTo>
                    <a:pt x="11660" y="886727"/>
                  </a:lnTo>
                  <a:lnTo>
                    <a:pt x="19483" y="832222"/>
                  </a:lnTo>
                  <a:lnTo>
                    <a:pt x="29119" y="778392"/>
                  </a:lnTo>
                  <a:lnTo>
                    <a:pt x="40472" y="725355"/>
                  </a:lnTo>
                  <a:lnTo>
                    <a:pt x="53450" y="673231"/>
                  </a:lnTo>
                  <a:lnTo>
                    <a:pt x="67956" y="622142"/>
                  </a:lnTo>
                  <a:lnTo>
                    <a:pt x="83898" y="572205"/>
                  </a:lnTo>
                  <a:lnTo>
                    <a:pt x="101182" y="523541"/>
                  </a:lnTo>
                  <a:lnTo>
                    <a:pt x="119713" y="476269"/>
                  </a:lnTo>
                  <a:lnTo>
                    <a:pt x="139398" y="430510"/>
                  </a:lnTo>
                  <a:lnTo>
                    <a:pt x="160141" y="386383"/>
                  </a:lnTo>
                  <a:lnTo>
                    <a:pt x="181850" y="344007"/>
                  </a:lnTo>
                  <a:lnTo>
                    <a:pt x="204431" y="303503"/>
                  </a:lnTo>
                  <a:lnTo>
                    <a:pt x="227788" y="264991"/>
                  </a:lnTo>
                  <a:lnTo>
                    <a:pt x="251828" y="228589"/>
                  </a:lnTo>
                  <a:lnTo>
                    <a:pt x="276457" y="194417"/>
                  </a:lnTo>
                  <a:lnTo>
                    <a:pt x="301582" y="162597"/>
                  </a:lnTo>
                  <a:lnTo>
                    <a:pt x="327107" y="133246"/>
                  </a:lnTo>
                  <a:lnTo>
                    <a:pt x="378983" y="82434"/>
                  </a:lnTo>
                  <a:lnTo>
                    <a:pt x="431334" y="42939"/>
                  </a:lnTo>
                  <a:lnTo>
                    <a:pt x="483406" y="15719"/>
                  </a:lnTo>
                  <a:lnTo>
                    <a:pt x="534449" y="1731"/>
                  </a:lnTo>
                  <a:lnTo>
                    <a:pt x="559348" y="0"/>
                  </a:lnTo>
                  <a:lnTo>
                    <a:pt x="597118" y="2743"/>
                  </a:lnTo>
                  <a:lnTo>
                    <a:pt x="636135" y="13302"/>
                  </a:lnTo>
                  <a:lnTo>
                    <a:pt x="675865" y="30716"/>
                  </a:lnTo>
                  <a:lnTo>
                    <a:pt x="715773" y="54030"/>
                  </a:lnTo>
                  <a:lnTo>
                    <a:pt x="755325" y="82283"/>
                  </a:lnTo>
                  <a:lnTo>
                    <a:pt x="793988" y="114519"/>
                  </a:lnTo>
                  <a:lnTo>
                    <a:pt x="831226" y="149778"/>
                  </a:lnTo>
                  <a:lnTo>
                    <a:pt x="866505" y="187104"/>
                  </a:lnTo>
                  <a:lnTo>
                    <a:pt x="899291" y="225537"/>
                  </a:lnTo>
                  <a:lnTo>
                    <a:pt x="929050" y="264120"/>
                  </a:lnTo>
                  <a:lnTo>
                    <a:pt x="955248" y="301894"/>
                  </a:lnTo>
                  <a:lnTo>
                    <a:pt x="986242" y="356731"/>
                  </a:lnTo>
                  <a:lnTo>
                    <a:pt x="1009829" y="406225"/>
                  </a:lnTo>
                  <a:lnTo>
                    <a:pt x="1028565" y="450593"/>
                  </a:lnTo>
                  <a:lnTo>
                    <a:pt x="1045007" y="490049"/>
                  </a:lnTo>
                  <a:lnTo>
                    <a:pt x="1061710" y="524810"/>
                  </a:lnTo>
                  <a:lnTo>
                    <a:pt x="1106124" y="581106"/>
                  </a:lnTo>
                  <a:lnTo>
                    <a:pt x="1138947" y="603073"/>
                  </a:lnTo>
                  <a:lnTo>
                    <a:pt x="1175481" y="618160"/>
                  </a:lnTo>
                  <a:lnTo>
                    <a:pt x="1211020" y="624680"/>
                  </a:lnTo>
                  <a:lnTo>
                    <a:pt x="1247368" y="624571"/>
                  </a:lnTo>
                  <a:lnTo>
                    <a:pt x="1286325" y="619775"/>
                  </a:lnTo>
                  <a:lnTo>
                    <a:pt x="1329695" y="612230"/>
                  </a:lnTo>
                  <a:lnTo>
                    <a:pt x="1379278" y="603877"/>
                  </a:lnTo>
                  <a:lnTo>
                    <a:pt x="1436878" y="596656"/>
                  </a:lnTo>
                  <a:lnTo>
                    <a:pt x="1504297" y="592506"/>
                  </a:lnTo>
                  <a:lnTo>
                    <a:pt x="1530854" y="590751"/>
                  </a:lnTo>
                  <a:lnTo>
                    <a:pt x="1564025" y="589265"/>
                  </a:lnTo>
                  <a:lnTo>
                    <a:pt x="1602998" y="588647"/>
                  </a:lnTo>
                  <a:lnTo>
                    <a:pt x="1646962" y="589496"/>
                  </a:lnTo>
                  <a:lnTo>
                    <a:pt x="1695106" y="592409"/>
                  </a:lnTo>
                  <a:lnTo>
                    <a:pt x="1746618" y="597986"/>
                  </a:lnTo>
                  <a:lnTo>
                    <a:pt x="1800686" y="606824"/>
                  </a:lnTo>
                  <a:lnTo>
                    <a:pt x="1856501" y="619522"/>
                  </a:lnTo>
                  <a:lnTo>
                    <a:pt x="1913249" y="636679"/>
                  </a:lnTo>
                  <a:lnTo>
                    <a:pt x="1970121" y="658893"/>
                  </a:lnTo>
                  <a:lnTo>
                    <a:pt x="2013081" y="680539"/>
                  </a:lnTo>
                  <a:lnTo>
                    <a:pt x="2054531" y="704998"/>
                  </a:lnTo>
                  <a:lnTo>
                    <a:pt x="2094365" y="732103"/>
                  </a:lnTo>
                  <a:lnTo>
                    <a:pt x="2132479" y="761685"/>
                  </a:lnTo>
                  <a:lnTo>
                    <a:pt x="2168767" y="793577"/>
                  </a:lnTo>
                  <a:lnTo>
                    <a:pt x="2203124" y="827610"/>
                  </a:lnTo>
                  <a:lnTo>
                    <a:pt x="2235444" y="863616"/>
                  </a:lnTo>
                  <a:lnTo>
                    <a:pt x="2265622" y="901429"/>
                  </a:lnTo>
                  <a:lnTo>
                    <a:pt x="2293553" y="940879"/>
                  </a:lnTo>
                  <a:lnTo>
                    <a:pt x="2319131" y="981798"/>
                  </a:lnTo>
                  <a:lnTo>
                    <a:pt x="2342251" y="1024019"/>
                  </a:lnTo>
                  <a:lnTo>
                    <a:pt x="2362808" y="1067374"/>
                  </a:lnTo>
                  <a:lnTo>
                    <a:pt x="2380696" y="1111694"/>
                  </a:lnTo>
                  <a:lnTo>
                    <a:pt x="2395810" y="1156812"/>
                  </a:lnTo>
                  <a:lnTo>
                    <a:pt x="2408045" y="1202560"/>
                  </a:lnTo>
                  <a:lnTo>
                    <a:pt x="2420324" y="1269629"/>
                  </a:lnTo>
                  <a:lnTo>
                    <a:pt x="2426444" y="1333293"/>
                  </a:lnTo>
                  <a:lnTo>
                    <a:pt x="2427438" y="1392934"/>
                  </a:lnTo>
                  <a:lnTo>
                    <a:pt x="2424342" y="1447934"/>
                  </a:lnTo>
                  <a:lnTo>
                    <a:pt x="2418188" y="1497675"/>
                  </a:lnTo>
                  <a:lnTo>
                    <a:pt x="2410010" y="1541539"/>
                  </a:lnTo>
                  <a:lnTo>
                    <a:pt x="2400843" y="1578907"/>
                  </a:lnTo>
                  <a:lnTo>
                    <a:pt x="2391720" y="1609161"/>
                  </a:lnTo>
                  <a:lnTo>
                    <a:pt x="2380490" y="1650041"/>
                  </a:lnTo>
                  <a:lnTo>
                    <a:pt x="2367287" y="1690992"/>
                  </a:lnTo>
                  <a:lnTo>
                    <a:pt x="2352156" y="1731921"/>
                  </a:lnTo>
                  <a:lnTo>
                    <a:pt x="2335141" y="1772738"/>
                  </a:lnTo>
                  <a:lnTo>
                    <a:pt x="2316288" y="1813351"/>
                  </a:lnTo>
                  <a:lnTo>
                    <a:pt x="2295639" y="1853670"/>
                  </a:lnTo>
                  <a:lnTo>
                    <a:pt x="2273241" y="1893603"/>
                  </a:lnTo>
                  <a:lnTo>
                    <a:pt x="2249138" y="1933059"/>
                  </a:lnTo>
                  <a:lnTo>
                    <a:pt x="2223374" y="1971947"/>
                  </a:lnTo>
                  <a:lnTo>
                    <a:pt x="2195995" y="2010176"/>
                  </a:lnTo>
                  <a:lnTo>
                    <a:pt x="2167044" y="2047654"/>
                  </a:lnTo>
                  <a:lnTo>
                    <a:pt x="2136566" y="2084290"/>
                  </a:lnTo>
                  <a:lnTo>
                    <a:pt x="2104607" y="2119994"/>
                  </a:lnTo>
                  <a:lnTo>
                    <a:pt x="2071210" y="2154673"/>
                  </a:lnTo>
                  <a:lnTo>
                    <a:pt x="2036420" y="2188237"/>
                  </a:lnTo>
                  <a:lnTo>
                    <a:pt x="2000282" y="2220595"/>
                  </a:lnTo>
                  <a:lnTo>
                    <a:pt x="1962841" y="2251656"/>
                  </a:lnTo>
                  <a:lnTo>
                    <a:pt x="1924141" y="2281327"/>
                  </a:lnTo>
                  <a:lnTo>
                    <a:pt x="1884227" y="2309519"/>
                  </a:lnTo>
                  <a:lnTo>
                    <a:pt x="1843143" y="2336139"/>
                  </a:lnTo>
                  <a:lnTo>
                    <a:pt x="1800934" y="2361097"/>
                  </a:lnTo>
                  <a:lnTo>
                    <a:pt x="1757645" y="2384302"/>
                  </a:lnTo>
                  <a:lnTo>
                    <a:pt x="1713320" y="2405662"/>
                  </a:lnTo>
                  <a:lnTo>
                    <a:pt x="1668004" y="2425086"/>
                  </a:lnTo>
                  <a:lnTo>
                    <a:pt x="1621742" y="2442483"/>
                  </a:lnTo>
                  <a:lnTo>
                    <a:pt x="1574578" y="2457762"/>
                  </a:lnTo>
                  <a:lnTo>
                    <a:pt x="1526557" y="2470831"/>
                  </a:lnTo>
                  <a:lnTo>
                    <a:pt x="1477723" y="2481600"/>
                  </a:lnTo>
                  <a:lnTo>
                    <a:pt x="1428122" y="2489977"/>
                  </a:lnTo>
                  <a:lnTo>
                    <a:pt x="1381905" y="2495733"/>
                  </a:lnTo>
                  <a:lnTo>
                    <a:pt x="1335953" y="2499206"/>
                  </a:lnTo>
                  <a:lnTo>
                    <a:pt x="1290296" y="2500451"/>
                  </a:lnTo>
                  <a:close/>
                </a:path>
              </a:pathLst>
            </a:custGeom>
            <a:solidFill>
              <a:srgbClr val="FFFFFF"/>
            </a:solidFill>
          </p:spPr>
          <p:txBody>
            <a:bodyPr wrap="square" lIns="0" tIns="0" rIns="0" bIns="0" rtlCol="0"/>
            <a:lstStyle/>
            <a:p>
              <a:endParaRPr/>
            </a:p>
          </p:txBody>
        </p:sp>
        <p:sp>
          <p:nvSpPr>
            <p:cNvPr id="12" name="object 12"/>
            <p:cNvSpPr/>
            <p:nvPr/>
          </p:nvSpPr>
          <p:spPr>
            <a:xfrm>
              <a:off x="4221513" y="539807"/>
              <a:ext cx="2161178" cy="2661269"/>
            </a:xfrm>
            <a:prstGeom prst="rect">
              <a:avLst/>
            </a:prstGeom>
            <a:blipFill>
              <a:blip r:embed="rId2" cstate="print"/>
              <a:stretch>
                <a:fillRect/>
              </a:stretch>
            </a:blipFill>
          </p:spPr>
          <p:txBody>
            <a:bodyPr wrap="square" lIns="0" tIns="0" rIns="0" bIns="0" rtlCol="0"/>
            <a:lstStyle/>
            <a:p>
              <a:endParaRPr/>
            </a:p>
          </p:txBody>
        </p:sp>
      </p:grpSp>
      <p:sp>
        <p:nvSpPr>
          <p:cNvPr id="13" name="object 8"/>
          <p:cNvSpPr txBox="1"/>
          <p:nvPr/>
        </p:nvSpPr>
        <p:spPr>
          <a:xfrm>
            <a:off x="925829" y="534092"/>
            <a:ext cx="4151599" cy="293029"/>
          </a:xfrm>
          <a:prstGeom prst="rect">
            <a:avLst/>
          </a:prstGeom>
        </p:spPr>
        <p:txBody>
          <a:bodyPr vert="horz" wrap="square" lIns="0" tIns="15875" rIns="0" bIns="0" rtlCol="0">
            <a:spAutoFit/>
          </a:bodyPr>
          <a:lstStyle/>
          <a:p>
            <a:pPr marL="12700" algn="ctr">
              <a:lnSpc>
                <a:spcPct val="100000"/>
              </a:lnSpc>
              <a:spcBef>
                <a:spcPts val="125"/>
              </a:spcBef>
            </a:pPr>
            <a:r>
              <a:rPr lang="en-US" b="1" dirty="0">
                <a:solidFill>
                  <a:schemeClr val="accent1">
                    <a:lumMod val="50000"/>
                  </a:schemeClr>
                </a:solidFill>
              </a:rPr>
              <a:t>ASEAN: </a:t>
            </a:r>
            <a:r>
              <a:rPr lang="en-US" b="1" dirty="0" err="1">
                <a:solidFill>
                  <a:schemeClr val="accent1">
                    <a:lumMod val="50000"/>
                  </a:schemeClr>
                </a:solidFill>
              </a:rPr>
              <a:t>Một</a:t>
            </a:r>
            <a:r>
              <a:rPr lang="en-US" b="1" dirty="0">
                <a:solidFill>
                  <a:schemeClr val="accent1">
                    <a:lumMod val="50000"/>
                  </a:schemeClr>
                </a:solidFill>
              </a:rPr>
              <a:t> </a:t>
            </a:r>
            <a:r>
              <a:rPr lang="en-US" b="1" dirty="0" err="1">
                <a:solidFill>
                  <a:schemeClr val="accent1">
                    <a:lumMod val="50000"/>
                  </a:schemeClr>
                </a:solidFill>
              </a:rPr>
              <a:t>cộng</a:t>
            </a:r>
            <a:r>
              <a:rPr lang="en-US" b="1" dirty="0">
                <a:solidFill>
                  <a:schemeClr val="accent1">
                    <a:lumMod val="50000"/>
                  </a:schemeClr>
                </a:solidFill>
              </a:rPr>
              <a:t> </a:t>
            </a:r>
            <a:r>
              <a:rPr lang="en-US" b="1" dirty="0" err="1">
                <a:solidFill>
                  <a:schemeClr val="accent1">
                    <a:lumMod val="50000"/>
                  </a:schemeClr>
                </a:solidFill>
              </a:rPr>
              <a:t>đồng</a:t>
            </a:r>
            <a:r>
              <a:rPr lang="en-US" b="1" dirty="0">
                <a:solidFill>
                  <a:schemeClr val="accent1">
                    <a:lumMod val="50000"/>
                  </a:schemeClr>
                </a:solidFill>
              </a:rPr>
              <a:t> </a:t>
            </a:r>
            <a:r>
              <a:rPr lang="en-US" b="1" dirty="0" err="1">
                <a:solidFill>
                  <a:schemeClr val="accent1">
                    <a:lumMod val="50000"/>
                  </a:schemeClr>
                </a:solidFill>
              </a:rPr>
              <a:t>Già</a:t>
            </a:r>
            <a:r>
              <a:rPr lang="en-US" b="1" dirty="0">
                <a:solidFill>
                  <a:schemeClr val="accent1">
                    <a:lumMod val="50000"/>
                  </a:schemeClr>
                </a:solidFill>
              </a:rPr>
              <a:t> </a:t>
            </a:r>
            <a:r>
              <a:rPr lang="en-US" b="1" dirty="0" err="1">
                <a:solidFill>
                  <a:schemeClr val="accent1">
                    <a:lumMod val="50000"/>
                  </a:schemeClr>
                </a:solidFill>
              </a:rPr>
              <a:t>hóa</a:t>
            </a:r>
            <a:r>
              <a:rPr lang="en-US" b="1" dirty="0">
                <a:solidFill>
                  <a:schemeClr val="accent1">
                    <a:lumMod val="50000"/>
                  </a:schemeClr>
                </a:solidFill>
              </a:rPr>
              <a:t> </a:t>
            </a:r>
            <a:r>
              <a:rPr lang="en-US" b="1" dirty="0" err="1">
                <a:solidFill>
                  <a:schemeClr val="accent1">
                    <a:lumMod val="50000"/>
                  </a:schemeClr>
                </a:solidFill>
              </a:rPr>
              <a:t>năng</a:t>
            </a:r>
            <a:r>
              <a:rPr lang="en-US" b="1" dirty="0">
                <a:solidFill>
                  <a:schemeClr val="accent1">
                    <a:lumMod val="50000"/>
                  </a:schemeClr>
                </a:solidFill>
              </a:rPr>
              <a:t> </a:t>
            </a:r>
            <a:r>
              <a:rPr lang="en-US" b="1" dirty="0" err="1" smtClean="0">
                <a:solidFill>
                  <a:schemeClr val="accent1">
                    <a:lumMod val="50000"/>
                  </a:schemeClr>
                </a:solidFill>
              </a:rPr>
              <a:t>động</a:t>
            </a:r>
            <a:endParaRPr sz="1100" dirty="0">
              <a:solidFill>
                <a:schemeClr val="accent1">
                  <a:lumMod val="50000"/>
                </a:schemeClr>
              </a:solidFill>
              <a:latin typeface="Verdana"/>
              <a:cs typeface="Verdana"/>
            </a:endParaRPr>
          </a:p>
        </p:txBody>
      </p:sp>
      <p:sp>
        <p:nvSpPr>
          <p:cNvPr id="6" name="Rectangle 5"/>
          <p:cNvSpPr/>
          <p:nvPr/>
        </p:nvSpPr>
        <p:spPr>
          <a:xfrm>
            <a:off x="1608518" y="3402257"/>
            <a:ext cx="3810000" cy="1754326"/>
          </a:xfrm>
          <a:prstGeom prst="rect">
            <a:avLst/>
          </a:prstGeom>
        </p:spPr>
        <p:txBody>
          <a:bodyPr>
            <a:spAutoFit/>
          </a:bodyPr>
          <a:lstStyle/>
          <a:p>
            <a:r>
              <a:rPr lang="en-US" dirty="0" smtClean="0">
                <a:solidFill>
                  <a:srgbClr val="000000"/>
                </a:solidFill>
                <a:latin typeface="Times New Roman" panose="02020603050405020304" pitchFamily="18" charset="0"/>
                <a:ea typeface="Calibri" panose="020F0502020204030204" pitchFamily="34" charset="0"/>
              </a:rPr>
              <a:t>G</a:t>
            </a:r>
            <a:r>
              <a:rPr lang="vi-VN" dirty="0" smtClean="0">
                <a:solidFill>
                  <a:srgbClr val="000000"/>
                </a:solidFill>
                <a:latin typeface="Times New Roman" panose="02020603050405020304" pitchFamily="18" charset="0"/>
                <a:ea typeface="Calibri" panose="020F0502020204030204" pitchFamily="34" charset="0"/>
              </a:rPr>
              <a:t>ià </a:t>
            </a:r>
            <a:r>
              <a:rPr lang="vi-VN" dirty="0">
                <a:solidFill>
                  <a:srgbClr val="000000"/>
                </a:solidFill>
                <a:latin typeface="Times New Roman" panose="02020603050405020304" pitchFamily="18" charset="0"/>
                <a:ea typeface="Calibri" panose="020F0502020204030204" pitchFamily="34" charset="0"/>
              </a:rPr>
              <a:t>hóa rủi ro, đề cập tới tình </a:t>
            </a:r>
            <a:r>
              <a:rPr lang="vi-VN" dirty="0" smtClean="0">
                <a:solidFill>
                  <a:srgbClr val="000000"/>
                </a:solidFill>
                <a:latin typeface="Times New Roman" panose="02020603050405020304" pitchFamily="18" charset="0"/>
                <a:ea typeface="Calibri" panose="020F0502020204030204" pitchFamily="34" charset="0"/>
              </a:rPr>
              <a:t>trạng</a:t>
            </a:r>
            <a:r>
              <a:rPr lang="en-US" dirty="0" smtClean="0">
                <a:solidFill>
                  <a:srgbClr val="000000"/>
                </a:solidFill>
                <a:latin typeface="Times New Roman" panose="02020603050405020304" pitchFamily="18" charset="0"/>
                <a:ea typeface="Calibri" panose="020F0502020204030204" pitchFamily="34" charset="0"/>
              </a:rPr>
              <a:t> </a:t>
            </a:r>
            <a:r>
              <a:rPr lang="en-US" dirty="0" err="1" smtClean="0">
                <a:solidFill>
                  <a:srgbClr val="000000"/>
                </a:solidFill>
                <a:latin typeface="Times New Roman" panose="02020603050405020304" pitchFamily="18" charset="0"/>
                <a:ea typeface="Calibri" panose="020F0502020204030204" pitchFamily="34" charset="0"/>
              </a:rPr>
              <a:t>người</a:t>
            </a:r>
            <a:r>
              <a:rPr lang="vi-VN" dirty="0" smtClean="0">
                <a:solidFill>
                  <a:srgbClr val="000000"/>
                </a:solidFill>
                <a:latin typeface="Times New Roman" panose="02020603050405020304" pitchFamily="18" charset="0"/>
                <a:ea typeface="Calibri" panose="020F0502020204030204" pitchFamily="34" charset="0"/>
              </a:rPr>
              <a:t> </a:t>
            </a:r>
            <a:r>
              <a:rPr lang="vi-VN" dirty="0">
                <a:solidFill>
                  <a:srgbClr val="000000"/>
                </a:solidFill>
                <a:latin typeface="Times New Roman" panose="02020603050405020304" pitchFamily="18" charset="0"/>
                <a:ea typeface="Calibri" panose="020F0502020204030204" pitchFamily="34" charset="0"/>
              </a:rPr>
              <a:t>đang trong độ tuổi lao động, tuổi trung niên nhưng có nguy cơ tài chính không được chuẩn bị cho thời kỳ nghỉ hưu để có được mức sống duy trì như trước khi nghỉ </a:t>
            </a:r>
            <a:r>
              <a:rPr lang="vi-VN" dirty="0" smtClean="0">
                <a:solidFill>
                  <a:srgbClr val="000000"/>
                </a:solidFill>
                <a:latin typeface="Times New Roman" panose="02020603050405020304" pitchFamily="18" charset="0"/>
                <a:ea typeface="Calibri" panose="020F0502020204030204" pitchFamily="34" charset="0"/>
              </a:rPr>
              <a:t>hưu.</a:t>
            </a:r>
            <a:endParaRPr lang="en-US" dirty="0"/>
          </a:p>
        </p:txBody>
      </p:sp>
    </p:spTree>
    <p:extLst>
      <p:ext uri="{BB962C8B-B14F-4D97-AF65-F5344CB8AC3E}">
        <p14:creationId xmlns:p14="http://schemas.microsoft.com/office/powerpoint/2010/main" xmlns="" val="3895949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0600" y="247295"/>
            <a:ext cx="5257800" cy="346249"/>
          </a:xfrm>
          <a:prstGeom prst="rect">
            <a:avLst/>
          </a:prstGeom>
        </p:spPr>
        <p:txBody>
          <a:bodyPr vert="horz" wrap="square" lIns="0" tIns="15240" rIns="0" bIns="0" rtlCol="0">
            <a:spAutoFit/>
          </a:bodyPr>
          <a:lstStyle/>
          <a:p>
            <a:pPr marL="12700">
              <a:lnSpc>
                <a:spcPct val="100000"/>
              </a:lnSpc>
              <a:spcBef>
                <a:spcPts val="120"/>
              </a:spcBef>
            </a:pPr>
            <a:r>
              <a:rPr spc="5" dirty="0" err="1" smtClean="0"/>
              <a:t>C</a:t>
            </a:r>
            <a:r>
              <a:rPr lang="en-US" spc="5" dirty="0" err="1" smtClean="0"/>
              <a:t>ơ</a:t>
            </a:r>
            <a:r>
              <a:rPr lang="en-US" spc="5" dirty="0" smtClean="0"/>
              <a:t> </a:t>
            </a:r>
            <a:r>
              <a:rPr lang="en-US" spc="5" dirty="0" err="1" smtClean="0"/>
              <a:t>chế</a:t>
            </a:r>
            <a:r>
              <a:rPr lang="en-US" spc="5" dirty="0" smtClean="0"/>
              <a:t> </a:t>
            </a:r>
            <a:r>
              <a:rPr lang="en-US" spc="5" dirty="0" err="1" smtClean="0"/>
              <a:t>đảm</a:t>
            </a:r>
            <a:r>
              <a:rPr lang="en-US" spc="5" dirty="0" smtClean="0"/>
              <a:t> </a:t>
            </a:r>
            <a:r>
              <a:rPr lang="en-US" spc="5" dirty="0" err="1" smtClean="0"/>
              <a:t>bảo</a:t>
            </a:r>
            <a:r>
              <a:rPr lang="en-US" spc="5" dirty="0" smtClean="0"/>
              <a:t> An </a:t>
            </a:r>
            <a:r>
              <a:rPr lang="en-US" spc="5" dirty="0" err="1" smtClean="0"/>
              <a:t>ninh</a:t>
            </a:r>
            <a:r>
              <a:rPr lang="en-US" spc="5" dirty="0" smtClean="0"/>
              <a:t> </a:t>
            </a:r>
            <a:r>
              <a:rPr lang="en-US" spc="5" dirty="0" err="1" smtClean="0"/>
              <a:t>tuổi</a:t>
            </a:r>
            <a:r>
              <a:rPr lang="en-US" spc="5" dirty="0" smtClean="0"/>
              <a:t> </a:t>
            </a:r>
            <a:r>
              <a:rPr lang="en-US" spc="5" dirty="0" err="1" smtClean="0"/>
              <a:t>già</a:t>
            </a:r>
            <a:endParaRPr spc="35" dirty="0"/>
          </a:p>
        </p:txBody>
      </p:sp>
      <p:sp>
        <p:nvSpPr>
          <p:cNvPr id="17" name="object 17"/>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sp>
        <p:nvSpPr>
          <p:cNvPr id="2" name="Rectangle 1"/>
          <p:cNvSpPr/>
          <p:nvPr/>
        </p:nvSpPr>
        <p:spPr>
          <a:xfrm>
            <a:off x="1295400" y="927595"/>
            <a:ext cx="4648200" cy="3785652"/>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p>
          <a:p>
            <a:pPr marL="342900" indent="-342900">
              <a:buAutoNum type="arabicParenR"/>
            </a:pPr>
            <a:r>
              <a:rPr lang="en-US" sz="2400" dirty="0" err="1">
                <a:latin typeface="Times New Roman" panose="02020603050405020304" pitchFamily="18" charset="0"/>
                <a:cs typeface="Times New Roman" panose="02020603050405020304" pitchFamily="18" charset="0"/>
              </a:rPr>
              <a:t>L</a:t>
            </a:r>
            <a:r>
              <a:rPr lang="en-US" sz="2400" dirty="0" err="1" smtClean="0">
                <a:latin typeface="Times New Roman" panose="02020603050405020304" pitchFamily="18" charset="0"/>
                <a:cs typeface="Times New Roman" panose="02020603050405020304" pitchFamily="18" charset="0"/>
              </a:rPr>
              <a:t>àm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Thu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p>
        </p:txBody>
      </p:sp>
      <p:sp>
        <p:nvSpPr>
          <p:cNvPr id="6" name="object 4"/>
          <p:cNvSpPr/>
          <p:nvPr/>
        </p:nvSpPr>
        <p:spPr>
          <a:xfrm>
            <a:off x="609600" y="2398276"/>
            <a:ext cx="1555114" cy="3307079"/>
          </a:xfrm>
          <a:custGeom>
            <a:avLst/>
            <a:gdLst/>
            <a:ahLst/>
            <a:cxnLst/>
            <a:rect l="l" t="t" r="r" b="b"/>
            <a:pathLst>
              <a:path w="1859914" h="3307079">
                <a:moveTo>
                  <a:pt x="1859577" y="3307038"/>
                </a:moveTo>
                <a:lnTo>
                  <a:pt x="0" y="3307038"/>
                </a:lnTo>
                <a:lnTo>
                  <a:pt x="0" y="0"/>
                </a:lnTo>
                <a:lnTo>
                  <a:pt x="33854" y="45807"/>
                </a:lnTo>
                <a:lnTo>
                  <a:pt x="62935" y="86685"/>
                </a:lnTo>
                <a:lnTo>
                  <a:pt x="91248" y="127906"/>
                </a:lnTo>
                <a:lnTo>
                  <a:pt x="118773" y="169456"/>
                </a:lnTo>
                <a:lnTo>
                  <a:pt x="145489" y="211318"/>
                </a:lnTo>
                <a:lnTo>
                  <a:pt x="171373" y="253478"/>
                </a:lnTo>
                <a:lnTo>
                  <a:pt x="196405" y="295919"/>
                </a:lnTo>
                <a:lnTo>
                  <a:pt x="229813" y="357440"/>
                </a:lnTo>
                <a:lnTo>
                  <a:pt x="261083" y="418688"/>
                </a:lnTo>
                <a:lnTo>
                  <a:pt x="290289" y="479553"/>
                </a:lnTo>
                <a:lnTo>
                  <a:pt x="317504" y="539923"/>
                </a:lnTo>
                <a:lnTo>
                  <a:pt x="342801" y="599685"/>
                </a:lnTo>
                <a:lnTo>
                  <a:pt x="366255" y="658728"/>
                </a:lnTo>
                <a:lnTo>
                  <a:pt x="387939" y="716941"/>
                </a:lnTo>
                <a:lnTo>
                  <a:pt x="407926" y="774212"/>
                </a:lnTo>
                <a:lnTo>
                  <a:pt x="426289" y="830429"/>
                </a:lnTo>
                <a:lnTo>
                  <a:pt x="443104" y="885480"/>
                </a:lnTo>
                <a:lnTo>
                  <a:pt x="458443" y="939254"/>
                </a:lnTo>
                <a:lnTo>
                  <a:pt x="472379" y="991640"/>
                </a:lnTo>
                <a:lnTo>
                  <a:pt x="484987" y="1042525"/>
                </a:lnTo>
                <a:lnTo>
                  <a:pt x="496340" y="1091797"/>
                </a:lnTo>
                <a:lnTo>
                  <a:pt x="506512" y="1139347"/>
                </a:lnTo>
                <a:lnTo>
                  <a:pt x="515576" y="1185060"/>
                </a:lnTo>
                <a:lnTo>
                  <a:pt x="523605" y="1228827"/>
                </a:lnTo>
                <a:lnTo>
                  <a:pt x="530674" y="1270535"/>
                </a:lnTo>
                <a:lnTo>
                  <a:pt x="536855" y="1310072"/>
                </a:lnTo>
                <a:lnTo>
                  <a:pt x="546852" y="1382190"/>
                </a:lnTo>
                <a:lnTo>
                  <a:pt x="554183" y="1444285"/>
                </a:lnTo>
                <a:lnTo>
                  <a:pt x="559438" y="1495466"/>
                </a:lnTo>
                <a:lnTo>
                  <a:pt x="568498" y="1565732"/>
                </a:lnTo>
                <a:lnTo>
                  <a:pt x="575127" y="1631301"/>
                </a:lnTo>
                <a:lnTo>
                  <a:pt x="579685" y="1692521"/>
                </a:lnTo>
                <a:lnTo>
                  <a:pt x="582530" y="1749742"/>
                </a:lnTo>
                <a:lnTo>
                  <a:pt x="584022" y="1803312"/>
                </a:lnTo>
                <a:lnTo>
                  <a:pt x="584518" y="1853581"/>
                </a:lnTo>
                <a:lnTo>
                  <a:pt x="584378" y="1900897"/>
                </a:lnTo>
                <a:lnTo>
                  <a:pt x="583960" y="1945609"/>
                </a:lnTo>
                <a:lnTo>
                  <a:pt x="583623" y="1988067"/>
                </a:lnTo>
                <a:lnTo>
                  <a:pt x="583726" y="2028618"/>
                </a:lnTo>
                <a:lnTo>
                  <a:pt x="584627" y="2067613"/>
                </a:lnTo>
                <a:lnTo>
                  <a:pt x="590260" y="2142329"/>
                </a:lnTo>
                <a:lnTo>
                  <a:pt x="603390" y="2215004"/>
                </a:lnTo>
                <a:lnTo>
                  <a:pt x="626889" y="2288432"/>
                </a:lnTo>
                <a:lnTo>
                  <a:pt x="643422" y="2326300"/>
                </a:lnTo>
                <a:lnTo>
                  <a:pt x="663624" y="2365403"/>
                </a:lnTo>
                <a:lnTo>
                  <a:pt x="687853" y="2406089"/>
                </a:lnTo>
                <a:lnTo>
                  <a:pt x="713344" y="2443994"/>
                </a:lnTo>
                <a:lnTo>
                  <a:pt x="739668" y="2478714"/>
                </a:lnTo>
                <a:lnTo>
                  <a:pt x="766916" y="2510607"/>
                </a:lnTo>
                <a:lnTo>
                  <a:pt x="795175" y="2540035"/>
                </a:lnTo>
                <a:lnTo>
                  <a:pt x="824537" y="2567357"/>
                </a:lnTo>
                <a:lnTo>
                  <a:pt x="855091" y="2592933"/>
                </a:lnTo>
                <a:lnTo>
                  <a:pt x="886926" y="2617123"/>
                </a:lnTo>
                <a:lnTo>
                  <a:pt x="920131" y="2640287"/>
                </a:lnTo>
                <a:lnTo>
                  <a:pt x="954798" y="2662785"/>
                </a:lnTo>
                <a:lnTo>
                  <a:pt x="991015" y="2684977"/>
                </a:lnTo>
                <a:lnTo>
                  <a:pt x="1028872" y="2707222"/>
                </a:lnTo>
                <a:lnTo>
                  <a:pt x="1198490" y="2803939"/>
                </a:lnTo>
                <a:lnTo>
                  <a:pt x="1245891" y="2831852"/>
                </a:lnTo>
                <a:lnTo>
                  <a:pt x="1295469" y="2861978"/>
                </a:lnTo>
                <a:lnTo>
                  <a:pt x="1347315" y="2894677"/>
                </a:lnTo>
                <a:lnTo>
                  <a:pt x="1401517" y="2930309"/>
                </a:lnTo>
                <a:lnTo>
                  <a:pt x="1458166" y="2969235"/>
                </a:lnTo>
                <a:lnTo>
                  <a:pt x="1517351" y="3011813"/>
                </a:lnTo>
                <a:lnTo>
                  <a:pt x="1555413" y="3041371"/>
                </a:lnTo>
                <a:lnTo>
                  <a:pt x="1594171" y="3072335"/>
                </a:lnTo>
                <a:lnTo>
                  <a:pt x="1633498" y="3104617"/>
                </a:lnTo>
                <a:lnTo>
                  <a:pt x="1673263" y="3138127"/>
                </a:lnTo>
                <a:lnTo>
                  <a:pt x="1713339" y="3172777"/>
                </a:lnTo>
                <a:lnTo>
                  <a:pt x="1753595" y="3208478"/>
                </a:lnTo>
                <a:lnTo>
                  <a:pt x="1793904" y="3245142"/>
                </a:lnTo>
                <a:lnTo>
                  <a:pt x="1834135" y="3282679"/>
                </a:lnTo>
                <a:lnTo>
                  <a:pt x="1859577" y="3307038"/>
                </a:lnTo>
                <a:close/>
              </a:path>
            </a:pathLst>
          </a:custGeom>
          <a:solidFill>
            <a:srgbClr val="FDB33A"/>
          </a:solidFill>
        </p:spPr>
        <p:txBody>
          <a:bodyPr wrap="square" lIns="0" tIns="0" rIns="0" bIns="0" rtlCol="0"/>
          <a:lstStyle/>
          <a:p>
            <a:endParaRPr/>
          </a:p>
        </p:txBody>
      </p:sp>
      <p:grpSp>
        <p:nvGrpSpPr>
          <p:cNvPr id="7" name="object 3"/>
          <p:cNvGrpSpPr/>
          <p:nvPr/>
        </p:nvGrpSpPr>
        <p:grpSpPr>
          <a:xfrm>
            <a:off x="5749335" y="-2411"/>
            <a:ext cx="1794752" cy="5715328"/>
            <a:chOff x="5164664" y="0"/>
            <a:chExt cx="2455818" cy="5715328"/>
          </a:xfrm>
        </p:grpSpPr>
        <p:sp>
          <p:nvSpPr>
            <p:cNvPr id="8" name="object 4"/>
            <p:cNvSpPr/>
            <p:nvPr/>
          </p:nvSpPr>
          <p:spPr>
            <a:xfrm>
              <a:off x="5164664" y="0"/>
              <a:ext cx="2455545" cy="5715000"/>
            </a:xfrm>
            <a:custGeom>
              <a:avLst/>
              <a:gdLst/>
              <a:ahLst/>
              <a:cxnLst/>
              <a:rect l="l" t="t" r="r" b="b"/>
              <a:pathLst>
                <a:path w="2455545" h="5715000">
                  <a:moveTo>
                    <a:pt x="2455319" y="5714988"/>
                  </a:moveTo>
                  <a:lnTo>
                    <a:pt x="0" y="5714988"/>
                  </a:lnTo>
                  <a:lnTo>
                    <a:pt x="0" y="0"/>
                  </a:lnTo>
                  <a:lnTo>
                    <a:pt x="2455319" y="0"/>
                  </a:lnTo>
                  <a:lnTo>
                    <a:pt x="2455319" y="5714988"/>
                  </a:lnTo>
                  <a:close/>
                </a:path>
              </a:pathLst>
            </a:custGeom>
            <a:solidFill>
              <a:srgbClr val="FFFFFF"/>
            </a:solidFill>
          </p:spPr>
          <p:txBody>
            <a:bodyPr wrap="square" lIns="0" tIns="0" rIns="0" bIns="0" rtlCol="0"/>
            <a:lstStyle/>
            <a:p>
              <a:endParaRPr/>
            </a:p>
          </p:txBody>
        </p:sp>
        <p:sp>
          <p:nvSpPr>
            <p:cNvPr id="9" name="object 5"/>
            <p:cNvSpPr/>
            <p:nvPr/>
          </p:nvSpPr>
          <p:spPr>
            <a:xfrm>
              <a:off x="5164665" y="2412"/>
              <a:ext cx="1517021" cy="3009899"/>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10"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Tree>
    <p:extLst>
      <p:ext uri="{BB962C8B-B14F-4D97-AF65-F5344CB8AC3E}">
        <p14:creationId xmlns:p14="http://schemas.microsoft.com/office/powerpoint/2010/main" xmlns="" val="2098033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0600" y="247295"/>
            <a:ext cx="5638800" cy="346249"/>
          </a:xfrm>
          <a:prstGeom prst="rect">
            <a:avLst/>
          </a:prstGeom>
        </p:spPr>
        <p:txBody>
          <a:bodyPr vert="horz" wrap="square" lIns="0" tIns="15240" rIns="0" bIns="0" rtlCol="0">
            <a:spAutoFit/>
          </a:bodyPr>
          <a:lstStyle/>
          <a:p>
            <a:pPr marL="12700">
              <a:lnSpc>
                <a:spcPct val="100000"/>
              </a:lnSpc>
              <a:spcBef>
                <a:spcPts val="120"/>
              </a:spcBef>
            </a:pPr>
            <a:r>
              <a:rPr lang="en-US" spc="5" dirty="0" err="1" smtClean="0"/>
              <a:t>Nguồn</a:t>
            </a:r>
            <a:r>
              <a:rPr lang="en-US" spc="5" dirty="0" smtClean="0"/>
              <a:t> </a:t>
            </a:r>
            <a:r>
              <a:rPr lang="en-US" spc="5" dirty="0" err="1" smtClean="0"/>
              <a:t>tài</a:t>
            </a:r>
            <a:r>
              <a:rPr lang="en-US" spc="5" dirty="0" smtClean="0"/>
              <a:t> </a:t>
            </a:r>
            <a:r>
              <a:rPr lang="en-US" spc="5" dirty="0" err="1" smtClean="0"/>
              <a:t>chính</a:t>
            </a:r>
            <a:r>
              <a:rPr lang="en-US" spc="5" dirty="0" smtClean="0"/>
              <a:t> </a:t>
            </a:r>
            <a:r>
              <a:rPr lang="en-US" spc="5" dirty="0" err="1" smtClean="0"/>
              <a:t>đảm</a:t>
            </a:r>
            <a:r>
              <a:rPr lang="en-US" spc="5" dirty="0" smtClean="0"/>
              <a:t> </a:t>
            </a:r>
            <a:r>
              <a:rPr lang="en-US" spc="5" dirty="0" err="1" smtClean="0"/>
              <a:t>bảo</a:t>
            </a:r>
            <a:r>
              <a:rPr lang="en-US" spc="5" dirty="0" smtClean="0"/>
              <a:t> An </a:t>
            </a:r>
            <a:r>
              <a:rPr lang="en-US" spc="5" dirty="0" err="1" smtClean="0"/>
              <a:t>ninh</a:t>
            </a:r>
            <a:r>
              <a:rPr lang="en-US" spc="5" dirty="0" smtClean="0"/>
              <a:t> </a:t>
            </a:r>
            <a:r>
              <a:rPr lang="en-US" spc="5" dirty="0" err="1" smtClean="0"/>
              <a:t>tuổi</a:t>
            </a:r>
            <a:r>
              <a:rPr lang="en-US" spc="5" dirty="0" smtClean="0"/>
              <a:t> </a:t>
            </a:r>
            <a:r>
              <a:rPr lang="en-US" spc="5" dirty="0" err="1" smtClean="0"/>
              <a:t>già</a:t>
            </a:r>
            <a:endParaRPr spc="35" dirty="0"/>
          </a:p>
        </p:txBody>
      </p:sp>
      <p:sp>
        <p:nvSpPr>
          <p:cNvPr id="17" name="object 17"/>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sp>
        <p:nvSpPr>
          <p:cNvPr id="6" name="object 4"/>
          <p:cNvSpPr/>
          <p:nvPr/>
        </p:nvSpPr>
        <p:spPr>
          <a:xfrm>
            <a:off x="0" y="2407921"/>
            <a:ext cx="1555114" cy="3307079"/>
          </a:xfrm>
          <a:custGeom>
            <a:avLst/>
            <a:gdLst/>
            <a:ahLst/>
            <a:cxnLst/>
            <a:rect l="l" t="t" r="r" b="b"/>
            <a:pathLst>
              <a:path w="1859914" h="3307079">
                <a:moveTo>
                  <a:pt x="1859577" y="3307038"/>
                </a:moveTo>
                <a:lnTo>
                  <a:pt x="0" y="3307038"/>
                </a:lnTo>
                <a:lnTo>
                  <a:pt x="0" y="0"/>
                </a:lnTo>
                <a:lnTo>
                  <a:pt x="33854" y="45807"/>
                </a:lnTo>
                <a:lnTo>
                  <a:pt x="62935" y="86685"/>
                </a:lnTo>
                <a:lnTo>
                  <a:pt x="91248" y="127906"/>
                </a:lnTo>
                <a:lnTo>
                  <a:pt x="118773" y="169456"/>
                </a:lnTo>
                <a:lnTo>
                  <a:pt x="145489" y="211318"/>
                </a:lnTo>
                <a:lnTo>
                  <a:pt x="171373" y="253478"/>
                </a:lnTo>
                <a:lnTo>
                  <a:pt x="196405" y="295919"/>
                </a:lnTo>
                <a:lnTo>
                  <a:pt x="229813" y="357440"/>
                </a:lnTo>
                <a:lnTo>
                  <a:pt x="261083" y="418688"/>
                </a:lnTo>
                <a:lnTo>
                  <a:pt x="290289" y="479553"/>
                </a:lnTo>
                <a:lnTo>
                  <a:pt x="317504" y="539923"/>
                </a:lnTo>
                <a:lnTo>
                  <a:pt x="342801" y="599685"/>
                </a:lnTo>
                <a:lnTo>
                  <a:pt x="366255" y="658728"/>
                </a:lnTo>
                <a:lnTo>
                  <a:pt x="387939" y="716941"/>
                </a:lnTo>
                <a:lnTo>
                  <a:pt x="407926" y="774212"/>
                </a:lnTo>
                <a:lnTo>
                  <a:pt x="426289" y="830429"/>
                </a:lnTo>
                <a:lnTo>
                  <a:pt x="443104" y="885480"/>
                </a:lnTo>
                <a:lnTo>
                  <a:pt x="458443" y="939254"/>
                </a:lnTo>
                <a:lnTo>
                  <a:pt x="472379" y="991640"/>
                </a:lnTo>
                <a:lnTo>
                  <a:pt x="484987" y="1042525"/>
                </a:lnTo>
                <a:lnTo>
                  <a:pt x="496340" y="1091797"/>
                </a:lnTo>
                <a:lnTo>
                  <a:pt x="506512" y="1139347"/>
                </a:lnTo>
                <a:lnTo>
                  <a:pt x="515576" y="1185060"/>
                </a:lnTo>
                <a:lnTo>
                  <a:pt x="523605" y="1228827"/>
                </a:lnTo>
                <a:lnTo>
                  <a:pt x="530674" y="1270535"/>
                </a:lnTo>
                <a:lnTo>
                  <a:pt x="536855" y="1310072"/>
                </a:lnTo>
                <a:lnTo>
                  <a:pt x="546852" y="1382190"/>
                </a:lnTo>
                <a:lnTo>
                  <a:pt x="554183" y="1444285"/>
                </a:lnTo>
                <a:lnTo>
                  <a:pt x="559438" y="1495466"/>
                </a:lnTo>
                <a:lnTo>
                  <a:pt x="568498" y="1565732"/>
                </a:lnTo>
                <a:lnTo>
                  <a:pt x="575127" y="1631301"/>
                </a:lnTo>
                <a:lnTo>
                  <a:pt x="579685" y="1692521"/>
                </a:lnTo>
                <a:lnTo>
                  <a:pt x="582530" y="1749742"/>
                </a:lnTo>
                <a:lnTo>
                  <a:pt x="584022" y="1803312"/>
                </a:lnTo>
                <a:lnTo>
                  <a:pt x="584518" y="1853581"/>
                </a:lnTo>
                <a:lnTo>
                  <a:pt x="584378" y="1900897"/>
                </a:lnTo>
                <a:lnTo>
                  <a:pt x="583960" y="1945609"/>
                </a:lnTo>
                <a:lnTo>
                  <a:pt x="583623" y="1988067"/>
                </a:lnTo>
                <a:lnTo>
                  <a:pt x="583726" y="2028618"/>
                </a:lnTo>
                <a:lnTo>
                  <a:pt x="584627" y="2067613"/>
                </a:lnTo>
                <a:lnTo>
                  <a:pt x="590260" y="2142329"/>
                </a:lnTo>
                <a:lnTo>
                  <a:pt x="603390" y="2215004"/>
                </a:lnTo>
                <a:lnTo>
                  <a:pt x="626889" y="2288432"/>
                </a:lnTo>
                <a:lnTo>
                  <a:pt x="643422" y="2326300"/>
                </a:lnTo>
                <a:lnTo>
                  <a:pt x="663624" y="2365403"/>
                </a:lnTo>
                <a:lnTo>
                  <a:pt x="687853" y="2406089"/>
                </a:lnTo>
                <a:lnTo>
                  <a:pt x="713344" y="2443994"/>
                </a:lnTo>
                <a:lnTo>
                  <a:pt x="739668" y="2478714"/>
                </a:lnTo>
                <a:lnTo>
                  <a:pt x="766916" y="2510607"/>
                </a:lnTo>
                <a:lnTo>
                  <a:pt x="795175" y="2540035"/>
                </a:lnTo>
                <a:lnTo>
                  <a:pt x="824537" y="2567357"/>
                </a:lnTo>
                <a:lnTo>
                  <a:pt x="855091" y="2592933"/>
                </a:lnTo>
                <a:lnTo>
                  <a:pt x="886926" y="2617123"/>
                </a:lnTo>
                <a:lnTo>
                  <a:pt x="920131" y="2640287"/>
                </a:lnTo>
                <a:lnTo>
                  <a:pt x="954798" y="2662785"/>
                </a:lnTo>
                <a:lnTo>
                  <a:pt x="991015" y="2684977"/>
                </a:lnTo>
                <a:lnTo>
                  <a:pt x="1028872" y="2707222"/>
                </a:lnTo>
                <a:lnTo>
                  <a:pt x="1198490" y="2803939"/>
                </a:lnTo>
                <a:lnTo>
                  <a:pt x="1245891" y="2831852"/>
                </a:lnTo>
                <a:lnTo>
                  <a:pt x="1295469" y="2861978"/>
                </a:lnTo>
                <a:lnTo>
                  <a:pt x="1347315" y="2894677"/>
                </a:lnTo>
                <a:lnTo>
                  <a:pt x="1401517" y="2930309"/>
                </a:lnTo>
                <a:lnTo>
                  <a:pt x="1458166" y="2969235"/>
                </a:lnTo>
                <a:lnTo>
                  <a:pt x="1517351" y="3011813"/>
                </a:lnTo>
                <a:lnTo>
                  <a:pt x="1555413" y="3041371"/>
                </a:lnTo>
                <a:lnTo>
                  <a:pt x="1594171" y="3072335"/>
                </a:lnTo>
                <a:lnTo>
                  <a:pt x="1633498" y="3104617"/>
                </a:lnTo>
                <a:lnTo>
                  <a:pt x="1673263" y="3138127"/>
                </a:lnTo>
                <a:lnTo>
                  <a:pt x="1713339" y="3172777"/>
                </a:lnTo>
                <a:lnTo>
                  <a:pt x="1753595" y="3208478"/>
                </a:lnTo>
                <a:lnTo>
                  <a:pt x="1793904" y="3245142"/>
                </a:lnTo>
                <a:lnTo>
                  <a:pt x="1834135" y="3282679"/>
                </a:lnTo>
                <a:lnTo>
                  <a:pt x="1859577" y="3307038"/>
                </a:lnTo>
                <a:close/>
              </a:path>
            </a:pathLst>
          </a:custGeom>
          <a:solidFill>
            <a:srgbClr val="FDB33A"/>
          </a:solidFill>
        </p:spPr>
        <p:txBody>
          <a:bodyPr wrap="square" lIns="0" tIns="0" rIns="0" bIns="0" rtlCol="0"/>
          <a:lstStyle/>
          <a:p>
            <a:endParaRPr/>
          </a:p>
        </p:txBody>
      </p:sp>
      <p:sp>
        <p:nvSpPr>
          <p:cNvPr id="2" name="Rectangle 1"/>
          <p:cNvSpPr/>
          <p:nvPr/>
        </p:nvSpPr>
        <p:spPr>
          <a:xfrm>
            <a:off x="723900" y="851065"/>
            <a:ext cx="6172200" cy="646331"/>
          </a:xfrm>
          <a:prstGeom prst="rect">
            <a:avLst/>
          </a:prstGeom>
        </p:spPr>
        <p:txBody>
          <a:bodyPr wrap="square">
            <a:spAutoFit/>
          </a:bodyPr>
          <a:lstStyle/>
          <a:p>
            <a:r>
              <a:rPr lang="en-US" b="1" dirty="0" err="1" smtClean="0">
                <a:solidFill>
                  <a:srgbClr val="4C9F38"/>
                </a:solidFill>
                <a:latin typeface="MyriadPro-Bold"/>
              </a:rPr>
              <a:t>Các</a:t>
            </a:r>
            <a:r>
              <a:rPr lang="en-US" b="1" dirty="0" smtClean="0">
                <a:solidFill>
                  <a:srgbClr val="4C9F38"/>
                </a:solidFill>
                <a:latin typeface="MyriadPro-Bold"/>
              </a:rPr>
              <a:t> </a:t>
            </a:r>
            <a:r>
              <a:rPr lang="en-US" b="1" dirty="0" err="1" smtClean="0">
                <a:solidFill>
                  <a:srgbClr val="4C9F38"/>
                </a:solidFill>
                <a:latin typeface="MyriadPro-Bold"/>
              </a:rPr>
              <a:t>nguồn</a:t>
            </a:r>
            <a:r>
              <a:rPr lang="en-US" b="1" dirty="0" smtClean="0">
                <a:solidFill>
                  <a:srgbClr val="4C9F38"/>
                </a:solidFill>
                <a:latin typeface="MyriadPro-Bold"/>
              </a:rPr>
              <a:t> </a:t>
            </a:r>
            <a:r>
              <a:rPr lang="en-US" b="1" dirty="0" err="1" smtClean="0">
                <a:solidFill>
                  <a:srgbClr val="4C9F38"/>
                </a:solidFill>
                <a:latin typeface="MyriadPro-Bold"/>
              </a:rPr>
              <a:t>thu</a:t>
            </a:r>
            <a:r>
              <a:rPr lang="en-US" b="1" dirty="0" smtClean="0">
                <a:solidFill>
                  <a:srgbClr val="4C9F38"/>
                </a:solidFill>
                <a:latin typeface="MyriadPro-Bold"/>
              </a:rPr>
              <a:t> </a:t>
            </a:r>
            <a:r>
              <a:rPr lang="en-US" b="1" dirty="0" err="1" smtClean="0">
                <a:solidFill>
                  <a:srgbClr val="4C9F38"/>
                </a:solidFill>
                <a:latin typeface="MyriadPro-Bold"/>
              </a:rPr>
              <a:t>nhập</a:t>
            </a:r>
            <a:r>
              <a:rPr lang="en-US" b="1" dirty="0" smtClean="0">
                <a:solidFill>
                  <a:srgbClr val="4C9F38"/>
                </a:solidFill>
                <a:latin typeface="MyriadPro-Bold"/>
              </a:rPr>
              <a:t> </a:t>
            </a:r>
            <a:r>
              <a:rPr lang="en-US" b="1" dirty="0" err="1" smtClean="0">
                <a:solidFill>
                  <a:srgbClr val="4C9F38"/>
                </a:solidFill>
                <a:latin typeface="MyriadPro-Bold"/>
              </a:rPr>
              <a:t>của</a:t>
            </a:r>
            <a:r>
              <a:rPr lang="en-US" b="1" dirty="0" smtClean="0">
                <a:solidFill>
                  <a:srgbClr val="4C9F38"/>
                </a:solidFill>
                <a:latin typeface="MyriadPro-Bold"/>
              </a:rPr>
              <a:t> </a:t>
            </a:r>
            <a:r>
              <a:rPr lang="en-US" b="1" dirty="0" err="1" smtClean="0">
                <a:solidFill>
                  <a:srgbClr val="4C9F38"/>
                </a:solidFill>
                <a:latin typeface="MyriadPro-Bold"/>
              </a:rPr>
              <a:t>người</a:t>
            </a:r>
            <a:r>
              <a:rPr lang="en-US" b="1" dirty="0" smtClean="0">
                <a:solidFill>
                  <a:srgbClr val="4C9F38"/>
                </a:solidFill>
                <a:latin typeface="MyriadPro-Bold"/>
              </a:rPr>
              <a:t> </a:t>
            </a:r>
            <a:r>
              <a:rPr lang="en-US" b="1" dirty="0" err="1" smtClean="0">
                <a:solidFill>
                  <a:srgbClr val="4C9F38"/>
                </a:solidFill>
                <a:latin typeface="MyriadPro-Bold"/>
              </a:rPr>
              <a:t>từ</a:t>
            </a:r>
            <a:r>
              <a:rPr lang="en-US" b="1" dirty="0" smtClean="0">
                <a:solidFill>
                  <a:srgbClr val="4C9F38"/>
                </a:solidFill>
                <a:latin typeface="MyriadPro-Bold"/>
              </a:rPr>
              <a:t> 65 </a:t>
            </a:r>
            <a:r>
              <a:rPr lang="en-US" b="1" dirty="0" err="1" smtClean="0">
                <a:solidFill>
                  <a:srgbClr val="4C9F38"/>
                </a:solidFill>
                <a:latin typeface="MyriadPro-Bold"/>
              </a:rPr>
              <a:t>tuổi</a:t>
            </a:r>
            <a:r>
              <a:rPr lang="en-US" b="1" dirty="0" smtClean="0">
                <a:solidFill>
                  <a:srgbClr val="4C9F38"/>
                </a:solidFill>
                <a:latin typeface="MyriadPro-Bold"/>
              </a:rPr>
              <a:t> </a:t>
            </a:r>
            <a:r>
              <a:rPr lang="en-US" b="1" dirty="0" err="1" smtClean="0">
                <a:solidFill>
                  <a:srgbClr val="4C9F38"/>
                </a:solidFill>
                <a:latin typeface="MyriadPro-Bold"/>
              </a:rPr>
              <a:t>trở</a:t>
            </a:r>
            <a:r>
              <a:rPr lang="en-US" b="1" dirty="0" smtClean="0">
                <a:solidFill>
                  <a:srgbClr val="4C9F38"/>
                </a:solidFill>
                <a:latin typeface="MyriadPro-Bold"/>
              </a:rPr>
              <a:t> </a:t>
            </a:r>
            <a:r>
              <a:rPr lang="en-US" b="1" dirty="0" err="1" smtClean="0">
                <a:solidFill>
                  <a:srgbClr val="4C9F38"/>
                </a:solidFill>
                <a:latin typeface="MyriadPro-Bold"/>
              </a:rPr>
              <a:t>lên</a:t>
            </a:r>
            <a:r>
              <a:rPr lang="en-US" b="1" dirty="0" smtClean="0">
                <a:solidFill>
                  <a:srgbClr val="4C9F38"/>
                </a:solidFill>
                <a:latin typeface="MyriadPro-Bold"/>
              </a:rPr>
              <a:t> (%) </a:t>
            </a:r>
            <a:r>
              <a:rPr lang="en-US" dirty="0" smtClean="0"/>
              <a:t> </a:t>
            </a:r>
            <a:br>
              <a:rPr lang="en-US" dirty="0" smtClean="0"/>
            </a:br>
            <a:endParaRPr lang="en-US" dirty="0"/>
          </a:p>
        </p:txBody>
      </p:sp>
      <p:graphicFrame>
        <p:nvGraphicFramePr>
          <p:cNvPr id="11" name="Chart 10"/>
          <p:cNvGraphicFramePr>
            <a:graphicFrameLocks/>
          </p:cNvGraphicFramePr>
          <p:nvPr>
            <p:extLst>
              <p:ext uri="{D42A27DB-BD31-4B8C-83A1-F6EECF244321}">
                <p14:modId xmlns:p14="http://schemas.microsoft.com/office/powerpoint/2010/main" xmlns="" val="4187899864"/>
              </p:ext>
            </p:extLst>
          </p:nvPr>
        </p:nvGraphicFramePr>
        <p:xfrm>
          <a:off x="609600" y="1638300"/>
          <a:ext cx="66294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247512" y="4717077"/>
            <a:ext cx="1353576" cy="307777"/>
          </a:xfrm>
          <a:prstGeom prst="rect">
            <a:avLst/>
          </a:prstGeom>
        </p:spPr>
        <p:txBody>
          <a:bodyPr wrap="none">
            <a:spAutoFit/>
          </a:bodyPr>
          <a:lstStyle/>
          <a:p>
            <a:r>
              <a:rPr lang="en-US" sz="1400" b="1" dirty="0"/>
              <a:t>Asset dominant</a:t>
            </a:r>
          </a:p>
        </p:txBody>
      </p:sp>
      <p:sp>
        <p:nvSpPr>
          <p:cNvPr id="12" name="Rectangle 11"/>
          <p:cNvSpPr/>
          <p:nvPr/>
        </p:nvSpPr>
        <p:spPr>
          <a:xfrm>
            <a:off x="878443" y="4686300"/>
            <a:ext cx="1242648" cy="307777"/>
          </a:xfrm>
          <a:prstGeom prst="rect">
            <a:avLst/>
          </a:prstGeom>
        </p:spPr>
        <p:txBody>
          <a:bodyPr wrap="none">
            <a:spAutoFit/>
          </a:bodyPr>
          <a:lstStyle/>
          <a:p>
            <a:r>
              <a:rPr lang="en-US" sz="1400" b="1" dirty="0"/>
              <a:t>Dual balanced</a:t>
            </a:r>
          </a:p>
        </p:txBody>
      </p:sp>
      <p:sp>
        <p:nvSpPr>
          <p:cNvPr id="13" name="Rectangle 12"/>
          <p:cNvSpPr/>
          <p:nvPr/>
        </p:nvSpPr>
        <p:spPr>
          <a:xfrm>
            <a:off x="5715000" y="4686300"/>
            <a:ext cx="2310725" cy="307777"/>
          </a:xfrm>
          <a:prstGeom prst="rect">
            <a:avLst/>
          </a:prstGeom>
        </p:spPr>
        <p:txBody>
          <a:bodyPr wrap="square">
            <a:spAutoFit/>
          </a:bodyPr>
          <a:lstStyle/>
          <a:p>
            <a:r>
              <a:rPr lang="en-US" sz="1400" b="1" dirty="0"/>
              <a:t>Public transfer dominant</a:t>
            </a:r>
          </a:p>
        </p:txBody>
      </p:sp>
    </p:spTree>
    <p:extLst>
      <p:ext uri="{BB962C8B-B14F-4D97-AF65-F5344CB8AC3E}">
        <p14:creationId xmlns:p14="http://schemas.microsoft.com/office/powerpoint/2010/main" xmlns="" val="3387710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0600" y="247295"/>
            <a:ext cx="5257800" cy="346249"/>
          </a:xfrm>
          <a:prstGeom prst="rect">
            <a:avLst/>
          </a:prstGeom>
        </p:spPr>
        <p:txBody>
          <a:bodyPr vert="horz" wrap="square" lIns="0" tIns="15240" rIns="0" bIns="0" rtlCol="0">
            <a:spAutoFit/>
          </a:bodyPr>
          <a:lstStyle/>
          <a:p>
            <a:pPr marL="12700">
              <a:lnSpc>
                <a:spcPct val="100000"/>
              </a:lnSpc>
              <a:spcBef>
                <a:spcPts val="120"/>
              </a:spcBef>
            </a:pPr>
            <a:r>
              <a:rPr spc="5" dirty="0" err="1" smtClean="0"/>
              <a:t>C</a:t>
            </a:r>
            <a:r>
              <a:rPr lang="en-US" spc="5" dirty="0" err="1" smtClean="0"/>
              <a:t>ơ</a:t>
            </a:r>
            <a:r>
              <a:rPr lang="en-US" spc="5" dirty="0" smtClean="0"/>
              <a:t> </a:t>
            </a:r>
            <a:r>
              <a:rPr lang="en-US" spc="5" dirty="0" err="1" smtClean="0"/>
              <a:t>chế</a:t>
            </a:r>
            <a:r>
              <a:rPr lang="en-US" spc="5" dirty="0" smtClean="0"/>
              <a:t> </a:t>
            </a:r>
            <a:r>
              <a:rPr lang="en-US" spc="5" dirty="0" err="1" smtClean="0"/>
              <a:t>đảm</a:t>
            </a:r>
            <a:r>
              <a:rPr lang="en-US" spc="5" dirty="0" smtClean="0"/>
              <a:t> </a:t>
            </a:r>
            <a:r>
              <a:rPr lang="en-US" spc="5" dirty="0" err="1" smtClean="0"/>
              <a:t>bảo</a:t>
            </a:r>
            <a:r>
              <a:rPr lang="en-US" spc="5" dirty="0" smtClean="0"/>
              <a:t> An </a:t>
            </a:r>
            <a:r>
              <a:rPr lang="en-US" spc="5" dirty="0" err="1" smtClean="0"/>
              <a:t>ninh</a:t>
            </a:r>
            <a:r>
              <a:rPr lang="en-US" spc="5" dirty="0" smtClean="0"/>
              <a:t> </a:t>
            </a:r>
            <a:r>
              <a:rPr lang="en-US" spc="5" dirty="0" err="1" smtClean="0"/>
              <a:t>tuổi</a:t>
            </a:r>
            <a:r>
              <a:rPr lang="en-US" spc="5" dirty="0" smtClean="0"/>
              <a:t> </a:t>
            </a:r>
            <a:r>
              <a:rPr lang="en-US" spc="5" dirty="0" err="1" smtClean="0"/>
              <a:t>già</a:t>
            </a:r>
            <a:endParaRPr spc="35" dirty="0"/>
          </a:p>
        </p:txBody>
      </p:sp>
      <p:sp>
        <p:nvSpPr>
          <p:cNvPr id="17" name="object 17"/>
          <p:cNvSpPr/>
          <p:nvPr/>
        </p:nvSpPr>
        <p:spPr>
          <a:xfrm>
            <a:off x="1507696" y="138237"/>
            <a:ext cx="4605020" cy="0"/>
          </a:xfrm>
          <a:custGeom>
            <a:avLst/>
            <a:gdLst/>
            <a:ahLst/>
            <a:cxnLst/>
            <a:rect l="l" t="t" r="r" b="b"/>
            <a:pathLst>
              <a:path w="4605020">
                <a:moveTo>
                  <a:pt x="0" y="0"/>
                </a:moveTo>
                <a:lnTo>
                  <a:pt x="4604590" y="0"/>
                </a:lnTo>
              </a:path>
            </a:pathLst>
          </a:custGeom>
          <a:ln w="13824">
            <a:solidFill>
              <a:srgbClr val="000000"/>
            </a:solidFill>
          </a:ln>
        </p:spPr>
        <p:txBody>
          <a:bodyPr wrap="square" lIns="0" tIns="0" rIns="0" bIns="0" rtlCol="0"/>
          <a:lstStyle/>
          <a:p>
            <a:endParaRPr/>
          </a:p>
        </p:txBody>
      </p:sp>
      <p:sp>
        <p:nvSpPr>
          <p:cNvPr id="6" name="object 4"/>
          <p:cNvSpPr/>
          <p:nvPr/>
        </p:nvSpPr>
        <p:spPr>
          <a:xfrm>
            <a:off x="609600" y="2398276"/>
            <a:ext cx="1555114" cy="3307079"/>
          </a:xfrm>
          <a:custGeom>
            <a:avLst/>
            <a:gdLst/>
            <a:ahLst/>
            <a:cxnLst/>
            <a:rect l="l" t="t" r="r" b="b"/>
            <a:pathLst>
              <a:path w="1859914" h="3307079">
                <a:moveTo>
                  <a:pt x="1859577" y="3307038"/>
                </a:moveTo>
                <a:lnTo>
                  <a:pt x="0" y="3307038"/>
                </a:lnTo>
                <a:lnTo>
                  <a:pt x="0" y="0"/>
                </a:lnTo>
                <a:lnTo>
                  <a:pt x="33854" y="45807"/>
                </a:lnTo>
                <a:lnTo>
                  <a:pt x="62935" y="86685"/>
                </a:lnTo>
                <a:lnTo>
                  <a:pt x="91248" y="127906"/>
                </a:lnTo>
                <a:lnTo>
                  <a:pt x="118773" y="169456"/>
                </a:lnTo>
                <a:lnTo>
                  <a:pt x="145489" y="211318"/>
                </a:lnTo>
                <a:lnTo>
                  <a:pt x="171373" y="253478"/>
                </a:lnTo>
                <a:lnTo>
                  <a:pt x="196405" y="295919"/>
                </a:lnTo>
                <a:lnTo>
                  <a:pt x="229813" y="357440"/>
                </a:lnTo>
                <a:lnTo>
                  <a:pt x="261083" y="418688"/>
                </a:lnTo>
                <a:lnTo>
                  <a:pt x="290289" y="479553"/>
                </a:lnTo>
                <a:lnTo>
                  <a:pt x="317504" y="539923"/>
                </a:lnTo>
                <a:lnTo>
                  <a:pt x="342801" y="599685"/>
                </a:lnTo>
                <a:lnTo>
                  <a:pt x="366255" y="658728"/>
                </a:lnTo>
                <a:lnTo>
                  <a:pt x="387939" y="716941"/>
                </a:lnTo>
                <a:lnTo>
                  <a:pt x="407926" y="774212"/>
                </a:lnTo>
                <a:lnTo>
                  <a:pt x="426289" y="830429"/>
                </a:lnTo>
                <a:lnTo>
                  <a:pt x="443104" y="885480"/>
                </a:lnTo>
                <a:lnTo>
                  <a:pt x="458443" y="939254"/>
                </a:lnTo>
                <a:lnTo>
                  <a:pt x="472379" y="991640"/>
                </a:lnTo>
                <a:lnTo>
                  <a:pt x="484987" y="1042525"/>
                </a:lnTo>
                <a:lnTo>
                  <a:pt x="496340" y="1091797"/>
                </a:lnTo>
                <a:lnTo>
                  <a:pt x="506512" y="1139347"/>
                </a:lnTo>
                <a:lnTo>
                  <a:pt x="515576" y="1185060"/>
                </a:lnTo>
                <a:lnTo>
                  <a:pt x="523605" y="1228827"/>
                </a:lnTo>
                <a:lnTo>
                  <a:pt x="530674" y="1270535"/>
                </a:lnTo>
                <a:lnTo>
                  <a:pt x="536855" y="1310072"/>
                </a:lnTo>
                <a:lnTo>
                  <a:pt x="546852" y="1382190"/>
                </a:lnTo>
                <a:lnTo>
                  <a:pt x="554183" y="1444285"/>
                </a:lnTo>
                <a:lnTo>
                  <a:pt x="559438" y="1495466"/>
                </a:lnTo>
                <a:lnTo>
                  <a:pt x="568498" y="1565732"/>
                </a:lnTo>
                <a:lnTo>
                  <a:pt x="575127" y="1631301"/>
                </a:lnTo>
                <a:lnTo>
                  <a:pt x="579685" y="1692521"/>
                </a:lnTo>
                <a:lnTo>
                  <a:pt x="582530" y="1749742"/>
                </a:lnTo>
                <a:lnTo>
                  <a:pt x="584022" y="1803312"/>
                </a:lnTo>
                <a:lnTo>
                  <a:pt x="584518" y="1853581"/>
                </a:lnTo>
                <a:lnTo>
                  <a:pt x="584378" y="1900897"/>
                </a:lnTo>
                <a:lnTo>
                  <a:pt x="583960" y="1945609"/>
                </a:lnTo>
                <a:lnTo>
                  <a:pt x="583623" y="1988067"/>
                </a:lnTo>
                <a:lnTo>
                  <a:pt x="583726" y="2028618"/>
                </a:lnTo>
                <a:lnTo>
                  <a:pt x="584627" y="2067613"/>
                </a:lnTo>
                <a:lnTo>
                  <a:pt x="590260" y="2142329"/>
                </a:lnTo>
                <a:lnTo>
                  <a:pt x="603390" y="2215004"/>
                </a:lnTo>
                <a:lnTo>
                  <a:pt x="626889" y="2288432"/>
                </a:lnTo>
                <a:lnTo>
                  <a:pt x="643422" y="2326300"/>
                </a:lnTo>
                <a:lnTo>
                  <a:pt x="663624" y="2365403"/>
                </a:lnTo>
                <a:lnTo>
                  <a:pt x="687853" y="2406089"/>
                </a:lnTo>
                <a:lnTo>
                  <a:pt x="713344" y="2443994"/>
                </a:lnTo>
                <a:lnTo>
                  <a:pt x="739668" y="2478714"/>
                </a:lnTo>
                <a:lnTo>
                  <a:pt x="766916" y="2510607"/>
                </a:lnTo>
                <a:lnTo>
                  <a:pt x="795175" y="2540035"/>
                </a:lnTo>
                <a:lnTo>
                  <a:pt x="824537" y="2567357"/>
                </a:lnTo>
                <a:lnTo>
                  <a:pt x="855091" y="2592933"/>
                </a:lnTo>
                <a:lnTo>
                  <a:pt x="886926" y="2617123"/>
                </a:lnTo>
                <a:lnTo>
                  <a:pt x="920131" y="2640287"/>
                </a:lnTo>
                <a:lnTo>
                  <a:pt x="954798" y="2662785"/>
                </a:lnTo>
                <a:lnTo>
                  <a:pt x="991015" y="2684977"/>
                </a:lnTo>
                <a:lnTo>
                  <a:pt x="1028872" y="2707222"/>
                </a:lnTo>
                <a:lnTo>
                  <a:pt x="1198490" y="2803939"/>
                </a:lnTo>
                <a:lnTo>
                  <a:pt x="1245891" y="2831852"/>
                </a:lnTo>
                <a:lnTo>
                  <a:pt x="1295469" y="2861978"/>
                </a:lnTo>
                <a:lnTo>
                  <a:pt x="1347315" y="2894677"/>
                </a:lnTo>
                <a:lnTo>
                  <a:pt x="1401517" y="2930309"/>
                </a:lnTo>
                <a:lnTo>
                  <a:pt x="1458166" y="2969235"/>
                </a:lnTo>
                <a:lnTo>
                  <a:pt x="1517351" y="3011813"/>
                </a:lnTo>
                <a:lnTo>
                  <a:pt x="1555413" y="3041371"/>
                </a:lnTo>
                <a:lnTo>
                  <a:pt x="1594171" y="3072335"/>
                </a:lnTo>
                <a:lnTo>
                  <a:pt x="1633498" y="3104617"/>
                </a:lnTo>
                <a:lnTo>
                  <a:pt x="1673263" y="3138127"/>
                </a:lnTo>
                <a:lnTo>
                  <a:pt x="1713339" y="3172777"/>
                </a:lnTo>
                <a:lnTo>
                  <a:pt x="1753595" y="3208478"/>
                </a:lnTo>
                <a:lnTo>
                  <a:pt x="1793904" y="3245142"/>
                </a:lnTo>
                <a:lnTo>
                  <a:pt x="1834135" y="3282679"/>
                </a:lnTo>
                <a:lnTo>
                  <a:pt x="1859577" y="3307038"/>
                </a:lnTo>
                <a:close/>
              </a:path>
            </a:pathLst>
          </a:custGeom>
          <a:solidFill>
            <a:srgbClr val="FDB33A"/>
          </a:solidFill>
        </p:spPr>
        <p:txBody>
          <a:bodyPr wrap="square" lIns="0" tIns="0" rIns="0" bIns="0" rtlCol="0"/>
          <a:lstStyle/>
          <a:p>
            <a:endParaRPr/>
          </a:p>
        </p:txBody>
      </p:sp>
      <p:grpSp>
        <p:nvGrpSpPr>
          <p:cNvPr id="7" name="object 3"/>
          <p:cNvGrpSpPr/>
          <p:nvPr/>
        </p:nvGrpSpPr>
        <p:grpSpPr>
          <a:xfrm>
            <a:off x="5749335" y="-2411"/>
            <a:ext cx="1794752" cy="5715328"/>
            <a:chOff x="5164664" y="0"/>
            <a:chExt cx="2455818" cy="5715328"/>
          </a:xfrm>
        </p:grpSpPr>
        <p:sp>
          <p:nvSpPr>
            <p:cNvPr id="8" name="object 4"/>
            <p:cNvSpPr/>
            <p:nvPr/>
          </p:nvSpPr>
          <p:spPr>
            <a:xfrm>
              <a:off x="5164664" y="0"/>
              <a:ext cx="2455545" cy="5715000"/>
            </a:xfrm>
            <a:custGeom>
              <a:avLst/>
              <a:gdLst/>
              <a:ahLst/>
              <a:cxnLst/>
              <a:rect l="l" t="t" r="r" b="b"/>
              <a:pathLst>
                <a:path w="2455545" h="5715000">
                  <a:moveTo>
                    <a:pt x="2455319" y="5714988"/>
                  </a:moveTo>
                  <a:lnTo>
                    <a:pt x="0" y="5714988"/>
                  </a:lnTo>
                  <a:lnTo>
                    <a:pt x="0" y="0"/>
                  </a:lnTo>
                  <a:lnTo>
                    <a:pt x="2455319" y="0"/>
                  </a:lnTo>
                  <a:lnTo>
                    <a:pt x="2455319" y="5714988"/>
                  </a:lnTo>
                  <a:close/>
                </a:path>
              </a:pathLst>
            </a:custGeom>
            <a:solidFill>
              <a:srgbClr val="FFFFFF"/>
            </a:solidFill>
          </p:spPr>
          <p:txBody>
            <a:bodyPr wrap="square" lIns="0" tIns="0" rIns="0" bIns="0" rtlCol="0"/>
            <a:lstStyle/>
            <a:p>
              <a:endParaRPr/>
            </a:p>
          </p:txBody>
        </p:sp>
        <p:sp>
          <p:nvSpPr>
            <p:cNvPr id="9" name="object 5"/>
            <p:cNvSpPr/>
            <p:nvPr/>
          </p:nvSpPr>
          <p:spPr>
            <a:xfrm>
              <a:off x="5164665" y="2412"/>
              <a:ext cx="1517021" cy="3009899"/>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10"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
        <p:nvSpPr>
          <p:cNvPr id="3" name="Rectangle 2"/>
          <p:cNvSpPr/>
          <p:nvPr/>
        </p:nvSpPr>
        <p:spPr>
          <a:xfrm>
            <a:off x="1507696" y="1300817"/>
            <a:ext cx="4207510" cy="2677656"/>
          </a:xfrm>
          <a:prstGeom prst="rect">
            <a:avLst/>
          </a:prstGeom>
        </p:spPr>
        <p:txBody>
          <a:bodyPr wrap="square">
            <a:spAutoFit/>
          </a:bodyPr>
          <a:lstStyle/>
          <a:p>
            <a:r>
              <a:rPr lang="en-US" sz="2800" dirty="0" err="1"/>
              <a:t>Khi</a:t>
            </a:r>
            <a:r>
              <a:rPr lang="en-US" sz="2800" dirty="0"/>
              <a:t> </a:t>
            </a:r>
            <a:r>
              <a:rPr lang="en-US" sz="2800" dirty="0" err="1"/>
              <a:t>hệ</a:t>
            </a:r>
            <a:r>
              <a:rPr lang="en-US" sz="2800" dirty="0"/>
              <a:t> </a:t>
            </a:r>
            <a:r>
              <a:rPr lang="en-US" sz="2800" dirty="0" err="1"/>
              <a:t>thống</a:t>
            </a:r>
            <a:r>
              <a:rPr lang="en-US" sz="2800" dirty="0"/>
              <a:t> </a:t>
            </a:r>
            <a:r>
              <a:rPr lang="en-US" sz="2800" dirty="0" err="1"/>
              <a:t>chuyển</a:t>
            </a:r>
            <a:r>
              <a:rPr lang="en-US" sz="2800" dirty="0"/>
              <a:t> </a:t>
            </a:r>
            <a:r>
              <a:rPr lang="en-US" sz="2800" dirty="0" err="1"/>
              <a:t>giao</a:t>
            </a:r>
            <a:r>
              <a:rPr lang="en-US" sz="2800" dirty="0"/>
              <a:t> </a:t>
            </a:r>
            <a:r>
              <a:rPr lang="en-US" sz="2800" dirty="0" err="1"/>
              <a:t>công</a:t>
            </a:r>
            <a:r>
              <a:rPr lang="en-US" sz="2800" dirty="0"/>
              <a:t> </a:t>
            </a:r>
            <a:r>
              <a:rPr lang="en-US" sz="2800" dirty="0" err="1"/>
              <a:t>cộng</a:t>
            </a:r>
            <a:r>
              <a:rPr lang="en-US" sz="2800" dirty="0"/>
              <a:t> </a:t>
            </a:r>
            <a:r>
              <a:rPr lang="en-US" sz="2800" dirty="0" err="1"/>
              <a:t>ít</a:t>
            </a:r>
            <a:r>
              <a:rPr lang="en-US" sz="2800" dirty="0"/>
              <a:t> </a:t>
            </a:r>
            <a:r>
              <a:rPr lang="en-US" sz="2800" dirty="0" err="1"/>
              <a:t>được</a:t>
            </a:r>
            <a:r>
              <a:rPr lang="en-US" sz="2800" dirty="0"/>
              <a:t> </a:t>
            </a:r>
            <a:r>
              <a:rPr lang="en-US" sz="2800" dirty="0" err="1"/>
              <a:t>thiết</a:t>
            </a:r>
            <a:r>
              <a:rPr lang="en-US" sz="2800" dirty="0"/>
              <a:t> </a:t>
            </a:r>
            <a:r>
              <a:rPr lang="en-US" sz="2800" dirty="0" err="1" smtClean="0"/>
              <a:t>lập</a:t>
            </a:r>
            <a:r>
              <a:rPr lang="en-US" sz="2800" dirty="0" smtClean="0"/>
              <a:t> </a:t>
            </a:r>
            <a:r>
              <a:rPr lang="en-US" sz="2800" dirty="0" err="1" smtClean="0"/>
              <a:t>và</a:t>
            </a:r>
            <a:r>
              <a:rPr lang="en-US" sz="2800" dirty="0" smtClean="0"/>
              <a:t> </a:t>
            </a:r>
            <a:r>
              <a:rPr lang="en-US" sz="2800" dirty="0" err="1"/>
              <a:t>chuyển</a:t>
            </a:r>
            <a:r>
              <a:rPr lang="en-US" sz="2800" dirty="0"/>
              <a:t> </a:t>
            </a:r>
            <a:r>
              <a:rPr lang="en-US" sz="2800" dirty="0" err="1"/>
              <a:t>khoản</a:t>
            </a:r>
            <a:r>
              <a:rPr lang="en-US" sz="2800" dirty="0"/>
              <a:t> </a:t>
            </a:r>
            <a:r>
              <a:rPr lang="en-US" sz="2800" dirty="0" err="1"/>
              <a:t>tư</a:t>
            </a:r>
            <a:r>
              <a:rPr lang="en-US" sz="2800" dirty="0"/>
              <a:t> </a:t>
            </a:r>
            <a:r>
              <a:rPr lang="en-US" sz="2800" dirty="0" err="1"/>
              <a:t>nhân</a:t>
            </a:r>
            <a:r>
              <a:rPr lang="en-US" sz="2800" dirty="0"/>
              <a:t> </a:t>
            </a:r>
            <a:r>
              <a:rPr lang="en-US" sz="2800" dirty="0" err="1"/>
              <a:t>bị</a:t>
            </a:r>
            <a:r>
              <a:rPr lang="en-US" sz="2800" dirty="0"/>
              <a:t> </a:t>
            </a:r>
            <a:r>
              <a:rPr lang="en-US" sz="2800" dirty="0" err="1"/>
              <a:t>hạn</a:t>
            </a:r>
            <a:r>
              <a:rPr lang="en-US" sz="2800" dirty="0"/>
              <a:t> </a:t>
            </a:r>
            <a:r>
              <a:rPr lang="en-US" sz="2800" dirty="0" err="1"/>
              <a:t>chế</a:t>
            </a:r>
            <a:r>
              <a:rPr lang="en-US" sz="2800" dirty="0"/>
              <a:t>, </a:t>
            </a:r>
            <a:r>
              <a:rPr lang="en-US" sz="2800" dirty="0" err="1"/>
              <a:t>các</a:t>
            </a:r>
            <a:r>
              <a:rPr lang="en-US" sz="2800" dirty="0"/>
              <a:t> </a:t>
            </a:r>
            <a:r>
              <a:rPr lang="en-US" sz="2800" dirty="0" err="1"/>
              <a:t>cá</a:t>
            </a:r>
            <a:r>
              <a:rPr lang="en-US" sz="2800" dirty="0"/>
              <a:t> </a:t>
            </a:r>
            <a:r>
              <a:rPr lang="en-US" sz="2800" dirty="0" err="1"/>
              <a:t>nhân</a:t>
            </a:r>
            <a:r>
              <a:rPr lang="en-US" sz="2800" dirty="0"/>
              <a:t> </a:t>
            </a:r>
            <a:r>
              <a:rPr lang="en-US" sz="2800" dirty="0" err="1"/>
              <a:t>cầnđể</a:t>
            </a:r>
            <a:r>
              <a:rPr lang="en-US" sz="2800" dirty="0"/>
              <a:t> </a:t>
            </a:r>
            <a:r>
              <a:rPr lang="en-US" sz="2800" dirty="0" err="1"/>
              <a:t>dành</a:t>
            </a:r>
            <a:r>
              <a:rPr lang="en-US" sz="2800" dirty="0"/>
              <a:t> </a:t>
            </a:r>
            <a:r>
              <a:rPr lang="en-US" sz="2800" dirty="0" err="1"/>
              <a:t>và</a:t>
            </a:r>
            <a:r>
              <a:rPr lang="en-US" sz="2800" dirty="0"/>
              <a:t> </a:t>
            </a:r>
            <a:r>
              <a:rPr lang="en-US" sz="2800" dirty="0" err="1"/>
              <a:t>tích</a:t>
            </a:r>
            <a:r>
              <a:rPr lang="en-US" sz="2800" dirty="0"/>
              <a:t> </a:t>
            </a:r>
            <a:r>
              <a:rPr lang="en-US" sz="2800" dirty="0" err="1"/>
              <a:t>lũy</a:t>
            </a:r>
            <a:r>
              <a:rPr lang="en-US" sz="2800" dirty="0"/>
              <a:t> </a:t>
            </a:r>
            <a:r>
              <a:rPr lang="en-US" sz="2800" dirty="0" err="1"/>
              <a:t>tài</a:t>
            </a:r>
            <a:r>
              <a:rPr lang="en-US" sz="2800" dirty="0"/>
              <a:t> </a:t>
            </a:r>
            <a:r>
              <a:rPr lang="en-US" sz="2800" dirty="0" err="1"/>
              <a:t>sản</a:t>
            </a:r>
            <a:r>
              <a:rPr lang="en-US" sz="2800" dirty="0"/>
              <a:t> </a:t>
            </a:r>
            <a:r>
              <a:rPr lang="en-US" sz="2800" dirty="0" err="1"/>
              <a:t>cho</a:t>
            </a:r>
            <a:r>
              <a:rPr lang="en-US" sz="2800" dirty="0"/>
              <a:t> </a:t>
            </a:r>
            <a:r>
              <a:rPr lang="en-US" sz="2800" dirty="0" err="1"/>
              <a:t>thời</a:t>
            </a:r>
            <a:r>
              <a:rPr lang="en-US" sz="2800" dirty="0"/>
              <a:t> </a:t>
            </a:r>
            <a:r>
              <a:rPr lang="en-US" sz="2800" dirty="0" err="1"/>
              <a:t>kỳ</a:t>
            </a:r>
            <a:r>
              <a:rPr lang="en-US" sz="2800" dirty="0"/>
              <a:t> </a:t>
            </a:r>
            <a:r>
              <a:rPr lang="en-US" sz="2800" dirty="0" err="1"/>
              <a:t>hưu</a:t>
            </a:r>
            <a:r>
              <a:rPr lang="en-US" sz="2800" dirty="0"/>
              <a:t> </a:t>
            </a:r>
            <a:r>
              <a:rPr lang="en-US" sz="2800" dirty="0" err="1"/>
              <a:t>trí</a:t>
            </a:r>
            <a:endParaRPr lang="en-US" sz="2800" dirty="0"/>
          </a:p>
        </p:txBody>
      </p:sp>
    </p:spTree>
    <p:extLst>
      <p:ext uri="{BB962C8B-B14F-4D97-AF65-F5344CB8AC3E}">
        <p14:creationId xmlns:p14="http://schemas.microsoft.com/office/powerpoint/2010/main" xmlns="" val="1451503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5924" y="2557854"/>
            <a:ext cx="66040" cy="254000"/>
          </a:xfrm>
          <a:prstGeom prst="rect">
            <a:avLst/>
          </a:prstGeom>
        </p:spPr>
        <p:txBody>
          <a:bodyPr vert="horz" wrap="square" lIns="0" tIns="12700" rIns="0" bIns="0" rtlCol="0">
            <a:spAutoFit/>
          </a:bodyPr>
          <a:lstStyle/>
          <a:p>
            <a:pPr marL="12700">
              <a:lnSpc>
                <a:spcPct val="100000"/>
              </a:lnSpc>
              <a:spcBef>
                <a:spcPts val="100"/>
              </a:spcBef>
            </a:pPr>
            <a:r>
              <a:rPr sz="1500" spc="-229" dirty="0">
                <a:solidFill>
                  <a:srgbClr val="527E9A"/>
                </a:solidFill>
                <a:latin typeface="Verdana"/>
                <a:cs typeface="Verdana"/>
              </a:rPr>
              <a:t>.</a:t>
            </a:r>
            <a:endParaRPr sz="1500">
              <a:latin typeface="Verdana"/>
              <a:cs typeface="Verdana"/>
            </a:endParaRPr>
          </a:p>
        </p:txBody>
      </p:sp>
      <p:sp>
        <p:nvSpPr>
          <p:cNvPr id="3" name="object 3"/>
          <p:cNvSpPr txBox="1">
            <a:spLocks noGrp="1"/>
          </p:cNvSpPr>
          <p:nvPr>
            <p:ph type="title"/>
          </p:nvPr>
        </p:nvSpPr>
        <p:spPr>
          <a:xfrm>
            <a:off x="1526822" y="2526650"/>
            <a:ext cx="3630295" cy="848360"/>
          </a:xfrm>
          <a:prstGeom prst="rect">
            <a:avLst/>
          </a:prstGeom>
        </p:spPr>
        <p:txBody>
          <a:bodyPr vert="horz" wrap="square" lIns="0" tIns="12700" rIns="0" bIns="0" rtlCol="0">
            <a:spAutoFit/>
          </a:bodyPr>
          <a:lstStyle/>
          <a:p>
            <a:pPr marL="12700">
              <a:lnSpc>
                <a:spcPct val="100000"/>
              </a:lnSpc>
              <a:spcBef>
                <a:spcPts val="100"/>
              </a:spcBef>
            </a:pPr>
            <a:r>
              <a:rPr sz="5400" b="0" spc="45" dirty="0">
                <a:solidFill>
                  <a:srgbClr val="527E9A"/>
                </a:solidFill>
                <a:latin typeface="Verdana"/>
                <a:cs typeface="Verdana"/>
              </a:rPr>
              <a:t>Thank</a:t>
            </a:r>
            <a:r>
              <a:rPr sz="5400" b="0" spc="-565" dirty="0">
                <a:solidFill>
                  <a:srgbClr val="527E9A"/>
                </a:solidFill>
                <a:latin typeface="Verdana"/>
                <a:cs typeface="Verdana"/>
              </a:rPr>
              <a:t> </a:t>
            </a:r>
            <a:r>
              <a:rPr sz="5400" b="0" spc="35" dirty="0">
                <a:solidFill>
                  <a:srgbClr val="527E9A"/>
                </a:solidFill>
                <a:latin typeface="Verdana"/>
                <a:cs typeface="Verdana"/>
              </a:rPr>
              <a:t>You</a:t>
            </a:r>
            <a:endParaRPr sz="5400">
              <a:latin typeface="Verdana"/>
              <a:cs typeface="Verdana"/>
            </a:endParaRPr>
          </a:p>
        </p:txBody>
      </p:sp>
      <p:sp>
        <p:nvSpPr>
          <p:cNvPr id="5" name="object 5"/>
          <p:cNvSpPr/>
          <p:nvPr/>
        </p:nvSpPr>
        <p:spPr>
          <a:xfrm>
            <a:off x="428624" y="519186"/>
            <a:ext cx="535305" cy="342900"/>
          </a:xfrm>
          <a:custGeom>
            <a:avLst/>
            <a:gdLst/>
            <a:ahLst/>
            <a:cxnLst/>
            <a:rect l="l" t="t" r="r" b="b"/>
            <a:pathLst>
              <a:path w="535305" h="342900">
                <a:moveTo>
                  <a:pt x="38454" y="260421"/>
                </a:moveTo>
                <a:lnTo>
                  <a:pt x="36782" y="260421"/>
                </a:lnTo>
                <a:lnTo>
                  <a:pt x="21737" y="248662"/>
                </a:lnTo>
                <a:lnTo>
                  <a:pt x="21737" y="246979"/>
                </a:lnTo>
                <a:lnTo>
                  <a:pt x="53502" y="208337"/>
                </a:lnTo>
                <a:lnTo>
                  <a:pt x="53502" y="206657"/>
                </a:lnTo>
                <a:lnTo>
                  <a:pt x="20115" y="172161"/>
                </a:lnTo>
                <a:lnTo>
                  <a:pt x="8359" y="156252"/>
                </a:lnTo>
                <a:lnTo>
                  <a:pt x="5017" y="152892"/>
                </a:lnTo>
                <a:lnTo>
                  <a:pt x="3344" y="149532"/>
                </a:lnTo>
                <a:lnTo>
                  <a:pt x="0" y="144492"/>
                </a:lnTo>
                <a:lnTo>
                  <a:pt x="3344" y="139449"/>
                </a:lnTo>
                <a:lnTo>
                  <a:pt x="36497" y="98784"/>
                </a:lnTo>
                <a:lnTo>
                  <a:pt x="75176" y="64466"/>
                </a:lnTo>
                <a:lnTo>
                  <a:pt x="118500" y="36962"/>
                </a:lnTo>
                <a:lnTo>
                  <a:pt x="165585" y="16738"/>
                </a:lnTo>
                <a:lnTo>
                  <a:pt x="215550" y="4262"/>
                </a:lnTo>
                <a:lnTo>
                  <a:pt x="267511" y="0"/>
                </a:lnTo>
                <a:lnTo>
                  <a:pt x="319474" y="4262"/>
                </a:lnTo>
                <a:lnTo>
                  <a:pt x="369440" y="16738"/>
                </a:lnTo>
                <a:lnTo>
                  <a:pt x="377411" y="20162"/>
                </a:lnTo>
                <a:lnTo>
                  <a:pt x="267511" y="20162"/>
                </a:lnTo>
                <a:lnTo>
                  <a:pt x="220411" y="24012"/>
                </a:lnTo>
                <a:lnTo>
                  <a:pt x="174936" y="35283"/>
                </a:lnTo>
                <a:lnTo>
                  <a:pt x="131876" y="53554"/>
                </a:lnTo>
                <a:lnTo>
                  <a:pt x="92020" y="78406"/>
                </a:lnTo>
                <a:lnTo>
                  <a:pt x="56158" y="109418"/>
                </a:lnTo>
                <a:lnTo>
                  <a:pt x="25079" y="146172"/>
                </a:lnTo>
                <a:lnTo>
                  <a:pt x="25079" y="147852"/>
                </a:lnTo>
                <a:lnTo>
                  <a:pt x="26752" y="149532"/>
                </a:lnTo>
                <a:lnTo>
                  <a:pt x="38090" y="163078"/>
                </a:lnTo>
                <a:lnTo>
                  <a:pt x="75239" y="199937"/>
                </a:lnTo>
                <a:lnTo>
                  <a:pt x="104881" y="221779"/>
                </a:lnTo>
                <a:lnTo>
                  <a:pt x="70222" y="221779"/>
                </a:lnTo>
                <a:lnTo>
                  <a:pt x="38454" y="260421"/>
                </a:lnTo>
                <a:close/>
              </a:path>
              <a:path w="535305" h="342900">
                <a:moveTo>
                  <a:pt x="383388" y="269663"/>
                </a:moveTo>
                <a:lnTo>
                  <a:pt x="266676" y="269663"/>
                </a:lnTo>
                <a:lnTo>
                  <a:pt x="301683" y="267773"/>
                </a:lnTo>
                <a:lnTo>
                  <a:pt x="336064" y="262101"/>
                </a:lnTo>
                <a:lnTo>
                  <a:pt x="385672" y="245799"/>
                </a:lnTo>
                <a:lnTo>
                  <a:pt x="431782" y="221149"/>
                </a:lnTo>
                <a:lnTo>
                  <a:pt x="472275" y="188280"/>
                </a:lnTo>
                <a:lnTo>
                  <a:pt x="506601" y="149532"/>
                </a:lnTo>
                <a:lnTo>
                  <a:pt x="508273" y="147852"/>
                </a:lnTo>
                <a:lnTo>
                  <a:pt x="478867" y="108446"/>
                </a:lnTo>
                <a:lnTo>
                  <a:pt x="443005" y="77908"/>
                </a:lnTo>
                <a:lnTo>
                  <a:pt x="403149" y="53344"/>
                </a:lnTo>
                <a:lnTo>
                  <a:pt x="360089" y="35221"/>
                </a:lnTo>
                <a:lnTo>
                  <a:pt x="314613" y="24004"/>
                </a:lnTo>
                <a:lnTo>
                  <a:pt x="267511" y="20162"/>
                </a:lnTo>
                <a:lnTo>
                  <a:pt x="377411" y="20162"/>
                </a:lnTo>
                <a:lnTo>
                  <a:pt x="416526" y="36962"/>
                </a:lnTo>
                <a:lnTo>
                  <a:pt x="459849" y="64466"/>
                </a:lnTo>
                <a:lnTo>
                  <a:pt x="498528" y="98784"/>
                </a:lnTo>
                <a:lnTo>
                  <a:pt x="531681" y="139449"/>
                </a:lnTo>
                <a:lnTo>
                  <a:pt x="535023" y="144492"/>
                </a:lnTo>
                <a:lnTo>
                  <a:pt x="531681" y="149532"/>
                </a:lnTo>
                <a:lnTo>
                  <a:pt x="528336" y="152892"/>
                </a:lnTo>
                <a:lnTo>
                  <a:pt x="526666" y="156252"/>
                </a:lnTo>
                <a:lnTo>
                  <a:pt x="523321" y="159612"/>
                </a:lnTo>
                <a:lnTo>
                  <a:pt x="513968" y="172161"/>
                </a:lnTo>
                <a:lnTo>
                  <a:pt x="503675" y="184394"/>
                </a:lnTo>
                <a:lnTo>
                  <a:pt x="492755" y="195998"/>
                </a:lnTo>
                <a:lnTo>
                  <a:pt x="481521" y="206657"/>
                </a:lnTo>
                <a:lnTo>
                  <a:pt x="481521" y="208337"/>
                </a:lnTo>
                <a:lnTo>
                  <a:pt x="492573" y="221779"/>
                </a:lnTo>
                <a:lnTo>
                  <a:pt x="463131" y="221779"/>
                </a:lnTo>
                <a:lnTo>
                  <a:pt x="452812" y="229313"/>
                </a:lnTo>
                <a:lnTo>
                  <a:pt x="442022" y="236690"/>
                </a:lnTo>
                <a:lnTo>
                  <a:pt x="430920" y="243751"/>
                </a:lnTo>
                <a:lnTo>
                  <a:pt x="419661" y="250339"/>
                </a:lnTo>
                <a:lnTo>
                  <a:pt x="419762" y="252231"/>
                </a:lnTo>
                <a:lnTo>
                  <a:pt x="424491" y="262101"/>
                </a:lnTo>
                <a:lnTo>
                  <a:pt x="399596" y="262101"/>
                </a:lnTo>
                <a:lnTo>
                  <a:pt x="388023" y="267824"/>
                </a:lnTo>
                <a:lnTo>
                  <a:pt x="383388" y="269663"/>
                </a:lnTo>
                <a:close/>
              </a:path>
              <a:path w="535305" h="342900">
                <a:moveTo>
                  <a:pt x="110349" y="307466"/>
                </a:moveTo>
                <a:lnTo>
                  <a:pt x="108677" y="307466"/>
                </a:lnTo>
                <a:lnTo>
                  <a:pt x="91957" y="299066"/>
                </a:lnTo>
                <a:lnTo>
                  <a:pt x="91957" y="297384"/>
                </a:lnTo>
                <a:lnTo>
                  <a:pt x="115256" y="252231"/>
                </a:lnTo>
                <a:lnTo>
                  <a:pt x="115364" y="250339"/>
                </a:lnTo>
                <a:lnTo>
                  <a:pt x="104105" y="243751"/>
                </a:lnTo>
                <a:lnTo>
                  <a:pt x="93002" y="236690"/>
                </a:lnTo>
                <a:lnTo>
                  <a:pt x="82213" y="229313"/>
                </a:lnTo>
                <a:lnTo>
                  <a:pt x="71894" y="221779"/>
                </a:lnTo>
                <a:lnTo>
                  <a:pt x="104881" y="221779"/>
                </a:lnTo>
                <a:lnTo>
                  <a:pt x="118735" y="230415"/>
                </a:lnTo>
                <a:lnTo>
                  <a:pt x="133757" y="238579"/>
                </a:lnTo>
                <a:lnTo>
                  <a:pt x="149091" y="245799"/>
                </a:lnTo>
                <a:lnTo>
                  <a:pt x="164897" y="252231"/>
                </a:lnTo>
                <a:lnTo>
                  <a:pt x="181015" y="257718"/>
                </a:lnTo>
                <a:lnTo>
                  <a:pt x="197289" y="262101"/>
                </a:lnTo>
                <a:lnTo>
                  <a:pt x="133757" y="262101"/>
                </a:lnTo>
                <a:lnTo>
                  <a:pt x="110349" y="307466"/>
                </a:lnTo>
                <a:close/>
              </a:path>
              <a:path w="535305" h="342900">
                <a:moveTo>
                  <a:pt x="498241" y="260421"/>
                </a:moveTo>
                <a:lnTo>
                  <a:pt x="496571" y="260421"/>
                </a:lnTo>
                <a:lnTo>
                  <a:pt x="464804" y="221779"/>
                </a:lnTo>
                <a:lnTo>
                  <a:pt x="492573" y="221779"/>
                </a:lnTo>
                <a:lnTo>
                  <a:pt x="513291" y="246979"/>
                </a:lnTo>
                <a:lnTo>
                  <a:pt x="513291" y="248662"/>
                </a:lnTo>
                <a:lnTo>
                  <a:pt x="498241" y="260421"/>
                </a:lnTo>
                <a:close/>
              </a:path>
              <a:path w="535305" h="342900">
                <a:moveTo>
                  <a:pt x="190602" y="334349"/>
                </a:moveTo>
                <a:lnTo>
                  <a:pt x="172212" y="329309"/>
                </a:lnTo>
                <a:lnTo>
                  <a:pt x="183914" y="280584"/>
                </a:lnTo>
                <a:lnTo>
                  <a:pt x="171636" y="276515"/>
                </a:lnTo>
                <a:lnTo>
                  <a:pt x="159672" y="271974"/>
                </a:lnTo>
                <a:lnTo>
                  <a:pt x="135429" y="262101"/>
                </a:lnTo>
                <a:lnTo>
                  <a:pt x="197289" y="262101"/>
                </a:lnTo>
                <a:lnTo>
                  <a:pt x="231670" y="267773"/>
                </a:lnTo>
                <a:lnTo>
                  <a:pt x="266676" y="269663"/>
                </a:lnTo>
                <a:lnTo>
                  <a:pt x="383388" y="269663"/>
                </a:lnTo>
                <a:lnTo>
                  <a:pt x="375980" y="272603"/>
                </a:lnTo>
                <a:lnTo>
                  <a:pt x="363623" y="276751"/>
                </a:lnTo>
                <a:lnTo>
                  <a:pt x="351109" y="280584"/>
                </a:lnTo>
                <a:lnTo>
                  <a:pt x="351455" y="285624"/>
                </a:lnTo>
                <a:lnTo>
                  <a:pt x="202307" y="285624"/>
                </a:lnTo>
                <a:lnTo>
                  <a:pt x="190602" y="334349"/>
                </a:lnTo>
                <a:close/>
              </a:path>
              <a:path w="535305" h="342900">
                <a:moveTo>
                  <a:pt x="424676" y="307466"/>
                </a:moveTo>
                <a:lnTo>
                  <a:pt x="423004" y="307466"/>
                </a:lnTo>
                <a:lnTo>
                  <a:pt x="401269" y="262101"/>
                </a:lnTo>
                <a:lnTo>
                  <a:pt x="424491" y="262101"/>
                </a:lnTo>
                <a:lnTo>
                  <a:pt x="441396" y="297384"/>
                </a:lnTo>
                <a:lnTo>
                  <a:pt x="441396" y="299066"/>
                </a:lnTo>
                <a:lnTo>
                  <a:pt x="424676" y="307466"/>
                </a:lnTo>
                <a:close/>
              </a:path>
              <a:path w="535305" h="342900">
                <a:moveTo>
                  <a:pt x="272529" y="342749"/>
                </a:moveTo>
                <a:lnTo>
                  <a:pt x="254136" y="342749"/>
                </a:lnTo>
                <a:lnTo>
                  <a:pt x="254136" y="292344"/>
                </a:lnTo>
                <a:lnTo>
                  <a:pt x="228222" y="289614"/>
                </a:lnTo>
                <a:lnTo>
                  <a:pt x="215108" y="287855"/>
                </a:lnTo>
                <a:lnTo>
                  <a:pt x="202307" y="285624"/>
                </a:lnTo>
                <a:lnTo>
                  <a:pt x="324359" y="285624"/>
                </a:lnTo>
                <a:lnTo>
                  <a:pt x="311793" y="288091"/>
                </a:lnTo>
                <a:lnTo>
                  <a:pt x="299070" y="290244"/>
                </a:lnTo>
                <a:lnTo>
                  <a:pt x="286034" y="291766"/>
                </a:lnTo>
                <a:lnTo>
                  <a:pt x="272529" y="292344"/>
                </a:lnTo>
                <a:lnTo>
                  <a:pt x="272529" y="342749"/>
                </a:lnTo>
                <a:close/>
              </a:path>
              <a:path w="535305" h="342900">
                <a:moveTo>
                  <a:pt x="336064" y="334349"/>
                </a:moveTo>
                <a:lnTo>
                  <a:pt x="324359" y="285624"/>
                </a:lnTo>
                <a:lnTo>
                  <a:pt x="351455" y="285624"/>
                </a:lnTo>
                <a:lnTo>
                  <a:pt x="354454" y="329309"/>
                </a:lnTo>
                <a:lnTo>
                  <a:pt x="336064" y="334349"/>
                </a:lnTo>
                <a:close/>
              </a:path>
            </a:pathLst>
          </a:custGeom>
          <a:solidFill>
            <a:srgbClr val="FDB33A"/>
          </a:solidFill>
        </p:spPr>
        <p:txBody>
          <a:bodyPr wrap="square" lIns="0" tIns="0" rIns="0" bIns="0" rtlCol="0"/>
          <a:lstStyle/>
          <a:p>
            <a:endParaRPr/>
          </a:p>
        </p:txBody>
      </p:sp>
      <p:sp>
        <p:nvSpPr>
          <p:cNvPr id="6" name="object 6"/>
          <p:cNvSpPr/>
          <p:nvPr/>
        </p:nvSpPr>
        <p:spPr>
          <a:xfrm>
            <a:off x="6083287" y="4872490"/>
            <a:ext cx="336550" cy="336550"/>
          </a:xfrm>
          <a:custGeom>
            <a:avLst/>
            <a:gdLst/>
            <a:ahLst/>
            <a:cxnLst/>
            <a:rect l="l" t="t" r="r" b="b"/>
            <a:pathLst>
              <a:path w="336550" h="336550">
                <a:moveTo>
                  <a:pt x="168199" y="336424"/>
                </a:moveTo>
                <a:lnTo>
                  <a:pt x="123622" y="330388"/>
                </a:lnTo>
                <a:lnTo>
                  <a:pt x="83481" y="313372"/>
                </a:lnTo>
                <a:lnTo>
                  <a:pt x="49412" y="287011"/>
                </a:lnTo>
                <a:lnTo>
                  <a:pt x="23051" y="252943"/>
                </a:lnTo>
                <a:lnTo>
                  <a:pt x="6035" y="212801"/>
                </a:lnTo>
                <a:lnTo>
                  <a:pt x="0" y="168224"/>
                </a:lnTo>
                <a:lnTo>
                  <a:pt x="6035" y="123636"/>
                </a:lnTo>
                <a:lnTo>
                  <a:pt x="23051" y="83488"/>
                </a:lnTo>
                <a:lnTo>
                  <a:pt x="49412" y="49415"/>
                </a:lnTo>
                <a:lnTo>
                  <a:pt x="83481" y="23052"/>
                </a:lnTo>
                <a:lnTo>
                  <a:pt x="123622" y="6035"/>
                </a:lnTo>
                <a:lnTo>
                  <a:pt x="168199" y="0"/>
                </a:lnTo>
                <a:lnTo>
                  <a:pt x="212787" y="6035"/>
                </a:lnTo>
                <a:lnTo>
                  <a:pt x="233287" y="14724"/>
                </a:lnTo>
                <a:lnTo>
                  <a:pt x="168199" y="14724"/>
                </a:lnTo>
                <a:lnTo>
                  <a:pt x="119943" y="22612"/>
                </a:lnTo>
                <a:lnTo>
                  <a:pt x="77845" y="44528"/>
                </a:lnTo>
                <a:lnTo>
                  <a:pt x="44527" y="77850"/>
                </a:lnTo>
                <a:lnTo>
                  <a:pt x="22612" y="119956"/>
                </a:lnTo>
                <a:lnTo>
                  <a:pt x="14724" y="168224"/>
                </a:lnTo>
                <a:lnTo>
                  <a:pt x="22612" y="216480"/>
                </a:lnTo>
                <a:lnTo>
                  <a:pt x="44527" y="258578"/>
                </a:lnTo>
                <a:lnTo>
                  <a:pt x="77845" y="291897"/>
                </a:lnTo>
                <a:lnTo>
                  <a:pt x="119943" y="313811"/>
                </a:lnTo>
                <a:lnTo>
                  <a:pt x="168199" y="321699"/>
                </a:lnTo>
                <a:lnTo>
                  <a:pt x="233289" y="321699"/>
                </a:lnTo>
                <a:lnTo>
                  <a:pt x="212787" y="330388"/>
                </a:lnTo>
                <a:lnTo>
                  <a:pt x="168199" y="336424"/>
                </a:lnTo>
                <a:close/>
              </a:path>
              <a:path w="336550" h="336550">
                <a:moveTo>
                  <a:pt x="233289" y="321699"/>
                </a:moveTo>
                <a:lnTo>
                  <a:pt x="168199" y="321699"/>
                </a:lnTo>
                <a:lnTo>
                  <a:pt x="216457" y="313811"/>
                </a:lnTo>
                <a:lnTo>
                  <a:pt x="258562" y="291897"/>
                </a:lnTo>
                <a:lnTo>
                  <a:pt x="291888" y="258578"/>
                </a:lnTo>
                <a:lnTo>
                  <a:pt x="313808" y="216480"/>
                </a:lnTo>
                <a:lnTo>
                  <a:pt x="321699" y="168224"/>
                </a:lnTo>
                <a:lnTo>
                  <a:pt x="313808" y="119956"/>
                </a:lnTo>
                <a:lnTo>
                  <a:pt x="291888" y="77850"/>
                </a:lnTo>
                <a:lnTo>
                  <a:pt x="258562" y="44528"/>
                </a:lnTo>
                <a:lnTo>
                  <a:pt x="216457" y="22612"/>
                </a:lnTo>
                <a:lnTo>
                  <a:pt x="168199" y="14724"/>
                </a:lnTo>
                <a:lnTo>
                  <a:pt x="233287" y="14724"/>
                </a:lnTo>
                <a:lnTo>
                  <a:pt x="287008" y="49415"/>
                </a:lnTo>
                <a:lnTo>
                  <a:pt x="313371" y="83488"/>
                </a:lnTo>
                <a:lnTo>
                  <a:pt x="330388" y="123636"/>
                </a:lnTo>
                <a:lnTo>
                  <a:pt x="336424" y="168224"/>
                </a:lnTo>
                <a:lnTo>
                  <a:pt x="330388" y="212801"/>
                </a:lnTo>
                <a:lnTo>
                  <a:pt x="313371" y="252943"/>
                </a:lnTo>
                <a:lnTo>
                  <a:pt x="287008" y="287011"/>
                </a:lnTo>
                <a:lnTo>
                  <a:pt x="252935" y="313372"/>
                </a:lnTo>
                <a:lnTo>
                  <a:pt x="233289" y="321699"/>
                </a:lnTo>
                <a:close/>
              </a:path>
              <a:path w="336550" h="336550">
                <a:moveTo>
                  <a:pt x="126149" y="135624"/>
                </a:moveTo>
                <a:lnTo>
                  <a:pt x="106174" y="135624"/>
                </a:lnTo>
                <a:lnTo>
                  <a:pt x="99874" y="129324"/>
                </a:lnTo>
                <a:lnTo>
                  <a:pt x="99874" y="112499"/>
                </a:lnTo>
                <a:lnTo>
                  <a:pt x="106174" y="106199"/>
                </a:lnTo>
                <a:lnTo>
                  <a:pt x="126149" y="106199"/>
                </a:lnTo>
                <a:lnTo>
                  <a:pt x="132474" y="112499"/>
                </a:lnTo>
                <a:lnTo>
                  <a:pt x="131520" y="119956"/>
                </a:lnTo>
                <a:lnTo>
                  <a:pt x="131399" y="129324"/>
                </a:lnTo>
                <a:lnTo>
                  <a:pt x="126149" y="135624"/>
                </a:lnTo>
                <a:close/>
              </a:path>
              <a:path w="336550" h="336550">
                <a:moveTo>
                  <a:pt x="176624" y="229199"/>
                </a:moveTo>
                <a:lnTo>
                  <a:pt x="147174" y="229199"/>
                </a:lnTo>
                <a:lnTo>
                  <a:pt x="147174" y="145074"/>
                </a:lnTo>
                <a:lnTo>
                  <a:pt x="176624" y="145074"/>
                </a:lnTo>
                <a:lnTo>
                  <a:pt x="176624" y="158749"/>
                </a:lnTo>
                <a:lnTo>
                  <a:pt x="229758" y="158749"/>
                </a:lnTo>
                <a:lnTo>
                  <a:pt x="234396" y="165925"/>
                </a:lnTo>
                <a:lnTo>
                  <a:pt x="234430" y="166099"/>
                </a:lnTo>
                <a:lnTo>
                  <a:pt x="183974" y="166099"/>
                </a:lnTo>
                <a:lnTo>
                  <a:pt x="179774" y="171374"/>
                </a:lnTo>
                <a:lnTo>
                  <a:pt x="177674" y="176624"/>
                </a:lnTo>
                <a:lnTo>
                  <a:pt x="176624" y="178724"/>
                </a:lnTo>
                <a:lnTo>
                  <a:pt x="176624" y="229199"/>
                </a:lnTo>
                <a:close/>
              </a:path>
              <a:path w="336550" h="336550">
                <a:moveTo>
                  <a:pt x="229758" y="158749"/>
                </a:moveTo>
                <a:lnTo>
                  <a:pt x="176624" y="158749"/>
                </a:lnTo>
                <a:lnTo>
                  <a:pt x="178954" y="154398"/>
                </a:lnTo>
                <a:lnTo>
                  <a:pt x="184240" y="149943"/>
                </a:lnTo>
                <a:lnTo>
                  <a:pt x="192286" y="146473"/>
                </a:lnTo>
                <a:lnTo>
                  <a:pt x="202899" y="145074"/>
                </a:lnTo>
                <a:lnTo>
                  <a:pt x="216157" y="147425"/>
                </a:lnTo>
                <a:lnTo>
                  <a:pt x="226952" y="154409"/>
                </a:lnTo>
                <a:lnTo>
                  <a:pt x="229758" y="158749"/>
                </a:lnTo>
                <a:close/>
              </a:path>
              <a:path w="336550" h="336550">
                <a:moveTo>
                  <a:pt x="129299" y="230249"/>
                </a:moveTo>
                <a:lnTo>
                  <a:pt x="103024" y="230249"/>
                </a:lnTo>
                <a:lnTo>
                  <a:pt x="103024" y="146149"/>
                </a:lnTo>
                <a:lnTo>
                  <a:pt x="129299" y="146149"/>
                </a:lnTo>
                <a:lnTo>
                  <a:pt x="129299" y="230249"/>
                </a:lnTo>
                <a:close/>
              </a:path>
              <a:path w="336550" h="336550">
                <a:moveTo>
                  <a:pt x="237599" y="229199"/>
                </a:moveTo>
                <a:lnTo>
                  <a:pt x="207099" y="229199"/>
                </a:lnTo>
                <a:lnTo>
                  <a:pt x="207099" y="173474"/>
                </a:lnTo>
                <a:lnTo>
                  <a:pt x="202899" y="166099"/>
                </a:lnTo>
                <a:lnTo>
                  <a:pt x="234430" y="166099"/>
                </a:lnTo>
                <a:lnTo>
                  <a:pt x="237599" y="181874"/>
                </a:lnTo>
                <a:lnTo>
                  <a:pt x="237599" y="229199"/>
                </a:lnTo>
                <a:close/>
              </a:path>
            </a:pathLst>
          </a:custGeom>
          <a:solidFill>
            <a:srgbClr val="527E9A"/>
          </a:solidFill>
        </p:spPr>
        <p:txBody>
          <a:bodyPr wrap="square" lIns="0" tIns="0" rIns="0" bIns="0" rtlCol="0"/>
          <a:lstStyle/>
          <a:p>
            <a:endParaRPr/>
          </a:p>
        </p:txBody>
      </p:sp>
      <p:sp>
        <p:nvSpPr>
          <p:cNvPr id="7" name="object 7"/>
          <p:cNvSpPr/>
          <p:nvPr/>
        </p:nvSpPr>
        <p:spPr>
          <a:xfrm>
            <a:off x="6499137" y="4872490"/>
            <a:ext cx="336550" cy="336550"/>
          </a:xfrm>
          <a:custGeom>
            <a:avLst/>
            <a:gdLst/>
            <a:ahLst/>
            <a:cxnLst/>
            <a:rect l="l" t="t" r="r" b="b"/>
            <a:pathLst>
              <a:path w="336550" h="336550">
                <a:moveTo>
                  <a:pt x="168224" y="336424"/>
                </a:moveTo>
                <a:lnTo>
                  <a:pt x="123550" y="330404"/>
                </a:lnTo>
                <a:lnTo>
                  <a:pt x="83377" y="313422"/>
                </a:lnTo>
                <a:lnTo>
                  <a:pt x="49321" y="287096"/>
                </a:lnTo>
                <a:lnTo>
                  <a:pt x="22997" y="253043"/>
                </a:lnTo>
                <a:lnTo>
                  <a:pt x="6018" y="212880"/>
                </a:lnTo>
                <a:lnTo>
                  <a:pt x="0" y="168224"/>
                </a:lnTo>
                <a:lnTo>
                  <a:pt x="6018" y="123550"/>
                </a:lnTo>
                <a:lnTo>
                  <a:pt x="22997" y="83377"/>
                </a:lnTo>
                <a:lnTo>
                  <a:pt x="49321" y="49321"/>
                </a:lnTo>
                <a:lnTo>
                  <a:pt x="83377" y="22997"/>
                </a:lnTo>
                <a:lnTo>
                  <a:pt x="123550" y="6018"/>
                </a:lnTo>
                <a:lnTo>
                  <a:pt x="168224" y="0"/>
                </a:lnTo>
                <a:lnTo>
                  <a:pt x="212880" y="6018"/>
                </a:lnTo>
                <a:lnTo>
                  <a:pt x="234658" y="15224"/>
                </a:lnTo>
                <a:lnTo>
                  <a:pt x="168224" y="15224"/>
                </a:lnTo>
                <a:lnTo>
                  <a:pt x="119912" y="23036"/>
                </a:lnTo>
                <a:lnTo>
                  <a:pt x="77918" y="44780"/>
                </a:lnTo>
                <a:lnTo>
                  <a:pt x="44780" y="77918"/>
                </a:lnTo>
                <a:lnTo>
                  <a:pt x="23036" y="119912"/>
                </a:lnTo>
                <a:lnTo>
                  <a:pt x="15224" y="168224"/>
                </a:lnTo>
                <a:lnTo>
                  <a:pt x="23036" y="216524"/>
                </a:lnTo>
                <a:lnTo>
                  <a:pt x="44780" y="258510"/>
                </a:lnTo>
                <a:lnTo>
                  <a:pt x="77918" y="291645"/>
                </a:lnTo>
                <a:lnTo>
                  <a:pt x="119912" y="313387"/>
                </a:lnTo>
                <a:lnTo>
                  <a:pt x="168224" y="321199"/>
                </a:lnTo>
                <a:lnTo>
                  <a:pt x="234650" y="321199"/>
                </a:lnTo>
                <a:lnTo>
                  <a:pt x="212880" y="330404"/>
                </a:lnTo>
                <a:lnTo>
                  <a:pt x="168224" y="336424"/>
                </a:lnTo>
                <a:close/>
              </a:path>
              <a:path w="336550" h="336550">
                <a:moveTo>
                  <a:pt x="234650" y="321199"/>
                </a:moveTo>
                <a:lnTo>
                  <a:pt x="168224" y="321199"/>
                </a:lnTo>
                <a:lnTo>
                  <a:pt x="216524" y="313387"/>
                </a:lnTo>
                <a:lnTo>
                  <a:pt x="258510" y="291645"/>
                </a:lnTo>
                <a:lnTo>
                  <a:pt x="291645" y="258510"/>
                </a:lnTo>
                <a:lnTo>
                  <a:pt x="313387" y="216524"/>
                </a:lnTo>
                <a:lnTo>
                  <a:pt x="321199" y="168224"/>
                </a:lnTo>
                <a:lnTo>
                  <a:pt x="313387" y="119912"/>
                </a:lnTo>
                <a:lnTo>
                  <a:pt x="291645" y="77918"/>
                </a:lnTo>
                <a:lnTo>
                  <a:pt x="258510" y="44780"/>
                </a:lnTo>
                <a:lnTo>
                  <a:pt x="216524" y="23036"/>
                </a:lnTo>
                <a:lnTo>
                  <a:pt x="168224" y="15224"/>
                </a:lnTo>
                <a:lnTo>
                  <a:pt x="234658" y="15224"/>
                </a:lnTo>
                <a:lnTo>
                  <a:pt x="287096" y="49321"/>
                </a:lnTo>
                <a:lnTo>
                  <a:pt x="313422" y="83377"/>
                </a:lnTo>
                <a:lnTo>
                  <a:pt x="330404" y="123550"/>
                </a:lnTo>
                <a:lnTo>
                  <a:pt x="336424" y="168224"/>
                </a:lnTo>
                <a:lnTo>
                  <a:pt x="330404" y="212880"/>
                </a:lnTo>
                <a:lnTo>
                  <a:pt x="313422" y="253043"/>
                </a:lnTo>
                <a:lnTo>
                  <a:pt x="287096" y="287096"/>
                </a:lnTo>
                <a:lnTo>
                  <a:pt x="253043" y="313422"/>
                </a:lnTo>
                <a:lnTo>
                  <a:pt x="234650" y="321199"/>
                </a:lnTo>
                <a:close/>
              </a:path>
              <a:path w="336550" h="336550">
                <a:moveTo>
                  <a:pt x="173949" y="252324"/>
                </a:moveTo>
                <a:lnTo>
                  <a:pt x="88274" y="252324"/>
                </a:lnTo>
                <a:lnTo>
                  <a:pt x="84099" y="248149"/>
                </a:lnTo>
                <a:lnTo>
                  <a:pt x="84099" y="88274"/>
                </a:lnTo>
                <a:lnTo>
                  <a:pt x="88274" y="84099"/>
                </a:lnTo>
                <a:lnTo>
                  <a:pt x="248149" y="84099"/>
                </a:lnTo>
                <a:lnTo>
                  <a:pt x="252324" y="88274"/>
                </a:lnTo>
                <a:lnTo>
                  <a:pt x="252324" y="109524"/>
                </a:lnTo>
                <a:lnTo>
                  <a:pt x="206599" y="109524"/>
                </a:lnTo>
                <a:lnTo>
                  <a:pt x="193324" y="111711"/>
                </a:lnTo>
                <a:lnTo>
                  <a:pt x="183009" y="118152"/>
                </a:lnTo>
                <a:lnTo>
                  <a:pt x="176326" y="128667"/>
                </a:lnTo>
                <a:lnTo>
                  <a:pt x="173949" y="143074"/>
                </a:lnTo>
                <a:lnTo>
                  <a:pt x="173949" y="161774"/>
                </a:lnTo>
                <a:lnTo>
                  <a:pt x="152024" y="161774"/>
                </a:lnTo>
                <a:lnTo>
                  <a:pt x="152024" y="187174"/>
                </a:lnTo>
                <a:lnTo>
                  <a:pt x="173949" y="187174"/>
                </a:lnTo>
                <a:lnTo>
                  <a:pt x="173949" y="252324"/>
                </a:lnTo>
                <a:close/>
              </a:path>
              <a:path w="336550" h="336550">
                <a:moveTo>
                  <a:pt x="248149" y="252324"/>
                </a:moveTo>
                <a:lnTo>
                  <a:pt x="200174" y="252324"/>
                </a:lnTo>
                <a:lnTo>
                  <a:pt x="200174" y="187199"/>
                </a:lnTo>
                <a:lnTo>
                  <a:pt x="222024" y="187199"/>
                </a:lnTo>
                <a:lnTo>
                  <a:pt x="225299" y="161799"/>
                </a:lnTo>
                <a:lnTo>
                  <a:pt x="200174" y="161799"/>
                </a:lnTo>
                <a:lnTo>
                  <a:pt x="200174" y="138249"/>
                </a:lnTo>
                <a:lnTo>
                  <a:pt x="202199" y="133224"/>
                </a:lnTo>
                <a:lnTo>
                  <a:pt x="226199" y="133224"/>
                </a:lnTo>
                <a:lnTo>
                  <a:pt x="226199" y="110524"/>
                </a:lnTo>
                <a:lnTo>
                  <a:pt x="223849" y="110224"/>
                </a:lnTo>
                <a:lnTo>
                  <a:pt x="215899" y="109524"/>
                </a:lnTo>
                <a:lnTo>
                  <a:pt x="252324" y="109524"/>
                </a:lnTo>
                <a:lnTo>
                  <a:pt x="252324" y="248149"/>
                </a:lnTo>
                <a:lnTo>
                  <a:pt x="248149" y="252324"/>
                </a:lnTo>
                <a:close/>
              </a:path>
            </a:pathLst>
          </a:custGeom>
          <a:solidFill>
            <a:srgbClr val="527E9A"/>
          </a:solidFill>
        </p:spPr>
        <p:txBody>
          <a:bodyPr wrap="square" lIns="0" tIns="0" rIns="0" bIns="0" rtlCol="0"/>
          <a:lstStyle/>
          <a:p>
            <a:endParaRPr/>
          </a:p>
        </p:txBody>
      </p:sp>
      <p:sp>
        <p:nvSpPr>
          <p:cNvPr id="8" name="object 8"/>
          <p:cNvSpPr/>
          <p:nvPr/>
        </p:nvSpPr>
        <p:spPr>
          <a:xfrm>
            <a:off x="6915011" y="4872490"/>
            <a:ext cx="336550" cy="336550"/>
          </a:xfrm>
          <a:custGeom>
            <a:avLst/>
            <a:gdLst/>
            <a:ahLst/>
            <a:cxnLst/>
            <a:rect l="l" t="t" r="r" b="b"/>
            <a:pathLst>
              <a:path w="336550" h="336550">
                <a:moveTo>
                  <a:pt x="168199" y="336424"/>
                </a:moveTo>
                <a:lnTo>
                  <a:pt x="123535" y="330404"/>
                </a:lnTo>
                <a:lnTo>
                  <a:pt x="83370" y="313422"/>
                </a:lnTo>
                <a:lnTo>
                  <a:pt x="49318" y="287096"/>
                </a:lnTo>
                <a:lnTo>
                  <a:pt x="22996" y="253043"/>
                </a:lnTo>
                <a:lnTo>
                  <a:pt x="6018" y="212880"/>
                </a:lnTo>
                <a:lnTo>
                  <a:pt x="0" y="168224"/>
                </a:lnTo>
                <a:lnTo>
                  <a:pt x="6018" y="123550"/>
                </a:lnTo>
                <a:lnTo>
                  <a:pt x="22996" y="83377"/>
                </a:lnTo>
                <a:lnTo>
                  <a:pt x="49318" y="49321"/>
                </a:lnTo>
                <a:lnTo>
                  <a:pt x="83370" y="22997"/>
                </a:lnTo>
                <a:lnTo>
                  <a:pt x="123535" y="6018"/>
                </a:lnTo>
                <a:lnTo>
                  <a:pt x="168199" y="0"/>
                </a:lnTo>
                <a:lnTo>
                  <a:pt x="212863" y="6018"/>
                </a:lnTo>
                <a:lnTo>
                  <a:pt x="234643" y="15224"/>
                </a:lnTo>
                <a:lnTo>
                  <a:pt x="168199" y="15224"/>
                </a:lnTo>
                <a:lnTo>
                  <a:pt x="119897" y="23036"/>
                </a:lnTo>
                <a:lnTo>
                  <a:pt x="77904" y="44780"/>
                </a:lnTo>
                <a:lnTo>
                  <a:pt x="44763" y="77918"/>
                </a:lnTo>
                <a:lnTo>
                  <a:pt x="23014" y="119912"/>
                </a:lnTo>
                <a:lnTo>
                  <a:pt x="15199" y="168224"/>
                </a:lnTo>
                <a:lnTo>
                  <a:pt x="23014" y="216524"/>
                </a:lnTo>
                <a:lnTo>
                  <a:pt x="44763" y="258510"/>
                </a:lnTo>
                <a:lnTo>
                  <a:pt x="77904" y="291645"/>
                </a:lnTo>
                <a:lnTo>
                  <a:pt x="119897" y="313387"/>
                </a:lnTo>
                <a:lnTo>
                  <a:pt x="168199" y="321199"/>
                </a:lnTo>
                <a:lnTo>
                  <a:pt x="234635" y="321199"/>
                </a:lnTo>
                <a:lnTo>
                  <a:pt x="212863" y="330404"/>
                </a:lnTo>
                <a:lnTo>
                  <a:pt x="168199" y="336424"/>
                </a:lnTo>
                <a:close/>
              </a:path>
              <a:path w="336550" h="336550">
                <a:moveTo>
                  <a:pt x="234635" y="321199"/>
                </a:moveTo>
                <a:lnTo>
                  <a:pt x="168199" y="321199"/>
                </a:lnTo>
                <a:lnTo>
                  <a:pt x="216501" y="313387"/>
                </a:lnTo>
                <a:lnTo>
                  <a:pt x="258494" y="291645"/>
                </a:lnTo>
                <a:lnTo>
                  <a:pt x="291636" y="258510"/>
                </a:lnTo>
                <a:lnTo>
                  <a:pt x="313384" y="216524"/>
                </a:lnTo>
                <a:lnTo>
                  <a:pt x="321199" y="168224"/>
                </a:lnTo>
                <a:lnTo>
                  <a:pt x="313384" y="119912"/>
                </a:lnTo>
                <a:lnTo>
                  <a:pt x="291636" y="77918"/>
                </a:lnTo>
                <a:lnTo>
                  <a:pt x="258494" y="44780"/>
                </a:lnTo>
                <a:lnTo>
                  <a:pt x="216501" y="23036"/>
                </a:lnTo>
                <a:lnTo>
                  <a:pt x="168199" y="15224"/>
                </a:lnTo>
                <a:lnTo>
                  <a:pt x="234643" y="15224"/>
                </a:lnTo>
                <a:lnTo>
                  <a:pt x="287080" y="49321"/>
                </a:lnTo>
                <a:lnTo>
                  <a:pt x="313403" y="83377"/>
                </a:lnTo>
                <a:lnTo>
                  <a:pt x="330381" y="123550"/>
                </a:lnTo>
                <a:lnTo>
                  <a:pt x="336399" y="168224"/>
                </a:lnTo>
                <a:lnTo>
                  <a:pt x="330381" y="212880"/>
                </a:lnTo>
                <a:lnTo>
                  <a:pt x="313403" y="253043"/>
                </a:lnTo>
                <a:lnTo>
                  <a:pt x="287080" y="287096"/>
                </a:lnTo>
                <a:lnTo>
                  <a:pt x="253029" y="313422"/>
                </a:lnTo>
                <a:lnTo>
                  <a:pt x="234635" y="321199"/>
                </a:lnTo>
                <a:close/>
              </a:path>
              <a:path w="336550" h="336550">
                <a:moveTo>
                  <a:pt x="236261" y="140849"/>
                </a:moveTo>
                <a:lnTo>
                  <a:pt x="166899" y="140849"/>
                </a:lnTo>
                <a:lnTo>
                  <a:pt x="166299" y="138174"/>
                </a:lnTo>
                <a:lnTo>
                  <a:pt x="166211" y="137366"/>
                </a:lnTo>
                <a:lnTo>
                  <a:pt x="166103" y="132049"/>
                </a:lnTo>
                <a:lnTo>
                  <a:pt x="168785" y="118425"/>
                </a:lnTo>
                <a:lnTo>
                  <a:pt x="176380" y="106871"/>
                </a:lnTo>
                <a:lnTo>
                  <a:pt x="187641" y="99081"/>
                </a:lnTo>
                <a:lnTo>
                  <a:pt x="201424" y="96224"/>
                </a:lnTo>
                <a:lnTo>
                  <a:pt x="208863" y="97022"/>
                </a:lnTo>
                <a:lnTo>
                  <a:pt x="215768" y="99309"/>
                </a:lnTo>
                <a:lnTo>
                  <a:pt x="221969" y="102922"/>
                </a:lnTo>
                <a:lnTo>
                  <a:pt x="227299" y="107699"/>
                </a:lnTo>
                <a:lnTo>
                  <a:pt x="245549" y="107699"/>
                </a:lnTo>
                <a:lnTo>
                  <a:pt x="243783" y="110437"/>
                </a:lnTo>
                <a:lnTo>
                  <a:pt x="239379" y="115141"/>
                </a:lnTo>
                <a:lnTo>
                  <a:pt x="234199" y="118974"/>
                </a:lnTo>
                <a:lnTo>
                  <a:pt x="250414" y="118974"/>
                </a:lnTo>
                <a:lnTo>
                  <a:pt x="246465" y="123550"/>
                </a:lnTo>
                <a:lnTo>
                  <a:pt x="241914" y="127976"/>
                </a:lnTo>
                <a:lnTo>
                  <a:pt x="236899" y="132049"/>
                </a:lnTo>
                <a:lnTo>
                  <a:pt x="236892" y="137366"/>
                </a:lnTo>
                <a:lnTo>
                  <a:pt x="236261" y="140849"/>
                </a:lnTo>
                <a:close/>
              </a:path>
              <a:path w="336550" h="336550">
                <a:moveTo>
                  <a:pt x="245549" y="107699"/>
                </a:moveTo>
                <a:lnTo>
                  <a:pt x="227299" y="107699"/>
                </a:lnTo>
                <a:lnTo>
                  <a:pt x="235374" y="106074"/>
                </a:lnTo>
                <a:lnTo>
                  <a:pt x="242974" y="103049"/>
                </a:lnTo>
                <a:lnTo>
                  <a:pt x="249824" y="98899"/>
                </a:lnTo>
                <a:lnTo>
                  <a:pt x="247302" y="104982"/>
                </a:lnTo>
                <a:lnTo>
                  <a:pt x="245549" y="107699"/>
                </a:lnTo>
                <a:close/>
              </a:path>
              <a:path w="336550" h="336550">
                <a:moveTo>
                  <a:pt x="234351" y="151399"/>
                </a:moveTo>
                <a:lnTo>
                  <a:pt x="104824" y="151399"/>
                </a:lnTo>
                <a:lnTo>
                  <a:pt x="98352" y="145692"/>
                </a:lnTo>
                <a:lnTo>
                  <a:pt x="93374" y="138552"/>
                </a:lnTo>
                <a:lnTo>
                  <a:pt x="90178" y="130274"/>
                </a:lnTo>
                <a:lnTo>
                  <a:pt x="89049" y="121149"/>
                </a:lnTo>
                <a:lnTo>
                  <a:pt x="89049" y="114499"/>
                </a:lnTo>
                <a:lnTo>
                  <a:pt x="90799" y="108249"/>
                </a:lnTo>
                <a:lnTo>
                  <a:pt x="93849" y="102874"/>
                </a:lnTo>
                <a:lnTo>
                  <a:pt x="108505" y="117875"/>
                </a:lnTo>
                <a:lnTo>
                  <a:pt x="125893" y="129540"/>
                </a:lnTo>
                <a:lnTo>
                  <a:pt x="145522" y="137366"/>
                </a:lnTo>
                <a:lnTo>
                  <a:pt x="166899" y="140849"/>
                </a:lnTo>
                <a:lnTo>
                  <a:pt x="236261" y="140849"/>
                </a:lnTo>
                <a:lnTo>
                  <a:pt x="234351" y="151399"/>
                </a:lnTo>
                <a:close/>
              </a:path>
              <a:path w="336550" h="336550">
                <a:moveTo>
                  <a:pt x="250414" y="118974"/>
                </a:moveTo>
                <a:lnTo>
                  <a:pt x="234199" y="118974"/>
                </a:lnTo>
                <a:lnTo>
                  <a:pt x="241399" y="118099"/>
                </a:lnTo>
                <a:lnTo>
                  <a:pt x="248224" y="116149"/>
                </a:lnTo>
                <a:lnTo>
                  <a:pt x="254574" y="113249"/>
                </a:lnTo>
                <a:lnTo>
                  <a:pt x="250782" y="118546"/>
                </a:lnTo>
                <a:lnTo>
                  <a:pt x="250414" y="118974"/>
                </a:lnTo>
                <a:close/>
              </a:path>
              <a:path w="336550" h="336550">
                <a:moveTo>
                  <a:pt x="223979" y="184224"/>
                </a:moveTo>
                <a:lnTo>
                  <a:pt x="111099" y="184224"/>
                </a:lnTo>
                <a:lnTo>
                  <a:pt x="114224" y="183799"/>
                </a:lnTo>
                <a:lnTo>
                  <a:pt x="117199" y="182949"/>
                </a:lnTo>
                <a:lnTo>
                  <a:pt x="105913" y="178455"/>
                </a:lnTo>
                <a:lnTo>
                  <a:pt x="96902" y="170490"/>
                </a:lnTo>
                <a:lnTo>
                  <a:pt x="90934" y="159848"/>
                </a:lnTo>
                <a:lnTo>
                  <a:pt x="88774" y="147324"/>
                </a:lnTo>
                <a:lnTo>
                  <a:pt x="88774" y="146874"/>
                </a:lnTo>
                <a:lnTo>
                  <a:pt x="93549" y="149574"/>
                </a:lnTo>
                <a:lnTo>
                  <a:pt x="99024" y="151224"/>
                </a:lnTo>
                <a:lnTo>
                  <a:pt x="104824" y="151399"/>
                </a:lnTo>
                <a:lnTo>
                  <a:pt x="234351" y="151399"/>
                </a:lnTo>
                <a:lnTo>
                  <a:pt x="230406" y="173191"/>
                </a:lnTo>
                <a:lnTo>
                  <a:pt x="223979" y="184224"/>
                </a:lnTo>
                <a:close/>
              </a:path>
              <a:path w="336550" h="336550">
                <a:moveTo>
                  <a:pt x="187753" y="224349"/>
                </a:moveTo>
                <a:lnTo>
                  <a:pt x="90274" y="224349"/>
                </a:lnTo>
                <a:lnTo>
                  <a:pt x="102451" y="223290"/>
                </a:lnTo>
                <a:lnTo>
                  <a:pt x="113965" y="220230"/>
                </a:lnTo>
                <a:lnTo>
                  <a:pt x="124639" y="215342"/>
                </a:lnTo>
                <a:lnTo>
                  <a:pt x="134299" y="208799"/>
                </a:lnTo>
                <a:lnTo>
                  <a:pt x="123221" y="206770"/>
                </a:lnTo>
                <a:lnTo>
                  <a:pt x="113624" y="201493"/>
                </a:lnTo>
                <a:lnTo>
                  <a:pt x="106090" y="193562"/>
                </a:lnTo>
                <a:lnTo>
                  <a:pt x="101199" y="183574"/>
                </a:lnTo>
                <a:lnTo>
                  <a:pt x="103349" y="183999"/>
                </a:lnTo>
                <a:lnTo>
                  <a:pt x="105574" y="184224"/>
                </a:lnTo>
                <a:lnTo>
                  <a:pt x="223979" y="184224"/>
                </a:lnTo>
                <a:lnTo>
                  <a:pt x="211012" y="206483"/>
                </a:lnTo>
                <a:lnTo>
                  <a:pt x="187753" y="224349"/>
                </a:lnTo>
                <a:close/>
              </a:path>
              <a:path w="336550" h="336550">
                <a:moveTo>
                  <a:pt x="136124" y="240174"/>
                </a:moveTo>
                <a:lnTo>
                  <a:pt x="121417" y="239072"/>
                </a:lnTo>
                <a:lnTo>
                  <a:pt x="107359" y="235874"/>
                </a:lnTo>
                <a:lnTo>
                  <a:pt x="94102" y="230745"/>
                </a:lnTo>
                <a:lnTo>
                  <a:pt x="81799" y="223849"/>
                </a:lnTo>
                <a:lnTo>
                  <a:pt x="84574" y="224174"/>
                </a:lnTo>
                <a:lnTo>
                  <a:pt x="87424" y="224349"/>
                </a:lnTo>
                <a:lnTo>
                  <a:pt x="187753" y="224349"/>
                </a:lnTo>
                <a:lnTo>
                  <a:pt x="179392" y="230771"/>
                </a:lnTo>
                <a:lnTo>
                  <a:pt x="136124" y="240174"/>
                </a:lnTo>
                <a:close/>
              </a:path>
            </a:pathLst>
          </a:custGeom>
          <a:solidFill>
            <a:srgbClr val="527E9A"/>
          </a:solidFill>
        </p:spPr>
        <p:txBody>
          <a:bodyPr wrap="square" lIns="0" tIns="0" rIns="0" bIns="0" rtlCol="0"/>
          <a:lstStyle/>
          <a:p>
            <a:endParaRPr/>
          </a:p>
        </p:txBody>
      </p:sp>
      <p:grpSp>
        <p:nvGrpSpPr>
          <p:cNvPr id="9" name="object 9"/>
          <p:cNvGrpSpPr/>
          <p:nvPr/>
        </p:nvGrpSpPr>
        <p:grpSpPr>
          <a:xfrm>
            <a:off x="0" y="4396308"/>
            <a:ext cx="1811020" cy="1318895"/>
            <a:chOff x="0" y="4396308"/>
            <a:chExt cx="1811020" cy="1318895"/>
          </a:xfrm>
        </p:grpSpPr>
        <p:sp>
          <p:nvSpPr>
            <p:cNvPr id="10" name="object 10"/>
            <p:cNvSpPr/>
            <p:nvPr/>
          </p:nvSpPr>
          <p:spPr>
            <a:xfrm>
              <a:off x="0" y="4396308"/>
              <a:ext cx="1811020" cy="1318895"/>
            </a:xfrm>
            <a:custGeom>
              <a:avLst/>
              <a:gdLst/>
              <a:ahLst/>
              <a:cxnLst/>
              <a:rect l="l" t="t" r="r" b="b"/>
              <a:pathLst>
                <a:path w="1811020" h="1318895">
                  <a:moveTo>
                    <a:pt x="1810438" y="1318679"/>
                  </a:moveTo>
                  <a:lnTo>
                    <a:pt x="0" y="1318679"/>
                  </a:lnTo>
                  <a:lnTo>
                    <a:pt x="0" y="0"/>
                  </a:lnTo>
                  <a:lnTo>
                    <a:pt x="50839" y="35882"/>
                  </a:lnTo>
                  <a:lnTo>
                    <a:pt x="106816" y="80734"/>
                  </a:lnTo>
                  <a:lnTo>
                    <a:pt x="158421" y="126312"/>
                  </a:lnTo>
                  <a:lnTo>
                    <a:pt x="205750" y="172062"/>
                  </a:lnTo>
                  <a:lnTo>
                    <a:pt x="248901" y="217435"/>
                  </a:lnTo>
                  <a:lnTo>
                    <a:pt x="287971" y="261880"/>
                  </a:lnTo>
                  <a:lnTo>
                    <a:pt x="323058" y="304844"/>
                  </a:lnTo>
                  <a:lnTo>
                    <a:pt x="354260" y="345777"/>
                  </a:lnTo>
                  <a:lnTo>
                    <a:pt x="381673" y="384128"/>
                  </a:lnTo>
                  <a:lnTo>
                    <a:pt x="405396" y="419345"/>
                  </a:lnTo>
                  <a:lnTo>
                    <a:pt x="442162" y="478173"/>
                  </a:lnTo>
                  <a:lnTo>
                    <a:pt x="455399" y="500681"/>
                  </a:lnTo>
                  <a:lnTo>
                    <a:pt x="489743" y="557506"/>
                  </a:lnTo>
                  <a:lnTo>
                    <a:pt x="516858" y="608088"/>
                  </a:lnTo>
                  <a:lnTo>
                    <a:pt x="538598" y="653177"/>
                  </a:lnTo>
                  <a:lnTo>
                    <a:pt x="556819" y="693520"/>
                  </a:lnTo>
                  <a:lnTo>
                    <a:pt x="573375" y="729865"/>
                  </a:lnTo>
                  <a:lnTo>
                    <a:pt x="608916" y="793554"/>
                  </a:lnTo>
                  <a:lnTo>
                    <a:pt x="660061" y="850229"/>
                  </a:lnTo>
                  <a:lnTo>
                    <a:pt x="696123" y="877805"/>
                  </a:lnTo>
                  <a:lnTo>
                    <a:pt x="732371" y="900101"/>
                  </a:lnTo>
                  <a:lnTo>
                    <a:pt x="768032" y="917292"/>
                  </a:lnTo>
                  <a:lnTo>
                    <a:pt x="803890" y="930370"/>
                  </a:lnTo>
                  <a:lnTo>
                    <a:pt x="840730" y="940327"/>
                  </a:lnTo>
                  <a:lnTo>
                    <a:pt x="879335" y="948156"/>
                  </a:lnTo>
                  <a:lnTo>
                    <a:pt x="920489" y="954851"/>
                  </a:lnTo>
                  <a:lnTo>
                    <a:pt x="1013581" y="968803"/>
                  </a:lnTo>
                  <a:lnTo>
                    <a:pt x="1067088" y="978047"/>
                  </a:lnTo>
                  <a:lnTo>
                    <a:pt x="1126279" y="990125"/>
                  </a:lnTo>
                  <a:lnTo>
                    <a:pt x="1191940" y="1006030"/>
                  </a:lnTo>
                  <a:lnTo>
                    <a:pt x="1238746" y="1019842"/>
                  </a:lnTo>
                  <a:lnTo>
                    <a:pt x="1287635" y="1035584"/>
                  </a:lnTo>
                  <a:lnTo>
                    <a:pt x="1337999" y="1053115"/>
                  </a:lnTo>
                  <a:lnTo>
                    <a:pt x="1389229" y="1072295"/>
                  </a:lnTo>
                  <a:lnTo>
                    <a:pt x="1440717" y="1092984"/>
                  </a:lnTo>
                  <a:lnTo>
                    <a:pt x="1491854" y="1115040"/>
                  </a:lnTo>
                  <a:lnTo>
                    <a:pt x="1542032" y="1138322"/>
                  </a:lnTo>
                  <a:lnTo>
                    <a:pt x="1590643" y="1162691"/>
                  </a:lnTo>
                  <a:lnTo>
                    <a:pt x="1637078" y="1188006"/>
                  </a:lnTo>
                  <a:lnTo>
                    <a:pt x="1680729" y="1214126"/>
                  </a:lnTo>
                  <a:lnTo>
                    <a:pt x="1720988" y="1240910"/>
                  </a:lnTo>
                  <a:lnTo>
                    <a:pt x="1757245" y="1268218"/>
                  </a:lnTo>
                  <a:lnTo>
                    <a:pt x="1788894" y="1295910"/>
                  </a:lnTo>
                  <a:lnTo>
                    <a:pt x="1810438" y="1318679"/>
                  </a:lnTo>
                  <a:close/>
                </a:path>
              </a:pathLst>
            </a:custGeom>
            <a:solidFill>
              <a:srgbClr val="527E9A"/>
            </a:solidFill>
          </p:spPr>
          <p:txBody>
            <a:bodyPr wrap="square" lIns="0" tIns="0" rIns="0" bIns="0" rtlCol="0"/>
            <a:lstStyle/>
            <a:p>
              <a:endParaRPr/>
            </a:p>
          </p:txBody>
        </p:sp>
        <p:sp>
          <p:nvSpPr>
            <p:cNvPr id="11" name="object 11"/>
            <p:cNvSpPr/>
            <p:nvPr/>
          </p:nvSpPr>
          <p:spPr>
            <a:xfrm>
              <a:off x="0" y="4775945"/>
              <a:ext cx="1281430" cy="939165"/>
            </a:xfrm>
            <a:custGeom>
              <a:avLst/>
              <a:gdLst/>
              <a:ahLst/>
              <a:cxnLst/>
              <a:rect l="l" t="t" r="r" b="b"/>
              <a:pathLst>
                <a:path w="1281430" h="939164">
                  <a:moveTo>
                    <a:pt x="1281434" y="939043"/>
                  </a:moveTo>
                  <a:lnTo>
                    <a:pt x="0" y="939043"/>
                  </a:lnTo>
                  <a:lnTo>
                    <a:pt x="0" y="0"/>
                  </a:lnTo>
                  <a:lnTo>
                    <a:pt x="78256" y="61546"/>
                  </a:lnTo>
                  <a:lnTo>
                    <a:pt x="124716" y="104530"/>
                  </a:lnTo>
                  <a:lnTo>
                    <a:pt x="166434" y="147513"/>
                  </a:lnTo>
                  <a:lnTo>
                    <a:pt x="203549" y="189738"/>
                  </a:lnTo>
                  <a:lnTo>
                    <a:pt x="236201" y="230448"/>
                  </a:lnTo>
                  <a:lnTo>
                    <a:pt x="264528" y="268884"/>
                  </a:lnTo>
                  <a:lnTo>
                    <a:pt x="288671" y="304290"/>
                  </a:lnTo>
                  <a:lnTo>
                    <a:pt x="324958" y="362977"/>
                  </a:lnTo>
                  <a:lnTo>
                    <a:pt x="337381" y="384744"/>
                  </a:lnTo>
                  <a:lnTo>
                    <a:pt x="369214" y="439973"/>
                  </a:lnTo>
                  <a:lnTo>
                    <a:pt x="392909" y="487781"/>
                  </a:lnTo>
                  <a:lnTo>
                    <a:pt x="411273" y="529297"/>
                  </a:lnTo>
                  <a:lnTo>
                    <a:pt x="427108" y="565650"/>
                  </a:lnTo>
                  <a:lnTo>
                    <a:pt x="443219" y="597970"/>
                  </a:lnTo>
                  <a:lnTo>
                    <a:pt x="487485" y="655025"/>
                  </a:lnTo>
                  <a:lnTo>
                    <a:pt x="521248" y="682019"/>
                  </a:lnTo>
                  <a:lnTo>
                    <a:pt x="559589" y="704831"/>
                  </a:lnTo>
                  <a:lnTo>
                    <a:pt x="597577" y="720547"/>
                  </a:lnTo>
                  <a:lnTo>
                    <a:pt x="636775" y="731197"/>
                  </a:lnTo>
                  <a:lnTo>
                    <a:pt x="678744" y="738809"/>
                  </a:lnTo>
                  <a:lnTo>
                    <a:pt x="777246" y="753045"/>
                  </a:lnTo>
                  <a:lnTo>
                    <a:pt x="836902" y="763728"/>
                  </a:lnTo>
                  <a:lnTo>
                    <a:pt x="905578" y="779494"/>
                  </a:lnTo>
                  <a:lnTo>
                    <a:pt x="951180" y="792931"/>
                  </a:lnTo>
                  <a:lnTo>
                    <a:pt x="999101" y="808692"/>
                  </a:lnTo>
                  <a:lnTo>
                    <a:pt x="1048421" y="826569"/>
                  </a:lnTo>
                  <a:lnTo>
                    <a:pt x="1098219" y="846354"/>
                  </a:lnTo>
                  <a:lnTo>
                    <a:pt x="1147571" y="867840"/>
                  </a:lnTo>
                  <a:lnTo>
                    <a:pt x="1195559" y="890818"/>
                  </a:lnTo>
                  <a:lnTo>
                    <a:pt x="1241259" y="915083"/>
                  </a:lnTo>
                  <a:lnTo>
                    <a:pt x="1281434" y="939043"/>
                  </a:lnTo>
                  <a:close/>
                </a:path>
              </a:pathLst>
            </a:custGeom>
            <a:solidFill>
              <a:srgbClr val="FFFFFF">
                <a:alpha val="39999"/>
              </a:srgbClr>
            </a:solidFill>
          </p:spPr>
          <p:txBody>
            <a:bodyPr wrap="square" lIns="0" tIns="0" rIns="0" bIns="0" rtlCol="0"/>
            <a:lstStyle/>
            <a:p>
              <a:endParaRPr/>
            </a:p>
          </p:txBody>
        </p:sp>
      </p:grpSp>
      <p:grpSp>
        <p:nvGrpSpPr>
          <p:cNvPr id="12" name="object 12"/>
          <p:cNvGrpSpPr/>
          <p:nvPr/>
        </p:nvGrpSpPr>
        <p:grpSpPr>
          <a:xfrm>
            <a:off x="3359887" y="0"/>
            <a:ext cx="4260215" cy="3720465"/>
            <a:chOff x="3359887" y="0"/>
            <a:chExt cx="4260215" cy="3720465"/>
          </a:xfrm>
        </p:grpSpPr>
        <p:sp>
          <p:nvSpPr>
            <p:cNvPr id="13" name="object 13"/>
            <p:cNvSpPr/>
            <p:nvPr/>
          </p:nvSpPr>
          <p:spPr>
            <a:xfrm>
              <a:off x="3359887" y="0"/>
              <a:ext cx="4260215" cy="3720465"/>
            </a:xfrm>
            <a:custGeom>
              <a:avLst/>
              <a:gdLst/>
              <a:ahLst/>
              <a:cxnLst/>
              <a:rect l="l" t="t" r="r" b="b"/>
              <a:pathLst>
                <a:path w="4260215" h="3720465">
                  <a:moveTo>
                    <a:pt x="4260097" y="3720256"/>
                  </a:moveTo>
                  <a:lnTo>
                    <a:pt x="4205311" y="3692725"/>
                  </a:lnTo>
                  <a:lnTo>
                    <a:pt x="4159913" y="3669011"/>
                  </a:lnTo>
                  <a:lnTo>
                    <a:pt x="4114838" y="3644682"/>
                  </a:lnTo>
                  <a:lnTo>
                    <a:pt x="4070105" y="3619747"/>
                  </a:lnTo>
                  <a:lnTo>
                    <a:pt x="4025739" y="3594212"/>
                  </a:lnTo>
                  <a:lnTo>
                    <a:pt x="3981759" y="3568086"/>
                  </a:lnTo>
                  <a:lnTo>
                    <a:pt x="3938187" y="3541377"/>
                  </a:lnTo>
                  <a:lnTo>
                    <a:pt x="3895047" y="3514092"/>
                  </a:lnTo>
                  <a:lnTo>
                    <a:pt x="3852358" y="3486240"/>
                  </a:lnTo>
                  <a:lnTo>
                    <a:pt x="3810142" y="3457827"/>
                  </a:lnTo>
                  <a:lnTo>
                    <a:pt x="3768422" y="3428863"/>
                  </a:lnTo>
                  <a:lnTo>
                    <a:pt x="3727219" y="3399355"/>
                  </a:lnTo>
                  <a:lnTo>
                    <a:pt x="3686554" y="3369311"/>
                  </a:lnTo>
                  <a:lnTo>
                    <a:pt x="3646450" y="3338738"/>
                  </a:lnTo>
                  <a:lnTo>
                    <a:pt x="3606927" y="3307644"/>
                  </a:lnTo>
                  <a:lnTo>
                    <a:pt x="3568008" y="3276038"/>
                  </a:lnTo>
                  <a:lnTo>
                    <a:pt x="3529714" y="3243927"/>
                  </a:lnTo>
                  <a:lnTo>
                    <a:pt x="3492067" y="3211319"/>
                  </a:lnTo>
                  <a:lnTo>
                    <a:pt x="3455088" y="3178222"/>
                  </a:lnTo>
                  <a:lnTo>
                    <a:pt x="3418799" y="3144643"/>
                  </a:lnTo>
                  <a:lnTo>
                    <a:pt x="3369244" y="3095567"/>
                  </a:lnTo>
                  <a:lnTo>
                    <a:pt x="3321651" y="3046155"/>
                  </a:lnTo>
                  <a:lnTo>
                    <a:pt x="3275988" y="2996518"/>
                  </a:lnTo>
                  <a:lnTo>
                    <a:pt x="3232222" y="2946764"/>
                  </a:lnTo>
                  <a:lnTo>
                    <a:pt x="3190320" y="2897002"/>
                  </a:lnTo>
                  <a:lnTo>
                    <a:pt x="3150249" y="2847343"/>
                  </a:lnTo>
                  <a:lnTo>
                    <a:pt x="3111977" y="2797895"/>
                  </a:lnTo>
                  <a:lnTo>
                    <a:pt x="3075471" y="2748768"/>
                  </a:lnTo>
                  <a:lnTo>
                    <a:pt x="3040699" y="2700071"/>
                  </a:lnTo>
                  <a:lnTo>
                    <a:pt x="3007627" y="2651913"/>
                  </a:lnTo>
                  <a:lnTo>
                    <a:pt x="2976222" y="2604405"/>
                  </a:lnTo>
                  <a:lnTo>
                    <a:pt x="2946453" y="2557654"/>
                  </a:lnTo>
                  <a:lnTo>
                    <a:pt x="2918286" y="2511771"/>
                  </a:lnTo>
                  <a:lnTo>
                    <a:pt x="2891689" y="2466864"/>
                  </a:lnTo>
                  <a:lnTo>
                    <a:pt x="2866629" y="2423044"/>
                  </a:lnTo>
                  <a:lnTo>
                    <a:pt x="2843073" y="2380419"/>
                  </a:lnTo>
                  <a:lnTo>
                    <a:pt x="2820989" y="2339100"/>
                  </a:lnTo>
                  <a:lnTo>
                    <a:pt x="2800343" y="2299194"/>
                  </a:lnTo>
                  <a:lnTo>
                    <a:pt x="2781103" y="2260812"/>
                  </a:lnTo>
                  <a:lnTo>
                    <a:pt x="2763237" y="2224062"/>
                  </a:lnTo>
                  <a:lnTo>
                    <a:pt x="2746711" y="2189055"/>
                  </a:lnTo>
                  <a:lnTo>
                    <a:pt x="2717550" y="2124705"/>
                  </a:lnTo>
                  <a:lnTo>
                    <a:pt x="2693359" y="2068636"/>
                  </a:lnTo>
                  <a:lnTo>
                    <a:pt x="2673875" y="2021723"/>
                  </a:lnTo>
                  <a:lnTo>
                    <a:pt x="2644192" y="1955384"/>
                  </a:lnTo>
                  <a:lnTo>
                    <a:pt x="2618118" y="1892761"/>
                  </a:lnTo>
                  <a:lnTo>
                    <a:pt x="2595240" y="1833641"/>
                  </a:lnTo>
                  <a:lnTo>
                    <a:pt x="2575146" y="1777808"/>
                  </a:lnTo>
                  <a:lnTo>
                    <a:pt x="2557423" y="1725048"/>
                  </a:lnTo>
                  <a:lnTo>
                    <a:pt x="2541660" y="1675147"/>
                  </a:lnTo>
                  <a:lnTo>
                    <a:pt x="2527443" y="1627889"/>
                  </a:lnTo>
                  <a:lnTo>
                    <a:pt x="2514361" y="1583061"/>
                  </a:lnTo>
                  <a:lnTo>
                    <a:pt x="2502001" y="1540447"/>
                  </a:lnTo>
                  <a:lnTo>
                    <a:pt x="2489951" y="1499833"/>
                  </a:lnTo>
                  <a:lnTo>
                    <a:pt x="2477798" y="1461005"/>
                  </a:lnTo>
                  <a:lnTo>
                    <a:pt x="2465130" y="1423747"/>
                  </a:lnTo>
                  <a:lnTo>
                    <a:pt x="2451535" y="1387846"/>
                  </a:lnTo>
                  <a:lnTo>
                    <a:pt x="2419913" y="1319253"/>
                  </a:lnTo>
                  <a:lnTo>
                    <a:pt x="2401061" y="1286133"/>
                  </a:lnTo>
                  <a:lnTo>
                    <a:pt x="2379632" y="1253511"/>
                  </a:lnTo>
                  <a:lnTo>
                    <a:pt x="2355214" y="1221171"/>
                  </a:lnTo>
                  <a:lnTo>
                    <a:pt x="2327395" y="1188901"/>
                  </a:lnTo>
                  <a:lnTo>
                    <a:pt x="2295761" y="1156484"/>
                  </a:lnTo>
                  <a:lnTo>
                    <a:pt x="2259901" y="1123707"/>
                  </a:lnTo>
                  <a:lnTo>
                    <a:pt x="2225220" y="1095127"/>
                  </a:lnTo>
                  <a:lnTo>
                    <a:pt x="2190660" y="1069520"/>
                  </a:lnTo>
                  <a:lnTo>
                    <a:pt x="2156065" y="1046626"/>
                  </a:lnTo>
                  <a:lnTo>
                    <a:pt x="2121282" y="1026185"/>
                  </a:lnTo>
                  <a:lnTo>
                    <a:pt x="2086154" y="1007935"/>
                  </a:lnTo>
                  <a:lnTo>
                    <a:pt x="2050527" y="991615"/>
                  </a:lnTo>
                  <a:lnTo>
                    <a:pt x="2014246" y="976964"/>
                  </a:lnTo>
                  <a:lnTo>
                    <a:pt x="1977157" y="963722"/>
                  </a:lnTo>
                  <a:lnTo>
                    <a:pt x="1939103" y="951626"/>
                  </a:lnTo>
                  <a:lnTo>
                    <a:pt x="1899930" y="940417"/>
                  </a:lnTo>
                  <a:lnTo>
                    <a:pt x="1859483" y="929833"/>
                  </a:lnTo>
                  <a:lnTo>
                    <a:pt x="1817607" y="919614"/>
                  </a:lnTo>
                  <a:lnTo>
                    <a:pt x="1581367" y="864843"/>
                  </a:lnTo>
                  <a:lnTo>
                    <a:pt x="1527662" y="851328"/>
                  </a:lnTo>
                  <a:lnTo>
                    <a:pt x="1471443" y="836350"/>
                  </a:lnTo>
                  <a:lnTo>
                    <a:pt x="1412556" y="819648"/>
                  </a:lnTo>
                  <a:lnTo>
                    <a:pt x="1350844" y="800962"/>
                  </a:lnTo>
                  <a:lnTo>
                    <a:pt x="1286153" y="780029"/>
                  </a:lnTo>
                  <a:lnTo>
                    <a:pt x="1218328" y="756590"/>
                  </a:lnTo>
                  <a:lnTo>
                    <a:pt x="1173047" y="739131"/>
                  </a:lnTo>
                  <a:lnTo>
                    <a:pt x="1126744" y="720586"/>
                  </a:lnTo>
                  <a:lnTo>
                    <a:pt x="1079551" y="700997"/>
                  </a:lnTo>
                  <a:lnTo>
                    <a:pt x="1031600" y="680407"/>
                  </a:lnTo>
                  <a:lnTo>
                    <a:pt x="983022" y="658858"/>
                  </a:lnTo>
                  <a:lnTo>
                    <a:pt x="933952" y="636393"/>
                  </a:lnTo>
                  <a:lnTo>
                    <a:pt x="884519" y="613054"/>
                  </a:lnTo>
                  <a:lnTo>
                    <a:pt x="834857" y="588884"/>
                  </a:lnTo>
                  <a:lnTo>
                    <a:pt x="785098" y="563925"/>
                  </a:lnTo>
                  <a:lnTo>
                    <a:pt x="735374" y="538220"/>
                  </a:lnTo>
                  <a:lnTo>
                    <a:pt x="685817" y="511812"/>
                  </a:lnTo>
                  <a:lnTo>
                    <a:pt x="636559" y="484741"/>
                  </a:lnTo>
                  <a:lnTo>
                    <a:pt x="587732" y="457052"/>
                  </a:lnTo>
                  <a:lnTo>
                    <a:pt x="539469" y="428787"/>
                  </a:lnTo>
                  <a:lnTo>
                    <a:pt x="491901" y="399987"/>
                  </a:lnTo>
                  <a:lnTo>
                    <a:pt x="445161" y="370697"/>
                  </a:lnTo>
                  <a:lnTo>
                    <a:pt x="399381" y="340957"/>
                  </a:lnTo>
                  <a:lnTo>
                    <a:pt x="354693" y="310810"/>
                  </a:lnTo>
                  <a:lnTo>
                    <a:pt x="311230" y="280300"/>
                  </a:lnTo>
                  <a:lnTo>
                    <a:pt x="269122" y="249468"/>
                  </a:lnTo>
                  <a:lnTo>
                    <a:pt x="228503" y="218357"/>
                  </a:lnTo>
                  <a:lnTo>
                    <a:pt x="189505" y="187009"/>
                  </a:lnTo>
                  <a:lnTo>
                    <a:pt x="152260" y="155467"/>
                  </a:lnTo>
                  <a:lnTo>
                    <a:pt x="116899" y="123773"/>
                  </a:lnTo>
                  <a:lnTo>
                    <a:pt x="83556" y="91970"/>
                  </a:lnTo>
                  <a:lnTo>
                    <a:pt x="52362" y="60101"/>
                  </a:lnTo>
                  <a:lnTo>
                    <a:pt x="23449" y="28207"/>
                  </a:lnTo>
                  <a:lnTo>
                    <a:pt x="0" y="0"/>
                  </a:lnTo>
                  <a:lnTo>
                    <a:pt x="4260097" y="0"/>
                  </a:lnTo>
                  <a:lnTo>
                    <a:pt x="4260097" y="3720256"/>
                  </a:lnTo>
                  <a:close/>
                </a:path>
              </a:pathLst>
            </a:custGeom>
            <a:solidFill>
              <a:srgbClr val="FDB33A"/>
            </a:solidFill>
          </p:spPr>
          <p:txBody>
            <a:bodyPr wrap="square" lIns="0" tIns="0" rIns="0" bIns="0" rtlCol="0"/>
            <a:lstStyle/>
            <a:p>
              <a:endParaRPr/>
            </a:p>
          </p:txBody>
        </p:sp>
        <p:sp>
          <p:nvSpPr>
            <p:cNvPr id="14" name="object 14"/>
            <p:cNvSpPr/>
            <p:nvPr/>
          </p:nvSpPr>
          <p:spPr>
            <a:xfrm>
              <a:off x="4234143" y="0"/>
              <a:ext cx="3386454" cy="3098800"/>
            </a:xfrm>
            <a:custGeom>
              <a:avLst/>
              <a:gdLst/>
              <a:ahLst/>
              <a:cxnLst/>
              <a:rect l="l" t="t" r="r" b="b"/>
              <a:pathLst>
                <a:path w="3386454" h="3098800">
                  <a:moveTo>
                    <a:pt x="3385840" y="3098645"/>
                  </a:moveTo>
                  <a:lnTo>
                    <a:pt x="3318172" y="3049261"/>
                  </a:lnTo>
                  <a:lnTo>
                    <a:pt x="3278067" y="3018688"/>
                  </a:lnTo>
                  <a:lnTo>
                    <a:pt x="3238545" y="2987595"/>
                  </a:lnTo>
                  <a:lnTo>
                    <a:pt x="3199625" y="2955989"/>
                  </a:lnTo>
                  <a:lnTo>
                    <a:pt x="3161331" y="2923878"/>
                  </a:lnTo>
                  <a:lnTo>
                    <a:pt x="3123684" y="2891270"/>
                  </a:lnTo>
                  <a:lnTo>
                    <a:pt x="3086705" y="2858172"/>
                  </a:lnTo>
                  <a:lnTo>
                    <a:pt x="3050416" y="2824594"/>
                  </a:lnTo>
                  <a:lnTo>
                    <a:pt x="3000861" y="2775519"/>
                  </a:lnTo>
                  <a:lnTo>
                    <a:pt x="2953269" y="2726109"/>
                  </a:lnTo>
                  <a:lnTo>
                    <a:pt x="2907605" y="2676472"/>
                  </a:lnTo>
                  <a:lnTo>
                    <a:pt x="2863839" y="2626719"/>
                  </a:lnTo>
                  <a:lnTo>
                    <a:pt x="2821937" y="2576958"/>
                  </a:lnTo>
                  <a:lnTo>
                    <a:pt x="2781867" y="2527299"/>
                  </a:lnTo>
                  <a:lnTo>
                    <a:pt x="2743595" y="2477852"/>
                  </a:lnTo>
                  <a:lnTo>
                    <a:pt x="2707089" y="2428725"/>
                  </a:lnTo>
                  <a:lnTo>
                    <a:pt x="2672316" y="2380028"/>
                  </a:lnTo>
                  <a:lnTo>
                    <a:pt x="2639244" y="2331871"/>
                  </a:lnTo>
                  <a:lnTo>
                    <a:pt x="2607840" y="2284362"/>
                  </a:lnTo>
                  <a:lnTo>
                    <a:pt x="2578071" y="2237612"/>
                  </a:lnTo>
                  <a:lnTo>
                    <a:pt x="2549904" y="2191728"/>
                  </a:lnTo>
                  <a:lnTo>
                    <a:pt x="2523307" y="2146822"/>
                  </a:lnTo>
                  <a:lnTo>
                    <a:pt x="2498246" y="2103001"/>
                  </a:lnTo>
                  <a:lnTo>
                    <a:pt x="2474690" y="2060376"/>
                  </a:lnTo>
                  <a:lnTo>
                    <a:pt x="2452606" y="2019056"/>
                  </a:lnTo>
                  <a:lnTo>
                    <a:pt x="2431960" y="1979150"/>
                  </a:lnTo>
                  <a:lnTo>
                    <a:pt x="2412720" y="1940768"/>
                  </a:lnTo>
                  <a:lnTo>
                    <a:pt x="2394854" y="1904018"/>
                  </a:lnTo>
                  <a:lnTo>
                    <a:pt x="2378328" y="1869011"/>
                  </a:lnTo>
                  <a:lnTo>
                    <a:pt x="2349167" y="1804660"/>
                  </a:lnTo>
                  <a:lnTo>
                    <a:pt x="2324976" y="1748590"/>
                  </a:lnTo>
                  <a:lnTo>
                    <a:pt x="2305493" y="1701676"/>
                  </a:lnTo>
                  <a:lnTo>
                    <a:pt x="2275810" y="1635337"/>
                  </a:lnTo>
                  <a:lnTo>
                    <a:pt x="2249735" y="1572715"/>
                  </a:lnTo>
                  <a:lnTo>
                    <a:pt x="2226857" y="1513595"/>
                  </a:lnTo>
                  <a:lnTo>
                    <a:pt x="2206763" y="1457762"/>
                  </a:lnTo>
                  <a:lnTo>
                    <a:pt x="2189040" y="1405003"/>
                  </a:lnTo>
                  <a:lnTo>
                    <a:pt x="2173277" y="1355101"/>
                  </a:lnTo>
                  <a:lnTo>
                    <a:pt x="2159061" y="1307844"/>
                  </a:lnTo>
                  <a:lnTo>
                    <a:pt x="2145979" y="1263015"/>
                  </a:lnTo>
                  <a:lnTo>
                    <a:pt x="2133619" y="1220402"/>
                  </a:lnTo>
                  <a:lnTo>
                    <a:pt x="2121568" y="1179788"/>
                  </a:lnTo>
                  <a:lnTo>
                    <a:pt x="2109416" y="1140959"/>
                  </a:lnTo>
                  <a:lnTo>
                    <a:pt x="2096748" y="1103702"/>
                  </a:lnTo>
                  <a:lnTo>
                    <a:pt x="2083152" y="1067800"/>
                  </a:lnTo>
                  <a:lnTo>
                    <a:pt x="2051530" y="999208"/>
                  </a:lnTo>
                  <a:lnTo>
                    <a:pt x="2032678" y="966088"/>
                  </a:lnTo>
                  <a:lnTo>
                    <a:pt x="2011250" y="933465"/>
                  </a:lnTo>
                  <a:lnTo>
                    <a:pt x="1986832" y="901126"/>
                  </a:lnTo>
                  <a:lnTo>
                    <a:pt x="1959012" y="868856"/>
                  </a:lnTo>
                  <a:lnTo>
                    <a:pt x="1927379" y="836440"/>
                  </a:lnTo>
                  <a:lnTo>
                    <a:pt x="1891519" y="803663"/>
                  </a:lnTo>
                  <a:lnTo>
                    <a:pt x="1856837" y="775082"/>
                  </a:lnTo>
                  <a:lnTo>
                    <a:pt x="1822277" y="749476"/>
                  </a:lnTo>
                  <a:lnTo>
                    <a:pt x="1787682" y="726582"/>
                  </a:lnTo>
                  <a:lnTo>
                    <a:pt x="1752899" y="706141"/>
                  </a:lnTo>
                  <a:lnTo>
                    <a:pt x="1717771" y="687891"/>
                  </a:lnTo>
                  <a:lnTo>
                    <a:pt x="1682145" y="671571"/>
                  </a:lnTo>
                  <a:lnTo>
                    <a:pt x="1645864" y="656920"/>
                  </a:lnTo>
                  <a:lnTo>
                    <a:pt x="1608774" y="643677"/>
                  </a:lnTo>
                  <a:lnTo>
                    <a:pt x="1570720" y="631582"/>
                  </a:lnTo>
                  <a:lnTo>
                    <a:pt x="1531547" y="620373"/>
                  </a:lnTo>
                  <a:lnTo>
                    <a:pt x="1491100" y="609789"/>
                  </a:lnTo>
                  <a:lnTo>
                    <a:pt x="1449224" y="599569"/>
                  </a:lnTo>
                  <a:lnTo>
                    <a:pt x="1212985" y="544798"/>
                  </a:lnTo>
                  <a:lnTo>
                    <a:pt x="1159280" y="531282"/>
                  </a:lnTo>
                  <a:lnTo>
                    <a:pt x="1103061" y="516304"/>
                  </a:lnTo>
                  <a:lnTo>
                    <a:pt x="1044173" y="499602"/>
                  </a:lnTo>
                  <a:lnTo>
                    <a:pt x="982461" y="480915"/>
                  </a:lnTo>
                  <a:lnTo>
                    <a:pt x="917770" y="459983"/>
                  </a:lnTo>
                  <a:lnTo>
                    <a:pt x="849946" y="436544"/>
                  </a:lnTo>
                  <a:lnTo>
                    <a:pt x="804665" y="419085"/>
                  </a:lnTo>
                  <a:lnTo>
                    <a:pt x="758362" y="400539"/>
                  </a:lnTo>
                  <a:lnTo>
                    <a:pt x="711168" y="380950"/>
                  </a:lnTo>
                  <a:lnTo>
                    <a:pt x="663217" y="360360"/>
                  </a:lnTo>
                  <a:lnTo>
                    <a:pt x="614640" y="338812"/>
                  </a:lnTo>
                  <a:lnTo>
                    <a:pt x="565569" y="316347"/>
                  </a:lnTo>
                  <a:lnTo>
                    <a:pt x="516136" y="293008"/>
                  </a:lnTo>
                  <a:lnTo>
                    <a:pt x="466475" y="268839"/>
                  </a:lnTo>
                  <a:lnTo>
                    <a:pt x="416715" y="243880"/>
                  </a:lnTo>
                  <a:lnTo>
                    <a:pt x="366991" y="218175"/>
                  </a:lnTo>
                  <a:lnTo>
                    <a:pt x="317434" y="191766"/>
                  </a:lnTo>
                  <a:lnTo>
                    <a:pt x="268176" y="164696"/>
                  </a:lnTo>
                  <a:lnTo>
                    <a:pt x="219349" y="137007"/>
                  </a:lnTo>
                  <a:lnTo>
                    <a:pt x="171086" y="108742"/>
                  </a:lnTo>
                  <a:lnTo>
                    <a:pt x="123518" y="79942"/>
                  </a:lnTo>
                  <a:lnTo>
                    <a:pt x="76778" y="50651"/>
                  </a:lnTo>
                  <a:lnTo>
                    <a:pt x="30998" y="20911"/>
                  </a:lnTo>
                  <a:lnTo>
                    <a:pt x="0" y="0"/>
                  </a:lnTo>
                  <a:lnTo>
                    <a:pt x="3385840" y="0"/>
                  </a:lnTo>
                  <a:lnTo>
                    <a:pt x="3385840" y="3098645"/>
                  </a:lnTo>
                  <a:close/>
                </a:path>
              </a:pathLst>
            </a:custGeom>
            <a:solidFill>
              <a:srgbClr val="FFFFFF">
                <a:alpha val="39999"/>
              </a:srgbClr>
            </a:solidFill>
          </p:spPr>
          <p:txBody>
            <a:bodyPr wrap="square" lIns="0" tIns="0" rIns="0" bIns="0" rtlCol="0"/>
            <a:lstStyle/>
            <a:p>
              <a:endParaRPr/>
            </a:p>
          </p:txBody>
        </p:sp>
      </p:grpSp>
      <p:sp>
        <p:nvSpPr>
          <p:cNvPr id="15" name="object 8"/>
          <p:cNvSpPr txBox="1"/>
          <p:nvPr/>
        </p:nvSpPr>
        <p:spPr>
          <a:xfrm>
            <a:off x="925829" y="534092"/>
            <a:ext cx="4151599" cy="293029"/>
          </a:xfrm>
          <a:prstGeom prst="rect">
            <a:avLst/>
          </a:prstGeom>
        </p:spPr>
        <p:txBody>
          <a:bodyPr vert="horz" wrap="square" lIns="0" tIns="15875" rIns="0" bIns="0" rtlCol="0">
            <a:spAutoFit/>
          </a:bodyPr>
          <a:lstStyle/>
          <a:p>
            <a:pPr marL="12700" algn="ctr">
              <a:lnSpc>
                <a:spcPct val="100000"/>
              </a:lnSpc>
              <a:spcBef>
                <a:spcPts val="125"/>
              </a:spcBef>
            </a:pPr>
            <a:r>
              <a:rPr lang="en-US" b="1" dirty="0">
                <a:solidFill>
                  <a:schemeClr val="accent1">
                    <a:lumMod val="50000"/>
                  </a:schemeClr>
                </a:solidFill>
              </a:rPr>
              <a:t>ASEAN: </a:t>
            </a:r>
            <a:r>
              <a:rPr lang="en-US" b="1" dirty="0" err="1">
                <a:solidFill>
                  <a:schemeClr val="accent1">
                    <a:lumMod val="50000"/>
                  </a:schemeClr>
                </a:solidFill>
              </a:rPr>
              <a:t>Một</a:t>
            </a:r>
            <a:r>
              <a:rPr lang="en-US" b="1" dirty="0">
                <a:solidFill>
                  <a:schemeClr val="accent1">
                    <a:lumMod val="50000"/>
                  </a:schemeClr>
                </a:solidFill>
              </a:rPr>
              <a:t> </a:t>
            </a:r>
            <a:r>
              <a:rPr lang="en-US" b="1" dirty="0" err="1">
                <a:solidFill>
                  <a:schemeClr val="accent1">
                    <a:lumMod val="50000"/>
                  </a:schemeClr>
                </a:solidFill>
              </a:rPr>
              <a:t>cộng</a:t>
            </a:r>
            <a:r>
              <a:rPr lang="en-US" b="1" dirty="0">
                <a:solidFill>
                  <a:schemeClr val="accent1">
                    <a:lumMod val="50000"/>
                  </a:schemeClr>
                </a:solidFill>
              </a:rPr>
              <a:t> </a:t>
            </a:r>
            <a:r>
              <a:rPr lang="en-US" b="1" dirty="0" err="1">
                <a:solidFill>
                  <a:schemeClr val="accent1">
                    <a:lumMod val="50000"/>
                  </a:schemeClr>
                </a:solidFill>
              </a:rPr>
              <a:t>đồng</a:t>
            </a:r>
            <a:r>
              <a:rPr lang="en-US" b="1" dirty="0">
                <a:solidFill>
                  <a:schemeClr val="accent1">
                    <a:lumMod val="50000"/>
                  </a:schemeClr>
                </a:solidFill>
              </a:rPr>
              <a:t> </a:t>
            </a:r>
            <a:r>
              <a:rPr lang="en-US" b="1" dirty="0" err="1">
                <a:solidFill>
                  <a:schemeClr val="accent1">
                    <a:lumMod val="50000"/>
                  </a:schemeClr>
                </a:solidFill>
              </a:rPr>
              <a:t>Già</a:t>
            </a:r>
            <a:r>
              <a:rPr lang="en-US" b="1" dirty="0">
                <a:solidFill>
                  <a:schemeClr val="accent1">
                    <a:lumMod val="50000"/>
                  </a:schemeClr>
                </a:solidFill>
              </a:rPr>
              <a:t> </a:t>
            </a:r>
            <a:r>
              <a:rPr lang="en-US" b="1" dirty="0" err="1">
                <a:solidFill>
                  <a:schemeClr val="accent1">
                    <a:lumMod val="50000"/>
                  </a:schemeClr>
                </a:solidFill>
              </a:rPr>
              <a:t>hóa</a:t>
            </a:r>
            <a:r>
              <a:rPr lang="en-US" b="1" dirty="0">
                <a:solidFill>
                  <a:schemeClr val="accent1">
                    <a:lumMod val="50000"/>
                  </a:schemeClr>
                </a:solidFill>
              </a:rPr>
              <a:t> </a:t>
            </a:r>
            <a:r>
              <a:rPr lang="en-US" b="1" dirty="0" err="1">
                <a:solidFill>
                  <a:schemeClr val="accent1">
                    <a:lumMod val="50000"/>
                  </a:schemeClr>
                </a:solidFill>
              </a:rPr>
              <a:t>năng</a:t>
            </a:r>
            <a:r>
              <a:rPr lang="en-US" b="1" dirty="0">
                <a:solidFill>
                  <a:schemeClr val="accent1">
                    <a:lumMod val="50000"/>
                  </a:schemeClr>
                </a:solidFill>
              </a:rPr>
              <a:t> </a:t>
            </a:r>
            <a:r>
              <a:rPr lang="en-US" b="1" dirty="0" err="1" smtClean="0">
                <a:solidFill>
                  <a:schemeClr val="accent1">
                    <a:lumMod val="50000"/>
                  </a:schemeClr>
                </a:solidFill>
              </a:rPr>
              <a:t>động</a:t>
            </a:r>
            <a:endParaRPr sz="1100" dirty="0">
              <a:solidFill>
                <a:schemeClr val="accent1">
                  <a:lumMod val="50000"/>
                </a:schemeClr>
              </a:solidFill>
              <a:latin typeface="Verdana"/>
              <a:cs typeface="Verdan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EBF6F6"/>
          </a:solidFill>
        </p:spPr>
        <p:txBody>
          <a:bodyPr wrap="square" lIns="0" tIns="0" rIns="0" bIns="0" rtlCol="0"/>
          <a:lstStyle/>
          <a:p>
            <a:endParaRPr/>
          </a:p>
        </p:txBody>
      </p:sp>
      <p:sp>
        <p:nvSpPr>
          <p:cNvPr id="3" name="object 3"/>
          <p:cNvSpPr/>
          <p:nvPr/>
        </p:nvSpPr>
        <p:spPr>
          <a:xfrm>
            <a:off x="0" y="442516"/>
            <a:ext cx="7619984" cy="4487048"/>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752601" y="1691001"/>
            <a:ext cx="5867399" cy="660245"/>
          </a:xfrm>
          <a:prstGeom prst="rect">
            <a:avLst/>
          </a:prstGeom>
        </p:spPr>
        <p:txBody>
          <a:bodyPr vert="horz" wrap="square" lIns="0" tIns="12700" rIns="0" bIns="0" rtlCol="0">
            <a:spAutoFit/>
          </a:bodyPr>
          <a:lstStyle/>
          <a:p>
            <a:pPr marL="229870" marR="5080" indent="-217804">
              <a:lnSpc>
                <a:spcPct val="150000"/>
              </a:lnSpc>
              <a:spcBef>
                <a:spcPts val="100"/>
              </a:spcBef>
            </a:pPr>
            <a:r>
              <a:rPr sz="3200" spc="-525" dirty="0"/>
              <a:t>1. </a:t>
            </a:r>
            <a:r>
              <a:rPr sz="3200" spc="-434" dirty="0"/>
              <a:t>Thực </a:t>
            </a:r>
            <a:r>
              <a:rPr sz="3200" spc="-155" dirty="0"/>
              <a:t>trạng </a:t>
            </a:r>
            <a:r>
              <a:rPr sz="3200" spc="-195" dirty="0"/>
              <a:t>già</a:t>
            </a:r>
            <a:r>
              <a:rPr sz="3200" spc="-760" dirty="0"/>
              <a:t> </a:t>
            </a:r>
            <a:r>
              <a:rPr sz="3200" spc="-265" dirty="0"/>
              <a:t>hóa  </a:t>
            </a:r>
            <a:r>
              <a:rPr sz="3200" spc="-245" dirty="0"/>
              <a:t>dân </a:t>
            </a:r>
            <a:r>
              <a:rPr sz="3200" spc="-395" dirty="0" err="1"/>
              <a:t>số</a:t>
            </a:r>
            <a:r>
              <a:rPr sz="3200" spc="-395" dirty="0"/>
              <a:t> </a:t>
            </a:r>
            <a:r>
              <a:rPr lang="en-US" sz="3200" spc="-395" dirty="0" smtClean="0"/>
              <a:t>ASEAN</a:t>
            </a:r>
            <a:endParaRPr sz="3200" dirty="0"/>
          </a:p>
        </p:txBody>
      </p:sp>
      <p:sp>
        <p:nvSpPr>
          <p:cNvPr id="5" name="object 5"/>
          <p:cNvSpPr/>
          <p:nvPr/>
        </p:nvSpPr>
        <p:spPr>
          <a:xfrm>
            <a:off x="482839" y="1535111"/>
            <a:ext cx="1141940" cy="115093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FFFBF6"/>
          </a:solidFill>
        </p:spPr>
        <p:txBody>
          <a:bodyPr wrap="square" lIns="0" tIns="0" rIns="0" bIns="0" rtlCol="0"/>
          <a:lstStyle/>
          <a:p>
            <a:pPr marL="12065">
              <a:lnSpc>
                <a:spcPct val="100000"/>
              </a:lnSpc>
              <a:spcBef>
                <a:spcPts val="100"/>
              </a:spcBef>
              <a:buSzPct val="150000"/>
              <a:tabLst>
                <a:tab pos="392430" algn="l"/>
                <a:tab pos="393065" algn="l"/>
              </a:tabLst>
            </a:pPr>
            <a:endParaRPr lang="en-US" dirty="0">
              <a:latin typeface="Times New Roman" panose="02020603050405020304" pitchFamily="18" charset="0"/>
              <a:cs typeface="Times New Roman" panose="02020603050405020304" pitchFamily="18" charset="0"/>
            </a:endParaRPr>
          </a:p>
        </p:txBody>
      </p:sp>
      <p:grpSp>
        <p:nvGrpSpPr>
          <p:cNvPr id="3" name="object 3"/>
          <p:cNvGrpSpPr/>
          <p:nvPr/>
        </p:nvGrpSpPr>
        <p:grpSpPr>
          <a:xfrm>
            <a:off x="4297191" y="0"/>
            <a:ext cx="3322954" cy="5715000"/>
            <a:chOff x="4297191" y="0"/>
            <a:chExt cx="3322954" cy="5715000"/>
          </a:xfrm>
        </p:grpSpPr>
        <p:sp>
          <p:nvSpPr>
            <p:cNvPr id="4" name="object 4"/>
            <p:cNvSpPr/>
            <p:nvPr/>
          </p:nvSpPr>
          <p:spPr>
            <a:xfrm>
              <a:off x="5153014" y="0"/>
              <a:ext cx="2466975" cy="5715000"/>
            </a:xfrm>
            <a:custGeom>
              <a:avLst/>
              <a:gdLst/>
              <a:ahLst/>
              <a:cxnLst/>
              <a:rect l="l" t="t" r="r" b="b"/>
              <a:pathLst>
                <a:path w="2466975" h="5715000">
                  <a:moveTo>
                    <a:pt x="2466969" y="5714988"/>
                  </a:moveTo>
                  <a:lnTo>
                    <a:pt x="0" y="5714988"/>
                  </a:lnTo>
                  <a:lnTo>
                    <a:pt x="0" y="0"/>
                  </a:lnTo>
                  <a:lnTo>
                    <a:pt x="2466969" y="0"/>
                  </a:lnTo>
                  <a:lnTo>
                    <a:pt x="2466969" y="5714988"/>
                  </a:lnTo>
                  <a:close/>
                </a:path>
              </a:pathLst>
            </a:custGeom>
            <a:solidFill>
              <a:srgbClr val="FFFFFF"/>
            </a:solidFill>
          </p:spPr>
          <p:txBody>
            <a:bodyPr wrap="square" lIns="0" tIns="0" rIns="0" bIns="0" rtlCol="0"/>
            <a:lstStyle/>
            <a:p>
              <a:endParaRPr/>
            </a:p>
          </p:txBody>
        </p:sp>
        <p:sp>
          <p:nvSpPr>
            <p:cNvPr id="5"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6"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sp>
          <p:nvSpPr>
            <p:cNvPr id="7" name="object 7"/>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grpSp>
      <p:sp>
        <p:nvSpPr>
          <p:cNvPr id="8" name="object 8"/>
          <p:cNvSpPr txBox="1">
            <a:spLocks noGrp="1"/>
          </p:cNvSpPr>
          <p:nvPr>
            <p:ph type="title"/>
          </p:nvPr>
        </p:nvSpPr>
        <p:spPr>
          <a:xfrm>
            <a:off x="61953" y="357065"/>
            <a:ext cx="3165267" cy="1454885"/>
          </a:xfrm>
          <a:prstGeom prst="rect">
            <a:avLst/>
          </a:prstGeom>
        </p:spPr>
        <p:txBody>
          <a:bodyPr vert="horz" wrap="square" lIns="0" tIns="15875" rIns="0" bIns="0" rtlCol="0">
            <a:spAutoFit/>
          </a:bodyPr>
          <a:lstStyle/>
          <a:p>
            <a:pPr marL="25400">
              <a:lnSpc>
                <a:spcPct val="100000"/>
              </a:lnSpc>
              <a:spcBef>
                <a:spcPts val="125"/>
              </a:spcBef>
            </a:pPr>
            <a:r>
              <a:rPr sz="14025" b="0" spc="-3840" baseline="-5644" dirty="0">
                <a:solidFill>
                  <a:srgbClr val="FDB33A"/>
                </a:solidFill>
                <a:latin typeface="Verdana"/>
                <a:cs typeface="Verdana"/>
              </a:rPr>
              <a:t>1</a:t>
            </a:r>
            <a:r>
              <a:rPr sz="14025" b="0" spc="-2295" baseline="-5644" dirty="0">
                <a:solidFill>
                  <a:srgbClr val="FDB33A"/>
                </a:solidFill>
                <a:latin typeface="Verdana"/>
                <a:cs typeface="Verdana"/>
              </a:rPr>
              <a:t>.</a:t>
            </a:r>
            <a:r>
              <a:rPr sz="14025" b="0" spc="-8692" baseline="-5644" dirty="0">
                <a:solidFill>
                  <a:srgbClr val="FDB33A"/>
                </a:solidFill>
                <a:latin typeface="Verdana"/>
                <a:cs typeface="Verdana"/>
              </a:rPr>
              <a:t>1</a:t>
            </a:r>
            <a:r>
              <a:rPr sz="3000" spc="20" dirty="0">
                <a:solidFill>
                  <a:srgbClr val="527E9A"/>
                </a:solidFill>
                <a:latin typeface="Verdana"/>
                <a:cs typeface="Verdana"/>
              </a:rPr>
              <a:t>Th</a:t>
            </a:r>
            <a:r>
              <a:rPr sz="3000" spc="-40" dirty="0">
                <a:solidFill>
                  <a:srgbClr val="527E9A"/>
                </a:solidFill>
                <a:latin typeface="Verdana"/>
                <a:cs typeface="Verdana"/>
              </a:rPr>
              <a:t>ự</a:t>
            </a:r>
            <a:r>
              <a:rPr sz="3000" spc="125" dirty="0">
                <a:solidFill>
                  <a:srgbClr val="527E9A"/>
                </a:solidFill>
                <a:latin typeface="Verdana"/>
                <a:cs typeface="Verdana"/>
              </a:rPr>
              <a:t>c</a:t>
            </a:r>
            <a:r>
              <a:rPr sz="3000" spc="-270" dirty="0">
                <a:solidFill>
                  <a:srgbClr val="527E9A"/>
                </a:solidFill>
                <a:latin typeface="Verdana"/>
                <a:cs typeface="Verdana"/>
              </a:rPr>
              <a:t> </a:t>
            </a:r>
            <a:r>
              <a:rPr sz="3000" spc="-20" dirty="0">
                <a:solidFill>
                  <a:srgbClr val="527E9A"/>
                </a:solidFill>
                <a:latin typeface="Verdana"/>
                <a:cs typeface="Verdana"/>
              </a:rPr>
              <a:t>t</a:t>
            </a:r>
            <a:r>
              <a:rPr sz="3000" spc="-55" dirty="0">
                <a:solidFill>
                  <a:srgbClr val="527E9A"/>
                </a:solidFill>
                <a:latin typeface="Verdana"/>
                <a:cs typeface="Verdana"/>
              </a:rPr>
              <a:t>r</a:t>
            </a:r>
            <a:r>
              <a:rPr sz="3000" spc="45" dirty="0">
                <a:solidFill>
                  <a:srgbClr val="527E9A"/>
                </a:solidFill>
                <a:latin typeface="Verdana"/>
                <a:cs typeface="Verdana"/>
              </a:rPr>
              <a:t>ạ</a:t>
            </a:r>
            <a:r>
              <a:rPr sz="3000" spc="55" dirty="0">
                <a:solidFill>
                  <a:srgbClr val="527E9A"/>
                </a:solidFill>
                <a:latin typeface="Verdana"/>
                <a:cs typeface="Verdana"/>
              </a:rPr>
              <a:t>n</a:t>
            </a:r>
            <a:r>
              <a:rPr sz="3000" spc="185" dirty="0">
                <a:solidFill>
                  <a:srgbClr val="527E9A"/>
                </a:solidFill>
                <a:latin typeface="Verdana"/>
                <a:cs typeface="Verdana"/>
              </a:rPr>
              <a:t>g</a:t>
            </a:r>
            <a:endParaRPr sz="3000" dirty="0">
              <a:latin typeface="Verdana"/>
              <a:cs typeface="Verdana"/>
            </a:endParaRPr>
          </a:p>
        </p:txBody>
      </p:sp>
      <p:sp>
        <p:nvSpPr>
          <p:cNvPr id="9" name="object 9"/>
          <p:cNvSpPr txBox="1"/>
          <p:nvPr/>
        </p:nvSpPr>
        <p:spPr>
          <a:xfrm>
            <a:off x="324587" y="2296559"/>
            <a:ext cx="4828035" cy="3436838"/>
          </a:xfrm>
          <a:prstGeom prst="rect">
            <a:avLst/>
          </a:prstGeom>
        </p:spPr>
        <p:txBody>
          <a:bodyPr vert="horz" wrap="square" lIns="0" tIns="12700" rIns="0" bIns="0" rtlCol="0">
            <a:spAutoFit/>
          </a:bodyPr>
          <a:lstStyle/>
          <a:p>
            <a:pPr marL="12065">
              <a:lnSpc>
                <a:spcPct val="100000"/>
              </a:lnSpc>
              <a:spcBef>
                <a:spcPts val="100"/>
              </a:spcBef>
              <a:buSzPct val="150000"/>
              <a:tabLst>
                <a:tab pos="392430" algn="l"/>
                <a:tab pos="393065" algn="l"/>
              </a:tabLst>
            </a:pP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Già </a:t>
            </a:r>
            <a:r>
              <a:rPr lang="vi-VN" sz="2000" dirty="0">
                <a:latin typeface="Times New Roman" panose="02020603050405020304" pitchFamily="18" charset="0"/>
                <a:cs typeface="Times New Roman" panose="02020603050405020304" pitchFamily="18" charset="0"/>
              </a:rPr>
              <a:t>hóa dân số là hiện tượng tỷ lệ người cao tuổi trong tổng số dân có xu hướng liên tục tăng so với với các nhóm dân số trẻ sau các năm</a:t>
            </a:r>
            <a:r>
              <a:rPr lang="vi-VN" sz="2000" dirty="0" smtClean="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12065">
              <a:lnSpc>
                <a:spcPct val="100000"/>
              </a:lnSpc>
              <a:spcBef>
                <a:spcPts val="100"/>
              </a:spcBef>
              <a:buSzPct val="150000"/>
              <a:tabLst>
                <a:tab pos="392430" algn="l"/>
                <a:tab pos="393065" algn="l"/>
              </a:tabLst>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Tỷ</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dựa</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r>
              <a:rPr lang="en-US" sz="2000" dirty="0" smtClean="0">
                <a:latin typeface="Times New Roman" panose="02020603050405020304" pitchFamily="18" charset="0"/>
                <a:cs typeface="Times New Roman" panose="02020603050405020304" pitchFamily="18" charset="0"/>
              </a:rPr>
              <a:t>: </a:t>
            </a:r>
          </a:p>
          <a:p>
            <a:pPr marL="12065">
              <a:lnSpc>
                <a:spcPct val="100000"/>
              </a:lnSpc>
              <a:spcBef>
                <a:spcPts val="100"/>
              </a:spcBef>
              <a:buSzPct val="150000"/>
              <a:tabLst>
                <a:tab pos="392430" algn="l"/>
                <a:tab pos="393065" algn="l"/>
              </a:tabLst>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ngưỡng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60 </a:t>
            </a:r>
            <a:r>
              <a:rPr lang="en-US" sz="2000" dirty="0" err="1" smtClean="0">
                <a:latin typeface="Times New Roman" panose="02020603050405020304" pitchFamily="18" charset="0"/>
                <a:cs typeface="Times New Roman" panose="02020603050405020304" pitchFamily="18" charset="0"/>
              </a:rPr>
              <a:t>tuổi</a:t>
            </a:r>
            <a:r>
              <a:rPr lang="en-US" sz="2000" dirty="0" smtClean="0">
                <a:latin typeface="Times New Roman" panose="02020603050405020304" pitchFamily="18" charset="0"/>
                <a:cs typeface="Times New Roman" panose="02020603050405020304" pitchFamily="18" charset="0"/>
              </a:rPr>
              <a:t>, 65 </a:t>
            </a:r>
            <a:r>
              <a:rPr lang="en-US" sz="2000" dirty="0" err="1" smtClean="0">
                <a:latin typeface="Times New Roman" panose="02020603050405020304" pitchFamily="18" charset="0"/>
                <a:cs typeface="Times New Roman" panose="02020603050405020304" pitchFamily="18" charset="0"/>
              </a:rPr>
              <a:t>tuổi</a:t>
            </a:r>
            <a:r>
              <a:rPr lang="en-US" sz="2000" dirty="0" smtClean="0">
                <a:latin typeface="Times New Roman" panose="02020603050405020304" pitchFamily="18" charset="0"/>
                <a:cs typeface="Times New Roman" panose="02020603050405020304" pitchFamily="18" charset="0"/>
              </a:rPr>
              <a:t>...</a:t>
            </a:r>
            <a:endParaRPr lang="en-US" sz="2000" b="1" dirty="0" smtClean="0">
              <a:latin typeface="Times New Roman" panose="02020603050405020304" pitchFamily="18" charset="0"/>
              <a:cs typeface="Times New Roman" panose="02020603050405020304" pitchFamily="18" charset="0"/>
            </a:endParaRPr>
          </a:p>
          <a:p>
            <a:pPr marL="12065">
              <a:lnSpc>
                <a:spcPct val="100000"/>
              </a:lnSpc>
              <a:spcBef>
                <a:spcPts val="100"/>
              </a:spcBef>
              <a:buSzPct val="150000"/>
              <a:tabLst>
                <a:tab pos="392430" algn="l"/>
                <a:tab pos="393065" algn="l"/>
              </a:tabLst>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ngưỡng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tiềm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POAT-</a:t>
            </a:r>
            <a:r>
              <a:rPr lang="en-US" sz="2000" dirty="0">
                <a:latin typeface="Times New Roman" panose="02020603050405020304" pitchFamily="18" charset="0"/>
                <a:cs typeface="Times New Roman" panose="02020603050405020304" pitchFamily="18" charset="0"/>
              </a:rPr>
              <a:t>prospective old-age threshold</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độ</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vọng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còn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cố</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định</a:t>
            </a:r>
            <a:r>
              <a:rPr lang="en-US" sz="2000" dirty="0" smtClean="0">
                <a:latin typeface="Times New Roman" panose="02020603050405020304" pitchFamily="18" charset="0"/>
                <a:cs typeface="Times New Roman" panose="02020603050405020304" pitchFamily="18" charset="0"/>
              </a:rPr>
              <a:t> (RLE-remaining </a:t>
            </a:r>
            <a:r>
              <a:rPr lang="en-US" sz="2000" dirty="0">
                <a:latin typeface="Times New Roman" panose="02020603050405020304" pitchFamily="18" charset="0"/>
                <a:cs typeface="Times New Roman" panose="02020603050405020304" pitchFamily="18" charset="0"/>
              </a:rPr>
              <a:t>life </a:t>
            </a:r>
            <a:r>
              <a:rPr lang="en-US" sz="2000" dirty="0" smtClean="0">
                <a:latin typeface="Times New Roman" panose="02020603050405020304" pitchFamily="18" charset="0"/>
                <a:cs typeface="Times New Roman" panose="02020603050405020304" pitchFamily="18" charset="0"/>
              </a:rPr>
              <a:t>expectancy)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15 </a:t>
            </a:r>
            <a:r>
              <a:rPr lang="en-US" sz="2000" dirty="0" err="1" smtClean="0">
                <a:latin typeface="Times New Roman" panose="02020603050405020304" pitchFamily="18" charset="0"/>
                <a:cs typeface="Times New Roman" panose="02020603050405020304" pitchFamily="18" charset="0"/>
              </a:rPr>
              <a:t>năm</a:t>
            </a:r>
            <a:r>
              <a:rPr sz="2000" spc="-70" dirty="0" smtClean="0">
                <a:solidFill>
                  <a:srgbClr val="F4A523"/>
                </a:solidFill>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p:txBody>
      </p:sp>
      <p:sp>
        <p:nvSpPr>
          <p:cNvPr id="10" name="object 10"/>
          <p:cNvSpPr/>
          <p:nvPr/>
        </p:nvSpPr>
        <p:spPr>
          <a:xfrm>
            <a:off x="4899805" y="0"/>
            <a:ext cx="2720177" cy="3902866"/>
          </a:xfrm>
          <a:prstGeom prst="rect">
            <a:avLst/>
          </a:prstGeom>
          <a:blipFill>
            <a:blip r:embed="rId2" cstate="print"/>
            <a:stretch>
              <a:fillRect/>
            </a:stretch>
          </a:blipFill>
        </p:spPr>
        <p:txBody>
          <a:bodyPr wrap="square" lIns="0" tIns="0" rIns="0" bIns="0" rtlCol="0"/>
          <a:lstStyle/>
          <a:p>
            <a:endParaRPr/>
          </a:p>
        </p:txBody>
      </p:sp>
      <p:sp>
        <p:nvSpPr>
          <p:cNvPr id="11" name="Rectangle 10"/>
          <p:cNvSpPr/>
          <p:nvPr/>
        </p:nvSpPr>
        <p:spPr>
          <a:xfrm>
            <a:off x="472517" y="1823422"/>
            <a:ext cx="4418517" cy="461665"/>
          </a:xfrm>
          <a:prstGeom prst="rect">
            <a:avLst/>
          </a:prstGeom>
        </p:spPr>
        <p:txBody>
          <a:bodyPr wrap="none">
            <a:spAutoFit/>
          </a:bodyPr>
          <a:lstStyle/>
          <a:p>
            <a:pPr marL="392430" indent="-380365">
              <a:spcBef>
                <a:spcPts val="100"/>
              </a:spcBef>
              <a:buSzPct val="150000"/>
              <a:buFont typeface="Noto Sans Symbols"/>
              <a:buChar char="❑"/>
              <a:tabLst>
                <a:tab pos="392430" algn="l"/>
                <a:tab pos="393065" algn="l"/>
              </a:tabLst>
            </a:pPr>
            <a:r>
              <a:rPr lang="en-US" sz="2400" b="1" spc="-185" dirty="0" err="1" smtClean="0">
                <a:latin typeface="Times New Roman" panose="02020603050405020304" pitchFamily="18" charset="0"/>
                <a:cs typeface="Times New Roman" panose="02020603050405020304" pitchFamily="18" charset="0"/>
              </a:rPr>
              <a:t>Khái</a:t>
            </a:r>
            <a:r>
              <a:rPr lang="en-US" sz="2400" b="1" spc="-185" dirty="0" smtClean="0">
                <a:latin typeface="Times New Roman" panose="02020603050405020304" pitchFamily="18" charset="0"/>
                <a:cs typeface="Times New Roman" panose="02020603050405020304" pitchFamily="18" charset="0"/>
              </a:rPr>
              <a:t> </a:t>
            </a:r>
            <a:r>
              <a:rPr lang="en-US" sz="2400" b="1" spc="-185" dirty="0" err="1" smtClean="0">
                <a:latin typeface="Times New Roman" panose="02020603050405020304" pitchFamily="18" charset="0"/>
                <a:cs typeface="Times New Roman" panose="02020603050405020304" pitchFamily="18" charset="0"/>
              </a:rPr>
              <a:t>niệm-đo</a:t>
            </a:r>
            <a:r>
              <a:rPr lang="en-US" sz="2400" b="1" spc="-185" dirty="0" smtClean="0">
                <a:latin typeface="Times New Roman" panose="02020603050405020304" pitchFamily="18" charset="0"/>
                <a:cs typeface="Times New Roman" panose="02020603050405020304" pitchFamily="18" charset="0"/>
              </a:rPr>
              <a:t> </a:t>
            </a:r>
            <a:r>
              <a:rPr lang="en-US" sz="2400" b="1" spc="-185" dirty="0" err="1" smtClean="0">
                <a:latin typeface="Times New Roman" panose="02020603050405020304" pitchFamily="18" charset="0"/>
                <a:cs typeface="Times New Roman" panose="02020603050405020304" pitchFamily="18" charset="0"/>
              </a:rPr>
              <a:t>lường</a:t>
            </a:r>
            <a:r>
              <a:rPr lang="en-US" sz="2400" b="1" spc="-185" dirty="0" smtClean="0">
                <a:latin typeface="Times New Roman" panose="02020603050405020304" pitchFamily="18" charset="0"/>
                <a:cs typeface="Times New Roman" panose="02020603050405020304" pitchFamily="18" charset="0"/>
              </a:rPr>
              <a:t> </a:t>
            </a:r>
            <a:r>
              <a:rPr lang="en-US" sz="2400" b="1" spc="-185" dirty="0" err="1" smtClean="0">
                <a:latin typeface="Times New Roman" panose="02020603050405020304" pitchFamily="18" charset="0"/>
                <a:cs typeface="Times New Roman" panose="02020603050405020304" pitchFamily="18" charset="0"/>
              </a:rPr>
              <a:t>già</a:t>
            </a:r>
            <a:r>
              <a:rPr lang="en-US" sz="2400" b="1" spc="-185" dirty="0" smtClean="0">
                <a:latin typeface="Times New Roman" panose="02020603050405020304" pitchFamily="18" charset="0"/>
                <a:cs typeface="Times New Roman" panose="02020603050405020304" pitchFamily="18" charset="0"/>
              </a:rPr>
              <a:t> </a:t>
            </a:r>
            <a:r>
              <a:rPr lang="en-US" sz="2400" b="1" spc="-185" dirty="0" err="1" smtClean="0">
                <a:latin typeface="Times New Roman" panose="02020603050405020304" pitchFamily="18" charset="0"/>
                <a:cs typeface="Times New Roman" panose="02020603050405020304" pitchFamily="18" charset="0"/>
              </a:rPr>
              <a:t>hóa</a:t>
            </a:r>
            <a:r>
              <a:rPr lang="en-US" sz="2400" b="1" spc="-185" dirty="0" smtClean="0">
                <a:latin typeface="Times New Roman" panose="02020603050405020304" pitchFamily="18" charset="0"/>
                <a:cs typeface="Times New Roman" panose="02020603050405020304" pitchFamily="18" charset="0"/>
              </a:rPr>
              <a:t> </a:t>
            </a:r>
            <a:r>
              <a:rPr lang="en-US" sz="2400" b="1" spc="-185" dirty="0" err="1" smtClean="0">
                <a:latin typeface="Times New Roman" panose="02020603050405020304" pitchFamily="18" charset="0"/>
                <a:cs typeface="Times New Roman" panose="02020603050405020304" pitchFamily="18" charset="0"/>
              </a:rPr>
              <a:t>dân</a:t>
            </a:r>
            <a:r>
              <a:rPr lang="en-US" sz="2400" b="1" spc="-185" dirty="0" smtClean="0">
                <a:latin typeface="Times New Roman" panose="02020603050405020304" pitchFamily="18" charset="0"/>
                <a:cs typeface="Times New Roman" panose="02020603050405020304" pitchFamily="18" charset="0"/>
              </a:rPr>
              <a:t> </a:t>
            </a:r>
            <a:r>
              <a:rPr lang="en-US" sz="2400" b="1" spc="-185" dirty="0" err="1" smtClean="0">
                <a:latin typeface="Times New Roman" panose="02020603050405020304" pitchFamily="18" charset="0"/>
                <a:cs typeface="Times New Roman" panose="02020603050405020304" pitchFamily="18" charset="0"/>
              </a:rPr>
              <a:t>số</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318" y="0"/>
            <a:ext cx="7595870" cy="5715000"/>
            <a:chOff x="24318" y="0"/>
            <a:chExt cx="7595870" cy="5715000"/>
          </a:xfrm>
        </p:grpSpPr>
        <p:sp>
          <p:nvSpPr>
            <p:cNvPr id="3" name="object 3"/>
            <p:cNvSpPr/>
            <p:nvPr/>
          </p:nvSpPr>
          <p:spPr>
            <a:xfrm>
              <a:off x="24318" y="0"/>
              <a:ext cx="7595870" cy="5658485"/>
            </a:xfrm>
            <a:custGeom>
              <a:avLst/>
              <a:gdLst/>
              <a:ahLst/>
              <a:cxnLst/>
              <a:rect l="l" t="t" r="r" b="b"/>
              <a:pathLst>
                <a:path w="7595870" h="5658485">
                  <a:moveTo>
                    <a:pt x="7595665" y="5658138"/>
                  </a:moveTo>
                  <a:lnTo>
                    <a:pt x="7595665" y="0"/>
                  </a:lnTo>
                  <a:lnTo>
                    <a:pt x="0" y="0"/>
                  </a:lnTo>
                  <a:lnTo>
                    <a:pt x="0" y="5658138"/>
                  </a:lnTo>
                  <a:lnTo>
                    <a:pt x="7595665" y="5658138"/>
                  </a:lnTo>
                  <a:close/>
                </a:path>
              </a:pathLst>
            </a:custGeom>
            <a:solidFill>
              <a:srgbClr val="FFFBF6"/>
            </a:solidFill>
          </p:spPr>
          <p:txBody>
            <a:bodyPr wrap="square" lIns="0" tIns="0" rIns="0" bIns="0" rtlCol="0"/>
            <a:lstStyle/>
            <a:p>
              <a:endParaRPr/>
            </a:p>
          </p:txBody>
        </p:sp>
        <p:sp>
          <p:nvSpPr>
            <p:cNvPr id="4" name="object 4"/>
            <p:cNvSpPr/>
            <p:nvPr/>
          </p:nvSpPr>
          <p:spPr>
            <a:xfrm>
              <a:off x="5153014" y="0"/>
              <a:ext cx="2466975" cy="5715000"/>
            </a:xfrm>
            <a:custGeom>
              <a:avLst/>
              <a:gdLst/>
              <a:ahLst/>
              <a:cxnLst/>
              <a:rect l="l" t="t" r="r" b="b"/>
              <a:pathLst>
                <a:path w="2466975" h="5715000">
                  <a:moveTo>
                    <a:pt x="2466969" y="5714988"/>
                  </a:moveTo>
                  <a:lnTo>
                    <a:pt x="0" y="5714988"/>
                  </a:lnTo>
                  <a:lnTo>
                    <a:pt x="0" y="0"/>
                  </a:lnTo>
                  <a:lnTo>
                    <a:pt x="2466969" y="0"/>
                  </a:lnTo>
                  <a:lnTo>
                    <a:pt x="2466969" y="5714988"/>
                  </a:lnTo>
                  <a:close/>
                </a:path>
              </a:pathLst>
            </a:custGeom>
            <a:solidFill>
              <a:srgbClr val="FFFFFF"/>
            </a:solidFill>
          </p:spPr>
          <p:txBody>
            <a:bodyPr wrap="square" lIns="0" tIns="0" rIns="0" bIns="0" rtlCol="0"/>
            <a:lstStyle/>
            <a:p>
              <a:endParaRPr/>
            </a:p>
          </p:txBody>
        </p:sp>
        <p:sp>
          <p:nvSpPr>
            <p:cNvPr id="5"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6"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
        <p:nvSpPr>
          <p:cNvPr id="7" name="object 7"/>
          <p:cNvSpPr txBox="1">
            <a:spLocks noGrp="1"/>
          </p:cNvSpPr>
          <p:nvPr>
            <p:ph type="title"/>
          </p:nvPr>
        </p:nvSpPr>
        <p:spPr>
          <a:xfrm>
            <a:off x="104928" y="523668"/>
            <a:ext cx="1110615" cy="1454150"/>
          </a:xfrm>
          <a:prstGeom prst="rect">
            <a:avLst/>
          </a:prstGeom>
        </p:spPr>
        <p:txBody>
          <a:bodyPr vert="horz" wrap="square" lIns="0" tIns="15875" rIns="0" bIns="0" rtlCol="0">
            <a:spAutoFit/>
          </a:bodyPr>
          <a:lstStyle/>
          <a:p>
            <a:pPr marL="12700">
              <a:lnSpc>
                <a:spcPct val="100000"/>
              </a:lnSpc>
              <a:spcBef>
                <a:spcPts val="125"/>
              </a:spcBef>
            </a:pPr>
            <a:r>
              <a:rPr sz="9350" b="0" spc="-2890" dirty="0">
                <a:solidFill>
                  <a:srgbClr val="FDB33A"/>
                </a:solidFill>
                <a:latin typeface="Verdana"/>
                <a:cs typeface="Verdana"/>
              </a:rPr>
              <a:t>1.1</a:t>
            </a:r>
            <a:endParaRPr sz="9350">
              <a:latin typeface="Verdana"/>
              <a:cs typeface="Verdana"/>
            </a:endParaRPr>
          </a:p>
        </p:txBody>
      </p:sp>
      <p:sp>
        <p:nvSpPr>
          <p:cNvPr id="8" name="object 8"/>
          <p:cNvSpPr txBox="1"/>
          <p:nvPr/>
        </p:nvSpPr>
        <p:spPr>
          <a:xfrm>
            <a:off x="470742" y="1163711"/>
            <a:ext cx="2116455" cy="482600"/>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527E9A"/>
                </a:solidFill>
                <a:latin typeface="Verdana"/>
                <a:cs typeface="Verdana"/>
              </a:rPr>
              <a:t>Thực</a:t>
            </a:r>
            <a:r>
              <a:rPr sz="3000" spc="-330" dirty="0">
                <a:solidFill>
                  <a:srgbClr val="527E9A"/>
                </a:solidFill>
                <a:latin typeface="Verdana"/>
                <a:cs typeface="Verdana"/>
              </a:rPr>
              <a:t> </a:t>
            </a:r>
            <a:r>
              <a:rPr sz="3000" spc="40" dirty="0">
                <a:solidFill>
                  <a:srgbClr val="527E9A"/>
                </a:solidFill>
                <a:latin typeface="Verdana"/>
                <a:cs typeface="Verdana"/>
              </a:rPr>
              <a:t>trạng</a:t>
            </a:r>
            <a:endParaRPr sz="3000">
              <a:latin typeface="Verdana"/>
              <a:cs typeface="Verdana"/>
            </a:endParaRPr>
          </a:p>
        </p:txBody>
      </p:sp>
      <p:sp>
        <p:nvSpPr>
          <p:cNvPr id="9" name="object 9"/>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sp>
        <p:nvSpPr>
          <p:cNvPr id="13" name="object 13"/>
          <p:cNvSpPr txBox="1"/>
          <p:nvPr/>
        </p:nvSpPr>
        <p:spPr>
          <a:xfrm>
            <a:off x="256273" y="5377823"/>
            <a:ext cx="7058927" cy="197490"/>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Arial" panose="020B0604020202020204" pitchFamily="34" charset="0"/>
                <a:cs typeface="Arial" panose="020B0604020202020204" pitchFamily="34" charset="0"/>
              </a:rPr>
              <a:t>Nguồn:</a:t>
            </a:r>
            <a:r>
              <a:rPr sz="1200" i="1" spc="-85" dirty="0">
                <a:latin typeface="Arial" panose="020B0604020202020204" pitchFamily="34" charset="0"/>
                <a:cs typeface="Arial" panose="020B0604020202020204" pitchFamily="34" charset="0"/>
              </a:rPr>
              <a:t> </a:t>
            </a:r>
            <a:r>
              <a:rPr lang="en-US" sz="1200" dirty="0"/>
              <a:t>Aging </a:t>
            </a:r>
            <a:r>
              <a:rPr lang="en-US" sz="1200" dirty="0" smtClean="0"/>
              <a:t>Demographic Data </a:t>
            </a:r>
            <a:r>
              <a:rPr lang="en-US" sz="1200" dirty="0"/>
              <a:t>Sheet 2020</a:t>
            </a:r>
            <a:r>
              <a:rPr lang="en-US" sz="1200" dirty="0" smtClean="0"/>
              <a:t> </a:t>
            </a:r>
            <a:endParaRPr sz="1200" dirty="0">
              <a:latin typeface="Arial" panose="020B0604020202020204" pitchFamily="34" charset="0"/>
              <a:cs typeface="Arial" panose="020B0604020202020204" pitchFamily="34" charset="0"/>
            </a:endParaRPr>
          </a:p>
        </p:txBody>
      </p:sp>
      <p:sp>
        <p:nvSpPr>
          <p:cNvPr id="14" name="Rectangle 13"/>
          <p:cNvSpPr/>
          <p:nvPr/>
        </p:nvSpPr>
        <p:spPr>
          <a:xfrm>
            <a:off x="3286512" y="117462"/>
            <a:ext cx="3810000" cy="1200329"/>
          </a:xfrm>
          <a:prstGeom prst="rect">
            <a:avLst/>
          </a:prstGeom>
        </p:spPr>
        <p:txBody>
          <a:bodyPr>
            <a:spAutoFit/>
          </a:bodyPr>
          <a:lstStyle/>
          <a:p>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Triển</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vọng</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sống</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trung</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bình</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từ</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khi</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sinh</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và</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khi</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đạt</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65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tuổi</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-Life expectancy at birth/age 65 (years)</a:t>
            </a:r>
            <a:endParaRPr lang="en-US" dirty="0"/>
          </a:p>
        </p:txBody>
      </p:sp>
      <p:pic>
        <p:nvPicPr>
          <p:cNvPr id="12" name="Picture 11"/>
          <p:cNvPicPr>
            <a:picLocks noChangeAspect="1"/>
          </p:cNvPicPr>
          <p:nvPr/>
        </p:nvPicPr>
        <p:blipFill>
          <a:blip r:embed="rId2"/>
          <a:stretch>
            <a:fillRect/>
          </a:stretch>
        </p:blipFill>
        <p:spPr>
          <a:xfrm>
            <a:off x="470742" y="1859919"/>
            <a:ext cx="6996858" cy="3476625"/>
          </a:xfrm>
          <a:prstGeom prst="rect">
            <a:avLst/>
          </a:prstGeom>
        </p:spPr>
      </p:pic>
    </p:spTree>
    <p:extLst>
      <p:ext uri="{BB962C8B-B14F-4D97-AF65-F5344CB8AC3E}">
        <p14:creationId xmlns:p14="http://schemas.microsoft.com/office/powerpoint/2010/main" xmlns="" val="2197591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620000" cy="5715000"/>
          </a:xfrm>
          <a:custGeom>
            <a:avLst/>
            <a:gdLst/>
            <a:ahLst/>
            <a:cxnLst/>
            <a:rect l="l" t="t" r="r" b="b"/>
            <a:pathLst>
              <a:path w="7620000" h="5715000">
                <a:moveTo>
                  <a:pt x="7619984" y="5714988"/>
                </a:moveTo>
                <a:lnTo>
                  <a:pt x="0" y="5714988"/>
                </a:lnTo>
                <a:lnTo>
                  <a:pt x="0" y="0"/>
                </a:lnTo>
                <a:lnTo>
                  <a:pt x="7619984" y="0"/>
                </a:lnTo>
                <a:lnTo>
                  <a:pt x="7619984" y="5714988"/>
                </a:lnTo>
                <a:close/>
              </a:path>
            </a:pathLst>
          </a:custGeom>
          <a:solidFill>
            <a:srgbClr val="FFFBF6"/>
          </a:solidFill>
        </p:spPr>
        <p:txBody>
          <a:bodyPr wrap="square" lIns="0" tIns="0" rIns="0" bIns="0" rtlCol="0"/>
          <a:lstStyle/>
          <a:p>
            <a:pPr marL="12065">
              <a:lnSpc>
                <a:spcPct val="100000"/>
              </a:lnSpc>
              <a:spcBef>
                <a:spcPts val="100"/>
              </a:spcBef>
              <a:buSzPct val="150000"/>
              <a:tabLst>
                <a:tab pos="392430" algn="l"/>
                <a:tab pos="393065" algn="l"/>
              </a:tabLst>
            </a:pPr>
            <a:endParaRPr lang="en-US" dirty="0">
              <a:latin typeface="Times New Roman" panose="02020603050405020304" pitchFamily="18" charset="0"/>
              <a:cs typeface="Times New Roman" panose="02020603050405020304" pitchFamily="18" charset="0"/>
            </a:endParaRPr>
          </a:p>
        </p:txBody>
      </p:sp>
      <p:grpSp>
        <p:nvGrpSpPr>
          <p:cNvPr id="3" name="object 3"/>
          <p:cNvGrpSpPr/>
          <p:nvPr/>
        </p:nvGrpSpPr>
        <p:grpSpPr>
          <a:xfrm>
            <a:off x="4297191" y="0"/>
            <a:ext cx="3322954" cy="5715000"/>
            <a:chOff x="4297191" y="0"/>
            <a:chExt cx="3322954" cy="5715000"/>
          </a:xfrm>
        </p:grpSpPr>
        <p:sp>
          <p:nvSpPr>
            <p:cNvPr id="4" name="object 4"/>
            <p:cNvSpPr/>
            <p:nvPr/>
          </p:nvSpPr>
          <p:spPr>
            <a:xfrm>
              <a:off x="5153014" y="0"/>
              <a:ext cx="2466975" cy="5715000"/>
            </a:xfrm>
            <a:custGeom>
              <a:avLst/>
              <a:gdLst/>
              <a:ahLst/>
              <a:cxnLst/>
              <a:rect l="l" t="t" r="r" b="b"/>
              <a:pathLst>
                <a:path w="2466975" h="5715000">
                  <a:moveTo>
                    <a:pt x="2466969" y="5714988"/>
                  </a:moveTo>
                  <a:lnTo>
                    <a:pt x="0" y="5714988"/>
                  </a:lnTo>
                  <a:lnTo>
                    <a:pt x="0" y="0"/>
                  </a:lnTo>
                  <a:lnTo>
                    <a:pt x="2466969" y="0"/>
                  </a:lnTo>
                  <a:lnTo>
                    <a:pt x="2466969" y="5714988"/>
                  </a:lnTo>
                  <a:close/>
                </a:path>
              </a:pathLst>
            </a:custGeom>
            <a:solidFill>
              <a:srgbClr val="FFFFFF"/>
            </a:solidFill>
          </p:spPr>
          <p:txBody>
            <a:bodyPr wrap="square" lIns="0" tIns="0" rIns="0" bIns="0" rtlCol="0"/>
            <a:lstStyle/>
            <a:p>
              <a:endParaRPr/>
            </a:p>
          </p:txBody>
        </p:sp>
        <p:sp>
          <p:nvSpPr>
            <p:cNvPr id="5"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6"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sp>
          <p:nvSpPr>
            <p:cNvPr id="7" name="object 7"/>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grpSp>
      <p:sp>
        <p:nvSpPr>
          <p:cNvPr id="8" name="object 8"/>
          <p:cNvSpPr txBox="1">
            <a:spLocks noGrp="1"/>
          </p:cNvSpPr>
          <p:nvPr>
            <p:ph type="title"/>
          </p:nvPr>
        </p:nvSpPr>
        <p:spPr>
          <a:xfrm>
            <a:off x="61953" y="357065"/>
            <a:ext cx="3165267" cy="1454885"/>
          </a:xfrm>
          <a:prstGeom prst="rect">
            <a:avLst/>
          </a:prstGeom>
        </p:spPr>
        <p:txBody>
          <a:bodyPr vert="horz" wrap="square" lIns="0" tIns="15875" rIns="0" bIns="0" rtlCol="0">
            <a:spAutoFit/>
          </a:bodyPr>
          <a:lstStyle/>
          <a:p>
            <a:pPr marL="25400">
              <a:lnSpc>
                <a:spcPct val="100000"/>
              </a:lnSpc>
              <a:spcBef>
                <a:spcPts val="125"/>
              </a:spcBef>
            </a:pPr>
            <a:r>
              <a:rPr sz="14025" b="0" spc="-3840" baseline="-5644" dirty="0">
                <a:solidFill>
                  <a:srgbClr val="FDB33A"/>
                </a:solidFill>
                <a:latin typeface="Verdana"/>
                <a:cs typeface="Verdana"/>
              </a:rPr>
              <a:t>1</a:t>
            </a:r>
            <a:r>
              <a:rPr sz="14025" b="0" spc="-2295" baseline="-5644" dirty="0">
                <a:solidFill>
                  <a:srgbClr val="FDB33A"/>
                </a:solidFill>
                <a:latin typeface="Verdana"/>
                <a:cs typeface="Verdana"/>
              </a:rPr>
              <a:t>.</a:t>
            </a:r>
            <a:r>
              <a:rPr sz="14025" b="0" spc="-8692" baseline="-5644" dirty="0">
                <a:solidFill>
                  <a:srgbClr val="FDB33A"/>
                </a:solidFill>
                <a:latin typeface="Verdana"/>
                <a:cs typeface="Verdana"/>
              </a:rPr>
              <a:t>1</a:t>
            </a:r>
            <a:r>
              <a:rPr sz="3000" spc="20" dirty="0">
                <a:solidFill>
                  <a:srgbClr val="527E9A"/>
                </a:solidFill>
                <a:latin typeface="Verdana"/>
                <a:cs typeface="Verdana"/>
              </a:rPr>
              <a:t>Th</a:t>
            </a:r>
            <a:r>
              <a:rPr sz="3000" spc="-40" dirty="0">
                <a:solidFill>
                  <a:srgbClr val="527E9A"/>
                </a:solidFill>
                <a:latin typeface="Verdana"/>
                <a:cs typeface="Verdana"/>
              </a:rPr>
              <a:t>ự</a:t>
            </a:r>
            <a:r>
              <a:rPr sz="3000" spc="125" dirty="0">
                <a:solidFill>
                  <a:srgbClr val="527E9A"/>
                </a:solidFill>
                <a:latin typeface="Verdana"/>
                <a:cs typeface="Verdana"/>
              </a:rPr>
              <a:t>c</a:t>
            </a:r>
            <a:r>
              <a:rPr sz="3000" spc="-270" dirty="0">
                <a:solidFill>
                  <a:srgbClr val="527E9A"/>
                </a:solidFill>
                <a:latin typeface="Verdana"/>
                <a:cs typeface="Verdana"/>
              </a:rPr>
              <a:t> </a:t>
            </a:r>
            <a:r>
              <a:rPr sz="3000" spc="-20" dirty="0">
                <a:solidFill>
                  <a:srgbClr val="527E9A"/>
                </a:solidFill>
                <a:latin typeface="Verdana"/>
                <a:cs typeface="Verdana"/>
              </a:rPr>
              <a:t>t</a:t>
            </a:r>
            <a:r>
              <a:rPr sz="3000" spc="-55" dirty="0">
                <a:solidFill>
                  <a:srgbClr val="527E9A"/>
                </a:solidFill>
                <a:latin typeface="Verdana"/>
                <a:cs typeface="Verdana"/>
              </a:rPr>
              <a:t>r</a:t>
            </a:r>
            <a:r>
              <a:rPr sz="3000" spc="45" dirty="0">
                <a:solidFill>
                  <a:srgbClr val="527E9A"/>
                </a:solidFill>
                <a:latin typeface="Verdana"/>
                <a:cs typeface="Verdana"/>
              </a:rPr>
              <a:t>ạ</a:t>
            </a:r>
            <a:r>
              <a:rPr sz="3000" spc="55" dirty="0">
                <a:solidFill>
                  <a:srgbClr val="527E9A"/>
                </a:solidFill>
                <a:latin typeface="Verdana"/>
                <a:cs typeface="Verdana"/>
              </a:rPr>
              <a:t>n</a:t>
            </a:r>
            <a:r>
              <a:rPr sz="3000" spc="185" dirty="0">
                <a:solidFill>
                  <a:srgbClr val="527E9A"/>
                </a:solidFill>
                <a:latin typeface="Verdana"/>
                <a:cs typeface="Verdana"/>
              </a:rPr>
              <a:t>g</a:t>
            </a:r>
            <a:endParaRPr sz="3000" dirty="0">
              <a:latin typeface="Verdana"/>
              <a:cs typeface="Verdana"/>
            </a:endParaRPr>
          </a:p>
        </p:txBody>
      </p:sp>
      <p:sp>
        <p:nvSpPr>
          <p:cNvPr id="10" name="object 10"/>
          <p:cNvSpPr/>
          <p:nvPr/>
        </p:nvSpPr>
        <p:spPr>
          <a:xfrm>
            <a:off x="4899805" y="0"/>
            <a:ext cx="2720177" cy="3902866"/>
          </a:xfrm>
          <a:prstGeom prst="rect">
            <a:avLst/>
          </a:prstGeom>
          <a:blipFill>
            <a:blip r:embed="rId2" cstate="print"/>
            <a:stretch>
              <a:fillRect/>
            </a:stretch>
          </a:blipFill>
        </p:spPr>
        <p:txBody>
          <a:bodyPr wrap="square" lIns="0" tIns="0" rIns="0" bIns="0" rtlCol="0"/>
          <a:lstStyle/>
          <a:p>
            <a:endParaRPr/>
          </a:p>
        </p:txBody>
      </p:sp>
      <p:sp>
        <p:nvSpPr>
          <p:cNvPr id="11" name="Rectangle 10"/>
          <p:cNvSpPr/>
          <p:nvPr/>
        </p:nvSpPr>
        <p:spPr>
          <a:xfrm>
            <a:off x="140661" y="1811950"/>
            <a:ext cx="4955548" cy="3477875"/>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65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100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20-64</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15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15 </a:t>
            </a:r>
            <a:r>
              <a:rPr lang="en-US" sz="2000" dirty="0" err="1">
                <a:latin typeface="Times New Roman" panose="02020603050405020304" pitchFamily="18" charset="0"/>
                <a:cs typeface="Times New Roman" panose="02020603050405020304" pitchFamily="18" charset="0"/>
              </a:rPr>
              <a:t>tuổi</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c </a:t>
            </a:r>
            <a:r>
              <a:rPr lang="en-US" sz="2000" dirty="0" err="1">
                <a:latin typeface="Times New Roman" panose="02020603050405020304" pitchFamily="18" charset="0"/>
                <a:cs typeface="Times New Roman" panose="02020603050405020304" pitchFamily="18" charset="0"/>
              </a:rPr>
              <a:t>Tỷ</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65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so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mọi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tuổi</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414393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4318" y="0"/>
            <a:ext cx="7595870" cy="5715000"/>
            <a:chOff x="24318" y="0"/>
            <a:chExt cx="7595870" cy="5715000"/>
          </a:xfrm>
        </p:grpSpPr>
        <p:sp>
          <p:nvSpPr>
            <p:cNvPr id="3" name="object 3"/>
            <p:cNvSpPr/>
            <p:nvPr/>
          </p:nvSpPr>
          <p:spPr>
            <a:xfrm>
              <a:off x="24318" y="0"/>
              <a:ext cx="7595870" cy="5658485"/>
            </a:xfrm>
            <a:custGeom>
              <a:avLst/>
              <a:gdLst/>
              <a:ahLst/>
              <a:cxnLst/>
              <a:rect l="l" t="t" r="r" b="b"/>
              <a:pathLst>
                <a:path w="7595870" h="5658485">
                  <a:moveTo>
                    <a:pt x="7595665" y="5658138"/>
                  </a:moveTo>
                  <a:lnTo>
                    <a:pt x="7595665" y="0"/>
                  </a:lnTo>
                  <a:lnTo>
                    <a:pt x="0" y="0"/>
                  </a:lnTo>
                  <a:lnTo>
                    <a:pt x="0" y="5658138"/>
                  </a:lnTo>
                  <a:lnTo>
                    <a:pt x="7595665" y="5658138"/>
                  </a:lnTo>
                  <a:close/>
                </a:path>
              </a:pathLst>
            </a:custGeom>
            <a:solidFill>
              <a:srgbClr val="FFFBF6"/>
            </a:solidFill>
          </p:spPr>
          <p:txBody>
            <a:bodyPr wrap="square" lIns="0" tIns="0" rIns="0" bIns="0" rtlCol="0"/>
            <a:lstStyle/>
            <a:p>
              <a:endParaRPr/>
            </a:p>
          </p:txBody>
        </p:sp>
        <p:sp>
          <p:nvSpPr>
            <p:cNvPr id="4" name="object 4"/>
            <p:cNvSpPr/>
            <p:nvPr/>
          </p:nvSpPr>
          <p:spPr>
            <a:xfrm>
              <a:off x="5153014" y="0"/>
              <a:ext cx="2466975" cy="5715000"/>
            </a:xfrm>
            <a:custGeom>
              <a:avLst/>
              <a:gdLst/>
              <a:ahLst/>
              <a:cxnLst/>
              <a:rect l="l" t="t" r="r" b="b"/>
              <a:pathLst>
                <a:path w="2466975" h="5715000">
                  <a:moveTo>
                    <a:pt x="2466969" y="5714988"/>
                  </a:moveTo>
                  <a:lnTo>
                    <a:pt x="0" y="5714988"/>
                  </a:lnTo>
                  <a:lnTo>
                    <a:pt x="0" y="0"/>
                  </a:lnTo>
                  <a:lnTo>
                    <a:pt x="2466969" y="0"/>
                  </a:lnTo>
                  <a:lnTo>
                    <a:pt x="2466969" y="5714988"/>
                  </a:lnTo>
                  <a:close/>
                </a:path>
              </a:pathLst>
            </a:custGeom>
            <a:solidFill>
              <a:srgbClr val="FFFFFF"/>
            </a:solidFill>
          </p:spPr>
          <p:txBody>
            <a:bodyPr wrap="square" lIns="0" tIns="0" rIns="0" bIns="0" rtlCol="0"/>
            <a:lstStyle/>
            <a:p>
              <a:endParaRPr/>
            </a:p>
          </p:txBody>
        </p:sp>
        <p:sp>
          <p:nvSpPr>
            <p:cNvPr id="5"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6"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
        <p:nvSpPr>
          <p:cNvPr id="7" name="object 7"/>
          <p:cNvSpPr txBox="1">
            <a:spLocks noGrp="1"/>
          </p:cNvSpPr>
          <p:nvPr>
            <p:ph type="title"/>
          </p:nvPr>
        </p:nvSpPr>
        <p:spPr>
          <a:xfrm>
            <a:off x="104928" y="523668"/>
            <a:ext cx="1110615" cy="1454150"/>
          </a:xfrm>
          <a:prstGeom prst="rect">
            <a:avLst/>
          </a:prstGeom>
        </p:spPr>
        <p:txBody>
          <a:bodyPr vert="horz" wrap="square" lIns="0" tIns="15875" rIns="0" bIns="0" rtlCol="0">
            <a:spAutoFit/>
          </a:bodyPr>
          <a:lstStyle/>
          <a:p>
            <a:pPr marL="12700">
              <a:lnSpc>
                <a:spcPct val="100000"/>
              </a:lnSpc>
              <a:spcBef>
                <a:spcPts val="125"/>
              </a:spcBef>
            </a:pPr>
            <a:r>
              <a:rPr sz="9350" b="0" spc="-2890" dirty="0">
                <a:solidFill>
                  <a:srgbClr val="FDB33A"/>
                </a:solidFill>
                <a:latin typeface="Verdana"/>
                <a:cs typeface="Verdana"/>
              </a:rPr>
              <a:t>1.1</a:t>
            </a:r>
            <a:endParaRPr sz="9350">
              <a:latin typeface="Verdana"/>
              <a:cs typeface="Verdana"/>
            </a:endParaRPr>
          </a:p>
        </p:txBody>
      </p:sp>
      <p:sp>
        <p:nvSpPr>
          <p:cNvPr id="8" name="object 8"/>
          <p:cNvSpPr txBox="1"/>
          <p:nvPr/>
        </p:nvSpPr>
        <p:spPr>
          <a:xfrm>
            <a:off x="470742" y="1163711"/>
            <a:ext cx="2116455" cy="482600"/>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527E9A"/>
                </a:solidFill>
                <a:latin typeface="Verdana"/>
                <a:cs typeface="Verdana"/>
              </a:rPr>
              <a:t>Thực</a:t>
            </a:r>
            <a:r>
              <a:rPr sz="3000" spc="-330" dirty="0">
                <a:solidFill>
                  <a:srgbClr val="527E9A"/>
                </a:solidFill>
                <a:latin typeface="Verdana"/>
                <a:cs typeface="Verdana"/>
              </a:rPr>
              <a:t> </a:t>
            </a:r>
            <a:r>
              <a:rPr sz="3000" spc="40" dirty="0">
                <a:solidFill>
                  <a:srgbClr val="527E9A"/>
                </a:solidFill>
                <a:latin typeface="Verdana"/>
                <a:cs typeface="Verdana"/>
              </a:rPr>
              <a:t>trạng</a:t>
            </a:r>
            <a:endParaRPr sz="3000">
              <a:latin typeface="Verdana"/>
              <a:cs typeface="Verdana"/>
            </a:endParaRPr>
          </a:p>
        </p:txBody>
      </p:sp>
      <p:sp>
        <p:nvSpPr>
          <p:cNvPr id="9" name="object 9"/>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sp>
        <p:nvSpPr>
          <p:cNvPr id="13" name="object 13"/>
          <p:cNvSpPr txBox="1"/>
          <p:nvPr/>
        </p:nvSpPr>
        <p:spPr>
          <a:xfrm>
            <a:off x="256273" y="5377823"/>
            <a:ext cx="7287527" cy="351378"/>
          </a:xfrm>
          <a:prstGeom prst="rect">
            <a:avLst/>
          </a:prstGeom>
        </p:spPr>
        <p:txBody>
          <a:bodyPr vert="horz" wrap="square" lIns="0" tIns="12700" rIns="0" bIns="0" rtlCol="0">
            <a:spAutoFit/>
          </a:bodyPr>
          <a:lstStyle/>
          <a:p>
            <a:pPr marL="12700">
              <a:lnSpc>
                <a:spcPct val="100000"/>
              </a:lnSpc>
              <a:spcBef>
                <a:spcPts val="100"/>
              </a:spcBef>
            </a:pPr>
            <a:r>
              <a:rPr sz="1100" i="1" spc="-5" dirty="0">
                <a:latin typeface="Times New Roman" panose="02020603050405020304" pitchFamily="18" charset="0"/>
                <a:cs typeface="Times New Roman" panose="02020603050405020304" pitchFamily="18" charset="0"/>
              </a:rPr>
              <a:t>Nguồn:</a:t>
            </a:r>
            <a:r>
              <a:rPr sz="1100" i="1" spc="-85"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United Nations, Department of Economic and Social Affairs, Population Division (2019). </a:t>
            </a:r>
            <a:r>
              <a:rPr lang="en-US" sz="1100" i="1" dirty="0">
                <a:latin typeface="Times New Roman" panose="02020603050405020304" pitchFamily="18" charset="0"/>
                <a:cs typeface="Times New Roman" panose="02020603050405020304" pitchFamily="18" charset="0"/>
              </a:rPr>
              <a:t>World Population Ageing</a:t>
            </a:r>
            <a:br>
              <a:rPr lang="en-US" sz="1100" i="1" dirty="0">
                <a:latin typeface="Times New Roman" panose="02020603050405020304" pitchFamily="18" charset="0"/>
                <a:cs typeface="Times New Roman" panose="02020603050405020304" pitchFamily="18" charset="0"/>
              </a:rPr>
            </a:br>
            <a:r>
              <a:rPr lang="en-US" sz="1100" i="1" dirty="0">
                <a:latin typeface="Times New Roman" panose="02020603050405020304" pitchFamily="18" charset="0"/>
                <a:cs typeface="Times New Roman" panose="02020603050405020304" pitchFamily="18" charset="0"/>
              </a:rPr>
              <a:t>2019: Highlights </a:t>
            </a:r>
            <a:r>
              <a:rPr lang="en-US" sz="1100" dirty="0">
                <a:latin typeface="Times New Roman" panose="02020603050405020304" pitchFamily="18" charset="0"/>
                <a:cs typeface="Times New Roman" panose="02020603050405020304" pitchFamily="18" charset="0"/>
              </a:rPr>
              <a:t>(ST/ESA/SER.A/430). </a:t>
            </a:r>
            <a:r>
              <a:rPr lang="en-US" sz="1100" dirty="0" smtClean="0">
                <a:latin typeface="Times New Roman" panose="02020603050405020304" pitchFamily="18" charset="0"/>
                <a:cs typeface="Times New Roman" panose="02020603050405020304" pitchFamily="18" charset="0"/>
              </a:rPr>
              <a:t> </a:t>
            </a:r>
            <a:endParaRPr sz="1100" dirty="0">
              <a:latin typeface="Times New Roman" panose="02020603050405020304" pitchFamily="18" charset="0"/>
              <a:cs typeface="Times New Roman" panose="02020603050405020304" pitchFamily="18" charset="0"/>
            </a:endParaRPr>
          </a:p>
        </p:txBody>
      </p:sp>
      <p:sp>
        <p:nvSpPr>
          <p:cNvPr id="14" name="Rectangle 13"/>
          <p:cNvSpPr/>
          <p:nvPr/>
        </p:nvSpPr>
        <p:spPr>
          <a:xfrm>
            <a:off x="1066657" y="107903"/>
            <a:ext cx="3810000" cy="369332"/>
          </a:xfrm>
          <a:prstGeom prst="rect">
            <a:avLst/>
          </a:prstGeom>
        </p:spPr>
        <p:txBody>
          <a:bodyPr>
            <a:spAutoFit/>
          </a:bodyPr>
          <a:lstStyle/>
          <a:p>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Đo</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lường</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già</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hóa</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dân</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số</a:t>
            </a:r>
            <a:endParaRPr lang="en-US" dirty="0"/>
          </a:p>
        </p:txBody>
      </p:sp>
      <p:pic>
        <p:nvPicPr>
          <p:cNvPr id="10" name="Picture 9"/>
          <p:cNvPicPr>
            <a:picLocks noChangeAspect="1"/>
          </p:cNvPicPr>
          <p:nvPr/>
        </p:nvPicPr>
        <p:blipFill>
          <a:blip r:embed="rId2"/>
          <a:stretch>
            <a:fillRect/>
          </a:stretch>
        </p:blipFill>
        <p:spPr>
          <a:xfrm>
            <a:off x="256273" y="1806159"/>
            <a:ext cx="7135127" cy="3571414"/>
          </a:xfrm>
          <a:prstGeom prst="rect">
            <a:avLst/>
          </a:prstGeom>
        </p:spPr>
      </p:pic>
    </p:spTree>
    <p:extLst>
      <p:ext uri="{BB962C8B-B14F-4D97-AF65-F5344CB8AC3E}">
        <p14:creationId xmlns:p14="http://schemas.microsoft.com/office/powerpoint/2010/main" xmlns="" val="1375449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4318" y="0"/>
            <a:ext cx="7595870" cy="5715000"/>
            <a:chOff x="24318" y="0"/>
            <a:chExt cx="7595870" cy="5715000"/>
          </a:xfrm>
        </p:grpSpPr>
        <p:sp>
          <p:nvSpPr>
            <p:cNvPr id="3" name="object 3"/>
            <p:cNvSpPr/>
            <p:nvPr/>
          </p:nvSpPr>
          <p:spPr>
            <a:xfrm>
              <a:off x="24318" y="0"/>
              <a:ext cx="7595870" cy="5658485"/>
            </a:xfrm>
            <a:custGeom>
              <a:avLst/>
              <a:gdLst/>
              <a:ahLst/>
              <a:cxnLst/>
              <a:rect l="l" t="t" r="r" b="b"/>
              <a:pathLst>
                <a:path w="7595870" h="5658485">
                  <a:moveTo>
                    <a:pt x="7595665" y="5658138"/>
                  </a:moveTo>
                  <a:lnTo>
                    <a:pt x="7595665" y="0"/>
                  </a:lnTo>
                  <a:lnTo>
                    <a:pt x="0" y="0"/>
                  </a:lnTo>
                  <a:lnTo>
                    <a:pt x="0" y="5658138"/>
                  </a:lnTo>
                  <a:lnTo>
                    <a:pt x="7595665" y="5658138"/>
                  </a:lnTo>
                  <a:close/>
                </a:path>
              </a:pathLst>
            </a:custGeom>
            <a:solidFill>
              <a:srgbClr val="FFFBF6"/>
            </a:solidFill>
          </p:spPr>
          <p:txBody>
            <a:bodyPr wrap="square" lIns="0" tIns="0" rIns="0" bIns="0" rtlCol="0"/>
            <a:lstStyle/>
            <a:p>
              <a:endParaRPr/>
            </a:p>
          </p:txBody>
        </p:sp>
        <p:sp>
          <p:nvSpPr>
            <p:cNvPr id="4" name="object 4"/>
            <p:cNvSpPr/>
            <p:nvPr/>
          </p:nvSpPr>
          <p:spPr>
            <a:xfrm>
              <a:off x="5153014" y="0"/>
              <a:ext cx="2466975" cy="5715000"/>
            </a:xfrm>
            <a:custGeom>
              <a:avLst/>
              <a:gdLst/>
              <a:ahLst/>
              <a:cxnLst/>
              <a:rect l="l" t="t" r="r" b="b"/>
              <a:pathLst>
                <a:path w="2466975" h="5715000">
                  <a:moveTo>
                    <a:pt x="2466969" y="5714988"/>
                  </a:moveTo>
                  <a:lnTo>
                    <a:pt x="0" y="5714988"/>
                  </a:lnTo>
                  <a:lnTo>
                    <a:pt x="0" y="0"/>
                  </a:lnTo>
                  <a:lnTo>
                    <a:pt x="2466969" y="0"/>
                  </a:lnTo>
                  <a:lnTo>
                    <a:pt x="2466969" y="5714988"/>
                  </a:lnTo>
                  <a:close/>
                </a:path>
              </a:pathLst>
            </a:custGeom>
            <a:solidFill>
              <a:srgbClr val="FFFFFF"/>
            </a:solidFill>
          </p:spPr>
          <p:txBody>
            <a:bodyPr wrap="square" lIns="0" tIns="0" rIns="0" bIns="0" rtlCol="0"/>
            <a:lstStyle/>
            <a:p>
              <a:endParaRPr/>
            </a:p>
          </p:txBody>
        </p:sp>
        <p:sp>
          <p:nvSpPr>
            <p:cNvPr id="5" name="object 5"/>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6" name="object 6"/>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
        <p:nvSpPr>
          <p:cNvPr id="7" name="object 7"/>
          <p:cNvSpPr txBox="1">
            <a:spLocks noGrp="1"/>
          </p:cNvSpPr>
          <p:nvPr>
            <p:ph type="title"/>
          </p:nvPr>
        </p:nvSpPr>
        <p:spPr>
          <a:xfrm>
            <a:off x="104928" y="523668"/>
            <a:ext cx="1110615" cy="1454150"/>
          </a:xfrm>
          <a:prstGeom prst="rect">
            <a:avLst/>
          </a:prstGeom>
        </p:spPr>
        <p:txBody>
          <a:bodyPr vert="horz" wrap="square" lIns="0" tIns="15875" rIns="0" bIns="0" rtlCol="0">
            <a:spAutoFit/>
          </a:bodyPr>
          <a:lstStyle/>
          <a:p>
            <a:pPr marL="12700">
              <a:lnSpc>
                <a:spcPct val="100000"/>
              </a:lnSpc>
              <a:spcBef>
                <a:spcPts val="125"/>
              </a:spcBef>
            </a:pPr>
            <a:r>
              <a:rPr sz="9350" b="0" spc="-2890" dirty="0">
                <a:solidFill>
                  <a:srgbClr val="FDB33A"/>
                </a:solidFill>
                <a:latin typeface="Verdana"/>
                <a:cs typeface="Verdana"/>
              </a:rPr>
              <a:t>1.1</a:t>
            </a:r>
            <a:endParaRPr sz="9350">
              <a:latin typeface="Verdana"/>
              <a:cs typeface="Verdana"/>
            </a:endParaRPr>
          </a:p>
        </p:txBody>
      </p:sp>
      <p:sp>
        <p:nvSpPr>
          <p:cNvPr id="8" name="object 8"/>
          <p:cNvSpPr txBox="1"/>
          <p:nvPr/>
        </p:nvSpPr>
        <p:spPr>
          <a:xfrm>
            <a:off x="470742" y="1163711"/>
            <a:ext cx="2116455" cy="482600"/>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527E9A"/>
                </a:solidFill>
                <a:latin typeface="Verdana"/>
                <a:cs typeface="Verdana"/>
              </a:rPr>
              <a:t>Thực</a:t>
            </a:r>
            <a:r>
              <a:rPr sz="3000" spc="-330" dirty="0">
                <a:solidFill>
                  <a:srgbClr val="527E9A"/>
                </a:solidFill>
                <a:latin typeface="Verdana"/>
                <a:cs typeface="Verdana"/>
              </a:rPr>
              <a:t> </a:t>
            </a:r>
            <a:r>
              <a:rPr sz="3000" spc="40" dirty="0">
                <a:solidFill>
                  <a:srgbClr val="527E9A"/>
                </a:solidFill>
                <a:latin typeface="Verdana"/>
                <a:cs typeface="Verdana"/>
              </a:rPr>
              <a:t>trạng</a:t>
            </a:r>
            <a:endParaRPr sz="3000">
              <a:latin typeface="Verdana"/>
              <a:cs typeface="Verdana"/>
            </a:endParaRPr>
          </a:p>
        </p:txBody>
      </p:sp>
      <p:sp>
        <p:nvSpPr>
          <p:cNvPr id="9" name="object 9"/>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sp>
        <p:nvSpPr>
          <p:cNvPr id="13" name="object 13"/>
          <p:cNvSpPr txBox="1"/>
          <p:nvPr/>
        </p:nvSpPr>
        <p:spPr>
          <a:xfrm>
            <a:off x="256273" y="5377823"/>
            <a:ext cx="6060479" cy="382156"/>
          </a:xfrm>
          <a:prstGeom prst="rect">
            <a:avLst/>
          </a:prstGeom>
        </p:spPr>
        <p:txBody>
          <a:bodyPr vert="horz" wrap="square" lIns="0" tIns="12700" rIns="0" bIns="0" rtlCol="0">
            <a:spAutoFit/>
          </a:bodyPr>
          <a:lstStyle/>
          <a:p>
            <a:pPr marL="12700">
              <a:lnSpc>
                <a:spcPct val="100000"/>
              </a:lnSpc>
              <a:spcBef>
                <a:spcPts val="100"/>
              </a:spcBef>
            </a:pPr>
            <a:r>
              <a:rPr sz="1200" i="1" spc="-5" dirty="0">
                <a:latin typeface="Arial" panose="020B0604020202020204" pitchFamily="34" charset="0"/>
                <a:cs typeface="Arial" panose="020B0604020202020204" pitchFamily="34" charset="0"/>
              </a:rPr>
              <a:t>Nguồn:</a:t>
            </a:r>
            <a:r>
              <a:rPr sz="1200" i="1" spc="-8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http://www.asean2013.gov.bn/images/aseanpopuforecast.pdf</a:t>
            </a:r>
            <a:r>
              <a:rPr lang="en-US" sz="1200" dirty="0" smtClean="0">
                <a:latin typeface="Arial" panose="020B0604020202020204" pitchFamily="34" charset="0"/>
                <a:cs typeface="Arial" panose="020B0604020202020204" pitchFamily="34" charset="0"/>
              </a:rPr>
              <a:t> </a:t>
            </a:r>
            <a:br>
              <a:rPr lang="en-US" sz="1200" dirty="0" smtClean="0">
                <a:latin typeface="Arial" panose="020B0604020202020204" pitchFamily="34" charset="0"/>
                <a:cs typeface="Arial" panose="020B0604020202020204" pitchFamily="34" charset="0"/>
              </a:rPr>
            </a:br>
            <a:endParaRPr sz="1200" dirty="0">
              <a:latin typeface="Arial" panose="020B0604020202020204" pitchFamily="34" charset="0"/>
              <a:cs typeface="Arial" panose="020B0604020202020204" pitchFamily="34" charset="0"/>
            </a:endParaRPr>
          </a:p>
        </p:txBody>
      </p:sp>
      <p:sp>
        <p:nvSpPr>
          <p:cNvPr id="14" name="Rectangle 13"/>
          <p:cNvSpPr/>
          <p:nvPr/>
        </p:nvSpPr>
        <p:spPr>
          <a:xfrm>
            <a:off x="3286512" y="117462"/>
            <a:ext cx="3810000" cy="923330"/>
          </a:xfrm>
          <a:prstGeom prst="rect">
            <a:avLst/>
          </a:prstGeom>
        </p:spPr>
        <p:txBody>
          <a:bodyPr>
            <a:spAutoFit/>
          </a:bodyPr>
          <a:lstStyle/>
          <a:p>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Tỷ</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trọng</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dân</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số</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trên</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65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tuổi</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trong</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khu</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vực</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ASEAN </a:t>
            </a:r>
            <a:r>
              <a:rPr lang="en-US" b="1" dirty="0" err="1"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năm</a:t>
            </a:r>
            <a:r>
              <a:rPr lang="en-US" b="1" dirty="0" smtClean="0">
                <a:solidFill>
                  <a:srgbClr val="0F2741"/>
                </a:solidFill>
                <a:latin typeface="Helvetica" panose="020B0604020202020204" pitchFamily="34" charset="0"/>
                <a:ea typeface="Calibri" panose="020F0502020204030204" pitchFamily="34" charset="0"/>
                <a:cs typeface="Times New Roman" panose="02020603050405020304" pitchFamily="18" charset="0"/>
              </a:rPr>
              <a:t> 2020-2035,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theo</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quốc</a:t>
            </a:r>
            <a:r>
              <a:rPr lang="en-US" b="1" dirty="0">
                <a:solidFill>
                  <a:srgbClr val="0F2741"/>
                </a:solidFill>
                <a:latin typeface="Helvetica" panose="020B0604020202020204" pitchFamily="34" charset="0"/>
                <a:ea typeface="Calibri" panose="020F0502020204030204" pitchFamily="34" charset="0"/>
                <a:cs typeface="Times New Roman" panose="02020603050405020304" pitchFamily="18" charset="0"/>
              </a:rPr>
              <a:t> </a:t>
            </a:r>
            <a:r>
              <a:rPr lang="en-US" b="1" dirty="0" err="1">
                <a:solidFill>
                  <a:srgbClr val="0F2741"/>
                </a:solidFill>
                <a:latin typeface="Helvetica" panose="020B0604020202020204" pitchFamily="34" charset="0"/>
                <a:ea typeface="Calibri" panose="020F0502020204030204" pitchFamily="34" charset="0"/>
                <a:cs typeface="Times New Roman" panose="02020603050405020304" pitchFamily="18" charset="0"/>
              </a:rPr>
              <a:t>gia</a:t>
            </a:r>
            <a:endParaRPr lang="en-US" dirty="0"/>
          </a:p>
        </p:txBody>
      </p:sp>
      <p:cxnSp>
        <p:nvCxnSpPr>
          <p:cNvPr id="19" name="Straight Connector 18"/>
          <p:cNvCxnSpPr/>
          <p:nvPr/>
        </p:nvCxnSpPr>
        <p:spPr>
          <a:xfrm flipV="1">
            <a:off x="3135327" y="1647503"/>
            <a:ext cx="0" cy="341979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810000" y="1646311"/>
            <a:ext cx="0" cy="342098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graphicFrame>
        <p:nvGraphicFramePr>
          <p:cNvPr id="25" name="Chart 24"/>
          <p:cNvGraphicFramePr>
            <a:graphicFrameLocks/>
          </p:cNvGraphicFramePr>
          <p:nvPr>
            <p:extLst>
              <p:ext uri="{D42A27DB-BD31-4B8C-83A1-F6EECF244321}">
                <p14:modId xmlns:p14="http://schemas.microsoft.com/office/powerpoint/2010/main" xmlns="" val="1342470459"/>
              </p:ext>
            </p:extLst>
          </p:nvPr>
        </p:nvGraphicFramePr>
        <p:xfrm>
          <a:off x="256274" y="1855261"/>
          <a:ext cx="5675968" cy="3465719"/>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4453699" y="1171902"/>
            <a:ext cx="2808461" cy="369332"/>
          </a:xfrm>
          <a:prstGeom prst="rect">
            <a:avLst/>
          </a:prstGeom>
        </p:spPr>
        <p:txBody>
          <a:bodyPr wrap="none">
            <a:spAutoFit/>
          </a:bodyPr>
          <a:lstStyle/>
          <a:p>
            <a:pPr marL="392430" indent="-380365">
              <a:spcBef>
                <a:spcPts val="100"/>
              </a:spcBef>
              <a:buSzPct val="150000"/>
              <a:buFont typeface="Noto Sans Symbols"/>
              <a:buChar char="❑"/>
              <a:tabLst>
                <a:tab pos="392430" algn="l"/>
                <a:tab pos="393065" algn="l"/>
              </a:tabLst>
            </a:pPr>
            <a:r>
              <a:rPr lang="en-US" spc="-185" dirty="0" err="1">
                <a:latin typeface="Times New Roman" panose="02020603050405020304" pitchFamily="18" charset="0"/>
                <a:cs typeface="Times New Roman" panose="02020603050405020304" pitchFamily="18" charset="0"/>
              </a:rPr>
              <a:t>Tốc</a:t>
            </a:r>
            <a:r>
              <a:rPr lang="en-US" spc="-175" dirty="0">
                <a:latin typeface="Times New Roman" panose="02020603050405020304" pitchFamily="18" charset="0"/>
                <a:cs typeface="Times New Roman" panose="02020603050405020304" pitchFamily="18" charset="0"/>
              </a:rPr>
              <a:t> </a:t>
            </a:r>
            <a:r>
              <a:rPr lang="en-US" spc="-80" dirty="0" err="1">
                <a:latin typeface="Times New Roman" panose="02020603050405020304" pitchFamily="18" charset="0"/>
                <a:cs typeface="Times New Roman" panose="02020603050405020304" pitchFamily="18" charset="0"/>
              </a:rPr>
              <a:t>độ</a:t>
            </a:r>
            <a:r>
              <a:rPr lang="en-US" spc="-170" dirty="0">
                <a:latin typeface="Times New Roman" panose="02020603050405020304" pitchFamily="18" charset="0"/>
                <a:cs typeface="Times New Roman" panose="02020603050405020304" pitchFamily="18" charset="0"/>
              </a:rPr>
              <a:t> </a:t>
            </a:r>
            <a:r>
              <a:rPr lang="en-US" spc="-75" dirty="0" err="1">
                <a:latin typeface="Times New Roman" panose="02020603050405020304" pitchFamily="18" charset="0"/>
                <a:cs typeface="Times New Roman" panose="02020603050405020304" pitchFamily="18" charset="0"/>
              </a:rPr>
              <a:t>già</a:t>
            </a:r>
            <a:r>
              <a:rPr lang="en-US" spc="-170" dirty="0">
                <a:latin typeface="Times New Roman" panose="02020603050405020304" pitchFamily="18" charset="0"/>
                <a:cs typeface="Times New Roman" panose="02020603050405020304" pitchFamily="18" charset="0"/>
              </a:rPr>
              <a:t> </a:t>
            </a:r>
            <a:r>
              <a:rPr lang="en-US" spc="-100" dirty="0" err="1">
                <a:latin typeface="Times New Roman" panose="02020603050405020304" pitchFamily="18" charset="0"/>
                <a:cs typeface="Times New Roman" panose="02020603050405020304" pitchFamily="18" charset="0"/>
              </a:rPr>
              <a:t>hóa</a:t>
            </a:r>
            <a:r>
              <a:rPr lang="en-US" spc="-170" dirty="0">
                <a:latin typeface="Times New Roman" panose="02020603050405020304" pitchFamily="18" charset="0"/>
                <a:cs typeface="Times New Roman" panose="02020603050405020304" pitchFamily="18" charset="0"/>
              </a:rPr>
              <a:t> </a:t>
            </a:r>
            <a:r>
              <a:rPr lang="en-US" b="1" i="1" spc="-25" dirty="0" err="1">
                <a:solidFill>
                  <a:srgbClr val="FF0000"/>
                </a:solidFill>
                <a:latin typeface="Times New Roman" panose="02020603050405020304" pitchFamily="18" charset="0"/>
                <a:cs typeface="Times New Roman" panose="02020603050405020304" pitchFamily="18" charset="0"/>
              </a:rPr>
              <a:t>tăng</a:t>
            </a:r>
            <a:r>
              <a:rPr lang="en-US" b="1" i="1" spc="-180" dirty="0">
                <a:solidFill>
                  <a:srgbClr val="FF0000"/>
                </a:solidFill>
                <a:latin typeface="Times New Roman" panose="02020603050405020304" pitchFamily="18" charset="0"/>
                <a:cs typeface="Times New Roman" panose="02020603050405020304" pitchFamily="18" charset="0"/>
              </a:rPr>
              <a:t> </a:t>
            </a:r>
            <a:r>
              <a:rPr lang="en-US" b="1" i="1" spc="-55" dirty="0" err="1">
                <a:solidFill>
                  <a:srgbClr val="FF0000"/>
                </a:solidFill>
                <a:latin typeface="Times New Roman" panose="02020603050405020304" pitchFamily="18" charset="0"/>
                <a:cs typeface="Times New Roman" panose="02020603050405020304" pitchFamily="18" charset="0"/>
              </a:rPr>
              <a:t>nhanh</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620000" cy="5715000"/>
            <a:chOff x="0" y="0"/>
            <a:chExt cx="7620000" cy="5715000"/>
          </a:xfrm>
        </p:grpSpPr>
        <p:sp>
          <p:nvSpPr>
            <p:cNvPr id="3" name="object 3"/>
            <p:cNvSpPr/>
            <p:nvPr/>
          </p:nvSpPr>
          <p:spPr>
            <a:xfrm>
              <a:off x="0" y="0"/>
              <a:ext cx="7620000" cy="5674995"/>
            </a:xfrm>
            <a:custGeom>
              <a:avLst/>
              <a:gdLst/>
              <a:ahLst/>
              <a:cxnLst/>
              <a:rect l="l" t="t" r="r" b="b"/>
              <a:pathLst>
                <a:path w="7620000" h="5674995">
                  <a:moveTo>
                    <a:pt x="7619984" y="5674863"/>
                  </a:moveTo>
                  <a:lnTo>
                    <a:pt x="7619984" y="0"/>
                  </a:lnTo>
                  <a:lnTo>
                    <a:pt x="0" y="0"/>
                  </a:lnTo>
                  <a:lnTo>
                    <a:pt x="0" y="5674863"/>
                  </a:lnTo>
                  <a:lnTo>
                    <a:pt x="7619984" y="5674863"/>
                  </a:lnTo>
                  <a:close/>
                </a:path>
              </a:pathLst>
            </a:custGeom>
            <a:solidFill>
              <a:srgbClr val="FFFBF6"/>
            </a:solidFill>
          </p:spPr>
          <p:txBody>
            <a:bodyPr wrap="square" lIns="0" tIns="0" rIns="0" bIns="0" rtlCol="0"/>
            <a:lstStyle/>
            <a:p>
              <a:endParaRPr/>
            </a:p>
          </p:txBody>
        </p:sp>
        <p:sp>
          <p:nvSpPr>
            <p:cNvPr id="4" name="object 4"/>
            <p:cNvSpPr/>
            <p:nvPr/>
          </p:nvSpPr>
          <p:spPr>
            <a:xfrm>
              <a:off x="5013415" y="3425902"/>
              <a:ext cx="2606675" cy="2289175"/>
            </a:xfrm>
            <a:custGeom>
              <a:avLst/>
              <a:gdLst/>
              <a:ahLst/>
              <a:cxnLst/>
              <a:rect l="l" t="t" r="r" b="b"/>
              <a:pathLst>
                <a:path w="2606675" h="2289175">
                  <a:moveTo>
                    <a:pt x="2606569" y="2289085"/>
                  </a:moveTo>
                  <a:lnTo>
                    <a:pt x="0" y="2289085"/>
                  </a:lnTo>
                  <a:lnTo>
                    <a:pt x="10003" y="2279569"/>
                  </a:lnTo>
                  <a:lnTo>
                    <a:pt x="46714" y="2246069"/>
                  </a:lnTo>
                  <a:lnTo>
                    <a:pt x="83949" y="2213511"/>
                  </a:lnTo>
                  <a:lnTo>
                    <a:pt x="138098" y="2169826"/>
                  </a:lnTo>
                  <a:lnTo>
                    <a:pt x="192367" y="2128680"/>
                  </a:lnTo>
                  <a:lnTo>
                    <a:pt x="246580" y="2089999"/>
                  </a:lnTo>
                  <a:lnTo>
                    <a:pt x="300565" y="2053710"/>
                  </a:lnTo>
                  <a:lnTo>
                    <a:pt x="354147" y="2019740"/>
                  </a:lnTo>
                  <a:lnTo>
                    <a:pt x="407151" y="1988016"/>
                  </a:lnTo>
                  <a:lnTo>
                    <a:pt x="459406" y="1958463"/>
                  </a:lnTo>
                  <a:lnTo>
                    <a:pt x="510735" y="1931009"/>
                  </a:lnTo>
                  <a:lnTo>
                    <a:pt x="560966" y="1905581"/>
                  </a:lnTo>
                  <a:lnTo>
                    <a:pt x="609925" y="1882106"/>
                  </a:lnTo>
                  <a:lnTo>
                    <a:pt x="657437" y="1860509"/>
                  </a:lnTo>
                  <a:lnTo>
                    <a:pt x="703329" y="1840718"/>
                  </a:lnTo>
                  <a:lnTo>
                    <a:pt x="747427" y="1822659"/>
                  </a:lnTo>
                  <a:lnTo>
                    <a:pt x="789557" y="1806260"/>
                  </a:lnTo>
                  <a:lnTo>
                    <a:pt x="829544" y="1791446"/>
                  </a:lnTo>
                  <a:lnTo>
                    <a:pt x="867216" y="1778145"/>
                  </a:lnTo>
                  <a:lnTo>
                    <a:pt x="934916" y="1755787"/>
                  </a:lnTo>
                  <a:lnTo>
                    <a:pt x="1014747" y="1731762"/>
                  </a:lnTo>
                  <a:lnTo>
                    <a:pt x="1080730" y="1710661"/>
                  </a:lnTo>
                  <a:lnTo>
                    <a:pt x="1141938" y="1693235"/>
                  </a:lnTo>
                  <a:lnTo>
                    <a:pt x="1198748" y="1678915"/>
                  </a:lnTo>
                  <a:lnTo>
                    <a:pt x="1251538" y="1667135"/>
                  </a:lnTo>
                  <a:lnTo>
                    <a:pt x="1300686" y="1657327"/>
                  </a:lnTo>
                  <a:lnTo>
                    <a:pt x="1430058" y="1634068"/>
                  </a:lnTo>
                  <a:lnTo>
                    <a:pt x="1468418" y="1626479"/>
                  </a:lnTo>
                  <a:lnTo>
                    <a:pt x="1540257" y="1608146"/>
                  </a:lnTo>
                  <a:lnTo>
                    <a:pt x="1608109" y="1581823"/>
                  </a:lnTo>
                  <a:lnTo>
                    <a:pt x="1674998" y="1542974"/>
                  </a:lnTo>
                  <a:lnTo>
                    <a:pt x="1709025" y="1517435"/>
                  </a:lnTo>
                  <a:lnTo>
                    <a:pt x="1743946" y="1487062"/>
                  </a:lnTo>
                  <a:lnTo>
                    <a:pt x="1775475" y="1455839"/>
                  </a:lnTo>
                  <a:lnTo>
                    <a:pt x="1803330" y="1424316"/>
                  </a:lnTo>
                  <a:lnTo>
                    <a:pt x="1827958" y="1392289"/>
                  </a:lnTo>
                  <a:lnTo>
                    <a:pt x="1849808" y="1359553"/>
                  </a:lnTo>
                  <a:lnTo>
                    <a:pt x="1869326" y="1325905"/>
                  </a:lnTo>
                  <a:lnTo>
                    <a:pt x="1886963" y="1291140"/>
                  </a:lnTo>
                  <a:lnTo>
                    <a:pt x="1903166" y="1255054"/>
                  </a:lnTo>
                  <a:lnTo>
                    <a:pt x="1918382" y="1217442"/>
                  </a:lnTo>
                  <a:lnTo>
                    <a:pt x="1933061" y="1178100"/>
                  </a:lnTo>
                  <a:lnTo>
                    <a:pt x="1947650" y="1136824"/>
                  </a:lnTo>
                  <a:lnTo>
                    <a:pt x="1978353" y="1047652"/>
                  </a:lnTo>
                  <a:lnTo>
                    <a:pt x="1995362" y="999347"/>
                  </a:lnTo>
                  <a:lnTo>
                    <a:pt x="2014075" y="948291"/>
                  </a:lnTo>
                  <a:lnTo>
                    <a:pt x="2034939" y="894279"/>
                  </a:lnTo>
                  <a:lnTo>
                    <a:pt x="2058402" y="837106"/>
                  </a:lnTo>
                  <a:lnTo>
                    <a:pt x="2084913" y="776569"/>
                  </a:lnTo>
                  <a:lnTo>
                    <a:pt x="2114920" y="712464"/>
                  </a:lnTo>
                  <a:lnTo>
                    <a:pt x="2137215" y="669389"/>
                  </a:lnTo>
                  <a:lnTo>
                    <a:pt x="2161006" y="625214"/>
                  </a:lnTo>
                  <a:lnTo>
                    <a:pt x="2186201" y="580146"/>
                  </a:lnTo>
                  <a:lnTo>
                    <a:pt x="2212708" y="534391"/>
                  </a:lnTo>
                  <a:lnTo>
                    <a:pt x="2240436" y="488157"/>
                  </a:lnTo>
                  <a:lnTo>
                    <a:pt x="2269291" y="441650"/>
                  </a:lnTo>
                  <a:lnTo>
                    <a:pt x="2299183" y="395077"/>
                  </a:lnTo>
                  <a:lnTo>
                    <a:pt x="2330018" y="348644"/>
                  </a:lnTo>
                  <a:lnTo>
                    <a:pt x="2361706" y="302559"/>
                  </a:lnTo>
                  <a:lnTo>
                    <a:pt x="2394153" y="257029"/>
                  </a:lnTo>
                  <a:lnTo>
                    <a:pt x="2427268" y="212259"/>
                  </a:lnTo>
                  <a:lnTo>
                    <a:pt x="2460959" y="168457"/>
                  </a:lnTo>
                  <a:lnTo>
                    <a:pt x="2495133" y="125830"/>
                  </a:lnTo>
                  <a:lnTo>
                    <a:pt x="2529699" y="84584"/>
                  </a:lnTo>
                  <a:lnTo>
                    <a:pt x="2564564" y="44926"/>
                  </a:lnTo>
                  <a:lnTo>
                    <a:pt x="2599638" y="7063"/>
                  </a:lnTo>
                  <a:lnTo>
                    <a:pt x="2606569" y="0"/>
                  </a:lnTo>
                  <a:lnTo>
                    <a:pt x="2606569" y="2289085"/>
                  </a:lnTo>
                  <a:close/>
                </a:path>
              </a:pathLst>
            </a:custGeom>
            <a:solidFill>
              <a:srgbClr val="FDB33A"/>
            </a:solidFill>
          </p:spPr>
          <p:txBody>
            <a:bodyPr wrap="square" lIns="0" tIns="0" rIns="0" bIns="0" rtlCol="0"/>
            <a:lstStyle/>
            <a:p>
              <a:endParaRPr/>
            </a:p>
          </p:txBody>
        </p:sp>
        <p:sp>
          <p:nvSpPr>
            <p:cNvPr id="5" name="object 5"/>
            <p:cNvSpPr/>
            <p:nvPr/>
          </p:nvSpPr>
          <p:spPr>
            <a:xfrm>
              <a:off x="5811368" y="4247208"/>
              <a:ext cx="1809114" cy="1468120"/>
            </a:xfrm>
            <a:custGeom>
              <a:avLst/>
              <a:gdLst/>
              <a:ahLst/>
              <a:cxnLst/>
              <a:rect l="l" t="t" r="r" b="b"/>
              <a:pathLst>
                <a:path w="1809115" h="1468119">
                  <a:moveTo>
                    <a:pt x="1808615" y="1467779"/>
                  </a:moveTo>
                  <a:lnTo>
                    <a:pt x="0" y="1467779"/>
                  </a:lnTo>
                  <a:lnTo>
                    <a:pt x="44015" y="1442887"/>
                  </a:lnTo>
                  <a:lnTo>
                    <a:pt x="95345" y="1415434"/>
                  </a:lnTo>
                  <a:lnTo>
                    <a:pt x="145577" y="1390008"/>
                  </a:lnTo>
                  <a:lnTo>
                    <a:pt x="194536" y="1366533"/>
                  </a:lnTo>
                  <a:lnTo>
                    <a:pt x="242049" y="1344937"/>
                  </a:lnTo>
                  <a:lnTo>
                    <a:pt x="287942" y="1325147"/>
                  </a:lnTo>
                  <a:lnTo>
                    <a:pt x="332041" y="1307088"/>
                  </a:lnTo>
                  <a:lnTo>
                    <a:pt x="374172" y="1290689"/>
                  </a:lnTo>
                  <a:lnTo>
                    <a:pt x="414161" y="1275875"/>
                  </a:lnTo>
                  <a:lnTo>
                    <a:pt x="451834" y="1262573"/>
                  </a:lnTo>
                  <a:lnTo>
                    <a:pt x="519535" y="1240213"/>
                  </a:lnTo>
                  <a:lnTo>
                    <a:pt x="599368" y="1216180"/>
                  </a:lnTo>
                  <a:lnTo>
                    <a:pt x="665351" y="1195079"/>
                  </a:lnTo>
                  <a:lnTo>
                    <a:pt x="726559" y="1177653"/>
                  </a:lnTo>
                  <a:lnTo>
                    <a:pt x="783369" y="1163333"/>
                  </a:lnTo>
                  <a:lnTo>
                    <a:pt x="836159" y="1151553"/>
                  </a:lnTo>
                  <a:lnTo>
                    <a:pt x="885307" y="1141745"/>
                  </a:lnTo>
                  <a:lnTo>
                    <a:pt x="1014679" y="1118486"/>
                  </a:lnTo>
                  <a:lnTo>
                    <a:pt x="1053039" y="1110898"/>
                  </a:lnTo>
                  <a:lnTo>
                    <a:pt x="1124878" y="1092564"/>
                  </a:lnTo>
                  <a:lnTo>
                    <a:pt x="1192730" y="1066241"/>
                  </a:lnTo>
                  <a:lnTo>
                    <a:pt x="1259619" y="1027392"/>
                  </a:lnTo>
                  <a:lnTo>
                    <a:pt x="1293646" y="1001853"/>
                  </a:lnTo>
                  <a:lnTo>
                    <a:pt x="1328567" y="971480"/>
                  </a:lnTo>
                  <a:lnTo>
                    <a:pt x="1360096" y="940257"/>
                  </a:lnTo>
                  <a:lnTo>
                    <a:pt x="1387951" y="908734"/>
                  </a:lnTo>
                  <a:lnTo>
                    <a:pt x="1412579" y="876707"/>
                  </a:lnTo>
                  <a:lnTo>
                    <a:pt x="1434428" y="843972"/>
                  </a:lnTo>
                  <a:lnTo>
                    <a:pt x="1453947" y="810324"/>
                  </a:lnTo>
                  <a:lnTo>
                    <a:pt x="1471584" y="775559"/>
                  </a:lnTo>
                  <a:lnTo>
                    <a:pt x="1487786" y="739472"/>
                  </a:lnTo>
                  <a:lnTo>
                    <a:pt x="1503003" y="701860"/>
                  </a:lnTo>
                  <a:lnTo>
                    <a:pt x="1517682" y="662518"/>
                  </a:lnTo>
                  <a:lnTo>
                    <a:pt x="1532271" y="621242"/>
                  </a:lnTo>
                  <a:lnTo>
                    <a:pt x="1562974" y="532070"/>
                  </a:lnTo>
                  <a:lnTo>
                    <a:pt x="1579983" y="483765"/>
                  </a:lnTo>
                  <a:lnTo>
                    <a:pt x="1598696" y="432709"/>
                  </a:lnTo>
                  <a:lnTo>
                    <a:pt x="1619560" y="378697"/>
                  </a:lnTo>
                  <a:lnTo>
                    <a:pt x="1643023" y="321524"/>
                  </a:lnTo>
                  <a:lnTo>
                    <a:pt x="1669534" y="260988"/>
                  </a:lnTo>
                  <a:lnTo>
                    <a:pt x="1699541" y="196882"/>
                  </a:lnTo>
                  <a:lnTo>
                    <a:pt x="1721836" y="153810"/>
                  </a:lnTo>
                  <a:lnTo>
                    <a:pt x="1745627" y="109637"/>
                  </a:lnTo>
                  <a:lnTo>
                    <a:pt x="1770822" y="64571"/>
                  </a:lnTo>
                  <a:lnTo>
                    <a:pt x="1797329" y="18818"/>
                  </a:lnTo>
                  <a:lnTo>
                    <a:pt x="1808615" y="0"/>
                  </a:lnTo>
                  <a:lnTo>
                    <a:pt x="1808615" y="1467779"/>
                  </a:lnTo>
                  <a:close/>
                </a:path>
              </a:pathLst>
            </a:custGeom>
            <a:solidFill>
              <a:srgbClr val="FFFFFF">
                <a:alpha val="39999"/>
              </a:srgbClr>
            </a:solidFill>
          </p:spPr>
          <p:txBody>
            <a:bodyPr wrap="square" lIns="0" tIns="0" rIns="0" bIns="0" rtlCol="0"/>
            <a:lstStyle/>
            <a:p>
              <a:endParaRPr/>
            </a:p>
          </p:txBody>
        </p:sp>
      </p:grpSp>
      <p:sp>
        <p:nvSpPr>
          <p:cNvPr id="8" name="object 8"/>
          <p:cNvSpPr/>
          <p:nvPr/>
        </p:nvSpPr>
        <p:spPr>
          <a:xfrm>
            <a:off x="4297191" y="1606099"/>
            <a:ext cx="602615" cy="602615"/>
          </a:xfrm>
          <a:custGeom>
            <a:avLst/>
            <a:gdLst/>
            <a:ahLst/>
            <a:cxnLst/>
            <a:rect l="l" t="t" r="r" b="b"/>
            <a:pathLst>
              <a:path w="602614" h="602614">
                <a:moveTo>
                  <a:pt x="440074" y="169184"/>
                </a:moveTo>
                <a:lnTo>
                  <a:pt x="436549" y="165729"/>
                </a:lnTo>
                <a:lnTo>
                  <a:pt x="433074" y="162067"/>
                </a:lnTo>
                <a:lnTo>
                  <a:pt x="433599" y="155897"/>
                </a:lnTo>
                <a:lnTo>
                  <a:pt x="473249" y="117759"/>
                </a:lnTo>
                <a:lnTo>
                  <a:pt x="477224" y="113989"/>
                </a:lnTo>
                <a:lnTo>
                  <a:pt x="483049" y="113569"/>
                </a:lnTo>
                <a:lnTo>
                  <a:pt x="487024" y="117199"/>
                </a:lnTo>
                <a:lnTo>
                  <a:pt x="490499" y="120862"/>
                </a:lnTo>
                <a:lnTo>
                  <a:pt x="489949" y="127034"/>
                </a:lnTo>
                <a:lnTo>
                  <a:pt x="446199" y="169142"/>
                </a:lnTo>
                <a:lnTo>
                  <a:pt x="440074" y="169184"/>
                </a:lnTo>
                <a:close/>
              </a:path>
              <a:path w="602614" h="602614">
                <a:moveTo>
                  <a:pt x="528198" y="302721"/>
                </a:moveTo>
                <a:lnTo>
                  <a:pt x="522648" y="300769"/>
                </a:lnTo>
                <a:lnTo>
                  <a:pt x="520798" y="296031"/>
                </a:lnTo>
                <a:lnTo>
                  <a:pt x="518973" y="291224"/>
                </a:lnTo>
                <a:lnTo>
                  <a:pt x="521573" y="285319"/>
                </a:lnTo>
                <a:lnTo>
                  <a:pt x="571348" y="261206"/>
                </a:lnTo>
                <a:lnTo>
                  <a:pt x="572323" y="260934"/>
                </a:lnTo>
                <a:lnTo>
                  <a:pt x="573323" y="260754"/>
                </a:lnTo>
                <a:lnTo>
                  <a:pt x="577448" y="260091"/>
                </a:lnTo>
                <a:lnTo>
                  <a:pt x="581373" y="262081"/>
                </a:lnTo>
                <a:lnTo>
                  <a:pt x="584673" y="270729"/>
                </a:lnTo>
                <a:lnTo>
                  <a:pt x="582073" y="276634"/>
                </a:lnTo>
                <a:lnTo>
                  <a:pt x="528198" y="302721"/>
                </a:lnTo>
                <a:close/>
              </a:path>
              <a:path w="602614" h="602614">
                <a:moveTo>
                  <a:pt x="593873" y="450581"/>
                </a:moveTo>
                <a:lnTo>
                  <a:pt x="539323" y="440291"/>
                </a:lnTo>
                <a:lnTo>
                  <a:pt x="536523" y="435199"/>
                </a:lnTo>
                <a:lnTo>
                  <a:pt x="538098" y="429931"/>
                </a:lnTo>
                <a:lnTo>
                  <a:pt x="539723" y="424629"/>
                </a:lnTo>
                <a:lnTo>
                  <a:pt x="545223" y="421056"/>
                </a:lnTo>
                <a:lnTo>
                  <a:pt x="594598" y="430356"/>
                </a:lnTo>
                <a:lnTo>
                  <a:pt x="602298" y="437479"/>
                </a:lnTo>
                <a:lnTo>
                  <a:pt x="599373" y="447009"/>
                </a:lnTo>
                <a:lnTo>
                  <a:pt x="593873" y="450581"/>
                </a:lnTo>
                <a:close/>
              </a:path>
              <a:path w="602614" h="602614">
                <a:moveTo>
                  <a:pt x="517198" y="602258"/>
                </a:moveTo>
                <a:lnTo>
                  <a:pt x="474799" y="569736"/>
                </a:lnTo>
                <a:lnTo>
                  <a:pt x="474474" y="563638"/>
                </a:lnTo>
                <a:lnTo>
                  <a:pt x="478049" y="559216"/>
                </a:lnTo>
                <a:lnTo>
                  <a:pt x="481574" y="554971"/>
                </a:lnTo>
                <a:lnTo>
                  <a:pt x="487424" y="553801"/>
                </a:lnTo>
                <a:lnTo>
                  <a:pt x="491424" y="556461"/>
                </a:lnTo>
                <a:lnTo>
                  <a:pt x="491849" y="556766"/>
                </a:lnTo>
                <a:lnTo>
                  <a:pt x="530323" y="586296"/>
                </a:lnTo>
                <a:lnTo>
                  <a:pt x="530648" y="592391"/>
                </a:lnTo>
                <a:lnTo>
                  <a:pt x="523473" y="601238"/>
                </a:lnTo>
                <a:lnTo>
                  <a:pt x="517198" y="602258"/>
                </a:lnTo>
                <a:close/>
              </a:path>
              <a:path w="602614" h="602614">
                <a:moveTo>
                  <a:pt x="311049" y="83309"/>
                </a:moveTo>
                <a:lnTo>
                  <a:pt x="306249" y="81482"/>
                </a:lnTo>
                <a:lnTo>
                  <a:pt x="301524" y="79632"/>
                </a:lnTo>
                <a:lnTo>
                  <a:pt x="299574" y="74087"/>
                </a:lnTo>
                <a:lnTo>
                  <a:pt x="325649" y="20217"/>
                </a:lnTo>
                <a:lnTo>
                  <a:pt x="331574" y="17622"/>
                </a:lnTo>
                <a:lnTo>
                  <a:pt x="340199" y="20909"/>
                </a:lnTo>
                <a:lnTo>
                  <a:pt x="342174" y="24822"/>
                </a:lnTo>
                <a:lnTo>
                  <a:pt x="341524" y="28954"/>
                </a:lnTo>
                <a:lnTo>
                  <a:pt x="341349" y="29952"/>
                </a:lnTo>
                <a:lnTo>
                  <a:pt x="341074" y="30942"/>
                </a:lnTo>
                <a:lnTo>
                  <a:pt x="316974" y="80714"/>
                </a:lnTo>
                <a:lnTo>
                  <a:pt x="311049" y="83309"/>
                </a:lnTo>
                <a:close/>
              </a:path>
              <a:path w="602614" h="602614">
                <a:moveTo>
                  <a:pt x="167099" y="65769"/>
                </a:moveTo>
                <a:lnTo>
                  <a:pt x="161999" y="62969"/>
                </a:lnTo>
                <a:lnTo>
                  <a:pt x="160999" y="57797"/>
                </a:lnTo>
                <a:lnTo>
                  <a:pt x="151724" y="8389"/>
                </a:lnTo>
                <a:lnTo>
                  <a:pt x="155274" y="2909"/>
                </a:lnTo>
                <a:lnTo>
                  <a:pt x="164849" y="0"/>
                </a:lnTo>
                <a:lnTo>
                  <a:pt x="168974" y="1574"/>
                </a:lnTo>
                <a:lnTo>
                  <a:pt x="170924" y="4934"/>
                </a:lnTo>
                <a:lnTo>
                  <a:pt x="171374" y="5789"/>
                </a:lnTo>
                <a:lnTo>
                  <a:pt x="171724" y="6654"/>
                </a:lnTo>
                <a:lnTo>
                  <a:pt x="181224" y="57089"/>
                </a:lnTo>
                <a:lnTo>
                  <a:pt x="177649" y="62569"/>
                </a:lnTo>
                <a:lnTo>
                  <a:pt x="167099" y="65769"/>
                </a:lnTo>
                <a:close/>
              </a:path>
              <a:path w="602614" h="602614">
                <a:moveTo>
                  <a:pt x="38624" y="127824"/>
                </a:moveTo>
                <a:lnTo>
                  <a:pt x="32524" y="127499"/>
                </a:lnTo>
                <a:lnTo>
                  <a:pt x="2974" y="89012"/>
                </a:lnTo>
                <a:lnTo>
                  <a:pt x="0" y="85094"/>
                </a:lnTo>
                <a:lnTo>
                  <a:pt x="1024" y="78822"/>
                </a:lnTo>
                <a:lnTo>
                  <a:pt x="9849" y="71639"/>
                </a:lnTo>
                <a:lnTo>
                  <a:pt x="15949" y="71962"/>
                </a:lnTo>
                <a:lnTo>
                  <a:pt x="45499" y="110452"/>
                </a:lnTo>
                <a:lnTo>
                  <a:pt x="45799" y="110864"/>
                </a:lnTo>
                <a:lnTo>
                  <a:pt x="48474" y="114854"/>
                </a:lnTo>
                <a:lnTo>
                  <a:pt x="47324" y="120719"/>
                </a:lnTo>
                <a:lnTo>
                  <a:pt x="38624" y="127824"/>
                </a:lnTo>
                <a:close/>
              </a:path>
            </a:pathLst>
          </a:custGeom>
          <a:solidFill>
            <a:srgbClr val="DB9E36"/>
          </a:solidFill>
        </p:spPr>
        <p:txBody>
          <a:bodyPr wrap="square" lIns="0" tIns="0" rIns="0" bIns="0" rtlCol="0"/>
          <a:lstStyle/>
          <a:p>
            <a:endParaRPr/>
          </a:p>
        </p:txBody>
      </p:sp>
      <p:sp>
        <p:nvSpPr>
          <p:cNvPr id="11" name="object 11"/>
          <p:cNvSpPr txBox="1"/>
          <p:nvPr/>
        </p:nvSpPr>
        <p:spPr>
          <a:xfrm>
            <a:off x="891052" y="636209"/>
            <a:ext cx="3691890" cy="574040"/>
          </a:xfrm>
          <a:prstGeom prst="rect">
            <a:avLst/>
          </a:prstGeom>
        </p:spPr>
        <p:txBody>
          <a:bodyPr vert="horz" wrap="square" lIns="0" tIns="12700" rIns="0" bIns="0" rtlCol="0">
            <a:spAutoFit/>
          </a:bodyPr>
          <a:lstStyle/>
          <a:p>
            <a:pPr marL="12700" marR="5080">
              <a:lnSpc>
                <a:spcPct val="100000"/>
              </a:lnSpc>
              <a:spcBef>
                <a:spcPts val="100"/>
              </a:spcBef>
            </a:pPr>
            <a:r>
              <a:rPr sz="1800" spc="-50" dirty="0">
                <a:latin typeface="Arial"/>
                <a:cs typeface="Arial"/>
              </a:rPr>
              <a:t>Già </a:t>
            </a:r>
            <a:r>
              <a:rPr sz="1800" spc="30" dirty="0">
                <a:latin typeface="Arial"/>
                <a:cs typeface="Arial"/>
              </a:rPr>
              <a:t>hoá</a:t>
            </a:r>
            <a:r>
              <a:rPr sz="1800" spc="-45" dirty="0">
                <a:latin typeface="Arial"/>
                <a:cs typeface="Arial"/>
              </a:rPr>
              <a:t> </a:t>
            </a:r>
            <a:r>
              <a:rPr sz="1800" spc="45" dirty="0">
                <a:latin typeface="Arial"/>
                <a:cs typeface="Arial"/>
              </a:rPr>
              <a:t>dân</a:t>
            </a:r>
            <a:r>
              <a:rPr sz="1800" spc="-45" dirty="0">
                <a:latin typeface="Arial"/>
                <a:cs typeface="Arial"/>
              </a:rPr>
              <a:t> </a:t>
            </a:r>
            <a:r>
              <a:rPr sz="1800" spc="15" dirty="0">
                <a:latin typeface="Arial"/>
                <a:cs typeface="Arial"/>
              </a:rPr>
              <a:t>số</a:t>
            </a:r>
            <a:r>
              <a:rPr sz="1800" spc="-45" dirty="0">
                <a:latin typeface="Arial"/>
                <a:cs typeface="Arial"/>
              </a:rPr>
              <a:t> </a:t>
            </a:r>
            <a:r>
              <a:rPr sz="1800" spc="30" dirty="0">
                <a:latin typeface="Arial"/>
                <a:cs typeface="Arial"/>
              </a:rPr>
              <a:t>nhanh</a:t>
            </a:r>
            <a:r>
              <a:rPr sz="1800" spc="-45" dirty="0">
                <a:latin typeface="Arial"/>
                <a:cs typeface="Arial"/>
              </a:rPr>
              <a:t> </a:t>
            </a:r>
            <a:r>
              <a:rPr sz="1800" spc="70" dirty="0">
                <a:latin typeface="Arial"/>
                <a:cs typeface="Arial"/>
              </a:rPr>
              <a:t>làm</a:t>
            </a:r>
            <a:r>
              <a:rPr sz="1800" spc="-45" dirty="0">
                <a:latin typeface="Arial"/>
                <a:cs typeface="Arial"/>
              </a:rPr>
              <a:t> </a:t>
            </a:r>
            <a:r>
              <a:rPr sz="1800" spc="65" dirty="0">
                <a:latin typeface="Arial"/>
                <a:cs typeface="Arial"/>
              </a:rPr>
              <a:t>rút</a:t>
            </a:r>
            <a:r>
              <a:rPr sz="1800" spc="-50" dirty="0">
                <a:latin typeface="Arial"/>
                <a:cs typeface="Arial"/>
              </a:rPr>
              <a:t> </a:t>
            </a:r>
            <a:r>
              <a:rPr sz="1800" spc="45" dirty="0">
                <a:latin typeface="Arial"/>
                <a:cs typeface="Arial"/>
              </a:rPr>
              <a:t>ngắn  </a:t>
            </a:r>
            <a:r>
              <a:rPr sz="1800" spc="5" dirty="0">
                <a:latin typeface="Arial"/>
                <a:cs typeface="Arial"/>
              </a:rPr>
              <a:t>thời </a:t>
            </a:r>
            <a:r>
              <a:rPr sz="1800" spc="60" dirty="0">
                <a:latin typeface="Arial"/>
                <a:cs typeface="Arial"/>
              </a:rPr>
              <a:t>kỳ </a:t>
            </a:r>
            <a:r>
              <a:rPr sz="1800" spc="45" dirty="0">
                <a:latin typeface="Arial"/>
                <a:cs typeface="Arial"/>
              </a:rPr>
              <a:t>dân</a:t>
            </a:r>
            <a:r>
              <a:rPr sz="1800" spc="-355" dirty="0">
                <a:latin typeface="Arial"/>
                <a:cs typeface="Arial"/>
              </a:rPr>
              <a:t> </a:t>
            </a:r>
            <a:r>
              <a:rPr sz="1800" spc="15" dirty="0">
                <a:latin typeface="Arial"/>
                <a:cs typeface="Arial"/>
              </a:rPr>
              <a:t>số </a:t>
            </a:r>
            <a:r>
              <a:rPr sz="1800" spc="40" dirty="0">
                <a:latin typeface="Arial"/>
                <a:cs typeface="Arial"/>
              </a:rPr>
              <a:t>vàng</a:t>
            </a:r>
            <a:endParaRPr sz="1800">
              <a:latin typeface="Arial"/>
              <a:cs typeface="Arial"/>
            </a:endParaRPr>
          </a:p>
        </p:txBody>
      </p:sp>
      <p:sp>
        <p:nvSpPr>
          <p:cNvPr id="12" name="object 12"/>
          <p:cNvSpPr/>
          <p:nvPr/>
        </p:nvSpPr>
        <p:spPr>
          <a:xfrm>
            <a:off x="817985" y="1443197"/>
            <a:ext cx="5714975" cy="299084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1825</TotalTime>
  <Words>1346</Words>
  <Application>Microsoft Office PowerPoint</Application>
  <PresentationFormat>Custom</PresentationFormat>
  <Paragraphs>149</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Nội dung</vt:lpstr>
      <vt:lpstr>1. Thực trạng già hóa  dân số ASEAN</vt:lpstr>
      <vt:lpstr>1.1Thực trạng</vt:lpstr>
      <vt:lpstr>1.1</vt:lpstr>
      <vt:lpstr>1.1Thực trạng</vt:lpstr>
      <vt:lpstr>1.1</vt:lpstr>
      <vt:lpstr>1.1</vt:lpstr>
      <vt:lpstr>Slide 9</vt:lpstr>
      <vt:lpstr>1.1</vt:lpstr>
      <vt:lpstr>Slide 11</vt:lpstr>
      <vt:lpstr>1Đ.ặ2c điểm</vt:lpstr>
      <vt:lpstr>1Đ.ặ2c điểm</vt:lpstr>
      <vt:lpstr>Slide 14</vt:lpstr>
      <vt:lpstr>Slide 15</vt:lpstr>
      <vt:lpstr>CÁC NHU CẦU CƠ BẢN</vt:lpstr>
      <vt:lpstr>32.1</vt:lpstr>
      <vt:lpstr>Các nhu cầu cơ bản</vt:lpstr>
      <vt:lpstr>Các nhu cầu cơ bản</vt:lpstr>
      <vt:lpstr>Các nhu cầu cơ bản</vt:lpstr>
      <vt:lpstr>Các nhu cầu cơ bản</vt:lpstr>
      <vt:lpstr>Các nhu cầu cơ bản</vt:lpstr>
      <vt:lpstr>Đáp ứng các nhu cầu cơ bản</vt:lpstr>
      <vt:lpstr>Đáp ứng các nhu cầu cơ bản</vt:lpstr>
      <vt:lpstr>Slide 25</vt:lpstr>
      <vt:lpstr>Cơ chế đảm bảo An ninh tuổi già</vt:lpstr>
      <vt:lpstr>Nguồn tài chính đảm bảo An ninh tuổi già</vt:lpstr>
      <vt:lpstr>Cơ chế đảm bảo An ninh tuổi già</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Nhóm 4.pptx</dc:title>
  <dc:creator>Admin</dc:creator>
  <cp:lastModifiedBy>Welcome</cp:lastModifiedBy>
  <cp:revision>81</cp:revision>
  <dcterms:created xsi:type="dcterms:W3CDTF">2021-11-11T01:37:55Z</dcterms:created>
  <dcterms:modified xsi:type="dcterms:W3CDTF">2021-11-17T11:14:06Z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2021-11-11T00:00:00Z</vt:filetime>
  </property>
</Properties>
</file>