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5" r:id="rId2"/>
    <p:sldId id="306" r:id="rId3"/>
    <p:sldId id="1005" r:id="rId4"/>
    <p:sldId id="1007" r:id="rId5"/>
    <p:sldId id="1006" r:id="rId6"/>
    <p:sldId id="490" r:id="rId7"/>
    <p:sldId id="1008" r:id="rId8"/>
    <p:sldId id="258" r:id="rId9"/>
    <p:sldId id="256" r:id="rId10"/>
    <p:sldId id="260" r:id="rId11"/>
    <p:sldId id="257" r:id="rId12"/>
    <p:sldId id="263" r:id="rId13"/>
    <p:sldId id="1009" r:id="rId14"/>
    <p:sldId id="1002" r:id="rId15"/>
    <p:sldId id="977" r:id="rId16"/>
    <p:sldId id="983" r:id="rId17"/>
    <p:sldId id="1011" r:id="rId18"/>
    <p:sldId id="1012" r:id="rId19"/>
    <p:sldId id="1013" r:id="rId20"/>
    <p:sldId id="1014" r:id="rId21"/>
    <p:sldId id="1015" r:id="rId22"/>
    <p:sldId id="1016" r:id="rId23"/>
    <p:sldId id="1017" r:id="rId24"/>
    <p:sldId id="1018" r:id="rId25"/>
    <p:sldId id="1019" r:id="rId26"/>
    <p:sldId id="1020" r:id="rId27"/>
    <p:sldId id="1021" r:id="rId28"/>
    <p:sldId id="1022" r:id="rId29"/>
    <p:sldId id="1023" r:id="rId30"/>
    <p:sldId id="1024" r:id="rId31"/>
    <p:sldId id="1025" r:id="rId32"/>
    <p:sldId id="1026" r:id="rId33"/>
    <p:sldId id="1027" r:id="rId34"/>
    <p:sldId id="1028" r:id="rId35"/>
    <p:sldId id="1029" r:id="rId36"/>
    <p:sldId id="1030" r:id="rId37"/>
    <p:sldId id="1031" r:id="rId38"/>
    <p:sldId id="1032" r:id="rId39"/>
    <p:sldId id="1033" r:id="rId40"/>
    <p:sldId id="1034" r:id="rId41"/>
    <p:sldId id="1036" r:id="rId42"/>
    <p:sldId id="267" r:id="rId43"/>
    <p:sldId id="51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69048" autoAdjust="0"/>
  </p:normalViewPr>
  <p:slideViewPr>
    <p:cSldViewPr snapToGrid="0">
      <p:cViewPr varScale="1">
        <p:scale>
          <a:sx n="46" d="100"/>
          <a:sy n="46" d="100"/>
        </p:scale>
        <p:origin x="908" y="40"/>
      </p:cViewPr>
      <p:guideLst/>
    </p:cSldViewPr>
  </p:slideViewPr>
  <p:notesTextViewPr>
    <p:cViewPr>
      <p:scale>
        <a:sx n="1" d="1"/>
        <a:sy n="1" d="1"/>
      </p:scale>
      <p:origin x="0" y="0"/>
    </p:cViewPr>
  </p:notesTextViewPr>
  <p:sorterViewPr>
    <p:cViewPr>
      <p:scale>
        <a:sx n="100" d="100"/>
        <a:sy n="100" d="100"/>
      </p:scale>
      <p:origin x="0" y="-16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5T15:57:22.163" idx="1">
    <p:pos x="10" y="10"/>
    <p:text>ệm</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EE5EE-2BBA-4CB3-9F41-C52FB79A43E8}" type="datetimeFigureOut">
              <a:rPr lang="en-GB" smtClean="0"/>
              <a:t>07/11/2021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F3305-454E-48BC-82D2-15A066784702}" type="slidenum">
              <a:rPr lang="en-GB" smtClean="0"/>
              <a:t>‹#›</a:t>
            </a:fld>
            <a:endParaRPr lang="en-GB"/>
          </a:p>
        </p:txBody>
      </p:sp>
    </p:spTree>
    <p:extLst>
      <p:ext uri="{BB962C8B-B14F-4D97-AF65-F5344CB8AC3E}">
        <p14:creationId xmlns:p14="http://schemas.microsoft.com/office/powerpoint/2010/main" val="4244846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geingasia.org/covid-19-older-adults-and-long-term-care-in-asia-pacific/"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geingasia.org/data-gaps-and-ageing-in-the-covid-19-pandemic/"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geingasia.org/covid-19-and-older-people-in-asia-pacific-2020-in-revie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Quyen, from HelpAge International, </a:t>
            </a:r>
          </a:p>
          <a:p>
            <a:r>
              <a:rPr lang="en-US" dirty="0"/>
              <a:t>Welcome to my presentation on older People and COVID-19 Impact and Response</a:t>
            </a:r>
          </a:p>
          <a:p>
            <a:r>
              <a:rPr lang="en-US" dirty="0"/>
              <a:t>My presentation will be in 4 partners</a:t>
            </a:r>
          </a:p>
          <a:p>
            <a:r>
              <a:rPr lang="en-US" dirty="0"/>
              <a:t>Part 1: Who are we</a:t>
            </a:r>
            <a:endParaRPr lang="cs-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95B543-0236-4AEE-9F15-C7CF1150485F}" type="slidenum">
              <a:rPr kumimoji="0" lang="cs-CZ"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4073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buFont typeface="Arial" panose="020B0604020202020204" pitchFamily="34" charset="0"/>
              <a:buChar char="•"/>
            </a:pPr>
            <a:r>
              <a:rPr lang="en-US" sz="1200" b="0" i="0" u="none" strike="noStrike" baseline="0" dirty="0">
                <a:latin typeface="Lexia-Regular"/>
              </a:rPr>
              <a:t>As with the rest of the world, the COVID-19 pandemic dominated Asia </a:t>
            </a:r>
            <a:r>
              <a:rPr lang="en-US" sz="1200" dirty="0">
                <a:latin typeface="Lexia-Regular"/>
              </a:rPr>
              <a:t>Region</a:t>
            </a:r>
            <a:r>
              <a:rPr lang="en-US" sz="1200" b="0" i="0" u="none" strike="noStrike" baseline="0" dirty="0">
                <a:latin typeface="Lexia-Regular"/>
              </a:rPr>
              <a:t> in 2020 and in 2021. From early start of the pandemic, it became clear that old age was at highest risk factor. </a:t>
            </a:r>
          </a:p>
          <a:p>
            <a:pPr marL="457200" indent="-457200" algn="l">
              <a:buFont typeface="Arial" panose="020B0604020202020204" pitchFamily="34" charset="0"/>
              <a:buChar char="•"/>
            </a:pPr>
            <a:r>
              <a:rPr lang="en-US" sz="1200" b="0" i="0" u="none" strike="noStrike" baseline="0" dirty="0">
                <a:latin typeface="Lexia-Regular"/>
              </a:rPr>
              <a:t>The older population suffered more from the virus than any other age group, experiencing high rates of death and serious illness following infection. In some countries, nearly all deaths were among the older age groups. </a:t>
            </a:r>
          </a:p>
          <a:p>
            <a:pPr marL="457200" indent="-457200" algn="l">
              <a:buFont typeface="Arial" panose="020B0604020202020204" pitchFamily="34" charset="0"/>
              <a:buChar char="•"/>
            </a:pPr>
            <a:r>
              <a:rPr lang="en-US" sz="1200" b="0" i="0" u="none" strike="noStrike" baseline="0" dirty="0">
                <a:latin typeface="Lexia-Regular"/>
              </a:rPr>
              <a:t>The initial discussion of COVID-19’s impacts on older people focused on these direct risks to health from the virus itself. </a:t>
            </a:r>
          </a:p>
          <a:p>
            <a:pPr marL="457200" indent="-457200" algn="l">
              <a:buFont typeface="Arial" panose="020B0604020202020204" pitchFamily="34" charset="0"/>
              <a:buChar char="•"/>
            </a:pPr>
            <a:r>
              <a:rPr lang="en-US" sz="1200" b="0" i="0" u="none" strike="noStrike" baseline="0" dirty="0">
                <a:latin typeface="Lexia-Regular"/>
              </a:rPr>
              <a:t>But gradually it became clear that older people were also facing unique forms of indirect impact from the pandemic. </a:t>
            </a:r>
          </a:p>
          <a:p>
            <a:pPr marL="457200" indent="-457200" algn="l">
              <a:buFont typeface="Arial" panose="020B0604020202020204" pitchFamily="34" charset="0"/>
              <a:buChar char="•"/>
            </a:pPr>
            <a:r>
              <a:rPr lang="en-US" sz="1200" b="0" i="0" u="none" strike="noStrike" baseline="0" dirty="0">
                <a:latin typeface="Lexia-Regular"/>
              </a:rPr>
              <a:t>The pandemic unleashed health care complications that were not directly caused by the virus, as well as challenges to older people’s income, livelihoods, family relations, social connections, freedoms, and how they were perceived by society. </a:t>
            </a:r>
          </a:p>
          <a:p>
            <a:pPr marL="457200" indent="-457200" algn="l">
              <a:buFont typeface="Arial" panose="020B0604020202020204" pitchFamily="34" charset="0"/>
              <a:buChar char="•"/>
            </a:pPr>
            <a:r>
              <a:rPr lang="en-US" sz="1200" b="0" i="0" u="none" strike="noStrike" baseline="0" dirty="0">
                <a:latin typeface="Lexia-Regular"/>
              </a:rPr>
              <a:t>The pandemic affected everyone, but how seriously each older person was impacted reflected the diversity of experience in later life and the inequalities within societies and between countries. </a:t>
            </a:r>
            <a:endParaRPr lang="en-GB" sz="1200" dirty="0"/>
          </a:p>
          <a:p>
            <a:endParaRPr lang="en-GB" dirty="0"/>
          </a:p>
        </p:txBody>
      </p:sp>
      <p:sp>
        <p:nvSpPr>
          <p:cNvPr id="4" name="Slide Number Placeholder 3"/>
          <p:cNvSpPr>
            <a:spLocks noGrp="1"/>
          </p:cNvSpPr>
          <p:nvPr>
            <p:ph type="sldNum" sz="quarter" idx="5"/>
          </p:nvPr>
        </p:nvSpPr>
        <p:spPr/>
        <p:txBody>
          <a:bodyPr/>
          <a:lstStyle/>
          <a:p>
            <a:fld id="{48BF3305-454E-48BC-82D2-15A066784702}" type="slidenum">
              <a:rPr lang="en-GB" smtClean="0"/>
              <a:t>10</a:t>
            </a:fld>
            <a:endParaRPr lang="en-GB"/>
          </a:p>
        </p:txBody>
      </p:sp>
    </p:spTree>
    <p:extLst>
      <p:ext uri="{BB962C8B-B14F-4D97-AF65-F5344CB8AC3E}">
        <p14:creationId xmlns:p14="http://schemas.microsoft.com/office/powerpoint/2010/main" val="482246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500"/>
              </a:spcAft>
            </a:pPr>
            <a:r>
              <a:rPr lang="en-GB" sz="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To response to pressing needs in the region, HelpAge published two publications on two pressing issues relating to older people and COVID-19 in the region:</a:t>
            </a:r>
          </a:p>
          <a:p>
            <a:pPr marL="0" marR="0">
              <a:lnSpc>
                <a:spcPct val="107000"/>
              </a:lnSpc>
              <a:spcBef>
                <a:spcPts val="0"/>
              </a:spcBef>
              <a:spcAft>
                <a:spcPts val="1500"/>
              </a:spcAft>
            </a:pPr>
            <a:r>
              <a:rPr lang="en-GB" sz="1200" b="1" i="1" u="none" strike="noStrike"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hlinkClick r:id="rId3"/>
              </a:rPr>
              <a:t>1) </a:t>
            </a:r>
            <a:r>
              <a:rPr lang="en-GB" sz="1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3"/>
              </a:rPr>
              <a:t>COVID-19, older adults and long-term care in Asia Pacific</a:t>
            </a:r>
            <a:r>
              <a:rPr lang="en-GB" sz="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to provide analysis of the variations and connections between COVID-19 and models of care provision in Asia Pacific and to guide understanding of the context and priorities. </a:t>
            </a:r>
          </a:p>
          <a:p>
            <a:pPr marL="0" marR="0" lvl="0" indent="0">
              <a:lnSpc>
                <a:spcPct val="107000"/>
              </a:lnSpc>
              <a:spcBef>
                <a:spcPts val="0"/>
              </a:spcBef>
              <a:spcAft>
                <a:spcPts val="800"/>
              </a:spcAft>
              <a:buFont typeface="+mj-lt"/>
              <a:buNone/>
              <a:tabLst>
                <a:tab pos="457200" algn="l"/>
              </a:tabLst>
            </a:pPr>
            <a:r>
              <a:rPr lang="en-GB" sz="1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2) Data gaps and ageing in the COVID-19 pandemic</a:t>
            </a:r>
            <a:r>
              <a:rPr lang="en-GB" sz="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to highlight that data gaps that were hampering effective age-inclusive pandemic response particularly in three areas: health and care, income security, and social challenges faced by older people.</a:t>
            </a:r>
            <a:endParaRPr lang="en-GB" sz="1400" dirty="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p>
            <a:endParaRPr lang="en-GB" dirty="0"/>
          </a:p>
        </p:txBody>
      </p:sp>
      <p:sp>
        <p:nvSpPr>
          <p:cNvPr id="4" name="Slide Number Placeholder 3"/>
          <p:cNvSpPr>
            <a:spLocks noGrp="1"/>
          </p:cNvSpPr>
          <p:nvPr>
            <p:ph type="sldNum" sz="quarter" idx="5"/>
          </p:nvPr>
        </p:nvSpPr>
        <p:spPr/>
        <p:txBody>
          <a:bodyPr/>
          <a:lstStyle/>
          <a:p>
            <a:fld id="{48BF3305-454E-48BC-82D2-15A066784702}" type="slidenum">
              <a:rPr lang="en-GB" smtClean="0"/>
              <a:t>11</a:t>
            </a:fld>
            <a:endParaRPr lang="en-GB"/>
          </a:p>
        </p:txBody>
      </p:sp>
    </p:spTree>
    <p:extLst>
      <p:ext uri="{BB962C8B-B14F-4D97-AF65-F5344CB8AC3E}">
        <p14:creationId xmlns:p14="http://schemas.microsoft.com/office/powerpoint/2010/main" val="240989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900"/>
              </a:spcBef>
              <a:spcAft>
                <a:spcPts val="600"/>
              </a:spcAft>
            </a:pPr>
            <a:r>
              <a:rPr lang="en-GB" sz="1800"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Throughout the COVID-19 pandemic, HelpAge supported country offices and network members to implement actions to response to COVID-19 in 10 countries in the region, which were Bangladesh, Cambodia, Indonesia, India, Myanmar, Pakistan, the Philippines, Sri Lanka, Thailand and Vietnam.</a:t>
            </a:r>
            <a:endParaRPr lang="en-GB" sz="1800" dirty="0">
              <a:effectLst/>
              <a:latin typeface="Calibri" panose="020F0502020204030204" pitchFamily="34" charset="0"/>
              <a:ea typeface="Calibri" panose="020F0502020204030204" pitchFamily="34" charset="0"/>
              <a:cs typeface="Cordia New" panose="020B0304020202020204" pitchFamily="34" charset="-34"/>
            </a:endParaRPr>
          </a:p>
          <a:p>
            <a:endParaRPr lang="en-GB" dirty="0"/>
          </a:p>
        </p:txBody>
      </p:sp>
      <p:sp>
        <p:nvSpPr>
          <p:cNvPr id="4" name="Slide Number Placeholder 3"/>
          <p:cNvSpPr>
            <a:spLocks noGrp="1"/>
          </p:cNvSpPr>
          <p:nvPr>
            <p:ph type="sldNum" sz="quarter" idx="5"/>
          </p:nvPr>
        </p:nvSpPr>
        <p:spPr/>
        <p:txBody>
          <a:bodyPr/>
          <a:lstStyle/>
          <a:p>
            <a:fld id="{48BF3305-454E-48BC-82D2-15A066784702}" type="slidenum">
              <a:rPr lang="en-GB" smtClean="0"/>
              <a:t>12</a:t>
            </a:fld>
            <a:endParaRPr lang="en-GB"/>
          </a:p>
        </p:txBody>
      </p:sp>
    </p:spTree>
    <p:extLst>
      <p:ext uri="{BB962C8B-B14F-4D97-AF65-F5344CB8AC3E}">
        <p14:creationId xmlns:p14="http://schemas.microsoft.com/office/powerpoint/2010/main" val="976260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kern="1200" dirty="0">
                <a:solidFill>
                  <a:schemeClr val="tx1"/>
                </a:solidFill>
                <a:effectLst/>
                <a:latin typeface="Lexia-Bold"/>
              </a:rPr>
              <a:t>The following are the four key recommendations:</a:t>
            </a:r>
          </a:p>
          <a:p>
            <a:pPr marL="514350" indent="-514350">
              <a:buFont typeface="+mj-lt"/>
              <a:buAutoNum type="arabicPeriod"/>
            </a:pPr>
            <a:r>
              <a:rPr lang="en-US" sz="1200" kern="1200" dirty="0">
                <a:solidFill>
                  <a:schemeClr val="tx1"/>
                </a:solidFill>
                <a:effectLst/>
                <a:latin typeface="Lexia-Bold"/>
              </a:rPr>
              <a:t>Gather sex- and age disaggregated data and other evidence about older people’s situation in the pandemic for ensure more effective planning and implementation</a:t>
            </a:r>
          </a:p>
          <a:p>
            <a:pPr marL="514350" indent="-514350">
              <a:buFont typeface="+mj-lt"/>
              <a:buAutoNum type="arabicPeriod"/>
            </a:pPr>
            <a:r>
              <a:rPr lang="en-US" sz="1200" kern="1200" dirty="0">
                <a:solidFill>
                  <a:schemeClr val="tx1"/>
                </a:solidFill>
                <a:effectLst/>
                <a:latin typeface="Lexia-Bold"/>
              </a:rPr>
              <a:t>To avoid </a:t>
            </a:r>
            <a:r>
              <a:rPr lang="en-US" sz="1200" dirty="0">
                <a:latin typeface="Lexia-Bold"/>
              </a:rPr>
              <a:t>even </a:t>
            </a:r>
            <a:r>
              <a:rPr lang="en-US" sz="1200" kern="1200" dirty="0">
                <a:solidFill>
                  <a:schemeClr val="tx1"/>
                </a:solidFill>
                <a:effectLst/>
                <a:latin typeface="Lexia-Bold"/>
              </a:rPr>
              <a:t>wider inequalities post-pandemic, by investing in systems that can aggressively reduce inequalities in later life.</a:t>
            </a:r>
          </a:p>
          <a:p>
            <a:pPr marL="514350" indent="-514350">
              <a:buFont typeface="+mj-lt"/>
              <a:buAutoNum type="arabicPeriod"/>
            </a:pPr>
            <a:r>
              <a:rPr lang="en-US" sz="1200" kern="1200" dirty="0">
                <a:solidFill>
                  <a:schemeClr val="tx1"/>
                </a:solidFill>
                <a:effectLst/>
                <a:latin typeface="Lexia-Bold"/>
              </a:rPr>
              <a:t>Prioritize national systems that can deliver in a crisis and beyond, by incorporating universal healthcare and social protection floor for all and lastly</a:t>
            </a:r>
          </a:p>
          <a:p>
            <a:pPr marL="514350" indent="-514350">
              <a:buFont typeface="+mj-lt"/>
              <a:buAutoNum type="arabicPeriod"/>
            </a:pPr>
            <a:r>
              <a:rPr lang="en-US" sz="1200" kern="1200" dirty="0">
                <a:solidFill>
                  <a:schemeClr val="tx1"/>
                </a:solidFill>
                <a:effectLst/>
                <a:latin typeface="Lexia-Bold"/>
              </a:rPr>
              <a:t>Include NSA during and post-pandemic to strengthened </a:t>
            </a:r>
            <a:r>
              <a:rPr lang="en-US" sz="1200" dirty="0">
                <a:latin typeface="Lexia-Bold"/>
              </a:rPr>
              <a:t>appropriate, inclusive </a:t>
            </a:r>
            <a:r>
              <a:rPr lang="en-US" sz="1200" kern="1200" dirty="0">
                <a:solidFill>
                  <a:schemeClr val="tx1"/>
                </a:solidFill>
                <a:effectLst/>
                <a:latin typeface="Lexia-Bold"/>
              </a:rPr>
              <a:t>and effectiveness of response</a:t>
            </a:r>
          </a:p>
          <a:p>
            <a:endParaRPr lang="en-GB" dirty="0"/>
          </a:p>
        </p:txBody>
      </p:sp>
      <p:sp>
        <p:nvSpPr>
          <p:cNvPr id="4" name="Slide Number Placeholder 3"/>
          <p:cNvSpPr>
            <a:spLocks noGrp="1"/>
          </p:cNvSpPr>
          <p:nvPr>
            <p:ph type="sldNum" sz="quarter" idx="5"/>
          </p:nvPr>
        </p:nvSpPr>
        <p:spPr/>
        <p:txBody>
          <a:bodyPr/>
          <a:lstStyle/>
          <a:p>
            <a:fld id="{48BF3305-454E-48BC-82D2-15A066784702}" type="slidenum">
              <a:rPr lang="en-GB" smtClean="0"/>
              <a:t>13</a:t>
            </a:fld>
            <a:endParaRPr lang="en-GB"/>
          </a:p>
        </p:txBody>
      </p:sp>
    </p:spTree>
    <p:extLst>
      <p:ext uri="{BB962C8B-B14F-4D97-AF65-F5344CB8AC3E}">
        <p14:creationId xmlns:p14="http://schemas.microsoft.com/office/powerpoint/2010/main" val="277049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kern="1200" dirty="0">
                <a:solidFill>
                  <a:schemeClr val="tx1"/>
                </a:solidFill>
                <a:effectLst/>
                <a:latin typeface="Lexia-Bold"/>
              </a:rPr>
              <a:t>Part 4: a case study from Vietnam: the Intergenerational Self-help Club and its COVID-19 response </a:t>
            </a:r>
          </a:p>
          <a:p>
            <a:pPr marL="514350" indent="-514350">
              <a:buFont typeface="+mj-lt"/>
              <a:buAutoNum type="arabicPeriod"/>
            </a:pPr>
            <a:endParaRPr lang="en-US" sz="1200" kern="1200" dirty="0">
              <a:solidFill>
                <a:schemeClr val="tx1"/>
              </a:solidFill>
              <a:effectLst/>
              <a:latin typeface="Lexia-Bold"/>
            </a:endParaRPr>
          </a:p>
        </p:txBody>
      </p:sp>
      <p:sp>
        <p:nvSpPr>
          <p:cNvPr id="4" name="Slide Number Placeholder 3"/>
          <p:cNvSpPr>
            <a:spLocks noGrp="1"/>
          </p:cNvSpPr>
          <p:nvPr>
            <p:ph type="sldNum" sz="quarter" idx="5"/>
          </p:nvPr>
        </p:nvSpPr>
        <p:spPr/>
        <p:txBody>
          <a:bodyPr/>
          <a:lstStyle/>
          <a:p>
            <a:fld id="{938582A9-11E9-4E9E-9393-FD8933BB0817}" type="slidenum">
              <a:rPr lang="en-GB" smtClean="0"/>
              <a:t>14</a:t>
            </a:fld>
            <a:endParaRPr lang="en-GB"/>
          </a:p>
        </p:txBody>
      </p:sp>
    </p:spTree>
    <p:extLst>
      <p:ext uri="{BB962C8B-B14F-4D97-AF65-F5344CB8AC3E}">
        <p14:creationId xmlns:p14="http://schemas.microsoft.com/office/powerpoint/2010/main" val="2325231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ISHC </a:t>
            </a:r>
            <a:r>
              <a:rPr lang="en-US" sz="1200" dirty="0"/>
              <a:t>development model is a </a:t>
            </a:r>
            <a:r>
              <a:rPr lang="en-US" sz="1200" b="1" u="sng" dirty="0"/>
              <a:t>development initiative</a:t>
            </a:r>
            <a:r>
              <a:rPr lang="en-US" sz="1200" b="1" dirty="0"/>
              <a:t> </a:t>
            </a:r>
            <a:r>
              <a:rPr lang="en-US" sz="1200" dirty="0"/>
              <a:t>that provides control of the </a:t>
            </a:r>
            <a:r>
              <a:rPr lang="en-US" sz="1200" b="1" u="sng" dirty="0"/>
              <a:t>development process</a:t>
            </a:r>
            <a:r>
              <a:rPr lang="en-US" sz="1200" dirty="0"/>
              <a:t>, </a:t>
            </a:r>
            <a:r>
              <a:rPr lang="en-US" sz="1200" b="1" u="sng" dirty="0"/>
              <a:t>resources</a:t>
            </a:r>
            <a:r>
              <a:rPr lang="en-US" sz="1200" dirty="0"/>
              <a:t> and </a:t>
            </a:r>
            <a:r>
              <a:rPr lang="en-US" sz="1200" b="1" dirty="0"/>
              <a:t>decision-making </a:t>
            </a:r>
            <a:r>
              <a:rPr lang="en-US" sz="1200" dirty="0"/>
              <a:t>authority directly to community groups. </a:t>
            </a:r>
          </a:p>
          <a:p>
            <a:r>
              <a:rPr lang="en-US" sz="1200" dirty="0"/>
              <a:t>The underlying assumptions of </a:t>
            </a:r>
            <a:r>
              <a:rPr lang="en-US" sz="1200" b="1" dirty="0">
                <a:solidFill>
                  <a:srgbClr val="FF0000"/>
                </a:solidFill>
              </a:rPr>
              <a:t>ISHC </a:t>
            </a:r>
            <a:r>
              <a:rPr lang="en-US" sz="1200" dirty="0"/>
              <a:t>development model are that communities are the </a:t>
            </a:r>
            <a:r>
              <a:rPr lang="en-US" sz="1200" b="1" dirty="0"/>
              <a:t>best judges </a:t>
            </a:r>
            <a:r>
              <a:rPr lang="en-US" sz="1200" dirty="0"/>
              <a:t>of how their lives can be improved and, if provided with </a:t>
            </a:r>
            <a:r>
              <a:rPr lang="en-US" sz="1200" b="1" dirty="0"/>
              <a:t>adequate training, information, opportunities and resources</a:t>
            </a:r>
            <a:r>
              <a:rPr lang="en-US" sz="1200" dirty="0"/>
              <a:t>, they can organize themselves to provide for their</a:t>
            </a:r>
            <a:r>
              <a:rPr lang="en-US" sz="1200" b="1" dirty="0"/>
              <a:t> immediate and long-term needs and development</a:t>
            </a:r>
            <a:r>
              <a:rPr lang="en-US" sz="1200" dirty="0"/>
              <a:t>.</a:t>
            </a:r>
          </a:p>
          <a:p>
            <a:r>
              <a:rPr lang="en-US" sz="1200" dirty="0"/>
              <a:t>Moreover, </a:t>
            </a:r>
            <a:r>
              <a:rPr lang="en-US" sz="1200" b="1" dirty="0">
                <a:solidFill>
                  <a:srgbClr val="FF0000"/>
                </a:solidFill>
              </a:rPr>
              <a:t>ISHC </a:t>
            </a:r>
            <a:r>
              <a:rPr lang="en-US" sz="1200" dirty="0"/>
              <a:t>development models are motivated by their trust in people and hence it advocates people </a:t>
            </a:r>
            <a:r>
              <a:rPr lang="en-US" sz="1200" b="1" dirty="0"/>
              <a:t>full participation and ownership </a:t>
            </a:r>
            <a:r>
              <a:rPr lang="en-US" sz="1200" dirty="0"/>
              <a:t>as a powerful force for development. </a:t>
            </a:r>
          </a:p>
          <a:p>
            <a:r>
              <a:rPr lang="en-US" sz="1200" dirty="0"/>
              <a:t>By treating people as </a:t>
            </a:r>
            <a:r>
              <a:rPr lang="en-US" sz="1200" b="1" dirty="0"/>
              <a:t>assets and partners </a:t>
            </a:r>
            <a:r>
              <a:rPr lang="en-US" sz="1200" dirty="0"/>
              <a:t>in the development process, which will make the model be </a:t>
            </a:r>
            <a:r>
              <a:rPr lang="en-US" sz="1200" b="1" dirty="0"/>
              <a:t>responsive</a:t>
            </a:r>
            <a:r>
              <a:rPr lang="en-US" sz="1200" dirty="0"/>
              <a:t> to local demands, is more inclusive and cost-effective compared to traditional development model/programs. </a:t>
            </a:r>
            <a:endParaRPr lang="th-TH" sz="1200" dirty="0"/>
          </a:p>
          <a:p>
            <a:endParaRPr lang="en-GB" dirty="0"/>
          </a:p>
        </p:txBody>
      </p:sp>
      <p:sp>
        <p:nvSpPr>
          <p:cNvPr id="4" name="Slide Number Placeholder 3"/>
          <p:cNvSpPr>
            <a:spLocks noGrp="1"/>
          </p:cNvSpPr>
          <p:nvPr>
            <p:ph type="sldNum" sz="quarter" idx="5"/>
          </p:nvPr>
        </p:nvSpPr>
        <p:spPr/>
        <p:txBody>
          <a:bodyPr/>
          <a:lstStyle/>
          <a:p>
            <a:fld id="{16C5D71F-FBBD-40E7-891B-186A46E3E75C}" type="slidenum">
              <a:rPr lang="en-GB" smtClean="0"/>
              <a:t>15</a:t>
            </a:fld>
            <a:endParaRPr lang="en-GB"/>
          </a:p>
        </p:txBody>
      </p:sp>
    </p:spTree>
    <p:extLst>
      <p:ext uri="{BB962C8B-B14F-4D97-AF65-F5344CB8AC3E}">
        <p14:creationId xmlns:p14="http://schemas.microsoft.com/office/powerpoint/2010/main" val="102935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ISHC have also received many awards and recognitions, such the grand prize winner for the healthy ageing prize for Asian Innovation, was selected as best practice in achieving SDGs and Best Practice in healthy Ageing </a:t>
            </a:r>
            <a:endParaRPr lang="en-GB" dirty="0"/>
          </a:p>
        </p:txBody>
      </p:sp>
      <p:sp>
        <p:nvSpPr>
          <p:cNvPr id="4" name="Slide Number Placeholder 3"/>
          <p:cNvSpPr>
            <a:spLocks noGrp="1"/>
          </p:cNvSpPr>
          <p:nvPr>
            <p:ph type="sldNum" sz="quarter" idx="5"/>
          </p:nvPr>
        </p:nvSpPr>
        <p:spPr/>
        <p:txBody>
          <a:bodyPr/>
          <a:lstStyle/>
          <a:p>
            <a:fld id="{B5B1900E-C1AC-46EE-83D2-CA86BB8C47EA}" type="slidenum">
              <a:rPr lang="th-TH" smtClean="0"/>
              <a:pPr/>
              <a:t>16</a:t>
            </a:fld>
            <a:endParaRPr lang="th-TH"/>
          </a:p>
        </p:txBody>
      </p:sp>
    </p:spTree>
    <p:extLst>
      <p:ext uri="{BB962C8B-B14F-4D97-AF65-F5344CB8AC3E}">
        <p14:creationId xmlns:p14="http://schemas.microsoft.com/office/powerpoint/2010/main" val="2620397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HAIV develop COVID-10 Manual for ISHCs to support their COVID-19 intervention</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17</a:t>
            </a:fld>
            <a:endParaRPr lang="cs-CZ" dirty="0"/>
          </a:p>
        </p:txBody>
      </p:sp>
    </p:spTree>
    <p:extLst>
      <p:ext uri="{BB962C8B-B14F-4D97-AF65-F5344CB8AC3E}">
        <p14:creationId xmlns:p14="http://schemas.microsoft.com/office/powerpoint/2010/main" val="1327821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out what were the ISHC’s COVID-19 intervention and their impacts in Vietnam, 111 ISHCs from 9 provinces were assessed, of which 100 ISHCs were found to have COVID-19 intervention activities.</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18</a:t>
            </a:fld>
            <a:endParaRPr lang="cs-CZ" dirty="0"/>
          </a:p>
        </p:txBody>
      </p:sp>
    </p:spTree>
    <p:extLst>
      <p:ext uri="{BB962C8B-B14F-4D97-AF65-F5344CB8AC3E}">
        <p14:creationId xmlns:p14="http://schemas.microsoft.com/office/powerpoint/2010/main" val="60078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ISHCs conducted rapid need assessment to lit the most at risk and needy households. The lists is then certified by local authorities for future relief support.</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19</a:t>
            </a:fld>
            <a:endParaRPr lang="cs-CZ" dirty="0"/>
          </a:p>
        </p:txBody>
      </p:sp>
    </p:spTree>
    <p:extLst>
      <p:ext uri="{BB962C8B-B14F-4D97-AF65-F5344CB8AC3E}">
        <p14:creationId xmlns:p14="http://schemas.microsoft.com/office/powerpoint/2010/main" val="24278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BF3305-454E-48BC-82D2-15A066784702}" type="slidenum">
              <a:rPr lang="en-GB" smtClean="0"/>
              <a:t>2</a:t>
            </a:fld>
            <a:endParaRPr lang="en-GB"/>
          </a:p>
        </p:txBody>
      </p:sp>
    </p:spTree>
    <p:extLst>
      <p:ext uri="{BB962C8B-B14F-4D97-AF65-F5344CB8AC3E}">
        <p14:creationId xmlns:p14="http://schemas.microsoft.com/office/powerpoint/2010/main" val="3793635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GOV has numerous to mitigate the impact of COVID 19, however it was not sufficient. Therefore, expanded their local resource mobilization targeting government offices, private sectors, temples and churches and individual donors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95B543-0236-4AEE-9F15-C7CF1150485F}" type="slidenum">
              <a:rPr kumimoji="0" lang="cs-CZ"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34006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ISHC was encouraged to participate in local COVID-19 coordinating meeting and action.</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21</a:t>
            </a:fld>
            <a:endParaRPr lang="cs-CZ" dirty="0"/>
          </a:p>
        </p:txBody>
      </p:sp>
    </p:spTree>
    <p:extLst>
      <p:ext uri="{BB962C8B-B14F-4D97-AF65-F5344CB8AC3E}">
        <p14:creationId xmlns:p14="http://schemas.microsoft.com/office/powerpoint/2010/main" val="3248551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ISHC provided volunteers to man village check point, and happy to record visitors temperature and  information</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22</a:t>
            </a:fld>
            <a:endParaRPr lang="cs-CZ" dirty="0"/>
          </a:p>
        </p:txBody>
      </p:sp>
    </p:spTree>
    <p:extLst>
      <p:ext uri="{BB962C8B-B14F-4D97-AF65-F5344CB8AC3E}">
        <p14:creationId xmlns:p14="http://schemas.microsoft.com/office/powerpoint/2010/main" val="3292012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volunteers to prepare hot meal services for those working in the frontline against COVID-19.</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23</a:t>
            </a:fld>
            <a:endParaRPr lang="cs-CZ" dirty="0"/>
          </a:p>
        </p:txBody>
      </p:sp>
    </p:spTree>
    <p:extLst>
      <p:ext uri="{BB962C8B-B14F-4D97-AF65-F5344CB8AC3E}">
        <p14:creationId xmlns:p14="http://schemas.microsoft.com/office/powerpoint/2010/main" val="2957291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Conducted regular COVID-19, communication and dissemination activities, such as (1) providing update and stay connected with members through regular phone calls (2) Raise awareness on COVID-19 through community loudspeakers (3) Set-up online chat group to share COV-19 information and (4)Provide door to door COVID-19 IEC materials and encourage good practices</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24</a:t>
            </a:fld>
            <a:endParaRPr lang="cs-CZ" dirty="0"/>
          </a:p>
        </p:txBody>
      </p:sp>
    </p:spTree>
    <p:extLst>
      <p:ext uri="{BB962C8B-B14F-4D97-AF65-F5344CB8AC3E}">
        <p14:creationId xmlns:p14="http://schemas.microsoft.com/office/powerpoint/2010/main" val="52771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local authorities and other organization to conduct mobile information and </a:t>
            </a:r>
            <a:r>
              <a:rPr lang="en-US" dirty="0" err="1"/>
              <a:t>dissemin</a:t>
            </a:r>
            <a:r>
              <a:rPr lang="en-US" dirty="0"/>
              <a:t> </a:t>
            </a:r>
            <a:r>
              <a:rPr lang="en-US" dirty="0" err="1"/>
              <a:t>ation</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25</a:t>
            </a:fld>
            <a:endParaRPr lang="cs-CZ" dirty="0"/>
          </a:p>
        </p:txBody>
      </p:sp>
    </p:spTree>
    <p:extLst>
      <p:ext uri="{BB962C8B-B14F-4D97-AF65-F5344CB8AC3E}">
        <p14:creationId xmlns:p14="http://schemas.microsoft.com/office/powerpoint/2010/main" val="4159420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HAIV produces standard COVID-19 message recording which the ISHC can used in their daily community loudspeaker systems information sharing.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95B543-0236-4AEE-9F15-C7CF1150485F}" type="slidenum">
              <a:rPr kumimoji="0" lang="cs-CZ"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52766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Mainstream NEW normal practice in all ISHC activities (1) social distance, (2) wearing face mask, hand washing and Regular temperature check.</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27</a:t>
            </a:fld>
            <a:endParaRPr lang="cs-CZ" dirty="0"/>
          </a:p>
        </p:txBody>
      </p:sp>
    </p:spTree>
    <p:extLst>
      <p:ext uri="{BB962C8B-B14F-4D97-AF65-F5344CB8AC3E}">
        <p14:creationId xmlns:p14="http://schemas.microsoft.com/office/powerpoint/2010/main" val="504769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Provincial health Department to make liquid soap for distribution</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28</a:t>
            </a:fld>
            <a:endParaRPr lang="cs-CZ" dirty="0"/>
          </a:p>
        </p:txBody>
      </p:sp>
    </p:spTree>
    <p:extLst>
      <p:ext uri="{BB962C8B-B14F-4D97-AF65-F5344CB8AC3E}">
        <p14:creationId xmlns:p14="http://schemas.microsoft.com/office/powerpoint/2010/main" val="1273868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partnership with local health department to conduct information session for trainers on properly use face masks and hand washing with soaps </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29</a:t>
            </a:fld>
            <a:endParaRPr lang="cs-CZ" dirty="0"/>
          </a:p>
        </p:txBody>
      </p:sp>
    </p:spTree>
    <p:extLst>
      <p:ext uri="{BB962C8B-B14F-4D97-AF65-F5344CB8AC3E}">
        <p14:creationId xmlns:p14="http://schemas.microsoft.com/office/powerpoint/2010/main" val="372216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 Who are we</a:t>
            </a:r>
            <a:endParaRPr lang="en-GB" dirty="0"/>
          </a:p>
        </p:txBody>
      </p:sp>
      <p:sp>
        <p:nvSpPr>
          <p:cNvPr id="4" name="Slide Number Placeholder 3"/>
          <p:cNvSpPr>
            <a:spLocks noGrp="1"/>
          </p:cNvSpPr>
          <p:nvPr>
            <p:ph type="sldNum" sz="quarter" idx="5"/>
          </p:nvPr>
        </p:nvSpPr>
        <p:spPr/>
        <p:txBody>
          <a:bodyPr/>
          <a:lstStyle/>
          <a:p>
            <a:fld id="{938582A9-11E9-4E9E-9393-FD8933BB0817}" type="slidenum">
              <a:rPr lang="en-GB" smtClean="0"/>
              <a:t>3</a:t>
            </a:fld>
            <a:endParaRPr lang="en-GB"/>
          </a:p>
        </p:txBody>
      </p:sp>
    </p:spTree>
    <p:extLst>
      <p:ext uri="{BB962C8B-B14F-4D97-AF65-F5344CB8AC3E}">
        <p14:creationId xmlns:p14="http://schemas.microsoft.com/office/powerpoint/2010/main" val="182000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 of face masks and liquid soaps</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30</a:t>
            </a:fld>
            <a:endParaRPr lang="cs-CZ" dirty="0"/>
          </a:p>
        </p:txBody>
      </p:sp>
    </p:spTree>
    <p:extLst>
      <p:ext uri="{BB962C8B-B14F-4D97-AF65-F5344CB8AC3E}">
        <p14:creationId xmlns:p14="http://schemas.microsoft.com/office/powerpoint/2010/main" val="1450598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Distribution of emergency rice and cash assistant to needy households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95B543-0236-4AEE-9F15-C7CF1150485F}" type="slidenum">
              <a:rPr kumimoji="0" lang="cs-CZ"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cs-CZ"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734542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special care package for older old and those that are frail </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32</a:t>
            </a:fld>
            <a:endParaRPr lang="cs-CZ" dirty="0"/>
          </a:p>
        </p:txBody>
      </p:sp>
    </p:spTree>
    <p:extLst>
      <p:ext uri="{BB962C8B-B14F-4D97-AF65-F5344CB8AC3E}">
        <p14:creationId xmlns:p14="http://schemas.microsoft.com/office/powerpoint/2010/main" val="4030732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a:t>Out of 100 ISHCs that had COVID-19 intervention surveyed they had a total of 949 homecare providers providing regular homecare service to 461 clients</a:t>
            </a:r>
          </a:p>
          <a:p>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33</a:t>
            </a:fld>
            <a:endParaRPr lang="cs-CZ" dirty="0"/>
          </a:p>
        </p:txBody>
      </p:sp>
    </p:spTree>
    <p:extLst>
      <p:ext uri="{BB962C8B-B14F-4D97-AF65-F5344CB8AC3E}">
        <p14:creationId xmlns:p14="http://schemas.microsoft.com/office/powerpoint/2010/main" val="268450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information to care providers on how to protect themselves and their clients.</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34</a:t>
            </a:fld>
            <a:endParaRPr lang="cs-CZ" dirty="0"/>
          </a:p>
        </p:txBody>
      </p:sp>
    </p:spTree>
    <p:extLst>
      <p:ext uri="{BB962C8B-B14F-4D97-AF65-F5344CB8AC3E}">
        <p14:creationId xmlns:p14="http://schemas.microsoft.com/office/powerpoint/2010/main" val="1986298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ISHC also link with, local commune health station to provide health staff to ensure homecare clients have regular access to medical checkup at home.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95B543-0236-4AEE-9F15-C7CF1150485F}" type="slidenum">
              <a:rPr kumimoji="0" lang="cs-CZ"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cs-CZ"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931189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work of the homecare volunteers is  to provide medical escort service for medical check-up and follow-up treatment. ISHC also have social development funds which can be used to provide financial support for needy family to cover their out-of-pocket medical costs.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95B543-0236-4AEE-9F15-C7CF1150485F}" type="slidenum">
              <a:rPr kumimoji="0" lang="cs-CZ"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cs-CZ"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084894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ISHC living support included shopping,, meal delivery, running errant, house repair and farm works.</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37</a:t>
            </a:fld>
            <a:endParaRPr lang="cs-CZ" dirty="0"/>
          </a:p>
        </p:txBody>
      </p:sp>
    </p:spTree>
    <p:extLst>
      <p:ext uri="{BB962C8B-B14F-4D97-AF65-F5344CB8AC3E}">
        <p14:creationId xmlns:p14="http://schemas.microsoft.com/office/powerpoint/2010/main" val="118483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ISHC regular (weekly to monthly) environmental sanitation improvement in their communities, such as village clean-up, improvement or disinfection days.</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38</a:t>
            </a:fld>
            <a:endParaRPr lang="cs-CZ" dirty="0"/>
          </a:p>
        </p:txBody>
      </p:sp>
    </p:spTree>
    <p:extLst>
      <p:ext uri="{BB962C8B-B14F-4D97-AF65-F5344CB8AC3E}">
        <p14:creationId xmlns:p14="http://schemas.microsoft.com/office/powerpoint/2010/main" val="216891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ISHCs also do their daily physical exercise online to promote stay active and healthy.</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39</a:t>
            </a:fld>
            <a:endParaRPr lang="cs-CZ" dirty="0"/>
          </a:p>
        </p:txBody>
      </p:sp>
    </p:spTree>
    <p:extLst>
      <p:ext uri="{BB962C8B-B14F-4D97-AF65-F5344CB8AC3E}">
        <p14:creationId xmlns:p14="http://schemas.microsoft.com/office/powerpoint/2010/main" val="83502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HelpAge International is the secretariat to a global network of organizations working for the rights of all older people to lead dignified, healthy and secure lives</a:t>
            </a:r>
          </a:p>
          <a:p>
            <a:r>
              <a:rPr lang="en-US" dirty="0"/>
              <a:t>Out network has 148 members in 86 countries across the world.</a:t>
            </a:r>
          </a:p>
          <a:p>
            <a:r>
              <a:rPr lang="en-US" dirty="0"/>
              <a:t>Part 2: Population Ageing </a:t>
            </a:r>
            <a:endParaRPr lang="en-GB" dirty="0"/>
          </a:p>
        </p:txBody>
      </p:sp>
      <p:sp>
        <p:nvSpPr>
          <p:cNvPr id="4" name="Slide Number Placeholder 3"/>
          <p:cNvSpPr>
            <a:spLocks noGrp="1"/>
          </p:cNvSpPr>
          <p:nvPr>
            <p:ph type="sldNum" sz="quarter" idx="5"/>
          </p:nvPr>
        </p:nvSpPr>
        <p:spPr/>
        <p:txBody>
          <a:bodyPr/>
          <a:lstStyle/>
          <a:p>
            <a:fld id="{49F314E7-CD86-4E0F-9C65-953C42A26D23}" type="slidenum">
              <a:rPr lang="en-US" smtClean="0"/>
              <a:t>4</a:t>
            </a:fld>
            <a:endParaRPr lang="en-US"/>
          </a:p>
        </p:txBody>
      </p:sp>
    </p:spTree>
    <p:extLst>
      <p:ext uri="{BB962C8B-B14F-4D97-AF65-F5344CB8AC3E}">
        <p14:creationId xmlns:p14="http://schemas.microsoft.com/office/powerpoint/2010/main" val="3269079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members to write and share poems and writing on COVID-19 prevention to boost positive thinking and helps localize COVID-19 messages</a:t>
            </a:r>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40</a:t>
            </a:fld>
            <a:endParaRPr lang="cs-CZ" dirty="0"/>
          </a:p>
        </p:txBody>
      </p:sp>
    </p:spTree>
    <p:extLst>
      <p:ext uri="{BB962C8B-B14F-4D97-AF65-F5344CB8AC3E}">
        <p14:creationId xmlns:p14="http://schemas.microsoft.com/office/powerpoint/2010/main" val="4119762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2026" indent="-802026">
              <a:buFontTx/>
              <a:buAutoNum type="arabicPeriod"/>
            </a:pPr>
            <a:r>
              <a:rPr lang="en-US" altLang="en-US" sz="1200" dirty="0"/>
              <a:t>Include ISHC in local development and emergency response</a:t>
            </a:r>
          </a:p>
          <a:p>
            <a:pPr marL="802026" indent="-802026">
              <a:buFontTx/>
              <a:buAutoNum type="arabicPeriod"/>
            </a:pPr>
            <a:r>
              <a:rPr lang="en-US" altLang="en-US" sz="1200" dirty="0"/>
              <a:t>Support the ISHC to develop strong and lasting partnership/collaboration with government, private sectors, and local development organizations</a:t>
            </a:r>
          </a:p>
          <a:p>
            <a:pPr marL="802026" indent="-802026">
              <a:buFontTx/>
              <a:buAutoNum type="arabicPeriod"/>
            </a:pPr>
            <a:r>
              <a:rPr lang="en-US" altLang="en-US" sz="1200" dirty="0"/>
              <a:t>Conduct joint local resource mobilization with both private and public sectors to increase success </a:t>
            </a:r>
          </a:p>
          <a:p>
            <a:pPr marL="802026" indent="-802026">
              <a:buFontTx/>
              <a:buAutoNum type="arabicPeriod"/>
            </a:pPr>
            <a:r>
              <a:rPr lang="en-US" altLang="en-US" sz="1200" dirty="0"/>
              <a:t>Provide ongoing and capacity building training and financial support to ISHC to enable it to become effective first responder during emergency </a:t>
            </a:r>
          </a:p>
          <a:p>
            <a:pPr marL="802026" indent="-802026">
              <a:buFontTx/>
              <a:buAutoNum type="arabicPeriod"/>
            </a:pPr>
            <a:r>
              <a:rPr lang="en-US" altLang="en-US" sz="1200" dirty="0"/>
              <a:t>Vietnam should have official funding channels for ISHC development and scale-up</a:t>
            </a:r>
          </a:p>
          <a:p>
            <a:endParaRPr lang="en-GB" dirty="0"/>
          </a:p>
        </p:txBody>
      </p:sp>
      <p:sp>
        <p:nvSpPr>
          <p:cNvPr id="4" name="Slide Number Placeholder 3"/>
          <p:cNvSpPr>
            <a:spLocks noGrp="1"/>
          </p:cNvSpPr>
          <p:nvPr>
            <p:ph type="sldNum" sz="quarter" idx="5"/>
          </p:nvPr>
        </p:nvSpPr>
        <p:spPr/>
        <p:txBody>
          <a:bodyPr/>
          <a:lstStyle/>
          <a:p>
            <a:fld id="{DD95B543-0236-4AEE-9F15-C7CF1150485F}" type="slidenum">
              <a:rPr lang="cs-CZ" smtClean="0"/>
              <a:pPr/>
              <a:t>41</a:t>
            </a:fld>
            <a:endParaRPr lang="cs-CZ" dirty="0"/>
          </a:p>
        </p:txBody>
      </p:sp>
    </p:spTree>
    <p:extLst>
      <p:ext uri="{BB962C8B-B14F-4D97-AF65-F5344CB8AC3E}">
        <p14:creationId xmlns:p14="http://schemas.microsoft.com/office/powerpoint/2010/main" val="3210159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Basic information on COVID-19 for older people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t>10 things older people needs to pay attention during COVID-19</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t>How to protect older people in nursing home during COVID-19</a:t>
            </a:r>
            <a:endParaRPr lang="en-GB" sz="1200" b="1" dirty="0"/>
          </a:p>
          <a:p>
            <a:pPr marL="228600" indent="-228600">
              <a:buAutoNum type="arabicParenR"/>
            </a:pPr>
            <a:r>
              <a:rPr lang="en-US" dirty="0"/>
              <a:t>Care for older people at home during COVID-19</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COVID-19 and older people information for family members</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Guidance on quarantine at home for older people during COVID-19</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t>COVID-19 Vaccines and older people</a:t>
            </a:r>
            <a:endParaRPr lang="en-GB" sz="1200" b="1" dirty="0"/>
          </a:p>
          <a:p>
            <a:pPr marL="0" indent="0">
              <a:buNone/>
            </a:pPr>
            <a:endParaRPr lang="en-US" dirty="0"/>
          </a:p>
        </p:txBody>
      </p:sp>
      <p:sp>
        <p:nvSpPr>
          <p:cNvPr id="4" name="Slide Number Placeholder 3"/>
          <p:cNvSpPr>
            <a:spLocks noGrp="1"/>
          </p:cNvSpPr>
          <p:nvPr>
            <p:ph type="sldNum" sz="quarter" idx="5"/>
          </p:nvPr>
        </p:nvSpPr>
        <p:spPr/>
        <p:txBody>
          <a:bodyPr/>
          <a:lstStyle/>
          <a:p>
            <a:fld id="{F1EE324D-1F6A-4434-8AAC-BC052298DD02}" type="slidenum">
              <a:rPr lang="en-GB" smtClean="0"/>
              <a:t>42</a:t>
            </a:fld>
            <a:endParaRPr lang="en-GB"/>
          </a:p>
        </p:txBody>
      </p:sp>
    </p:spTree>
    <p:extLst>
      <p:ext uri="{BB962C8B-B14F-4D97-AF65-F5344CB8AC3E}">
        <p14:creationId xmlns:p14="http://schemas.microsoft.com/office/powerpoint/2010/main" val="874787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5"/>
          </p:nvPr>
        </p:nvSpPr>
        <p:spPr/>
        <p:txBody>
          <a:bodyPr/>
          <a:lstStyle/>
          <a:p>
            <a:fld id="{89F7F162-45BE-4ADC-A181-0115326DC780}" type="slidenum">
              <a:rPr lang="th-TH" smtClean="0"/>
              <a:pPr/>
              <a:t>43</a:t>
            </a:fld>
            <a:endParaRPr lang="th-TH"/>
          </a:p>
        </p:txBody>
      </p:sp>
    </p:spTree>
    <p:extLst>
      <p:ext uri="{BB962C8B-B14F-4D97-AF65-F5344CB8AC3E}">
        <p14:creationId xmlns:p14="http://schemas.microsoft.com/office/powerpoint/2010/main" val="183579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2: Population ageing </a:t>
            </a:r>
            <a:endParaRPr lang="en-GB" dirty="0"/>
          </a:p>
        </p:txBody>
      </p:sp>
      <p:sp>
        <p:nvSpPr>
          <p:cNvPr id="4" name="Slide Number Placeholder 3"/>
          <p:cNvSpPr>
            <a:spLocks noGrp="1"/>
          </p:cNvSpPr>
          <p:nvPr>
            <p:ph type="sldNum" sz="quarter" idx="5"/>
          </p:nvPr>
        </p:nvSpPr>
        <p:spPr/>
        <p:txBody>
          <a:bodyPr/>
          <a:lstStyle/>
          <a:p>
            <a:fld id="{938582A9-11E9-4E9E-9393-FD8933BB0817}" type="slidenum">
              <a:rPr lang="en-GB" smtClean="0"/>
              <a:t>5</a:t>
            </a:fld>
            <a:endParaRPr lang="en-GB"/>
          </a:p>
        </p:txBody>
      </p:sp>
    </p:spTree>
    <p:extLst>
      <p:ext uri="{BB962C8B-B14F-4D97-AF65-F5344CB8AC3E}">
        <p14:creationId xmlns:p14="http://schemas.microsoft.com/office/powerpoint/2010/main" val="409022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graph, showing the % of older people aged 60 yrs. and above in Key countries in Asia, from 1950 to 2050. As you can see all countries in the region, </a:t>
            </a:r>
          </a:p>
          <a:p>
            <a:r>
              <a:rPr lang="en-US" dirty="0"/>
              <a:t>No matter how big or small, high or low-income countries, are rapidly ageing and are all following the aging pattern of Japan.</a:t>
            </a:r>
          </a:p>
          <a:p>
            <a:r>
              <a:rPr lang="en-US" dirty="0"/>
              <a:t>Part 3: Older People and COVID-19: Impacts and response in Asia</a:t>
            </a:r>
            <a:endParaRPr lang="en-GB" dirty="0"/>
          </a:p>
        </p:txBody>
      </p:sp>
      <p:sp>
        <p:nvSpPr>
          <p:cNvPr id="4" name="Slide Number Placeholder 3"/>
          <p:cNvSpPr>
            <a:spLocks noGrp="1"/>
          </p:cNvSpPr>
          <p:nvPr>
            <p:ph type="sldNum" sz="quarter" idx="5"/>
          </p:nvPr>
        </p:nvSpPr>
        <p:spPr/>
        <p:txBody>
          <a:bodyPr/>
          <a:lstStyle/>
          <a:p>
            <a:fld id="{49F314E7-CD86-4E0F-9C65-953C42A26D23}" type="slidenum">
              <a:rPr lang="en-US" smtClean="0"/>
              <a:t>6</a:t>
            </a:fld>
            <a:endParaRPr lang="en-US"/>
          </a:p>
        </p:txBody>
      </p:sp>
    </p:spTree>
    <p:extLst>
      <p:ext uri="{BB962C8B-B14F-4D97-AF65-F5344CB8AC3E}">
        <p14:creationId xmlns:p14="http://schemas.microsoft.com/office/powerpoint/2010/main" val="2990567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3: Older People and COVID-19  Impact and response in Asia</a:t>
            </a:r>
            <a:endParaRPr lang="en-GB" dirty="0"/>
          </a:p>
        </p:txBody>
      </p:sp>
      <p:sp>
        <p:nvSpPr>
          <p:cNvPr id="4" name="Slide Number Placeholder 3"/>
          <p:cNvSpPr>
            <a:spLocks noGrp="1"/>
          </p:cNvSpPr>
          <p:nvPr>
            <p:ph type="sldNum" sz="quarter" idx="5"/>
          </p:nvPr>
        </p:nvSpPr>
        <p:spPr/>
        <p:txBody>
          <a:bodyPr/>
          <a:lstStyle/>
          <a:p>
            <a:fld id="{938582A9-11E9-4E9E-9393-FD8933BB0817}" type="slidenum">
              <a:rPr lang="en-GB" smtClean="0"/>
              <a:t>7</a:t>
            </a:fld>
            <a:endParaRPr lang="en-GB"/>
          </a:p>
        </p:txBody>
      </p:sp>
    </p:spTree>
    <p:extLst>
      <p:ext uri="{BB962C8B-B14F-4D97-AF65-F5344CB8AC3E}">
        <p14:creationId xmlns:p14="http://schemas.microsoft.com/office/powerpoint/2010/main" val="107632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1500"/>
              </a:spcAft>
              <a:buFont typeface="Arial" panose="020B0604020202020204" pitchFamily="34" charset="0"/>
              <a:buChar char="•"/>
            </a:pPr>
            <a:r>
              <a:rPr lang="en-GB"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As part of an Asia Pacific regional initiative, HelpAge International and partner organisations have been producing country briefs since May 2020 to summarise trends in the situation of older people and responses to their situation in the wake of the COVID-19 pandemic in the 9 following countries.</a:t>
            </a:r>
            <a:endParaRPr lang="en-GB" sz="1800" dirty="0">
              <a:effectLst/>
              <a:latin typeface="Calibri" panose="020F0502020204030204" pitchFamily="34" charset="0"/>
              <a:ea typeface="Calibri" panose="020F0502020204030204" pitchFamily="34" charset="0"/>
              <a:cs typeface="Cordia New" panose="020B0304020202020204" pitchFamily="34" charset="-34"/>
            </a:endParaRPr>
          </a:p>
          <a:p>
            <a:pPr marL="285750" marR="0" indent="-285750">
              <a:lnSpc>
                <a:spcPct val="107000"/>
              </a:lnSpc>
              <a:spcBef>
                <a:spcPts val="0"/>
              </a:spcBef>
              <a:spcAft>
                <a:spcPts val="1500"/>
              </a:spcAft>
              <a:buFont typeface="Arial" panose="020B0604020202020204" pitchFamily="34" charset="0"/>
              <a:buChar char="•"/>
            </a:pPr>
            <a:r>
              <a:rPr lang="en-GB"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 a rapidly moving context, these regular country briefs aimed to monitor secondary sources of evidence that illustrated changes in the situation of older people during 2020. </a:t>
            </a:r>
          </a:p>
          <a:p>
            <a:pPr marL="285750" marR="0" indent="-285750">
              <a:lnSpc>
                <a:spcPct val="107000"/>
              </a:lnSpc>
              <a:spcBef>
                <a:spcPts val="0"/>
              </a:spcBef>
              <a:spcAft>
                <a:spcPts val="1500"/>
              </a:spcAft>
              <a:buFont typeface="Arial" panose="020B0604020202020204" pitchFamily="34" charset="0"/>
              <a:buChar char="•"/>
            </a:pPr>
            <a:r>
              <a:rPr lang="en-GB"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country briefs also documented how governments and others have responded to the challenges that older people faced. </a:t>
            </a:r>
          </a:p>
          <a:p>
            <a:pPr marL="285750" marR="0" indent="-285750">
              <a:lnSpc>
                <a:spcPct val="107000"/>
              </a:lnSpc>
              <a:spcBef>
                <a:spcPts val="0"/>
              </a:spcBef>
              <a:spcAft>
                <a:spcPts val="1500"/>
              </a:spcAft>
              <a:buFont typeface="Arial" panose="020B0604020202020204" pitchFamily="34" charset="0"/>
              <a:buChar char="•"/>
            </a:pPr>
            <a:r>
              <a:rPr lang="en-GB"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Given the vast scale and diversity of the region, these periodic reports did not aim to be comprehensive and were not supported through a country-by-country search for information across the whole region. </a:t>
            </a:r>
          </a:p>
          <a:p>
            <a:pPr marL="285750" marR="0" indent="-285750">
              <a:lnSpc>
                <a:spcPct val="107000"/>
              </a:lnSpc>
              <a:spcBef>
                <a:spcPts val="0"/>
              </a:spcBef>
              <a:spcAft>
                <a:spcPts val="1500"/>
              </a:spcAft>
              <a:buFont typeface="Arial" panose="020B0604020202020204" pitchFamily="34" charset="0"/>
              <a:buChar char="•"/>
            </a:pPr>
            <a:r>
              <a:rPr lang="en-GB"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Rather, they intended to identify emerging trends across Asia Pacific in broad strokes, with examples.</a:t>
            </a:r>
            <a:endParaRPr lang="en-GB" sz="1800" dirty="0">
              <a:effectLst/>
              <a:latin typeface="Calibri" panose="020F0502020204030204" pitchFamily="34" charset="0"/>
              <a:ea typeface="Calibri" panose="020F0502020204030204" pitchFamily="34" charset="0"/>
              <a:cs typeface="Cordia New" panose="020B0304020202020204" pitchFamily="34" charset="-34"/>
            </a:endParaRPr>
          </a:p>
          <a:p>
            <a:endParaRPr lang="en-GB" dirty="0"/>
          </a:p>
        </p:txBody>
      </p:sp>
      <p:sp>
        <p:nvSpPr>
          <p:cNvPr id="4" name="Slide Number Placeholder 3"/>
          <p:cNvSpPr>
            <a:spLocks noGrp="1"/>
          </p:cNvSpPr>
          <p:nvPr>
            <p:ph type="sldNum" sz="quarter" idx="5"/>
          </p:nvPr>
        </p:nvSpPr>
        <p:spPr/>
        <p:txBody>
          <a:bodyPr/>
          <a:lstStyle/>
          <a:p>
            <a:fld id="{48BF3305-454E-48BC-82D2-15A066784702}" type="slidenum">
              <a:rPr lang="en-GB" smtClean="0"/>
              <a:t>8</a:t>
            </a:fld>
            <a:endParaRPr lang="en-GB"/>
          </a:p>
        </p:txBody>
      </p:sp>
    </p:spTree>
    <p:extLst>
      <p:ext uri="{BB962C8B-B14F-4D97-AF65-F5344CB8AC3E}">
        <p14:creationId xmlns:p14="http://schemas.microsoft.com/office/powerpoint/2010/main" val="4222188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 early 2021, HelpAge published a regional annual report </a:t>
            </a:r>
            <a:r>
              <a:rPr lang="en-GB" sz="1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3"/>
              </a:rPr>
              <a:t>COVID-19 and older people in Asia Pacific: 2020 in review</a:t>
            </a:r>
            <a:r>
              <a:rPr lang="en-GB" sz="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looking back at how the pandemic affected older people in Asia Pacific in 2020. The report documents some of the key themes that emerged throughout the year and suggests critical gaps that will urgently need to address.</a:t>
            </a:r>
            <a:endParaRPr lang="en-GB" sz="1400" dirty="0">
              <a:effectLst/>
              <a:latin typeface="Calibri" panose="020F0502020204030204" pitchFamily="34" charset="0"/>
              <a:ea typeface="Calibri" panose="020F0502020204030204" pitchFamily="34" charset="0"/>
              <a:cs typeface="Cordia New" panose="020B0304020202020204" pitchFamily="34" charset="-34"/>
            </a:endParaRPr>
          </a:p>
          <a:p>
            <a:endParaRPr lang="en-GB" dirty="0"/>
          </a:p>
        </p:txBody>
      </p:sp>
      <p:sp>
        <p:nvSpPr>
          <p:cNvPr id="4" name="Slide Number Placeholder 3"/>
          <p:cNvSpPr>
            <a:spLocks noGrp="1"/>
          </p:cNvSpPr>
          <p:nvPr>
            <p:ph type="sldNum" sz="quarter" idx="5"/>
          </p:nvPr>
        </p:nvSpPr>
        <p:spPr/>
        <p:txBody>
          <a:bodyPr/>
          <a:lstStyle/>
          <a:p>
            <a:fld id="{48BF3305-454E-48BC-82D2-15A066784702}" type="slidenum">
              <a:rPr lang="en-GB" smtClean="0"/>
              <a:t>9</a:t>
            </a:fld>
            <a:endParaRPr lang="en-GB"/>
          </a:p>
        </p:txBody>
      </p:sp>
    </p:spTree>
    <p:extLst>
      <p:ext uri="{BB962C8B-B14F-4D97-AF65-F5344CB8AC3E}">
        <p14:creationId xmlns:p14="http://schemas.microsoft.com/office/powerpoint/2010/main" val="329799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8B58F-7691-4E97-A4C6-BF2C82B80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AB5EDC-59CD-4873-939E-86DF48C9F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A68710-52FE-468A-ADD5-A665C8311D8E}"/>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5" name="Footer Placeholder 4">
            <a:extLst>
              <a:ext uri="{FF2B5EF4-FFF2-40B4-BE49-F238E27FC236}">
                <a16:creationId xmlns:a16="http://schemas.microsoft.com/office/drawing/2014/main" id="{D2C82E1B-EF50-41EE-9D81-2B1ABD4C91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5F617F-FDDB-41C8-A8EC-4C4488C6C307}"/>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224887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C993-1ABF-4D7A-8E5F-6717FD9E8D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BBA995-86EC-41F7-B3C3-C97F5BEF18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239D5E-6CAC-4876-A00C-375FF4328ED1}"/>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5" name="Footer Placeholder 4">
            <a:extLst>
              <a:ext uri="{FF2B5EF4-FFF2-40B4-BE49-F238E27FC236}">
                <a16:creationId xmlns:a16="http://schemas.microsoft.com/office/drawing/2014/main" id="{4AB3C7F2-69D1-46A0-93DA-6087F7D8E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0E1FE2-0416-4A1C-8C48-149675C30D7C}"/>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237189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11D69-7A0D-4D50-BF2F-D5CB0BF51E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F72A10-548D-48C1-8F8C-294719C347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8F9D80-C39F-4976-8567-83351AA69A41}"/>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5" name="Footer Placeholder 4">
            <a:extLst>
              <a:ext uri="{FF2B5EF4-FFF2-40B4-BE49-F238E27FC236}">
                <a16:creationId xmlns:a16="http://schemas.microsoft.com/office/drawing/2014/main" id="{A60FD5EF-C020-43DF-A6D4-2E1B68F94D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8F529A-F352-44F7-BAEE-759C2DF3D10E}"/>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55969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D3C5-400E-4E24-86A6-45590F5618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DCCEBA-7CAD-43A4-9B6F-942841D05C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3482F6-46AE-4485-B214-6F79ED915471}"/>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5" name="Footer Placeholder 4">
            <a:extLst>
              <a:ext uri="{FF2B5EF4-FFF2-40B4-BE49-F238E27FC236}">
                <a16:creationId xmlns:a16="http://schemas.microsoft.com/office/drawing/2014/main" id="{733B99D7-45C1-4D63-A1CF-88E8FC7348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89E93C-6E7C-4EBB-A56F-FCAAF9A5BC5E}"/>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10731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3BFB3-D480-410D-AAE2-C5D5F16CA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8BF4B6-B337-4C94-A453-53E3920005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4058C-EFE9-4AC9-9D93-D222E89C9649}"/>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5" name="Footer Placeholder 4">
            <a:extLst>
              <a:ext uri="{FF2B5EF4-FFF2-40B4-BE49-F238E27FC236}">
                <a16:creationId xmlns:a16="http://schemas.microsoft.com/office/drawing/2014/main" id="{7BCC19FB-D029-4B6E-BF47-6AC08F5557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C9B42D-D6AC-4FD9-82D8-5BF07EFD82B4}"/>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1069219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27FF-DB56-4FB6-A033-AD1D95CB59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A1824F-289A-4D0F-A185-8B0C2468D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3B6F80-0825-44F1-A963-FDA2BB67E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5F47F5-8406-4CA1-935A-267EE0B5DE3C}"/>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6" name="Footer Placeholder 5">
            <a:extLst>
              <a:ext uri="{FF2B5EF4-FFF2-40B4-BE49-F238E27FC236}">
                <a16:creationId xmlns:a16="http://schemas.microsoft.com/office/drawing/2014/main" id="{D0B43C63-E1F1-42A4-9457-DC01C77C20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D93587-0427-4AB0-BE7E-56ABC3FB1173}"/>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494021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6824-4254-4AF3-9BC4-14EDC61F1E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B596CE-7C25-400F-83FD-5AACFA4401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E5648-A1F5-48C5-BEB0-F945EE275F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8649EE-C055-46C6-93BF-36A3E61DB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667B1C-8D52-4441-BBA8-774B1B734D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AF85F4-2E6E-4A2F-ADEF-059687BF7F07}"/>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8" name="Footer Placeholder 7">
            <a:extLst>
              <a:ext uri="{FF2B5EF4-FFF2-40B4-BE49-F238E27FC236}">
                <a16:creationId xmlns:a16="http://schemas.microsoft.com/office/drawing/2014/main" id="{BA3DF988-A79B-4325-88B5-B7DACA4300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D370E1-FAD3-4BF6-99B3-36CF3384CF7C}"/>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273150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9A37-706E-4908-8510-E0463FBC11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3C06E6-51EA-448E-AB29-9C11FD50F71C}"/>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4" name="Footer Placeholder 3">
            <a:extLst>
              <a:ext uri="{FF2B5EF4-FFF2-40B4-BE49-F238E27FC236}">
                <a16:creationId xmlns:a16="http://schemas.microsoft.com/office/drawing/2014/main" id="{CD93CC49-391C-4144-A247-DA6F56132A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34CD23-CB2B-439F-A133-111E259C9BB0}"/>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423522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E0A97-7772-4A48-BE45-219F1ED27063}"/>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3" name="Footer Placeholder 2">
            <a:extLst>
              <a:ext uri="{FF2B5EF4-FFF2-40B4-BE49-F238E27FC236}">
                <a16:creationId xmlns:a16="http://schemas.microsoft.com/office/drawing/2014/main" id="{65E62EC5-5567-4EF6-BD7F-48AC936DF4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CAE6F3-006C-4845-B7C2-5496871758C8}"/>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3460481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EE09-F2CF-4C97-B6BE-E6A68C370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AEF289-2045-4E85-AFCB-15A95BAEF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5F1580-CE65-468A-A490-1E1DC5635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34990-4D39-4042-8CCF-DEEAD2E73F0B}"/>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6" name="Footer Placeholder 5">
            <a:extLst>
              <a:ext uri="{FF2B5EF4-FFF2-40B4-BE49-F238E27FC236}">
                <a16:creationId xmlns:a16="http://schemas.microsoft.com/office/drawing/2014/main" id="{A20EC4AC-0587-4FE9-8D85-9FF6EB773C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58B900-F9C2-4B67-AA69-749D895EAC47}"/>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77621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0402-3BC3-4181-BF2C-EC1BF53EAC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C8A06D-EE5B-49B4-991D-A151205658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A8FA2D-FFE8-4AF2-8A71-6DD80AB00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0DEB07-FF4A-4FDD-9F59-BA763378E26F}"/>
              </a:ext>
            </a:extLst>
          </p:cNvPr>
          <p:cNvSpPr>
            <a:spLocks noGrp="1"/>
          </p:cNvSpPr>
          <p:nvPr>
            <p:ph type="dt" sz="half" idx="10"/>
          </p:nvPr>
        </p:nvSpPr>
        <p:spPr/>
        <p:txBody>
          <a:bodyPr/>
          <a:lstStyle/>
          <a:p>
            <a:fld id="{A49BF396-B9F5-4E8B-8C92-A7133AAB5F97}" type="datetimeFigureOut">
              <a:rPr lang="en-GB" smtClean="0"/>
              <a:t>07/11/2021</a:t>
            </a:fld>
            <a:endParaRPr lang="en-GB"/>
          </a:p>
        </p:txBody>
      </p:sp>
      <p:sp>
        <p:nvSpPr>
          <p:cNvPr id="6" name="Footer Placeholder 5">
            <a:extLst>
              <a:ext uri="{FF2B5EF4-FFF2-40B4-BE49-F238E27FC236}">
                <a16:creationId xmlns:a16="http://schemas.microsoft.com/office/drawing/2014/main" id="{857B8CB4-82FC-4770-BCBF-DAA60B8FB3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FC313F-2CFE-4172-8DED-3D74A9C0A35D}"/>
              </a:ext>
            </a:extLst>
          </p:cNvPr>
          <p:cNvSpPr>
            <a:spLocks noGrp="1"/>
          </p:cNvSpPr>
          <p:nvPr>
            <p:ph type="sldNum" sz="quarter" idx="12"/>
          </p:nvPr>
        </p:nvSpPr>
        <p:spPr/>
        <p:txBody>
          <a:bodyPr/>
          <a:lstStyle/>
          <a:p>
            <a:fld id="{2CCCD2E4-AD57-4ECD-854A-0B1322EA2972}" type="slidenum">
              <a:rPr lang="en-GB" smtClean="0"/>
              <a:t>‹#›</a:t>
            </a:fld>
            <a:endParaRPr lang="en-GB"/>
          </a:p>
        </p:txBody>
      </p:sp>
    </p:spTree>
    <p:extLst>
      <p:ext uri="{BB962C8B-B14F-4D97-AF65-F5344CB8AC3E}">
        <p14:creationId xmlns:p14="http://schemas.microsoft.com/office/powerpoint/2010/main" val="381419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25B94C-B942-4197-9157-A9E293D049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28A80D-90C8-4367-9558-735873ED5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32A2A5-3E4E-47A9-914B-2A1C43F23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BF396-B9F5-4E8B-8C92-A7133AAB5F97}" type="datetimeFigureOut">
              <a:rPr lang="en-GB" smtClean="0"/>
              <a:t>07/11/2021</a:t>
            </a:fld>
            <a:endParaRPr lang="en-GB"/>
          </a:p>
        </p:txBody>
      </p:sp>
      <p:sp>
        <p:nvSpPr>
          <p:cNvPr id="5" name="Footer Placeholder 4">
            <a:extLst>
              <a:ext uri="{FF2B5EF4-FFF2-40B4-BE49-F238E27FC236}">
                <a16:creationId xmlns:a16="http://schemas.microsoft.com/office/drawing/2014/main" id="{2CD2A2BF-0BC7-4515-9916-3D957051A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D9EF3D-3495-4542-AEFA-403C08CFB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CD2E4-AD57-4ECD-854A-0B1322EA2972}" type="slidenum">
              <a:rPr lang="en-GB" smtClean="0"/>
              <a:t>‹#›</a:t>
            </a:fld>
            <a:endParaRPr lang="en-GB"/>
          </a:p>
        </p:txBody>
      </p:sp>
    </p:spTree>
    <p:extLst>
      <p:ext uri="{BB962C8B-B14F-4D97-AF65-F5344CB8AC3E}">
        <p14:creationId xmlns:p14="http://schemas.microsoft.com/office/powerpoint/2010/main" val="113884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8.jpg"/><Relationship Id="rId2" Type="http://schemas.openxmlformats.org/officeDocument/2006/relationships/slideLayout" Target="../slideLayouts/slideLayout6.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2.jp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22.xml"/><Relationship Id="rId7" Type="http://schemas.openxmlformats.org/officeDocument/2006/relationships/image" Target="../media/image47.jpe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46.jpe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45.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51.jpe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4.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6.jpeg"/><Relationship Id="rId4" Type="http://schemas.openxmlformats.org/officeDocument/2006/relationships/image" Target="../media/image52.jpe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2.m4a"/><Relationship Id="rId7" Type="http://schemas.openxmlformats.org/officeDocument/2006/relationships/image" Target="../media/image59.jfif"/><Relationship Id="rId2" Type="http://schemas.microsoft.com/office/2007/relationships/media" Target="../media/media2.m4a"/><Relationship Id="rId1" Type="http://schemas.openxmlformats.org/officeDocument/2006/relationships/tags" Target="../tags/tag17.xml"/><Relationship Id="rId6" Type="http://schemas.openxmlformats.org/officeDocument/2006/relationships/image" Target="../media/image58.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70.jpeg"/><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72.jpg"/><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74.jpeg"/><Relationship Id="rId4" Type="http://schemas.openxmlformats.org/officeDocument/2006/relationships/image" Target="../media/image73.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76.jpe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82.jpg"/><Relationship Id="rId4" Type="http://schemas.openxmlformats.org/officeDocument/2006/relationships/image" Target="../media/image8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notesSlide" Target="../notesSlides/notesSlide38.xml"/><Relationship Id="rId7" Type="http://schemas.microsoft.com/office/2007/relationships/hdphoto" Target="../media/hdphoto6.wdp"/><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91.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00.jpeg"/><Relationship Id="rId5" Type="http://schemas.openxmlformats.org/officeDocument/2006/relationships/hyperlink" Target="mailto:quyen.tran@helpage.org" TargetMode="Externa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ageingasia.org/covid-19-and-older-people-in-asia-pacific-2020-in-re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p:nvPr/>
        </p:nvSpPr>
        <p:spPr>
          <a:xfrm>
            <a:off x="91432" y="1988841"/>
            <a:ext cx="12009136" cy="4279650"/>
          </a:xfrm>
          <a:prstGeom prst="rect">
            <a:avLst/>
          </a:prstGeom>
        </p:spPr>
        <p:txBody>
          <a:bodyPr vert="horz" wrap="square" lIns="0" tIns="8145" rIns="0" bIns="0" rtlCol="0">
            <a:spAutoFit/>
          </a:bodyPr>
          <a:lstStyle/>
          <a:p>
            <a:pPr marL="8145" marR="3258" indent="231304" algn="ctr" defTabSz="293202">
              <a:lnSpc>
                <a:spcPct val="102400"/>
              </a:lnSpc>
              <a:defRPr/>
            </a:pPr>
            <a:r>
              <a:rPr lang="en-US" sz="6156" b="1" dirty="0">
                <a:solidFill>
                  <a:srgbClr val="4472C4"/>
                </a:solidFill>
                <a:latin typeface="Tahoma" panose="020B0604030504040204" pitchFamily="34" charset="0"/>
                <a:cs typeface="Source Sans Pro"/>
              </a:rPr>
              <a:t>Người </a:t>
            </a:r>
            <a:r>
              <a:rPr lang="en-US" sz="6156" b="1" dirty="0" err="1">
                <a:solidFill>
                  <a:srgbClr val="4472C4"/>
                </a:solidFill>
                <a:latin typeface="Tahoma" panose="020B0604030504040204" pitchFamily="34" charset="0"/>
                <a:cs typeface="Source Sans Pro"/>
              </a:rPr>
              <a:t>cao</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tuổi</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và</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đại</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dịch</a:t>
            </a:r>
            <a:r>
              <a:rPr lang="en-US" sz="6156" b="1" dirty="0">
                <a:solidFill>
                  <a:srgbClr val="4472C4"/>
                </a:solidFill>
                <a:latin typeface="Tahoma" panose="020B0604030504040204" pitchFamily="34" charset="0"/>
                <a:cs typeface="Source Sans Pro"/>
              </a:rPr>
              <a:t> COVID-19 </a:t>
            </a:r>
          </a:p>
          <a:p>
            <a:pPr marL="8145" marR="3258" indent="231304" algn="ctr" defTabSz="293202">
              <a:lnSpc>
                <a:spcPct val="102400"/>
              </a:lnSpc>
              <a:defRPr/>
            </a:pPr>
            <a:r>
              <a:rPr lang="en-US" sz="6156" b="1" dirty="0" err="1">
                <a:solidFill>
                  <a:srgbClr val="4472C4"/>
                </a:solidFill>
                <a:latin typeface="Tahoma" panose="020B0604030504040204" pitchFamily="34" charset="0"/>
                <a:cs typeface="Source Sans Pro"/>
              </a:rPr>
              <a:t>tác</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động</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và</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ứng</a:t>
            </a:r>
            <a:r>
              <a:rPr lang="en-US" sz="6156" b="1" dirty="0">
                <a:solidFill>
                  <a:srgbClr val="4472C4"/>
                </a:solidFill>
                <a:latin typeface="Tahoma" panose="020B0604030504040204" pitchFamily="34" charset="0"/>
                <a:cs typeface="Source Sans Pro"/>
              </a:rPr>
              <a:t> </a:t>
            </a:r>
            <a:r>
              <a:rPr lang="en-US" sz="6156" b="1" dirty="0" err="1">
                <a:solidFill>
                  <a:srgbClr val="4472C4"/>
                </a:solidFill>
                <a:latin typeface="Tahoma" panose="020B0604030504040204" pitchFamily="34" charset="0"/>
                <a:cs typeface="Source Sans Pro"/>
              </a:rPr>
              <a:t>phó</a:t>
            </a:r>
            <a:r>
              <a:rPr lang="en-US" sz="6156" b="1" dirty="0">
                <a:solidFill>
                  <a:srgbClr val="4472C4"/>
                </a:solidFill>
                <a:latin typeface="Tahoma" panose="020B0604030504040204" pitchFamily="34" charset="0"/>
                <a:cs typeface="Source Sans Pro"/>
              </a:rPr>
              <a:t> </a:t>
            </a:r>
          </a:p>
          <a:p>
            <a:pPr marL="8145" marR="3258" indent="231304" algn="ctr" defTabSz="293202">
              <a:lnSpc>
                <a:spcPct val="102400"/>
              </a:lnSpc>
              <a:defRPr/>
            </a:pPr>
            <a:endParaRPr lang="en-US" sz="6156" b="1" dirty="0">
              <a:solidFill>
                <a:srgbClr val="4472C4"/>
              </a:solidFill>
              <a:latin typeface="Tahoma" panose="020B0604030504040204" pitchFamily="34" charset="0"/>
              <a:cs typeface="Source Sans Pro"/>
            </a:endParaRPr>
          </a:p>
          <a:p>
            <a:pPr marL="8145" marR="3258" indent="231304" algn="ctr" defTabSz="293202">
              <a:lnSpc>
                <a:spcPct val="102400"/>
              </a:lnSpc>
              <a:defRPr/>
            </a:pPr>
            <a:endParaRPr lang="en-US" sz="2822" i="1" dirty="0">
              <a:solidFill>
                <a:srgbClr val="4472C4"/>
              </a:solidFill>
              <a:latin typeface="Tahoma" panose="020B0604030504040204" pitchFamily="34" charset="0"/>
              <a:cs typeface="Source Sans Pro"/>
            </a:endParaRPr>
          </a:p>
        </p:txBody>
      </p:sp>
      <p:sp>
        <p:nvSpPr>
          <p:cNvPr id="20" name="object 20"/>
          <p:cNvSpPr txBox="1"/>
          <p:nvPr/>
        </p:nvSpPr>
        <p:spPr>
          <a:xfrm>
            <a:off x="805356" y="3429000"/>
            <a:ext cx="5059051" cy="481880"/>
          </a:xfrm>
          <a:prstGeom prst="rect">
            <a:avLst/>
          </a:prstGeom>
        </p:spPr>
        <p:txBody>
          <a:bodyPr vert="horz" wrap="square" lIns="0" tIns="8145" rIns="0" bIns="0" rtlCol="0">
            <a:spAutoFit/>
          </a:bodyPr>
          <a:lstStyle/>
          <a:p>
            <a:pPr marL="8145" algn="ctr" defTabSz="293202">
              <a:spcBef>
                <a:spcPts val="64"/>
              </a:spcBef>
              <a:defRPr/>
            </a:pPr>
            <a:endParaRPr lang="en-US" sz="3078" dirty="0">
              <a:solidFill>
                <a:prstClr val="black"/>
              </a:solidFill>
              <a:latin typeface="Tahoma" panose="020B0604030504040204" pitchFamily="34" charset="0"/>
              <a:cs typeface="Source Sans Pro Light"/>
            </a:endParaRPr>
          </a:p>
        </p:txBody>
      </p:sp>
      <p:pic>
        <p:nvPicPr>
          <p:cNvPr id="14" name="Picture 4" descr="HelpAge-logo-RGB">
            <a:extLst>
              <a:ext uri="{FF2B5EF4-FFF2-40B4-BE49-F238E27FC236}">
                <a16:creationId xmlns:a16="http://schemas.microsoft.com/office/drawing/2014/main" id="{2C418806-2F35-4D8B-A889-52A9B8FE9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231" y="337884"/>
            <a:ext cx="1750499" cy="105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46D3BCD-7373-4B01-AE8C-DA3436E68B99}"/>
              </a:ext>
            </a:extLst>
          </p:cNvPr>
          <p:cNvSpPr txBox="1"/>
          <p:nvPr/>
        </p:nvSpPr>
        <p:spPr>
          <a:xfrm>
            <a:off x="1801091" y="4982071"/>
            <a:ext cx="8589818" cy="1191480"/>
          </a:xfrm>
          <a:prstGeom prst="rect">
            <a:avLst/>
          </a:prstGeom>
          <a:noFill/>
        </p:spPr>
        <p:txBody>
          <a:bodyPr wrap="square">
            <a:spAutoFit/>
          </a:bodyPr>
          <a:lstStyle/>
          <a:p>
            <a:pPr marL="8145" marR="3258" indent="231304" algn="ctr" defTabSz="293202">
              <a:lnSpc>
                <a:spcPct val="102400"/>
              </a:lnSpc>
              <a:defRPr/>
            </a:pPr>
            <a:r>
              <a:rPr lang="en-US" sz="2400" i="1" dirty="0">
                <a:solidFill>
                  <a:srgbClr val="4472C4"/>
                </a:solidFill>
                <a:latin typeface="Tahoma" panose="020B0604030504040204" pitchFamily="34" charset="0"/>
                <a:cs typeface="Source Sans Pro"/>
              </a:rPr>
              <a:t>ASEAN conference on Active Ageing, Innovation and Application of Digital Technology in Care for Older Persons</a:t>
            </a:r>
          </a:p>
          <a:p>
            <a:pPr marL="8145" marR="3258" indent="231304" algn="ctr" defTabSz="293202">
              <a:lnSpc>
                <a:spcPct val="102400"/>
              </a:lnSpc>
              <a:defRPr/>
            </a:pPr>
            <a:r>
              <a:rPr lang="en-US" sz="2400" i="1" dirty="0">
                <a:solidFill>
                  <a:srgbClr val="4472C4"/>
                </a:solidFill>
                <a:latin typeface="Tahoma" panose="020B0604030504040204" pitchFamily="34" charset="0"/>
                <a:cs typeface="Source Sans Pro"/>
              </a:rPr>
              <a:t>(18-19 November 2021, Ha </a:t>
            </a:r>
            <a:r>
              <a:rPr lang="en-US" sz="2400" i="1" dirty="0" err="1">
                <a:solidFill>
                  <a:srgbClr val="4472C4"/>
                </a:solidFill>
                <a:latin typeface="Tahoma" panose="020B0604030504040204" pitchFamily="34" charset="0"/>
                <a:cs typeface="Source Sans Pro"/>
              </a:rPr>
              <a:t>Noi</a:t>
            </a:r>
            <a:r>
              <a:rPr lang="en-US" sz="2400" i="1" dirty="0">
                <a:solidFill>
                  <a:srgbClr val="4472C4"/>
                </a:solidFill>
                <a:latin typeface="Tahoma" panose="020B0604030504040204" pitchFamily="34" charset="0"/>
                <a:cs typeface="Source Sans Pro"/>
              </a:rPr>
              <a:t>, Vietnam)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4663E7-E782-4C3C-A63C-F0925160ADF4}"/>
              </a:ext>
            </a:extLst>
          </p:cNvPr>
          <p:cNvSpPr txBox="1"/>
          <p:nvPr/>
        </p:nvSpPr>
        <p:spPr>
          <a:xfrm>
            <a:off x="207683" y="146546"/>
            <a:ext cx="11958917" cy="5909310"/>
          </a:xfrm>
          <a:prstGeom prst="rect">
            <a:avLst/>
          </a:prstGeom>
          <a:noFill/>
        </p:spPr>
        <p:txBody>
          <a:bodyPr wrap="square">
            <a:spAutoFit/>
          </a:bodyPr>
          <a:lstStyle/>
          <a:p>
            <a:pPr algn="l"/>
            <a:r>
              <a:rPr lang="en-US" sz="5400" b="1" dirty="0">
                <a:solidFill>
                  <a:srgbClr val="FF0000"/>
                </a:solidFill>
                <a:latin typeface="Lexia-Regular"/>
              </a:rPr>
              <a:t>COVID-19 </a:t>
            </a:r>
            <a:r>
              <a:rPr lang="en-US" sz="5400" b="1" dirty="0" err="1">
                <a:solidFill>
                  <a:srgbClr val="FF0000"/>
                </a:solidFill>
                <a:latin typeface="Lexia-Regular"/>
              </a:rPr>
              <a:t>và</a:t>
            </a:r>
            <a:r>
              <a:rPr lang="en-US" sz="5400" b="1" dirty="0">
                <a:solidFill>
                  <a:srgbClr val="FF0000"/>
                </a:solidFill>
                <a:latin typeface="Lexia-Regular"/>
              </a:rPr>
              <a:t> </a:t>
            </a:r>
            <a:r>
              <a:rPr lang="en-US" sz="5400" b="1" dirty="0" err="1">
                <a:solidFill>
                  <a:srgbClr val="FF0000"/>
                </a:solidFill>
                <a:latin typeface="Lexia-Regular"/>
              </a:rPr>
              <a:t>tác</a:t>
            </a:r>
            <a:r>
              <a:rPr lang="en-US" sz="5400" b="1" dirty="0">
                <a:solidFill>
                  <a:srgbClr val="FF0000"/>
                </a:solidFill>
                <a:latin typeface="Lexia-Regular"/>
              </a:rPr>
              <a:t> </a:t>
            </a:r>
            <a:r>
              <a:rPr lang="en-US" sz="5400" b="1" dirty="0" err="1">
                <a:solidFill>
                  <a:srgbClr val="FF0000"/>
                </a:solidFill>
                <a:latin typeface="Lexia-Regular"/>
              </a:rPr>
              <a:t>động</a:t>
            </a:r>
            <a:r>
              <a:rPr lang="en-US" sz="5400" b="1" dirty="0">
                <a:solidFill>
                  <a:srgbClr val="FF0000"/>
                </a:solidFill>
                <a:latin typeface="Lexia-Regular"/>
              </a:rPr>
              <a:t> </a:t>
            </a:r>
            <a:r>
              <a:rPr lang="en-US" sz="5400" b="1" dirty="0" err="1">
                <a:solidFill>
                  <a:srgbClr val="FF0000"/>
                </a:solidFill>
                <a:latin typeface="Lexia-Regular"/>
              </a:rPr>
              <a:t>đến</a:t>
            </a:r>
            <a:r>
              <a:rPr lang="en-US" sz="5400" b="1" dirty="0">
                <a:solidFill>
                  <a:srgbClr val="FF0000"/>
                </a:solidFill>
                <a:latin typeface="Lexia-Regular"/>
              </a:rPr>
              <a:t> NCT</a:t>
            </a:r>
            <a:endParaRPr lang="en-US" sz="5400" b="1" i="0" u="none" strike="noStrike" baseline="0" dirty="0">
              <a:solidFill>
                <a:srgbClr val="FF0000"/>
              </a:solidFill>
              <a:latin typeface="Lexia-Regular"/>
            </a:endParaRPr>
          </a:p>
          <a:p>
            <a:pPr marL="457200" indent="-457200" algn="l">
              <a:buFont typeface="Arial" panose="020B0604020202020204" pitchFamily="34" charset="0"/>
              <a:buChar char="•"/>
            </a:pPr>
            <a:r>
              <a:rPr lang="en-US" sz="3600" b="0" i="0" u="none" strike="noStrike" baseline="0" dirty="0" err="1">
                <a:latin typeface="Lexia-Regular"/>
              </a:rPr>
              <a:t>Nguy</a:t>
            </a:r>
            <a:r>
              <a:rPr lang="en-US" sz="3600" b="0" i="0" u="none" strike="noStrike" baseline="0" dirty="0">
                <a:latin typeface="Lexia-Regular"/>
              </a:rPr>
              <a:t> </a:t>
            </a:r>
            <a:r>
              <a:rPr lang="en-US" sz="3600" b="0" i="0" u="none" strike="noStrike" baseline="0" dirty="0" err="1">
                <a:latin typeface="Lexia-Regular"/>
              </a:rPr>
              <a:t>cơ</a:t>
            </a:r>
            <a:r>
              <a:rPr lang="en-US" sz="3600" b="0" i="0" u="none" strike="noStrike" baseline="0" dirty="0">
                <a:latin typeface="Lexia-Regular"/>
              </a:rPr>
              <a:t> </a:t>
            </a:r>
            <a:r>
              <a:rPr lang="en-US" sz="3600" b="0" i="0" u="none" strike="noStrike" baseline="0" dirty="0" err="1">
                <a:latin typeface="Lexia-Regular"/>
              </a:rPr>
              <a:t>cao</a:t>
            </a:r>
            <a:r>
              <a:rPr lang="en-US" sz="3600" b="0" i="0" u="none" strike="noStrike" baseline="0" dirty="0">
                <a:latin typeface="Lexia-Regular"/>
              </a:rPr>
              <a:t> </a:t>
            </a:r>
            <a:r>
              <a:rPr lang="en-US" sz="3600" b="0" i="0" u="none" strike="noStrike" baseline="0" dirty="0" err="1">
                <a:latin typeface="Lexia-Regular"/>
              </a:rPr>
              <a:t>nhất</a:t>
            </a:r>
            <a:endParaRPr lang="en-US" sz="3600" b="0" i="0" u="none" strike="noStrike" baseline="0" dirty="0">
              <a:latin typeface="Lexia-Regular"/>
            </a:endParaRPr>
          </a:p>
          <a:p>
            <a:pPr marL="457200" indent="-457200" algn="l">
              <a:buFont typeface="Arial" panose="020B0604020202020204" pitchFamily="34" charset="0"/>
              <a:buChar char="•"/>
            </a:pPr>
            <a:r>
              <a:rPr lang="en-US" sz="3600" dirty="0" err="1">
                <a:latin typeface="Lexia-Regular"/>
              </a:rPr>
              <a:t>Tỷ</a:t>
            </a:r>
            <a:r>
              <a:rPr lang="en-US" sz="3600" dirty="0">
                <a:latin typeface="Lexia-Regular"/>
              </a:rPr>
              <a:t> </a:t>
            </a:r>
            <a:r>
              <a:rPr lang="en-US" sz="3600" dirty="0" err="1">
                <a:latin typeface="Lexia-Regular"/>
              </a:rPr>
              <a:t>lệ</a:t>
            </a:r>
            <a:r>
              <a:rPr lang="en-US" sz="3600" dirty="0">
                <a:latin typeface="Lexia-Regular"/>
              </a:rPr>
              <a:t> </a:t>
            </a:r>
            <a:r>
              <a:rPr lang="en-US" sz="3600" dirty="0" err="1">
                <a:latin typeface="Lexia-Regular"/>
              </a:rPr>
              <a:t>bệnh</a:t>
            </a:r>
            <a:r>
              <a:rPr lang="en-US" sz="3600" dirty="0">
                <a:latin typeface="Lexia-Regular"/>
              </a:rPr>
              <a:t> </a:t>
            </a:r>
            <a:r>
              <a:rPr lang="en-US" sz="3600" dirty="0" err="1">
                <a:latin typeface="Lexia-Regular"/>
              </a:rPr>
              <a:t>chuyển</a:t>
            </a:r>
            <a:r>
              <a:rPr lang="en-US" sz="3600" dirty="0">
                <a:latin typeface="Lexia-Regular"/>
              </a:rPr>
              <a:t> </a:t>
            </a:r>
            <a:r>
              <a:rPr lang="en-US" sz="3600" dirty="0" err="1">
                <a:latin typeface="Lexia-Regular"/>
              </a:rPr>
              <a:t>nặng</a:t>
            </a:r>
            <a:r>
              <a:rPr lang="en-US" sz="3600" dirty="0">
                <a:latin typeface="Lexia-Regular"/>
              </a:rPr>
              <a:t> </a:t>
            </a:r>
            <a:r>
              <a:rPr lang="en-US" sz="3600" dirty="0" err="1">
                <a:latin typeface="Lexia-Regular"/>
              </a:rPr>
              <a:t>và</a:t>
            </a:r>
            <a:r>
              <a:rPr lang="en-US" sz="3600" dirty="0">
                <a:latin typeface="Lexia-Regular"/>
              </a:rPr>
              <a:t> </a:t>
            </a:r>
            <a:r>
              <a:rPr lang="en-US" sz="3600" dirty="0" err="1">
                <a:latin typeface="Lexia-Regular"/>
              </a:rPr>
              <a:t>tử</a:t>
            </a:r>
            <a:r>
              <a:rPr lang="en-US" sz="3600" dirty="0">
                <a:latin typeface="Lexia-Regular"/>
              </a:rPr>
              <a:t> </a:t>
            </a:r>
            <a:r>
              <a:rPr lang="en-US" sz="3600" dirty="0" err="1">
                <a:latin typeface="Lexia-Regular"/>
              </a:rPr>
              <a:t>vong</a:t>
            </a:r>
            <a:r>
              <a:rPr lang="en-US" sz="3600" dirty="0">
                <a:latin typeface="Lexia-Regular"/>
              </a:rPr>
              <a:t> </a:t>
            </a:r>
            <a:r>
              <a:rPr lang="en-US" sz="3600" dirty="0" err="1">
                <a:latin typeface="Lexia-Regular"/>
              </a:rPr>
              <a:t>cao</a:t>
            </a:r>
            <a:r>
              <a:rPr lang="en-US" sz="3600" dirty="0">
                <a:latin typeface="Lexia-Regular"/>
              </a:rPr>
              <a:t> </a:t>
            </a:r>
            <a:r>
              <a:rPr lang="en-US" sz="3600" dirty="0" err="1">
                <a:latin typeface="Lexia-Regular"/>
              </a:rPr>
              <a:t>sau</a:t>
            </a:r>
            <a:r>
              <a:rPr lang="en-US" sz="3600" dirty="0">
                <a:latin typeface="Lexia-Regular"/>
              </a:rPr>
              <a:t> </a:t>
            </a:r>
            <a:r>
              <a:rPr lang="en-US" sz="3600" dirty="0" err="1">
                <a:latin typeface="Lexia-Regular"/>
              </a:rPr>
              <a:t>khi</a:t>
            </a:r>
            <a:r>
              <a:rPr lang="en-US" sz="3600" dirty="0">
                <a:latin typeface="Lexia-Regular"/>
              </a:rPr>
              <a:t> </a:t>
            </a:r>
            <a:r>
              <a:rPr lang="en-US" sz="3600" dirty="0" err="1">
                <a:latin typeface="Lexia-Regular"/>
              </a:rPr>
              <a:t>nhiễm</a:t>
            </a:r>
            <a:endParaRPr lang="en-US" sz="3600" b="0" i="0" u="none" strike="noStrike" baseline="0" dirty="0">
              <a:latin typeface="Lexia-Regular"/>
            </a:endParaRPr>
          </a:p>
          <a:p>
            <a:pPr marL="457200" indent="-457200" algn="l">
              <a:buFont typeface="Arial" panose="020B0604020202020204" pitchFamily="34" charset="0"/>
              <a:buChar char="•"/>
            </a:pPr>
            <a:r>
              <a:rPr lang="en-US" sz="3600" b="0" i="0" u="none" strike="noStrike" baseline="0" dirty="0" err="1">
                <a:latin typeface="Lexia-Regular"/>
              </a:rPr>
              <a:t>Nguy</a:t>
            </a:r>
            <a:r>
              <a:rPr lang="en-US" sz="3600" b="0" i="0" u="none" strike="noStrike" baseline="0" dirty="0">
                <a:latin typeface="Lexia-Regular"/>
              </a:rPr>
              <a:t> </a:t>
            </a:r>
            <a:r>
              <a:rPr lang="en-US" sz="3600" b="0" i="0" u="none" strike="noStrike" baseline="0" dirty="0" err="1">
                <a:latin typeface="Lexia-Regular"/>
              </a:rPr>
              <a:t>cơ</a:t>
            </a:r>
            <a:r>
              <a:rPr lang="en-US" sz="3600" b="0" i="0" u="none" strike="noStrike" baseline="0" dirty="0">
                <a:latin typeface="Lexia-Regular"/>
              </a:rPr>
              <a:t> </a:t>
            </a:r>
            <a:r>
              <a:rPr lang="en-US" sz="3600" b="0" i="0" u="none" strike="noStrike" baseline="0" dirty="0" err="1">
                <a:latin typeface="Lexia-Regular"/>
              </a:rPr>
              <a:t>trực</a:t>
            </a:r>
            <a:r>
              <a:rPr lang="en-US" sz="3600" b="0" i="0" u="none" strike="noStrike" baseline="0" dirty="0">
                <a:latin typeface="Lexia-Regular"/>
              </a:rPr>
              <a:t> </a:t>
            </a:r>
            <a:r>
              <a:rPr lang="en-US" sz="3600" b="0" i="0" u="none" strike="noStrike" baseline="0" dirty="0" err="1">
                <a:latin typeface="Lexia-Regular"/>
              </a:rPr>
              <a:t>tiếp</a:t>
            </a:r>
            <a:r>
              <a:rPr lang="en-US" sz="3600" b="0" i="0" u="none" strike="noStrike" baseline="0" dirty="0">
                <a:latin typeface="Lexia-Regular"/>
              </a:rPr>
              <a:t> </a:t>
            </a:r>
            <a:r>
              <a:rPr lang="en-US" sz="3600" b="0" i="0" u="none" strike="noStrike" baseline="0" dirty="0" err="1">
                <a:latin typeface="Lexia-Regular"/>
              </a:rPr>
              <a:t>đến</a:t>
            </a:r>
            <a:r>
              <a:rPr lang="en-US" sz="3600" b="0" i="0" u="none" strike="noStrike" baseline="0" dirty="0">
                <a:latin typeface="Lexia-Regular"/>
              </a:rPr>
              <a:t> </a:t>
            </a:r>
            <a:r>
              <a:rPr lang="en-US" sz="3600" b="0" i="0" u="none" strike="noStrike" baseline="0" dirty="0" err="1">
                <a:latin typeface="Lexia-Regular"/>
              </a:rPr>
              <a:t>sức</a:t>
            </a:r>
            <a:r>
              <a:rPr lang="en-US" sz="3600" b="0" i="0" u="none" strike="noStrike" baseline="0" dirty="0">
                <a:latin typeface="Lexia-Regular"/>
              </a:rPr>
              <a:t> </a:t>
            </a:r>
            <a:r>
              <a:rPr lang="en-US" sz="3600" b="0" i="0" u="none" strike="noStrike" baseline="0" dirty="0" err="1">
                <a:latin typeface="Lexia-Regular"/>
              </a:rPr>
              <a:t>khỏe</a:t>
            </a:r>
            <a:r>
              <a:rPr lang="en-US" sz="3600" b="0" i="0" u="none" strike="noStrike" baseline="0" dirty="0">
                <a:latin typeface="Lexia-Regular"/>
              </a:rPr>
              <a:t> </a:t>
            </a:r>
            <a:r>
              <a:rPr lang="en-US" sz="3600" b="0" i="0" u="none" strike="noStrike" baseline="0" dirty="0" err="1">
                <a:latin typeface="Lexia-Regular"/>
              </a:rPr>
              <a:t>từ</a:t>
            </a:r>
            <a:r>
              <a:rPr lang="en-US" sz="3600" b="0" i="0" u="none" strike="noStrike" baseline="0" dirty="0">
                <a:latin typeface="Lexia-Regular"/>
              </a:rPr>
              <a:t> </a:t>
            </a:r>
            <a:r>
              <a:rPr lang="en-US" sz="3600" b="0" i="0" u="none" strike="noStrike" baseline="0" dirty="0" err="1">
                <a:latin typeface="Lexia-Regular"/>
              </a:rPr>
              <a:t>chính</a:t>
            </a:r>
            <a:r>
              <a:rPr lang="en-US" sz="3600" b="0" i="0" u="none" strike="noStrike" baseline="0" dirty="0">
                <a:latin typeface="Lexia-Regular"/>
              </a:rPr>
              <a:t> virus </a:t>
            </a:r>
          </a:p>
          <a:p>
            <a:pPr marL="457200" indent="-457200" algn="l">
              <a:buFont typeface="Arial" panose="020B0604020202020204" pitchFamily="34" charset="0"/>
              <a:buChar char="•"/>
            </a:pPr>
            <a:r>
              <a:rPr lang="en-US" sz="3600" dirty="0" err="1">
                <a:latin typeface="Lexia-Regular"/>
              </a:rPr>
              <a:t>Đối</a:t>
            </a:r>
            <a:r>
              <a:rPr lang="en-US" sz="3600" dirty="0">
                <a:latin typeface="Lexia-Regular"/>
              </a:rPr>
              <a:t> </a:t>
            </a:r>
            <a:r>
              <a:rPr lang="en-US" sz="3600" dirty="0" err="1">
                <a:latin typeface="Lexia-Regular"/>
              </a:rPr>
              <a:t>diện</a:t>
            </a:r>
            <a:r>
              <a:rPr lang="en-US" sz="3600" dirty="0">
                <a:latin typeface="Lexia-Regular"/>
              </a:rPr>
              <a:t> </a:t>
            </a:r>
            <a:r>
              <a:rPr lang="en-US" sz="3600" dirty="0" err="1">
                <a:latin typeface="Lexia-Regular"/>
              </a:rPr>
              <a:t>nhiều</a:t>
            </a:r>
            <a:r>
              <a:rPr lang="en-US" sz="3600" dirty="0">
                <a:latin typeface="Lexia-Regular"/>
              </a:rPr>
              <a:t> </a:t>
            </a:r>
            <a:r>
              <a:rPr lang="en-US" sz="3600" dirty="0" err="1">
                <a:latin typeface="Lexia-Regular"/>
              </a:rPr>
              <a:t>dạng</a:t>
            </a:r>
            <a:r>
              <a:rPr lang="en-US" sz="3600" dirty="0">
                <a:latin typeface="Lexia-Regular"/>
              </a:rPr>
              <a:t> </a:t>
            </a:r>
            <a:r>
              <a:rPr lang="en-US" sz="3600" dirty="0" err="1">
                <a:latin typeface="Lexia-Regular"/>
              </a:rPr>
              <a:t>tác</a:t>
            </a:r>
            <a:r>
              <a:rPr lang="en-US" sz="3600" dirty="0">
                <a:latin typeface="Lexia-Regular"/>
              </a:rPr>
              <a:t> </a:t>
            </a:r>
            <a:r>
              <a:rPr lang="en-US" sz="3600" dirty="0" err="1">
                <a:latin typeface="Lexia-Regular"/>
              </a:rPr>
              <a:t>động</a:t>
            </a:r>
            <a:r>
              <a:rPr lang="en-US" sz="3600" dirty="0">
                <a:latin typeface="Lexia-Regular"/>
              </a:rPr>
              <a:t> </a:t>
            </a:r>
            <a:r>
              <a:rPr lang="en-US" sz="3600" dirty="0" err="1">
                <a:latin typeface="Lexia-Regular"/>
              </a:rPr>
              <a:t>gián</a:t>
            </a:r>
            <a:r>
              <a:rPr lang="en-US" sz="3600" dirty="0">
                <a:latin typeface="Lexia-Regular"/>
              </a:rPr>
              <a:t> </a:t>
            </a:r>
            <a:r>
              <a:rPr lang="en-US" sz="3600" dirty="0" err="1">
                <a:latin typeface="Lexia-Regular"/>
              </a:rPr>
              <a:t>tiếp</a:t>
            </a:r>
            <a:r>
              <a:rPr lang="en-US" sz="3600" dirty="0">
                <a:latin typeface="Lexia-Regular"/>
              </a:rPr>
              <a:t> </a:t>
            </a:r>
            <a:r>
              <a:rPr lang="en-US" sz="3600" dirty="0" err="1">
                <a:latin typeface="Lexia-Regular"/>
              </a:rPr>
              <a:t>đặc</a:t>
            </a:r>
            <a:r>
              <a:rPr lang="en-US" sz="3600" dirty="0">
                <a:latin typeface="Lexia-Regular"/>
              </a:rPr>
              <a:t> </a:t>
            </a:r>
            <a:r>
              <a:rPr lang="en-US" sz="3600" dirty="0" err="1">
                <a:latin typeface="Lexia-Regular"/>
              </a:rPr>
              <a:t>biệt</a:t>
            </a:r>
            <a:r>
              <a:rPr lang="en-US" sz="3600" dirty="0">
                <a:latin typeface="Lexia-Regular"/>
              </a:rPr>
              <a:t> </a:t>
            </a:r>
            <a:r>
              <a:rPr lang="en-US" sz="3600" dirty="0" err="1">
                <a:latin typeface="Lexia-Regular"/>
              </a:rPr>
              <a:t>từ</a:t>
            </a:r>
            <a:r>
              <a:rPr lang="en-US" sz="3600" dirty="0">
                <a:latin typeface="Lexia-Regular"/>
              </a:rPr>
              <a:t> </a:t>
            </a:r>
            <a:r>
              <a:rPr lang="en-US" sz="3600" dirty="0" err="1">
                <a:latin typeface="Lexia-Regular"/>
              </a:rPr>
              <a:t>đại</a:t>
            </a:r>
            <a:r>
              <a:rPr lang="en-US" sz="3600" dirty="0">
                <a:latin typeface="Lexia-Regular"/>
              </a:rPr>
              <a:t> </a:t>
            </a:r>
            <a:r>
              <a:rPr lang="en-US" sz="3600" dirty="0" err="1">
                <a:latin typeface="Lexia-Regular"/>
              </a:rPr>
              <a:t>dịch</a:t>
            </a:r>
            <a:r>
              <a:rPr lang="en-US" sz="3600" dirty="0">
                <a:latin typeface="Lexia-Regular"/>
              </a:rPr>
              <a:t>   </a:t>
            </a:r>
            <a:r>
              <a:rPr lang="en-US" sz="3600" b="0" i="0" u="none" strike="noStrike" baseline="0" dirty="0">
                <a:latin typeface="Lexia-Regular"/>
              </a:rPr>
              <a:t> </a:t>
            </a:r>
          </a:p>
          <a:p>
            <a:pPr marL="457200" indent="-457200" algn="l">
              <a:buFont typeface="Arial" panose="020B0604020202020204" pitchFamily="34" charset="0"/>
              <a:buChar char="•"/>
            </a:pPr>
            <a:r>
              <a:rPr lang="en-US" sz="3600" b="0" i="0" u="none" strike="noStrike" baseline="0" dirty="0" err="1">
                <a:latin typeface="Lexia-Regular"/>
              </a:rPr>
              <a:t>Có</a:t>
            </a:r>
            <a:r>
              <a:rPr lang="en-US" sz="3600" b="0" i="0" u="none" strike="noStrike" baseline="0" dirty="0">
                <a:latin typeface="Lexia-Regular"/>
              </a:rPr>
              <a:t> các </a:t>
            </a:r>
            <a:r>
              <a:rPr lang="en-US" sz="3600" b="0" i="0" u="none" strike="noStrike" baseline="0" dirty="0" err="1">
                <a:latin typeface="Lexia-Regular"/>
              </a:rPr>
              <a:t>biến</a:t>
            </a:r>
            <a:r>
              <a:rPr lang="en-US" sz="3600" b="0" i="0" u="none" strike="noStrike" baseline="0" dirty="0">
                <a:latin typeface="Lexia-Regular"/>
              </a:rPr>
              <a:t> </a:t>
            </a:r>
            <a:r>
              <a:rPr lang="en-US" sz="3600" b="0" i="0" u="none" strike="noStrike" baseline="0" dirty="0" err="1">
                <a:latin typeface="Lexia-Regular"/>
              </a:rPr>
              <a:t>chứng</a:t>
            </a:r>
            <a:r>
              <a:rPr lang="en-US" sz="3600" b="0" i="0" u="none" strike="noStrike" baseline="0" dirty="0">
                <a:latin typeface="Lexia-Regular"/>
              </a:rPr>
              <a:t> </a:t>
            </a:r>
            <a:r>
              <a:rPr lang="en-US" sz="3600" b="0" i="0" u="none" strike="noStrike" baseline="0" dirty="0" err="1">
                <a:latin typeface="Lexia-Regular"/>
              </a:rPr>
              <a:t>sức</a:t>
            </a:r>
            <a:r>
              <a:rPr lang="en-US" sz="3600" b="0" i="0" u="none" strike="noStrike" baseline="0" dirty="0">
                <a:latin typeface="Lexia-Regular"/>
              </a:rPr>
              <a:t> </a:t>
            </a:r>
            <a:r>
              <a:rPr lang="en-US" sz="3600" b="0" i="0" u="none" strike="noStrike" baseline="0" dirty="0" err="1">
                <a:latin typeface="Lexia-Regular"/>
              </a:rPr>
              <a:t>khỏe</a:t>
            </a:r>
            <a:r>
              <a:rPr lang="en-US" sz="3600" b="0" i="0" u="none" strike="noStrike" baseline="0" dirty="0">
                <a:latin typeface="Lexia-Regular"/>
              </a:rPr>
              <a:t> </a:t>
            </a:r>
            <a:r>
              <a:rPr lang="en-US" sz="3600" b="0" i="0" u="none" strike="noStrike" baseline="0" dirty="0" err="1">
                <a:latin typeface="Lexia-Regular"/>
              </a:rPr>
              <a:t>không</a:t>
            </a:r>
            <a:r>
              <a:rPr lang="en-US" sz="3600" b="0" i="0" u="none" strike="noStrike" baseline="0" dirty="0">
                <a:latin typeface="Lexia-Regular"/>
              </a:rPr>
              <a:t> do </a:t>
            </a:r>
            <a:r>
              <a:rPr lang="en-US" sz="3600" b="0" i="0" u="none" strike="noStrike" baseline="0" dirty="0" err="1">
                <a:latin typeface="Lexia-Regular"/>
              </a:rPr>
              <a:t>virut</a:t>
            </a:r>
            <a:r>
              <a:rPr lang="en-US" sz="3600" b="0" i="0" u="none" strike="noStrike" baseline="0" dirty="0">
                <a:latin typeface="Lexia-Regular"/>
              </a:rPr>
              <a:t> </a:t>
            </a:r>
            <a:r>
              <a:rPr lang="en-US" sz="3600" b="0" i="0" u="none" strike="noStrike" baseline="0" dirty="0" err="1">
                <a:latin typeface="Lexia-Regular"/>
              </a:rPr>
              <a:t>trực</a:t>
            </a:r>
            <a:r>
              <a:rPr lang="en-US" sz="3600" b="0" i="0" u="none" strike="noStrike" baseline="0" dirty="0">
                <a:latin typeface="Lexia-Regular"/>
              </a:rPr>
              <a:t> </a:t>
            </a:r>
            <a:r>
              <a:rPr lang="en-US" sz="3600" b="0" i="0" u="none" strike="noStrike" baseline="0" dirty="0" err="1">
                <a:latin typeface="Lexia-Regular"/>
              </a:rPr>
              <a:t>tiếp</a:t>
            </a:r>
            <a:r>
              <a:rPr lang="en-US" sz="3600" b="0" i="0" u="none" strike="noStrike" baseline="0" dirty="0">
                <a:latin typeface="Lexia-Regular"/>
              </a:rPr>
              <a:t> </a:t>
            </a:r>
            <a:r>
              <a:rPr lang="en-US" sz="3600" b="0" i="0" u="none" strike="noStrike" baseline="0" dirty="0" err="1">
                <a:latin typeface="Lexia-Regular"/>
              </a:rPr>
              <a:t>gây</a:t>
            </a:r>
            <a:r>
              <a:rPr lang="en-US" sz="3600" b="0" i="0" u="none" strike="noStrike" baseline="0" dirty="0">
                <a:latin typeface="Lexia-Regular"/>
              </a:rPr>
              <a:t> ra </a:t>
            </a:r>
          </a:p>
          <a:p>
            <a:pPr marL="457200" indent="-457200" algn="l">
              <a:buFont typeface="Arial" panose="020B0604020202020204" pitchFamily="34" charset="0"/>
              <a:buChar char="•"/>
            </a:pPr>
            <a:r>
              <a:rPr lang="en-US" sz="3600" b="0" i="0" u="none" strike="noStrike" baseline="0" dirty="0">
                <a:latin typeface="Lexia-Regular"/>
              </a:rPr>
              <a:t>Thu </a:t>
            </a:r>
            <a:r>
              <a:rPr lang="en-US" sz="3600" b="0" i="0" u="none" strike="noStrike" baseline="0" dirty="0" err="1">
                <a:latin typeface="Lexia-Regular"/>
              </a:rPr>
              <a:t>nhập</a:t>
            </a:r>
            <a:r>
              <a:rPr lang="en-US" sz="3600" b="0" i="0" u="none" strike="noStrike" baseline="0" dirty="0">
                <a:latin typeface="Lexia-Regular"/>
              </a:rPr>
              <a:t>, </a:t>
            </a:r>
            <a:r>
              <a:rPr lang="en-US" sz="3600" b="0" i="0" u="none" strike="noStrike" baseline="0" dirty="0" err="1">
                <a:latin typeface="Lexia-Regular"/>
              </a:rPr>
              <a:t>sinh</a:t>
            </a:r>
            <a:r>
              <a:rPr lang="en-US" sz="3600" b="0" i="0" u="none" strike="noStrike" baseline="0" dirty="0">
                <a:latin typeface="Lexia-Regular"/>
              </a:rPr>
              <a:t> </a:t>
            </a:r>
            <a:r>
              <a:rPr lang="en-US" sz="3600" b="0" i="0" u="none" strike="noStrike" baseline="0" dirty="0" err="1">
                <a:latin typeface="Lexia-Regular"/>
              </a:rPr>
              <a:t>kế</a:t>
            </a:r>
            <a:r>
              <a:rPr lang="en-US" sz="3600" b="0" i="0" u="none" strike="noStrike" baseline="0" dirty="0">
                <a:latin typeface="Lexia-Regular"/>
              </a:rPr>
              <a:t>, </a:t>
            </a:r>
            <a:r>
              <a:rPr lang="en-US" sz="3600" b="0" i="0" u="none" strike="noStrike" baseline="0" dirty="0" err="1">
                <a:latin typeface="Lexia-Regular"/>
              </a:rPr>
              <a:t>quan</a:t>
            </a:r>
            <a:r>
              <a:rPr lang="en-US" sz="3600" b="0" i="0" u="none" strike="noStrike" baseline="0" dirty="0">
                <a:latin typeface="Lexia-Regular"/>
              </a:rPr>
              <a:t> </a:t>
            </a:r>
            <a:r>
              <a:rPr lang="en-US" sz="3600" b="0" i="0" u="none" strike="noStrike" baseline="0" dirty="0" err="1">
                <a:latin typeface="Lexia-Regular"/>
              </a:rPr>
              <a:t>hệ</a:t>
            </a:r>
            <a:r>
              <a:rPr lang="en-US" sz="3600" b="0" i="0" u="none" strike="noStrike" baseline="0" dirty="0">
                <a:latin typeface="Lexia-Regular"/>
              </a:rPr>
              <a:t> </a:t>
            </a:r>
            <a:r>
              <a:rPr lang="en-US" sz="3600" b="0" i="0" u="none" strike="noStrike" baseline="0" dirty="0" err="1">
                <a:latin typeface="Lexia-Regular"/>
              </a:rPr>
              <a:t>gia</a:t>
            </a:r>
            <a:r>
              <a:rPr lang="en-US" sz="3600" b="0" i="0" u="none" strike="noStrike" baseline="0" dirty="0">
                <a:latin typeface="Lexia-Regular"/>
              </a:rPr>
              <a:t> </a:t>
            </a:r>
            <a:r>
              <a:rPr lang="en-US" sz="3600" b="0" i="0" u="none" strike="noStrike" baseline="0" dirty="0" err="1">
                <a:latin typeface="Lexia-Regular"/>
              </a:rPr>
              <a:t>đình</a:t>
            </a:r>
            <a:r>
              <a:rPr lang="en-US" sz="3600" b="0" i="0" u="none" strike="noStrike" baseline="0" dirty="0">
                <a:latin typeface="Lexia-Regular"/>
              </a:rPr>
              <a:t>, </a:t>
            </a:r>
            <a:r>
              <a:rPr lang="en-US" sz="3600" b="0" i="0" u="none" strike="noStrike" baseline="0" dirty="0" err="1">
                <a:latin typeface="Lexia-Regular"/>
              </a:rPr>
              <a:t>kết</a:t>
            </a:r>
            <a:r>
              <a:rPr lang="en-US" sz="3600" b="0" i="0" u="none" strike="noStrike" baseline="0" dirty="0">
                <a:latin typeface="Lexia-Regular"/>
              </a:rPr>
              <a:t> </a:t>
            </a:r>
            <a:r>
              <a:rPr lang="en-US" sz="3600" b="0" i="0" u="none" strike="noStrike" baseline="0" dirty="0" err="1">
                <a:latin typeface="Lexia-Regular"/>
              </a:rPr>
              <a:t>nối</a:t>
            </a:r>
            <a:r>
              <a:rPr lang="en-US" sz="3600" b="0" i="0" u="none" strike="noStrike" baseline="0" dirty="0">
                <a:latin typeface="Lexia-Regular"/>
              </a:rPr>
              <a:t> </a:t>
            </a:r>
            <a:r>
              <a:rPr lang="en-US" sz="3600" b="0" i="0" u="none" strike="noStrike" baseline="0" dirty="0" err="1">
                <a:latin typeface="Lexia-Regular"/>
              </a:rPr>
              <a:t>xã</a:t>
            </a:r>
            <a:r>
              <a:rPr lang="en-US" sz="3600" b="0" i="0" u="none" strike="noStrike" baseline="0" dirty="0">
                <a:latin typeface="Lexia-Regular"/>
              </a:rPr>
              <a:t> </a:t>
            </a:r>
            <a:r>
              <a:rPr lang="en-US" sz="3600" b="0" i="0" u="none" strike="noStrike" baseline="0" dirty="0" err="1">
                <a:latin typeface="Lexia-Regular"/>
              </a:rPr>
              <a:t>hội</a:t>
            </a:r>
            <a:r>
              <a:rPr lang="en-US" sz="3600" b="0" i="0" u="none" strike="noStrike" baseline="0" dirty="0">
                <a:latin typeface="Lexia-Regular"/>
              </a:rPr>
              <a:t>, </a:t>
            </a:r>
            <a:r>
              <a:rPr lang="en-US" sz="3600" b="0" i="0" u="none" strike="noStrike" baseline="0" dirty="0" err="1">
                <a:latin typeface="Lexia-Regular"/>
              </a:rPr>
              <a:t>tự</a:t>
            </a:r>
            <a:r>
              <a:rPr lang="en-US" sz="3600" b="0" i="0" u="none" strike="noStrike" baseline="0" dirty="0">
                <a:latin typeface="Lexia-Regular"/>
              </a:rPr>
              <a:t> do </a:t>
            </a:r>
            <a:r>
              <a:rPr lang="en-US" sz="3600" b="0" i="0" u="none" strike="noStrike" baseline="0" dirty="0" err="1">
                <a:latin typeface="Lexia-Regular"/>
              </a:rPr>
              <a:t>và</a:t>
            </a:r>
            <a:r>
              <a:rPr lang="en-US" sz="3600" b="0" i="0" u="none" strike="noStrike" baseline="0" dirty="0">
                <a:latin typeface="Lexia-Regular"/>
              </a:rPr>
              <a:t> </a:t>
            </a:r>
            <a:r>
              <a:rPr lang="en-US" sz="3600" b="0" i="0" u="none" strike="noStrike" baseline="0" dirty="0" err="1">
                <a:latin typeface="Lexia-Regular"/>
              </a:rPr>
              <a:t>nhìn</a:t>
            </a:r>
            <a:r>
              <a:rPr lang="en-US" sz="3600" b="0" i="0" u="none" strike="noStrike" baseline="0" dirty="0">
                <a:latin typeface="Lexia-Regular"/>
              </a:rPr>
              <a:t> </a:t>
            </a:r>
            <a:r>
              <a:rPr lang="en-US" sz="3600" b="0" i="0" u="none" strike="noStrike" baseline="0" dirty="0" err="1">
                <a:latin typeface="Lexia-Regular"/>
              </a:rPr>
              <a:t>nhận</a:t>
            </a:r>
            <a:r>
              <a:rPr lang="en-US" sz="3600" b="0" i="0" u="none" strike="noStrike" baseline="0" dirty="0">
                <a:latin typeface="Lexia-Regular"/>
              </a:rPr>
              <a:t> </a:t>
            </a:r>
            <a:r>
              <a:rPr lang="en-US" sz="3600" b="0" i="0" u="none" strike="noStrike" baseline="0" dirty="0" err="1">
                <a:latin typeface="Lexia-Regular"/>
              </a:rPr>
              <a:t>của</a:t>
            </a:r>
            <a:r>
              <a:rPr lang="en-US" sz="3600" b="0" i="0" u="none" strike="noStrike" baseline="0" dirty="0">
                <a:latin typeface="Lexia-Regular"/>
              </a:rPr>
              <a:t> </a:t>
            </a:r>
            <a:r>
              <a:rPr lang="en-US" sz="3600" b="0" i="0" u="none" strike="noStrike" baseline="0" dirty="0" err="1">
                <a:latin typeface="Lexia-Regular"/>
              </a:rPr>
              <a:t>xã</a:t>
            </a:r>
            <a:r>
              <a:rPr lang="en-US" sz="3600" b="0" i="0" u="none" strike="noStrike" baseline="0" dirty="0">
                <a:latin typeface="Lexia-Regular"/>
              </a:rPr>
              <a:t> </a:t>
            </a:r>
            <a:r>
              <a:rPr lang="en-US" sz="3600" b="0" i="0" u="none" strike="noStrike" baseline="0" dirty="0" err="1">
                <a:latin typeface="Lexia-Regular"/>
              </a:rPr>
              <a:t>hội</a:t>
            </a:r>
            <a:r>
              <a:rPr lang="en-US" sz="3600" b="0" i="0" u="none" strike="noStrike" baseline="0" dirty="0">
                <a:latin typeface="Lexia-Regular"/>
              </a:rPr>
              <a:t> </a:t>
            </a:r>
          </a:p>
          <a:p>
            <a:pPr marL="457200" indent="-457200" algn="l">
              <a:buFont typeface="Arial" panose="020B0604020202020204" pitchFamily="34" charset="0"/>
              <a:buChar char="•"/>
            </a:pPr>
            <a:r>
              <a:rPr lang="en-US" sz="3600" b="0" i="0" u="none" strike="noStrike" baseline="0" dirty="0" err="1">
                <a:latin typeface="Lexia-Regular"/>
              </a:rPr>
              <a:t>Sự</a:t>
            </a:r>
            <a:r>
              <a:rPr lang="en-US" sz="3600" b="0" i="0" u="none" strike="noStrike" baseline="0" dirty="0">
                <a:latin typeface="Lexia-Regular"/>
              </a:rPr>
              <a:t> đa </a:t>
            </a:r>
            <a:r>
              <a:rPr lang="en-US" sz="3600" b="0" i="0" u="none" strike="noStrike" baseline="0" dirty="0" err="1">
                <a:latin typeface="Lexia-Regular"/>
              </a:rPr>
              <a:t>dạng</a:t>
            </a:r>
            <a:r>
              <a:rPr lang="en-US" sz="3600" b="0" i="0" u="none" strike="noStrike" baseline="0" dirty="0">
                <a:latin typeface="Lexia-Regular"/>
              </a:rPr>
              <a:t> </a:t>
            </a:r>
            <a:r>
              <a:rPr lang="en-US" sz="3600" b="0" i="0" u="none" strike="noStrike" baseline="0" dirty="0" err="1">
                <a:latin typeface="Lexia-Regular"/>
              </a:rPr>
              <a:t>kinh</a:t>
            </a:r>
            <a:r>
              <a:rPr lang="en-US" sz="3600" b="0" i="0" u="none" strike="noStrike" baseline="0" dirty="0">
                <a:latin typeface="Lexia-Regular"/>
              </a:rPr>
              <a:t> </a:t>
            </a:r>
            <a:r>
              <a:rPr lang="en-US" sz="3600" b="0" i="0" u="none" strike="noStrike" baseline="0" dirty="0" err="1">
                <a:latin typeface="Lexia-Regular"/>
              </a:rPr>
              <a:t>nghiệm</a:t>
            </a:r>
            <a:r>
              <a:rPr lang="en-US" sz="3600" dirty="0">
                <a:latin typeface="Lexia-Regular"/>
              </a:rPr>
              <a:t> </a:t>
            </a:r>
            <a:r>
              <a:rPr lang="en-US" sz="3600" b="0" i="0" u="none" strike="noStrike" baseline="0" dirty="0" err="1">
                <a:latin typeface="Lexia-Regular"/>
              </a:rPr>
              <a:t>trong</a:t>
            </a:r>
            <a:r>
              <a:rPr lang="en-US" sz="3600" b="0" i="0" u="none" strike="noStrike" baseline="0" dirty="0">
                <a:latin typeface="Lexia-Regular"/>
              </a:rPr>
              <a:t> </a:t>
            </a:r>
            <a:r>
              <a:rPr lang="en-US" sz="3600" b="0" i="0" u="none" strike="noStrike" baseline="0" dirty="0" err="1">
                <a:latin typeface="Lexia-Regular"/>
              </a:rPr>
              <a:t>cuộc</a:t>
            </a:r>
            <a:r>
              <a:rPr lang="en-US" sz="3600" b="0" i="0" u="none" strike="noStrike" baseline="0" dirty="0">
                <a:latin typeface="Lexia-Regular"/>
              </a:rPr>
              <a:t> </a:t>
            </a:r>
            <a:r>
              <a:rPr lang="en-US" sz="3600" b="0" i="0" u="none" strike="noStrike" baseline="0" dirty="0" err="1">
                <a:latin typeface="Lexia-Regular"/>
              </a:rPr>
              <a:t>sống</a:t>
            </a:r>
            <a:r>
              <a:rPr lang="en-US" sz="3600" b="0" i="0" u="none" strike="noStrike" baseline="0" dirty="0">
                <a:latin typeface="Lexia-Regular"/>
              </a:rPr>
              <a:t> NCT </a:t>
            </a:r>
            <a:r>
              <a:rPr lang="en-US" sz="3600" b="0" i="0" u="none" strike="noStrike" baseline="0" dirty="0" err="1">
                <a:latin typeface="Lexia-Regular"/>
              </a:rPr>
              <a:t>và</a:t>
            </a:r>
            <a:r>
              <a:rPr lang="en-US" sz="3600" b="0" i="0" u="none" strike="noStrike" baseline="0" dirty="0">
                <a:latin typeface="Lexia-Regular"/>
              </a:rPr>
              <a:t> </a:t>
            </a:r>
            <a:r>
              <a:rPr lang="en-US" sz="3600" b="0" i="0" u="none" strike="noStrike" baseline="0" dirty="0" err="1">
                <a:latin typeface="Lexia-Regular"/>
              </a:rPr>
              <a:t>bất</a:t>
            </a:r>
            <a:r>
              <a:rPr lang="en-US" sz="3600" b="0" i="0" u="none" strike="noStrike" baseline="0" dirty="0">
                <a:latin typeface="Lexia-Regular"/>
              </a:rPr>
              <a:t> </a:t>
            </a:r>
            <a:r>
              <a:rPr lang="en-US" sz="3600" b="0" i="0" u="none" strike="noStrike" baseline="0" dirty="0" err="1">
                <a:latin typeface="Lexia-Regular"/>
              </a:rPr>
              <a:t>bình</a:t>
            </a:r>
            <a:r>
              <a:rPr lang="en-US" sz="3600" b="0" i="0" u="none" strike="noStrike" baseline="0" dirty="0">
                <a:latin typeface="Lexia-Regular"/>
              </a:rPr>
              <a:t> </a:t>
            </a:r>
            <a:r>
              <a:rPr lang="en-US" sz="3600" b="0" i="0" u="none" strike="noStrike" baseline="0" dirty="0" err="1">
                <a:latin typeface="Lexia-Regular"/>
              </a:rPr>
              <a:t>đẳng</a:t>
            </a:r>
            <a:r>
              <a:rPr lang="en-US" sz="3600" b="0" i="0" u="none" strike="noStrike" baseline="0" dirty="0">
                <a:latin typeface="Lexia-Regular"/>
              </a:rPr>
              <a:t> </a:t>
            </a:r>
            <a:r>
              <a:rPr lang="en-US" sz="3600" b="0" i="0" u="none" strike="noStrike" baseline="0" dirty="0" err="1">
                <a:latin typeface="Lexia-Regular"/>
              </a:rPr>
              <a:t>trong</a:t>
            </a:r>
            <a:r>
              <a:rPr lang="en-US" sz="3600" b="0" i="0" u="none" strike="noStrike" baseline="0" dirty="0">
                <a:latin typeface="Lexia-Regular"/>
              </a:rPr>
              <a:t> các </a:t>
            </a:r>
            <a:r>
              <a:rPr lang="en-US" sz="3600" b="0" i="0" u="none" strike="noStrike" baseline="0" dirty="0" err="1">
                <a:latin typeface="Lexia-Regular"/>
              </a:rPr>
              <a:t>xã</a:t>
            </a:r>
            <a:r>
              <a:rPr lang="en-US" sz="3600" b="0" i="0" u="none" strike="noStrike" baseline="0" dirty="0">
                <a:latin typeface="Lexia-Regular"/>
              </a:rPr>
              <a:t> </a:t>
            </a:r>
            <a:r>
              <a:rPr lang="en-US" sz="3600" b="0" i="0" u="none" strike="noStrike" baseline="0" dirty="0" err="1">
                <a:latin typeface="Lexia-Regular"/>
              </a:rPr>
              <a:t>hội</a:t>
            </a:r>
            <a:r>
              <a:rPr lang="en-US" sz="3600" b="0" i="0" u="none" strike="noStrike" baseline="0" dirty="0">
                <a:latin typeface="Lexia-Regular"/>
              </a:rPr>
              <a:t> </a:t>
            </a:r>
            <a:r>
              <a:rPr lang="en-US" sz="3600" b="0" i="0" u="none" strike="noStrike" baseline="0" dirty="0" err="1">
                <a:latin typeface="Lexia-Regular"/>
              </a:rPr>
              <a:t>và</a:t>
            </a:r>
            <a:r>
              <a:rPr lang="en-US" sz="3600" b="0" i="0" u="none" strike="noStrike" baseline="0" dirty="0">
                <a:latin typeface="Lexia-Regular"/>
              </a:rPr>
              <a:t> </a:t>
            </a:r>
            <a:r>
              <a:rPr lang="en-US" sz="3600" b="0" i="0" u="none" strike="noStrike" baseline="0" dirty="0" err="1">
                <a:latin typeface="Lexia-Regular"/>
              </a:rPr>
              <a:t>giữa</a:t>
            </a:r>
            <a:r>
              <a:rPr lang="en-US" sz="3600" b="0" i="0" u="none" strike="noStrike" baseline="0" dirty="0">
                <a:latin typeface="Lexia-Regular"/>
              </a:rPr>
              <a:t> các </a:t>
            </a:r>
            <a:r>
              <a:rPr lang="en-US" sz="3600" b="0" i="0" u="none" strike="noStrike" baseline="0" dirty="0" err="1">
                <a:latin typeface="Lexia-Regular"/>
              </a:rPr>
              <a:t>quốc</a:t>
            </a:r>
            <a:r>
              <a:rPr lang="en-US" sz="3600" b="0" i="0" u="none" strike="noStrike" baseline="0" dirty="0">
                <a:latin typeface="Lexia-Regular"/>
              </a:rPr>
              <a:t> </a:t>
            </a:r>
            <a:r>
              <a:rPr lang="en-US" sz="3600" b="0" i="0" u="none" strike="noStrike" baseline="0" dirty="0" err="1">
                <a:latin typeface="Lexia-Regular"/>
              </a:rPr>
              <a:t>gia</a:t>
            </a:r>
            <a:r>
              <a:rPr lang="en-US" sz="3600" b="0" i="0" u="none" strike="noStrike" baseline="0" dirty="0">
                <a:latin typeface="Lexia-Regular"/>
              </a:rPr>
              <a:t>. </a:t>
            </a:r>
            <a:endParaRPr lang="en-GB" sz="3600" dirty="0"/>
          </a:p>
        </p:txBody>
      </p:sp>
    </p:spTree>
    <p:extLst>
      <p:ext uri="{BB962C8B-B14F-4D97-AF65-F5344CB8AC3E}">
        <p14:creationId xmlns:p14="http://schemas.microsoft.com/office/powerpoint/2010/main" val="1201741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635977-2A79-4676-BF70-0673C5770282}"/>
              </a:ext>
            </a:extLst>
          </p:cNvPr>
          <p:cNvSpPr txBox="1"/>
          <p:nvPr/>
        </p:nvSpPr>
        <p:spPr>
          <a:xfrm>
            <a:off x="100965" y="91817"/>
            <a:ext cx="11990070" cy="1117998"/>
          </a:xfrm>
          <a:prstGeom prst="rect">
            <a:avLst/>
          </a:prstGeom>
          <a:noFill/>
        </p:spPr>
        <p:txBody>
          <a:bodyPr wrap="square">
            <a:spAutoFit/>
          </a:bodyPr>
          <a:lstStyle/>
          <a:p>
            <a:pPr marL="0" marR="0">
              <a:lnSpc>
                <a:spcPct val="107000"/>
              </a:lnSpc>
              <a:spcBef>
                <a:spcPts val="0"/>
              </a:spcBef>
              <a:spcAft>
                <a:spcPts val="1500"/>
              </a:spcAft>
            </a:pPr>
            <a:r>
              <a:rPr lang="en-GB" sz="3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Các </a:t>
            </a:r>
            <a:r>
              <a:rPr lang="en-GB" sz="3200"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xuất</a:t>
            </a:r>
            <a:r>
              <a:rPr lang="en-GB" sz="3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bản</a:t>
            </a:r>
            <a:r>
              <a:rPr lang="en-GB" sz="3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phẩm</a:t>
            </a:r>
            <a:r>
              <a:rPr lang="en-GB" sz="32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vấn</a:t>
            </a:r>
            <a:r>
              <a:rPr lang="en-GB" sz="32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đề</a:t>
            </a:r>
            <a:r>
              <a:rPr lang="en-GB" sz="32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áp</a:t>
            </a:r>
            <a:r>
              <a:rPr lang="en-GB" sz="32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lực</a:t>
            </a:r>
            <a:r>
              <a:rPr lang="en-GB" sz="32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liên</a:t>
            </a:r>
            <a:r>
              <a:rPr lang="en-GB" sz="32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quan</a:t>
            </a:r>
            <a:r>
              <a:rPr lang="en-GB" sz="32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tới</a:t>
            </a:r>
            <a:r>
              <a:rPr lang="en-GB" sz="3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NCT </a:t>
            </a:r>
            <a:r>
              <a:rPr lang="en-GB" sz="3200"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và</a:t>
            </a:r>
            <a:r>
              <a:rPr lang="en-GB" sz="3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covid-19 </a:t>
            </a:r>
            <a:r>
              <a:rPr lang="en-GB" sz="3200"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trong</a:t>
            </a:r>
            <a:r>
              <a:rPr lang="en-GB" sz="3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khu</a:t>
            </a:r>
            <a:r>
              <a:rPr lang="en-GB" sz="3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en-GB" sz="3200" b="1"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vực</a:t>
            </a:r>
            <a:endParaRPr lang="en-GB" sz="3600" b="1"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6" name="Picture 5">
            <a:extLst>
              <a:ext uri="{FF2B5EF4-FFF2-40B4-BE49-F238E27FC236}">
                <a16:creationId xmlns:a16="http://schemas.microsoft.com/office/drawing/2014/main" id="{05214E31-C2AA-4917-879D-5F21D66788FE}"/>
              </a:ext>
            </a:extLst>
          </p:cNvPr>
          <p:cNvPicPr>
            <a:picLocks noChangeAspect="1"/>
          </p:cNvPicPr>
          <p:nvPr/>
        </p:nvPicPr>
        <p:blipFill>
          <a:blip r:embed="rId3"/>
          <a:stretch>
            <a:fillRect/>
          </a:stretch>
        </p:blipFill>
        <p:spPr>
          <a:xfrm>
            <a:off x="932329" y="1329467"/>
            <a:ext cx="4697506" cy="5281190"/>
          </a:xfrm>
          <a:prstGeom prst="rect">
            <a:avLst/>
          </a:prstGeom>
        </p:spPr>
      </p:pic>
      <p:pic>
        <p:nvPicPr>
          <p:cNvPr id="7" name="Picture 6">
            <a:extLst>
              <a:ext uri="{FF2B5EF4-FFF2-40B4-BE49-F238E27FC236}">
                <a16:creationId xmlns:a16="http://schemas.microsoft.com/office/drawing/2014/main" id="{A0B865F3-1F6A-465F-9C9F-E9E795C320BE}"/>
              </a:ext>
            </a:extLst>
          </p:cNvPr>
          <p:cNvPicPr>
            <a:picLocks noChangeAspect="1"/>
          </p:cNvPicPr>
          <p:nvPr/>
        </p:nvPicPr>
        <p:blipFill>
          <a:blip r:embed="rId4"/>
          <a:stretch>
            <a:fillRect/>
          </a:stretch>
        </p:blipFill>
        <p:spPr>
          <a:xfrm>
            <a:off x="6322471" y="1341557"/>
            <a:ext cx="4937200" cy="5257009"/>
          </a:xfrm>
          <a:prstGeom prst="rect">
            <a:avLst/>
          </a:prstGeom>
        </p:spPr>
      </p:pic>
    </p:spTree>
    <p:extLst>
      <p:ext uri="{BB962C8B-B14F-4D97-AF65-F5344CB8AC3E}">
        <p14:creationId xmlns:p14="http://schemas.microsoft.com/office/powerpoint/2010/main" val="2451150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79131-ADC0-40A7-9AB2-D51D3E051988}"/>
              </a:ext>
            </a:extLst>
          </p:cNvPr>
          <p:cNvSpPr txBox="1"/>
          <p:nvPr/>
        </p:nvSpPr>
        <p:spPr>
          <a:xfrm>
            <a:off x="147253" y="19379"/>
            <a:ext cx="11770659" cy="842795"/>
          </a:xfrm>
          <a:prstGeom prst="rect">
            <a:avLst/>
          </a:prstGeom>
          <a:noFill/>
        </p:spPr>
        <p:txBody>
          <a:bodyPr wrap="square">
            <a:spAutoFit/>
          </a:bodyPr>
          <a:lstStyle/>
          <a:p>
            <a:pPr marL="0" marR="0">
              <a:lnSpc>
                <a:spcPct val="107000"/>
              </a:lnSpc>
              <a:spcBef>
                <a:spcPts val="900"/>
              </a:spcBef>
              <a:spcAft>
                <a:spcPts val="600"/>
              </a:spcAft>
            </a:pPr>
            <a:r>
              <a:rPr lang="en-GB" sz="4800" b="1" spc="75" dirty="0" err="1">
                <a:solidFill>
                  <a:srgbClr val="F25821"/>
                </a:solidFill>
                <a:latin typeface="Arial" panose="020B0604020202020204" pitchFamily="34" charset="0"/>
                <a:ea typeface="Times New Roman" panose="02020603050405020304" pitchFamily="18" charset="0"/>
                <a:cs typeface="Cordia New" panose="020B0304020202020204" pitchFamily="34" charset="-34"/>
              </a:rPr>
              <a:t>Ứng</a:t>
            </a:r>
            <a:r>
              <a:rPr lang="en-GB" sz="4800" b="1" spc="75" dirty="0">
                <a:solidFill>
                  <a:srgbClr val="F25821"/>
                </a:solidFill>
                <a:latin typeface="Arial" panose="020B0604020202020204" pitchFamily="34" charset="0"/>
                <a:ea typeface="Times New Roman" panose="02020603050405020304" pitchFamily="18" charset="0"/>
                <a:cs typeface="Cordia New" panose="020B0304020202020204" pitchFamily="34" charset="-34"/>
              </a:rPr>
              <a:t> </a:t>
            </a:r>
            <a:r>
              <a:rPr lang="en-GB" sz="4800" b="1" spc="75" dirty="0" err="1">
                <a:solidFill>
                  <a:srgbClr val="F25821"/>
                </a:solidFill>
                <a:latin typeface="Arial" panose="020B0604020202020204" pitchFamily="34" charset="0"/>
                <a:ea typeface="Times New Roman" panose="02020603050405020304" pitchFamily="18" charset="0"/>
                <a:cs typeface="Cordia New" panose="020B0304020202020204" pitchFamily="34" charset="-34"/>
              </a:rPr>
              <a:t>phó</a:t>
            </a:r>
            <a:r>
              <a:rPr lang="en-GB" sz="4800" b="1" spc="75" dirty="0">
                <a:solidFill>
                  <a:srgbClr val="F25821"/>
                </a:solidFill>
                <a:latin typeface="Arial" panose="020B0604020202020204" pitchFamily="34" charset="0"/>
                <a:ea typeface="Times New Roman" panose="02020603050405020304" pitchFamily="18" charset="0"/>
                <a:cs typeface="Cordia New" panose="020B0304020202020204" pitchFamily="34" charset="-34"/>
              </a:rPr>
              <a:t> COVID-19 ở </a:t>
            </a:r>
            <a:r>
              <a:rPr lang="en-GB" sz="4800" b="1" spc="75" dirty="0" err="1">
                <a:solidFill>
                  <a:srgbClr val="F25821"/>
                </a:solidFill>
                <a:latin typeface="Arial" panose="020B0604020202020204" pitchFamily="34" charset="0"/>
                <a:ea typeface="Times New Roman" panose="02020603050405020304" pitchFamily="18" charset="0"/>
                <a:cs typeface="Cordia New" panose="020B0304020202020204" pitchFamily="34" charset="-34"/>
              </a:rPr>
              <a:t>châu</a:t>
            </a:r>
            <a:r>
              <a:rPr lang="en-GB" sz="4800" b="1" spc="75" dirty="0">
                <a:solidFill>
                  <a:srgbClr val="F25821"/>
                </a:solidFill>
                <a:latin typeface="Arial" panose="020B0604020202020204" pitchFamily="34" charset="0"/>
                <a:ea typeface="Times New Roman" panose="02020603050405020304" pitchFamily="18" charset="0"/>
                <a:cs typeface="Cordia New" panose="020B0304020202020204" pitchFamily="34" charset="-34"/>
              </a:rPr>
              <a:t> Á</a:t>
            </a:r>
            <a:endParaRPr lang="en-GB" sz="2800" b="1" dirty="0">
              <a:effectLst/>
              <a:latin typeface="Calibri" panose="020F0502020204030204" pitchFamily="34" charset="0"/>
              <a:ea typeface="Calibri" panose="020F0502020204030204" pitchFamily="34" charset="0"/>
              <a:cs typeface="Cordia New" panose="020B0304020202020204" pitchFamily="34" charset="-34"/>
            </a:endParaRPr>
          </a:p>
        </p:txBody>
      </p:sp>
      <p:grpSp>
        <p:nvGrpSpPr>
          <p:cNvPr id="64" name="Group 63">
            <a:extLst>
              <a:ext uri="{FF2B5EF4-FFF2-40B4-BE49-F238E27FC236}">
                <a16:creationId xmlns:a16="http://schemas.microsoft.com/office/drawing/2014/main" id="{B4BCE4CB-757A-46B1-8A4F-D60123F5400D}"/>
              </a:ext>
            </a:extLst>
          </p:cNvPr>
          <p:cNvGrpSpPr/>
          <p:nvPr/>
        </p:nvGrpSpPr>
        <p:grpSpPr>
          <a:xfrm>
            <a:off x="7103004" y="943080"/>
            <a:ext cx="2389390" cy="2821670"/>
            <a:chOff x="7103004" y="943080"/>
            <a:chExt cx="2389390" cy="2821670"/>
          </a:xfrm>
        </p:grpSpPr>
        <p:sp>
          <p:nvSpPr>
            <p:cNvPr id="29" name="TextBox 28">
              <a:extLst>
                <a:ext uri="{FF2B5EF4-FFF2-40B4-BE49-F238E27FC236}">
                  <a16:creationId xmlns:a16="http://schemas.microsoft.com/office/drawing/2014/main" id="{FA5DFAED-6533-4498-ACA5-D4C67938A821}"/>
                </a:ext>
              </a:extLst>
            </p:cNvPr>
            <p:cNvSpPr txBox="1"/>
            <p:nvPr/>
          </p:nvSpPr>
          <p:spPr>
            <a:xfrm>
              <a:off x="7103004" y="3241530"/>
              <a:ext cx="2293548" cy="523220"/>
            </a:xfrm>
            <a:prstGeom prst="rect">
              <a:avLst/>
            </a:prstGeom>
            <a:noFill/>
          </p:spPr>
          <p:txBody>
            <a:bodyPr wrap="square" rtlCol="0">
              <a:spAutoFit/>
            </a:bodyPr>
            <a:lstStyle/>
            <a:p>
              <a:pPr algn="ctr"/>
              <a:r>
                <a:rPr lang="en-US" sz="2800" b="1" dirty="0"/>
                <a:t>India</a:t>
              </a:r>
              <a:endParaRPr lang="en-GB" sz="2800" b="1" dirty="0"/>
            </a:p>
          </p:txBody>
        </p:sp>
        <p:pic>
          <p:nvPicPr>
            <p:cNvPr id="3" name="Picture 2" descr="A picture containing text, person, outdoor, standing&#10;&#10;Description automatically generated">
              <a:extLst>
                <a:ext uri="{FF2B5EF4-FFF2-40B4-BE49-F238E27FC236}">
                  <a16:creationId xmlns:a16="http://schemas.microsoft.com/office/drawing/2014/main" id="{C3AFA7FA-ACF9-4C79-9675-AC1A94A6E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482" y="943080"/>
              <a:ext cx="2170912" cy="2170912"/>
            </a:xfrm>
            <a:prstGeom prst="rect">
              <a:avLst/>
            </a:prstGeom>
          </p:spPr>
        </p:pic>
      </p:grpSp>
      <p:grpSp>
        <p:nvGrpSpPr>
          <p:cNvPr id="65" name="Group 64">
            <a:extLst>
              <a:ext uri="{FF2B5EF4-FFF2-40B4-BE49-F238E27FC236}">
                <a16:creationId xmlns:a16="http://schemas.microsoft.com/office/drawing/2014/main" id="{F8EB4053-9497-4CD6-A576-608CA4037315}"/>
              </a:ext>
            </a:extLst>
          </p:cNvPr>
          <p:cNvGrpSpPr/>
          <p:nvPr/>
        </p:nvGrpSpPr>
        <p:grpSpPr>
          <a:xfrm>
            <a:off x="9517847" y="922391"/>
            <a:ext cx="2356506" cy="2818572"/>
            <a:chOff x="9517847" y="922391"/>
            <a:chExt cx="2356506" cy="2818572"/>
          </a:xfrm>
        </p:grpSpPr>
        <p:sp>
          <p:nvSpPr>
            <p:cNvPr id="35" name="TextBox 34">
              <a:extLst>
                <a:ext uri="{FF2B5EF4-FFF2-40B4-BE49-F238E27FC236}">
                  <a16:creationId xmlns:a16="http://schemas.microsoft.com/office/drawing/2014/main" id="{8432E565-1939-4580-A6EE-6EBE3483D238}"/>
                </a:ext>
              </a:extLst>
            </p:cNvPr>
            <p:cNvSpPr txBox="1"/>
            <p:nvPr/>
          </p:nvSpPr>
          <p:spPr>
            <a:xfrm>
              <a:off x="9517847" y="3217743"/>
              <a:ext cx="2293548" cy="523220"/>
            </a:xfrm>
            <a:prstGeom prst="rect">
              <a:avLst/>
            </a:prstGeom>
            <a:noFill/>
          </p:spPr>
          <p:txBody>
            <a:bodyPr wrap="square" rtlCol="0">
              <a:spAutoFit/>
            </a:bodyPr>
            <a:lstStyle/>
            <a:p>
              <a:pPr algn="ctr"/>
              <a:r>
                <a:rPr lang="en-US" sz="2800" b="1" dirty="0"/>
                <a:t>Myanmar</a:t>
              </a:r>
              <a:endParaRPr lang="en-GB" sz="2800" b="1" dirty="0"/>
            </a:p>
          </p:txBody>
        </p:sp>
        <p:pic>
          <p:nvPicPr>
            <p:cNvPr id="6" name="Picture 5" descr="A picture containing person, indoor, dessert, meal&#10;&#10;Description automatically generated">
              <a:extLst>
                <a:ext uri="{FF2B5EF4-FFF2-40B4-BE49-F238E27FC236}">
                  <a16:creationId xmlns:a16="http://schemas.microsoft.com/office/drawing/2014/main" id="{3A04388B-48A0-4A5E-8440-BEC4D401E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807" y="922391"/>
              <a:ext cx="2240546" cy="2213560"/>
            </a:xfrm>
            <a:prstGeom prst="rect">
              <a:avLst/>
            </a:prstGeom>
          </p:spPr>
        </p:pic>
      </p:grpSp>
      <p:grpSp>
        <p:nvGrpSpPr>
          <p:cNvPr id="70" name="Group 69">
            <a:extLst>
              <a:ext uri="{FF2B5EF4-FFF2-40B4-BE49-F238E27FC236}">
                <a16:creationId xmlns:a16="http://schemas.microsoft.com/office/drawing/2014/main" id="{39ACA22C-5AFE-4119-AA3B-53486074C4FE}"/>
              </a:ext>
            </a:extLst>
          </p:cNvPr>
          <p:cNvGrpSpPr/>
          <p:nvPr/>
        </p:nvGrpSpPr>
        <p:grpSpPr>
          <a:xfrm>
            <a:off x="9731728" y="4007887"/>
            <a:ext cx="2390730" cy="2760076"/>
            <a:chOff x="9731728" y="4007887"/>
            <a:chExt cx="2390730" cy="2760076"/>
          </a:xfrm>
        </p:grpSpPr>
        <p:sp>
          <p:nvSpPr>
            <p:cNvPr id="32" name="TextBox 31">
              <a:extLst>
                <a:ext uri="{FF2B5EF4-FFF2-40B4-BE49-F238E27FC236}">
                  <a16:creationId xmlns:a16="http://schemas.microsoft.com/office/drawing/2014/main" id="{4B21AB78-F99E-4FC8-B308-A71BD25A5317}"/>
                </a:ext>
              </a:extLst>
            </p:cNvPr>
            <p:cNvSpPr txBox="1"/>
            <p:nvPr/>
          </p:nvSpPr>
          <p:spPr>
            <a:xfrm>
              <a:off x="9828910" y="6244743"/>
              <a:ext cx="2293548" cy="523220"/>
            </a:xfrm>
            <a:prstGeom prst="rect">
              <a:avLst/>
            </a:prstGeom>
            <a:noFill/>
          </p:spPr>
          <p:txBody>
            <a:bodyPr wrap="square" rtlCol="0">
              <a:spAutoFit/>
            </a:bodyPr>
            <a:lstStyle/>
            <a:p>
              <a:pPr algn="ctr"/>
              <a:r>
                <a:rPr lang="en-US" sz="2800" b="1" dirty="0"/>
                <a:t>Vietnam </a:t>
              </a:r>
              <a:endParaRPr lang="en-GB" sz="2800" b="1" dirty="0"/>
            </a:p>
          </p:txBody>
        </p:sp>
        <p:pic>
          <p:nvPicPr>
            <p:cNvPr id="14" name="Picture 13" descr="A group of people wearing masks&#10;&#10;Description automatically generated with low confidence">
              <a:extLst>
                <a:ext uri="{FF2B5EF4-FFF2-40B4-BE49-F238E27FC236}">
                  <a16:creationId xmlns:a16="http://schemas.microsoft.com/office/drawing/2014/main" id="{28F5B521-F6A2-4BC0-9870-AA0F9BF33E97}"/>
                </a:ext>
              </a:extLst>
            </p:cNvPr>
            <p:cNvPicPr>
              <a:picLocks noChangeAspect="1"/>
            </p:cNvPicPr>
            <p:nvPr/>
          </p:nvPicPr>
          <p:blipFill rotWithShape="1">
            <a:blip r:embed="rId5">
              <a:extLst>
                <a:ext uri="{28A0092B-C50C-407E-A947-70E740481C1C}">
                  <a14:useLocalDpi xmlns:a14="http://schemas.microsoft.com/office/drawing/2010/main" val="0"/>
                </a:ext>
              </a:extLst>
            </a:blip>
            <a:srcRect l="1" r="28229"/>
            <a:stretch/>
          </p:blipFill>
          <p:spPr>
            <a:xfrm>
              <a:off x="9731728" y="4007887"/>
              <a:ext cx="2390729" cy="2232978"/>
            </a:xfrm>
            <a:prstGeom prst="rect">
              <a:avLst/>
            </a:prstGeom>
          </p:spPr>
        </p:pic>
      </p:grpSp>
      <p:grpSp>
        <p:nvGrpSpPr>
          <p:cNvPr id="67" name="Group 66">
            <a:extLst>
              <a:ext uri="{FF2B5EF4-FFF2-40B4-BE49-F238E27FC236}">
                <a16:creationId xmlns:a16="http://schemas.microsoft.com/office/drawing/2014/main" id="{1560696B-C659-4569-A1EC-2EBC696BED18}"/>
              </a:ext>
            </a:extLst>
          </p:cNvPr>
          <p:cNvGrpSpPr/>
          <p:nvPr/>
        </p:nvGrpSpPr>
        <p:grpSpPr>
          <a:xfrm>
            <a:off x="2565641" y="4007887"/>
            <a:ext cx="2426994" cy="2798819"/>
            <a:chOff x="2565641" y="4007887"/>
            <a:chExt cx="2426994" cy="2798819"/>
          </a:xfrm>
        </p:grpSpPr>
        <p:sp>
          <p:nvSpPr>
            <p:cNvPr id="33" name="TextBox 32">
              <a:extLst>
                <a:ext uri="{FF2B5EF4-FFF2-40B4-BE49-F238E27FC236}">
                  <a16:creationId xmlns:a16="http://schemas.microsoft.com/office/drawing/2014/main" id="{AE941218-3E02-4A2E-BDB0-03A890E05122}"/>
                </a:ext>
              </a:extLst>
            </p:cNvPr>
            <p:cNvSpPr txBox="1"/>
            <p:nvPr/>
          </p:nvSpPr>
          <p:spPr>
            <a:xfrm>
              <a:off x="2649219" y="6283486"/>
              <a:ext cx="2343416" cy="523220"/>
            </a:xfrm>
            <a:prstGeom prst="rect">
              <a:avLst/>
            </a:prstGeom>
            <a:noFill/>
          </p:spPr>
          <p:txBody>
            <a:bodyPr wrap="square" rtlCol="0">
              <a:spAutoFit/>
            </a:bodyPr>
            <a:lstStyle/>
            <a:p>
              <a:pPr algn="ctr"/>
              <a:r>
                <a:rPr lang="en-US" sz="2800" b="1" dirty="0"/>
                <a:t>Philippine </a:t>
              </a:r>
              <a:endParaRPr lang="en-GB" sz="2800" b="1" dirty="0"/>
            </a:p>
          </p:txBody>
        </p:sp>
        <p:pic>
          <p:nvPicPr>
            <p:cNvPr id="20" name="Picture 19" descr="A picture containing person, indoor, smiling, posing&#10;&#10;Description automatically generated">
              <a:extLst>
                <a:ext uri="{FF2B5EF4-FFF2-40B4-BE49-F238E27FC236}">
                  <a16:creationId xmlns:a16="http://schemas.microsoft.com/office/drawing/2014/main" id="{EB5D09A2-A663-48AD-BC43-F6DDEC27556B}"/>
                </a:ext>
              </a:extLst>
            </p:cNvPr>
            <p:cNvPicPr>
              <a:picLocks noChangeAspect="1"/>
            </p:cNvPicPr>
            <p:nvPr/>
          </p:nvPicPr>
          <p:blipFill rotWithShape="1">
            <a:blip r:embed="rId6">
              <a:extLst>
                <a:ext uri="{28A0092B-C50C-407E-A947-70E740481C1C}">
                  <a14:useLocalDpi xmlns:a14="http://schemas.microsoft.com/office/drawing/2010/main" val="0"/>
                </a:ext>
              </a:extLst>
            </a:blip>
            <a:srcRect t="7965"/>
            <a:stretch/>
          </p:blipFill>
          <p:spPr>
            <a:xfrm>
              <a:off x="2565641" y="4007887"/>
              <a:ext cx="2180999" cy="2232979"/>
            </a:xfrm>
            <a:prstGeom prst="rect">
              <a:avLst/>
            </a:prstGeom>
          </p:spPr>
        </p:pic>
      </p:grpSp>
      <p:grpSp>
        <p:nvGrpSpPr>
          <p:cNvPr id="62" name="Group 61">
            <a:extLst>
              <a:ext uri="{FF2B5EF4-FFF2-40B4-BE49-F238E27FC236}">
                <a16:creationId xmlns:a16="http://schemas.microsoft.com/office/drawing/2014/main" id="{1F2DAFBC-A6B1-44DA-B70F-E88B86B07B50}"/>
              </a:ext>
            </a:extLst>
          </p:cNvPr>
          <p:cNvGrpSpPr/>
          <p:nvPr/>
        </p:nvGrpSpPr>
        <p:grpSpPr>
          <a:xfrm>
            <a:off x="2585139" y="948499"/>
            <a:ext cx="2293548" cy="2796997"/>
            <a:chOff x="2585139" y="948499"/>
            <a:chExt cx="2293548" cy="2796997"/>
          </a:xfrm>
        </p:grpSpPr>
        <p:sp>
          <p:nvSpPr>
            <p:cNvPr id="28" name="TextBox 27">
              <a:extLst>
                <a:ext uri="{FF2B5EF4-FFF2-40B4-BE49-F238E27FC236}">
                  <a16:creationId xmlns:a16="http://schemas.microsoft.com/office/drawing/2014/main" id="{0F669F03-28FE-470F-A0D4-CC0B49BDA0E8}"/>
                </a:ext>
              </a:extLst>
            </p:cNvPr>
            <p:cNvSpPr txBox="1"/>
            <p:nvPr/>
          </p:nvSpPr>
          <p:spPr>
            <a:xfrm>
              <a:off x="2585139" y="3222276"/>
              <a:ext cx="2293548" cy="523220"/>
            </a:xfrm>
            <a:prstGeom prst="rect">
              <a:avLst/>
            </a:prstGeom>
            <a:noFill/>
          </p:spPr>
          <p:txBody>
            <a:bodyPr wrap="square" rtlCol="0">
              <a:spAutoFit/>
            </a:bodyPr>
            <a:lstStyle/>
            <a:p>
              <a:pPr algn="ctr"/>
              <a:r>
                <a:rPr lang="en-US" sz="2800" b="1" dirty="0"/>
                <a:t>Cambodia </a:t>
              </a:r>
              <a:endParaRPr lang="en-GB" sz="2800" b="1" dirty="0"/>
            </a:p>
          </p:txBody>
        </p:sp>
        <p:pic>
          <p:nvPicPr>
            <p:cNvPr id="42" name="Picture 41" descr="A picture containing person&#10;&#10;Description automatically generated">
              <a:extLst>
                <a:ext uri="{FF2B5EF4-FFF2-40B4-BE49-F238E27FC236}">
                  <a16:creationId xmlns:a16="http://schemas.microsoft.com/office/drawing/2014/main" id="{45B15CCE-D4A4-4BB2-BE42-61EF3E2B92F7}"/>
                </a:ext>
              </a:extLst>
            </p:cNvPr>
            <p:cNvPicPr>
              <a:picLocks noChangeAspect="1"/>
            </p:cNvPicPr>
            <p:nvPr/>
          </p:nvPicPr>
          <p:blipFill rotWithShape="1">
            <a:blip r:embed="rId7">
              <a:extLst>
                <a:ext uri="{28A0092B-C50C-407E-A947-70E740481C1C}">
                  <a14:useLocalDpi xmlns:a14="http://schemas.microsoft.com/office/drawing/2010/main" val="0"/>
                </a:ext>
              </a:extLst>
            </a:blip>
            <a:srcRect l="18898"/>
            <a:stretch/>
          </p:blipFill>
          <p:spPr>
            <a:xfrm>
              <a:off x="2609347" y="948499"/>
              <a:ext cx="2245369" cy="2213560"/>
            </a:xfrm>
            <a:prstGeom prst="rect">
              <a:avLst/>
            </a:prstGeom>
          </p:spPr>
        </p:pic>
      </p:grpSp>
      <p:grpSp>
        <p:nvGrpSpPr>
          <p:cNvPr id="69" name="Group 68">
            <a:extLst>
              <a:ext uri="{FF2B5EF4-FFF2-40B4-BE49-F238E27FC236}">
                <a16:creationId xmlns:a16="http://schemas.microsoft.com/office/drawing/2014/main" id="{85166936-0EE3-4728-8867-2DB469D2B731}"/>
              </a:ext>
            </a:extLst>
          </p:cNvPr>
          <p:cNvGrpSpPr/>
          <p:nvPr/>
        </p:nvGrpSpPr>
        <p:grpSpPr>
          <a:xfrm>
            <a:off x="7281451" y="4025484"/>
            <a:ext cx="2293548" cy="2756200"/>
            <a:chOff x="7281451" y="4025484"/>
            <a:chExt cx="2293548" cy="2756200"/>
          </a:xfrm>
        </p:grpSpPr>
        <p:sp>
          <p:nvSpPr>
            <p:cNvPr id="31" name="TextBox 30">
              <a:extLst>
                <a:ext uri="{FF2B5EF4-FFF2-40B4-BE49-F238E27FC236}">
                  <a16:creationId xmlns:a16="http://schemas.microsoft.com/office/drawing/2014/main" id="{A41F859B-18F4-4F8D-8AF8-BEC4818AF532}"/>
                </a:ext>
              </a:extLst>
            </p:cNvPr>
            <p:cNvSpPr txBox="1"/>
            <p:nvPr/>
          </p:nvSpPr>
          <p:spPr>
            <a:xfrm>
              <a:off x="7281451" y="6258464"/>
              <a:ext cx="2293548" cy="523220"/>
            </a:xfrm>
            <a:prstGeom prst="rect">
              <a:avLst/>
            </a:prstGeom>
            <a:noFill/>
          </p:spPr>
          <p:txBody>
            <a:bodyPr wrap="square" rtlCol="0">
              <a:spAutoFit/>
            </a:bodyPr>
            <a:lstStyle/>
            <a:p>
              <a:pPr algn="ctr"/>
              <a:r>
                <a:rPr lang="en-US" sz="2800" b="1" dirty="0"/>
                <a:t>Thailand</a:t>
              </a:r>
              <a:endParaRPr lang="en-GB" sz="2800" b="1" dirty="0"/>
            </a:p>
          </p:txBody>
        </p:sp>
        <p:pic>
          <p:nvPicPr>
            <p:cNvPr id="50" name="Picture 49" descr="A person cooking food in a wok&#10;&#10;Description automatically generated with low confidence">
              <a:extLst>
                <a:ext uri="{FF2B5EF4-FFF2-40B4-BE49-F238E27FC236}">
                  <a16:creationId xmlns:a16="http://schemas.microsoft.com/office/drawing/2014/main" id="{4803DF35-5C0F-466B-B380-95EAE26A677C}"/>
                </a:ext>
              </a:extLst>
            </p:cNvPr>
            <p:cNvPicPr>
              <a:picLocks noChangeAspect="1"/>
            </p:cNvPicPr>
            <p:nvPr/>
          </p:nvPicPr>
          <p:blipFill rotWithShape="1">
            <a:blip r:embed="rId8">
              <a:extLst>
                <a:ext uri="{28A0092B-C50C-407E-A947-70E740481C1C}">
                  <a14:useLocalDpi xmlns:a14="http://schemas.microsoft.com/office/drawing/2010/main" val="0"/>
                </a:ext>
              </a:extLst>
            </a:blip>
            <a:srcRect l="13629"/>
            <a:stretch/>
          </p:blipFill>
          <p:spPr>
            <a:xfrm>
              <a:off x="7503876" y="4025484"/>
              <a:ext cx="2045458" cy="2215381"/>
            </a:xfrm>
            <a:prstGeom prst="rect">
              <a:avLst/>
            </a:prstGeom>
          </p:spPr>
        </p:pic>
      </p:grpSp>
      <p:grpSp>
        <p:nvGrpSpPr>
          <p:cNvPr id="66" name="Group 65">
            <a:extLst>
              <a:ext uri="{FF2B5EF4-FFF2-40B4-BE49-F238E27FC236}">
                <a16:creationId xmlns:a16="http://schemas.microsoft.com/office/drawing/2014/main" id="{13837B33-9E99-40B6-9F7E-C667DDEC9440}"/>
              </a:ext>
            </a:extLst>
          </p:cNvPr>
          <p:cNvGrpSpPr/>
          <p:nvPr/>
        </p:nvGrpSpPr>
        <p:grpSpPr>
          <a:xfrm>
            <a:off x="69542" y="4025485"/>
            <a:ext cx="2293548" cy="2781221"/>
            <a:chOff x="69542" y="4025485"/>
            <a:chExt cx="2293548" cy="2781221"/>
          </a:xfrm>
        </p:grpSpPr>
        <p:sp>
          <p:nvSpPr>
            <p:cNvPr id="34" name="TextBox 33">
              <a:extLst>
                <a:ext uri="{FF2B5EF4-FFF2-40B4-BE49-F238E27FC236}">
                  <a16:creationId xmlns:a16="http://schemas.microsoft.com/office/drawing/2014/main" id="{BD149733-E1D1-4DEB-A560-4AAC57F90F3B}"/>
                </a:ext>
              </a:extLst>
            </p:cNvPr>
            <p:cNvSpPr txBox="1"/>
            <p:nvPr/>
          </p:nvSpPr>
          <p:spPr>
            <a:xfrm>
              <a:off x="69542" y="6283486"/>
              <a:ext cx="2293548" cy="523220"/>
            </a:xfrm>
            <a:prstGeom prst="rect">
              <a:avLst/>
            </a:prstGeom>
            <a:noFill/>
          </p:spPr>
          <p:txBody>
            <a:bodyPr wrap="square" rtlCol="0">
              <a:spAutoFit/>
            </a:bodyPr>
            <a:lstStyle/>
            <a:p>
              <a:pPr algn="ctr"/>
              <a:r>
                <a:rPr lang="en-US" sz="2800" b="1" dirty="0"/>
                <a:t>Pakistan</a:t>
              </a:r>
              <a:endParaRPr lang="en-GB" sz="2800" b="1" dirty="0"/>
            </a:p>
          </p:txBody>
        </p:sp>
        <p:pic>
          <p:nvPicPr>
            <p:cNvPr id="54" name="Picture 53" descr="A picture containing outdoor, shop&#10;&#10;Description automatically generated">
              <a:extLst>
                <a:ext uri="{FF2B5EF4-FFF2-40B4-BE49-F238E27FC236}">
                  <a16:creationId xmlns:a16="http://schemas.microsoft.com/office/drawing/2014/main" id="{E088490A-0800-4C0A-9435-0FCF06F1AF77}"/>
                </a:ext>
              </a:extLst>
            </p:cNvPr>
            <p:cNvPicPr>
              <a:picLocks noChangeAspect="1"/>
            </p:cNvPicPr>
            <p:nvPr/>
          </p:nvPicPr>
          <p:blipFill rotWithShape="1">
            <a:blip r:embed="rId9">
              <a:extLst>
                <a:ext uri="{28A0092B-C50C-407E-A947-70E740481C1C}">
                  <a14:useLocalDpi xmlns:a14="http://schemas.microsoft.com/office/drawing/2010/main" val="0"/>
                </a:ext>
              </a:extLst>
            </a:blip>
            <a:srcRect l="19569" t="11923" r="21394"/>
            <a:stretch/>
          </p:blipFill>
          <p:spPr>
            <a:xfrm>
              <a:off x="147253" y="4025485"/>
              <a:ext cx="2197328" cy="2197784"/>
            </a:xfrm>
            <a:prstGeom prst="rect">
              <a:avLst/>
            </a:prstGeom>
          </p:spPr>
        </p:pic>
      </p:grpSp>
      <p:grpSp>
        <p:nvGrpSpPr>
          <p:cNvPr id="63" name="Group 62">
            <a:extLst>
              <a:ext uri="{FF2B5EF4-FFF2-40B4-BE49-F238E27FC236}">
                <a16:creationId xmlns:a16="http://schemas.microsoft.com/office/drawing/2014/main" id="{D80DD0F6-45AD-412D-962E-2677E18940EB}"/>
              </a:ext>
            </a:extLst>
          </p:cNvPr>
          <p:cNvGrpSpPr/>
          <p:nvPr/>
        </p:nvGrpSpPr>
        <p:grpSpPr>
          <a:xfrm>
            <a:off x="4930753" y="948499"/>
            <a:ext cx="2293548" cy="2796997"/>
            <a:chOff x="4930753" y="948499"/>
            <a:chExt cx="2293548" cy="2796997"/>
          </a:xfrm>
        </p:grpSpPr>
        <p:sp>
          <p:nvSpPr>
            <p:cNvPr id="37" name="TextBox 36">
              <a:extLst>
                <a:ext uri="{FF2B5EF4-FFF2-40B4-BE49-F238E27FC236}">
                  <a16:creationId xmlns:a16="http://schemas.microsoft.com/office/drawing/2014/main" id="{C1CEC146-C936-447A-B5DA-20EA44F99EC1}"/>
                </a:ext>
              </a:extLst>
            </p:cNvPr>
            <p:cNvSpPr txBox="1"/>
            <p:nvPr/>
          </p:nvSpPr>
          <p:spPr>
            <a:xfrm>
              <a:off x="4930753" y="3222276"/>
              <a:ext cx="2293548" cy="523220"/>
            </a:xfrm>
            <a:prstGeom prst="rect">
              <a:avLst/>
            </a:prstGeom>
            <a:noFill/>
          </p:spPr>
          <p:txBody>
            <a:bodyPr wrap="square" rtlCol="0">
              <a:spAutoFit/>
            </a:bodyPr>
            <a:lstStyle/>
            <a:p>
              <a:pPr algn="ctr"/>
              <a:r>
                <a:rPr lang="en-US" sz="2800" b="1" dirty="0"/>
                <a:t>Indonesia</a:t>
              </a:r>
              <a:endParaRPr lang="en-GB" sz="2800" b="1" dirty="0"/>
            </a:p>
          </p:txBody>
        </p:sp>
        <p:pic>
          <p:nvPicPr>
            <p:cNvPr id="56" name="Picture 55" descr="Text&#10;&#10;Description automatically generated">
              <a:extLst>
                <a:ext uri="{FF2B5EF4-FFF2-40B4-BE49-F238E27FC236}">
                  <a16:creationId xmlns:a16="http://schemas.microsoft.com/office/drawing/2014/main" id="{BF97B1F1-7F35-40E6-9A0E-F9A4B1277D41}"/>
                </a:ext>
              </a:extLst>
            </p:cNvPr>
            <p:cNvPicPr>
              <a:picLocks noChangeAspect="1"/>
            </p:cNvPicPr>
            <p:nvPr/>
          </p:nvPicPr>
          <p:blipFill rotWithShape="1">
            <a:blip r:embed="rId10">
              <a:extLst>
                <a:ext uri="{28A0092B-C50C-407E-A947-70E740481C1C}">
                  <a14:useLocalDpi xmlns:a14="http://schemas.microsoft.com/office/drawing/2010/main" val="0"/>
                </a:ext>
              </a:extLst>
            </a:blip>
            <a:srcRect l="26887" t="7058" r="16632" b="33595"/>
            <a:stretch/>
          </p:blipFill>
          <p:spPr>
            <a:xfrm>
              <a:off x="5100973" y="948499"/>
              <a:ext cx="2066068" cy="2170912"/>
            </a:xfrm>
            <a:prstGeom prst="rect">
              <a:avLst/>
            </a:prstGeom>
          </p:spPr>
        </p:pic>
      </p:grpSp>
      <p:grpSp>
        <p:nvGrpSpPr>
          <p:cNvPr id="61" name="Group 60">
            <a:extLst>
              <a:ext uri="{FF2B5EF4-FFF2-40B4-BE49-F238E27FC236}">
                <a16:creationId xmlns:a16="http://schemas.microsoft.com/office/drawing/2014/main" id="{05F595D6-DFD0-4D67-9469-554B99D69A15}"/>
              </a:ext>
            </a:extLst>
          </p:cNvPr>
          <p:cNvGrpSpPr/>
          <p:nvPr/>
        </p:nvGrpSpPr>
        <p:grpSpPr>
          <a:xfrm>
            <a:off x="69542" y="943080"/>
            <a:ext cx="2293548" cy="2797883"/>
            <a:chOff x="69542" y="943080"/>
            <a:chExt cx="2293548" cy="2797883"/>
          </a:xfrm>
        </p:grpSpPr>
        <p:sp>
          <p:nvSpPr>
            <p:cNvPr id="30" name="TextBox 29">
              <a:extLst>
                <a:ext uri="{FF2B5EF4-FFF2-40B4-BE49-F238E27FC236}">
                  <a16:creationId xmlns:a16="http://schemas.microsoft.com/office/drawing/2014/main" id="{7C64DB1F-15A2-43EA-9037-C0112C3C445F}"/>
                </a:ext>
              </a:extLst>
            </p:cNvPr>
            <p:cNvSpPr txBox="1"/>
            <p:nvPr/>
          </p:nvSpPr>
          <p:spPr>
            <a:xfrm>
              <a:off x="69542" y="3217743"/>
              <a:ext cx="2293548" cy="523220"/>
            </a:xfrm>
            <a:prstGeom prst="rect">
              <a:avLst/>
            </a:prstGeom>
            <a:noFill/>
          </p:spPr>
          <p:txBody>
            <a:bodyPr wrap="square" rtlCol="0">
              <a:spAutoFit/>
            </a:bodyPr>
            <a:lstStyle/>
            <a:p>
              <a:pPr algn="ctr"/>
              <a:r>
                <a:rPr lang="en-US" sz="2800" b="1" dirty="0"/>
                <a:t>Bangladesh </a:t>
              </a:r>
              <a:endParaRPr lang="en-GB" sz="2800" b="1" dirty="0"/>
            </a:p>
          </p:txBody>
        </p:sp>
        <p:pic>
          <p:nvPicPr>
            <p:cNvPr id="58" name="Picture 57" descr="A picture containing person, sitting&#10;&#10;Description automatically generated">
              <a:extLst>
                <a:ext uri="{FF2B5EF4-FFF2-40B4-BE49-F238E27FC236}">
                  <a16:creationId xmlns:a16="http://schemas.microsoft.com/office/drawing/2014/main" id="{CEE1ABF4-66C1-4023-A63F-1D33DBE338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359" y="943080"/>
              <a:ext cx="2240546" cy="2244554"/>
            </a:xfrm>
            <a:prstGeom prst="rect">
              <a:avLst/>
            </a:prstGeom>
          </p:spPr>
        </p:pic>
      </p:grpSp>
      <p:grpSp>
        <p:nvGrpSpPr>
          <p:cNvPr id="68" name="Group 67">
            <a:extLst>
              <a:ext uri="{FF2B5EF4-FFF2-40B4-BE49-F238E27FC236}">
                <a16:creationId xmlns:a16="http://schemas.microsoft.com/office/drawing/2014/main" id="{E507F888-88CE-47A0-A46F-475A205C33D9}"/>
              </a:ext>
            </a:extLst>
          </p:cNvPr>
          <p:cNvGrpSpPr/>
          <p:nvPr/>
        </p:nvGrpSpPr>
        <p:grpSpPr>
          <a:xfrm>
            <a:off x="4930753" y="4007888"/>
            <a:ext cx="2420341" cy="2773796"/>
            <a:chOff x="4930753" y="4007888"/>
            <a:chExt cx="2420341" cy="2773796"/>
          </a:xfrm>
        </p:grpSpPr>
        <p:sp>
          <p:nvSpPr>
            <p:cNvPr id="36" name="TextBox 35">
              <a:extLst>
                <a:ext uri="{FF2B5EF4-FFF2-40B4-BE49-F238E27FC236}">
                  <a16:creationId xmlns:a16="http://schemas.microsoft.com/office/drawing/2014/main" id="{A6FBF45C-F2E1-45F7-ABE6-AFE231F2DCC7}"/>
                </a:ext>
              </a:extLst>
            </p:cNvPr>
            <p:cNvSpPr txBox="1"/>
            <p:nvPr/>
          </p:nvSpPr>
          <p:spPr>
            <a:xfrm>
              <a:off x="5057546" y="6258464"/>
              <a:ext cx="2293548" cy="523220"/>
            </a:xfrm>
            <a:prstGeom prst="rect">
              <a:avLst/>
            </a:prstGeom>
            <a:noFill/>
          </p:spPr>
          <p:txBody>
            <a:bodyPr wrap="square" rtlCol="0">
              <a:spAutoFit/>
            </a:bodyPr>
            <a:lstStyle/>
            <a:p>
              <a:pPr algn="ctr"/>
              <a:r>
                <a:rPr lang="en-US" sz="2800" b="1" dirty="0"/>
                <a:t>Sri Lanka</a:t>
              </a:r>
              <a:endParaRPr lang="en-GB" sz="2800" b="1" dirty="0"/>
            </a:p>
          </p:txBody>
        </p:sp>
        <p:pic>
          <p:nvPicPr>
            <p:cNvPr id="60" name="Picture 59" descr="A group of people in a room&#10;&#10;Description automatically generated with medium confidence">
              <a:extLst>
                <a:ext uri="{FF2B5EF4-FFF2-40B4-BE49-F238E27FC236}">
                  <a16:creationId xmlns:a16="http://schemas.microsoft.com/office/drawing/2014/main" id="{32107A00-74F4-4234-8501-52D947AA4D23}"/>
                </a:ext>
              </a:extLst>
            </p:cNvPr>
            <p:cNvPicPr>
              <a:picLocks noChangeAspect="1"/>
            </p:cNvPicPr>
            <p:nvPr/>
          </p:nvPicPr>
          <p:blipFill rotWithShape="1">
            <a:blip r:embed="rId12">
              <a:extLst>
                <a:ext uri="{28A0092B-C50C-407E-A947-70E740481C1C}">
                  <a14:useLocalDpi xmlns:a14="http://schemas.microsoft.com/office/drawing/2010/main" val="0"/>
                </a:ext>
              </a:extLst>
            </a:blip>
            <a:srcRect l="19053" t="9466" r="29412" b="2540"/>
            <a:stretch/>
          </p:blipFill>
          <p:spPr>
            <a:xfrm>
              <a:off x="4930753" y="4007888"/>
              <a:ext cx="2390729" cy="2215382"/>
            </a:xfrm>
            <a:prstGeom prst="rect">
              <a:avLst/>
            </a:prstGeom>
          </p:spPr>
        </p:pic>
      </p:grpSp>
    </p:spTree>
    <p:extLst>
      <p:ext uri="{BB962C8B-B14F-4D97-AF65-F5344CB8AC3E}">
        <p14:creationId xmlns:p14="http://schemas.microsoft.com/office/powerpoint/2010/main" val="9220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14A0457-F9F4-4D5B-9409-8253537C7D29}"/>
              </a:ext>
            </a:extLst>
          </p:cNvPr>
          <p:cNvSpPr txBox="1"/>
          <p:nvPr/>
        </p:nvSpPr>
        <p:spPr>
          <a:xfrm>
            <a:off x="598154" y="1012954"/>
            <a:ext cx="11407574" cy="4832092"/>
          </a:xfrm>
          <a:prstGeom prst="rect">
            <a:avLst/>
          </a:prstGeom>
          <a:noFill/>
        </p:spPr>
        <p:txBody>
          <a:bodyPr wrap="square">
            <a:spAutoFit/>
          </a:bodyPr>
          <a:lstStyle/>
          <a:p>
            <a:pPr marL="514350" indent="-514350">
              <a:buFont typeface="+mj-lt"/>
              <a:buAutoNum type="arabicPeriod"/>
            </a:pPr>
            <a:r>
              <a:rPr lang="en-US" sz="4400" kern="1200" dirty="0">
                <a:solidFill>
                  <a:schemeClr val="tx1"/>
                </a:solidFill>
                <a:effectLst/>
                <a:latin typeface="Lexia-Bold"/>
              </a:rPr>
              <a:t>Thu </a:t>
            </a:r>
            <a:r>
              <a:rPr lang="en-US" sz="4400" kern="1200" dirty="0" err="1">
                <a:solidFill>
                  <a:schemeClr val="tx1"/>
                </a:solidFill>
                <a:effectLst/>
                <a:latin typeface="Lexia-Bold"/>
              </a:rPr>
              <a:t>thập</a:t>
            </a:r>
            <a:r>
              <a:rPr lang="en-US" sz="4400" kern="1200" dirty="0">
                <a:solidFill>
                  <a:schemeClr val="tx1"/>
                </a:solidFill>
                <a:effectLst/>
                <a:latin typeface="Lexia-Bold"/>
              </a:rPr>
              <a:t> </a:t>
            </a:r>
            <a:r>
              <a:rPr lang="en-US" sz="4400" kern="1200" dirty="0" err="1">
                <a:solidFill>
                  <a:schemeClr val="tx1"/>
                </a:solidFill>
                <a:effectLst/>
                <a:latin typeface="Lexia-Bold"/>
              </a:rPr>
              <a:t>số</a:t>
            </a:r>
            <a:r>
              <a:rPr lang="en-US" sz="4400" kern="1200" dirty="0">
                <a:solidFill>
                  <a:schemeClr val="tx1"/>
                </a:solidFill>
                <a:effectLst/>
                <a:latin typeface="Lexia-Bold"/>
              </a:rPr>
              <a:t> </a:t>
            </a:r>
            <a:r>
              <a:rPr lang="en-US" sz="4400" kern="1200" dirty="0" err="1">
                <a:solidFill>
                  <a:schemeClr val="tx1"/>
                </a:solidFill>
                <a:effectLst/>
                <a:latin typeface="Lexia-Bold"/>
              </a:rPr>
              <a:t>liệu</a:t>
            </a:r>
            <a:r>
              <a:rPr lang="en-US" sz="4400" kern="1200" dirty="0">
                <a:solidFill>
                  <a:schemeClr val="tx1"/>
                </a:solidFill>
                <a:effectLst/>
                <a:latin typeface="Lexia-Bold"/>
              </a:rPr>
              <a:t> </a:t>
            </a:r>
            <a:r>
              <a:rPr lang="en-US" sz="4400" kern="1200" dirty="0" err="1">
                <a:solidFill>
                  <a:schemeClr val="tx1"/>
                </a:solidFill>
                <a:effectLst/>
                <a:latin typeface="Lexia-Bold"/>
              </a:rPr>
              <a:t>phân</a:t>
            </a:r>
            <a:r>
              <a:rPr lang="en-US" sz="4400" kern="1200" dirty="0">
                <a:solidFill>
                  <a:schemeClr val="tx1"/>
                </a:solidFill>
                <a:effectLst/>
                <a:latin typeface="Lexia-Bold"/>
              </a:rPr>
              <a:t> </a:t>
            </a:r>
            <a:r>
              <a:rPr lang="en-US" sz="4400" kern="1200" dirty="0" err="1">
                <a:solidFill>
                  <a:schemeClr val="tx1"/>
                </a:solidFill>
                <a:effectLst/>
                <a:latin typeface="Lexia-Bold"/>
              </a:rPr>
              <a:t>theo</a:t>
            </a:r>
            <a:r>
              <a:rPr lang="en-US" sz="4400" kern="1200" dirty="0">
                <a:solidFill>
                  <a:schemeClr val="tx1"/>
                </a:solidFill>
                <a:effectLst/>
                <a:latin typeface="Lexia-Bold"/>
              </a:rPr>
              <a:t> </a:t>
            </a:r>
            <a:r>
              <a:rPr lang="en-US" sz="4400" kern="1200" dirty="0" err="1">
                <a:solidFill>
                  <a:schemeClr val="tx1"/>
                </a:solidFill>
                <a:effectLst/>
                <a:latin typeface="Lexia-Bold"/>
              </a:rPr>
              <a:t>tuổi</a:t>
            </a:r>
            <a:r>
              <a:rPr lang="en-US" sz="4400" kern="1200" dirty="0">
                <a:solidFill>
                  <a:schemeClr val="tx1"/>
                </a:solidFill>
                <a:effectLst/>
                <a:latin typeface="Lexia-Bold"/>
              </a:rPr>
              <a:t> </a:t>
            </a:r>
            <a:r>
              <a:rPr lang="en-US" sz="4400" kern="1200" dirty="0" err="1">
                <a:solidFill>
                  <a:schemeClr val="tx1"/>
                </a:solidFill>
                <a:effectLst/>
                <a:latin typeface="Lexia-Bold"/>
              </a:rPr>
              <a:t>và</a:t>
            </a:r>
            <a:r>
              <a:rPr lang="en-US" sz="4400" kern="1200" dirty="0">
                <a:solidFill>
                  <a:schemeClr val="tx1"/>
                </a:solidFill>
                <a:effectLst/>
                <a:latin typeface="Lexia-Bold"/>
              </a:rPr>
              <a:t> </a:t>
            </a:r>
            <a:r>
              <a:rPr lang="en-US" sz="4400" kern="1200" dirty="0" err="1">
                <a:solidFill>
                  <a:schemeClr val="tx1"/>
                </a:solidFill>
                <a:effectLst/>
                <a:latin typeface="Lexia-Bold"/>
              </a:rPr>
              <a:t>giới</a:t>
            </a:r>
            <a:r>
              <a:rPr lang="en-US" sz="4400" kern="1200" dirty="0">
                <a:solidFill>
                  <a:schemeClr val="tx1"/>
                </a:solidFill>
                <a:effectLst/>
                <a:latin typeface="Lexia-Bold"/>
              </a:rPr>
              <a:t> </a:t>
            </a:r>
            <a:r>
              <a:rPr lang="en-US" sz="4400" kern="1200" dirty="0" err="1">
                <a:solidFill>
                  <a:schemeClr val="tx1"/>
                </a:solidFill>
                <a:effectLst/>
                <a:latin typeface="Lexia-Bold"/>
              </a:rPr>
              <a:t>tính</a:t>
            </a:r>
            <a:endParaRPr lang="en-US" sz="4400" kern="1200" dirty="0">
              <a:solidFill>
                <a:schemeClr val="tx1"/>
              </a:solidFill>
              <a:effectLst/>
              <a:latin typeface="Lexia-Bold"/>
            </a:endParaRPr>
          </a:p>
          <a:p>
            <a:pPr marL="514350" indent="-514350">
              <a:buFont typeface="+mj-lt"/>
              <a:buAutoNum type="arabicPeriod"/>
            </a:pPr>
            <a:r>
              <a:rPr lang="en-US" sz="4400" dirty="0" err="1">
                <a:latin typeface="Lexia-Bold"/>
              </a:rPr>
              <a:t>Đầu</a:t>
            </a:r>
            <a:r>
              <a:rPr lang="en-US" sz="4400" dirty="0">
                <a:latin typeface="Lexia-Bold"/>
              </a:rPr>
              <a:t> </a:t>
            </a:r>
            <a:r>
              <a:rPr lang="en-US" sz="4400" dirty="0" err="1">
                <a:latin typeface="Lexia-Bold"/>
              </a:rPr>
              <a:t>tư</a:t>
            </a:r>
            <a:r>
              <a:rPr lang="en-US" sz="4400" dirty="0">
                <a:latin typeface="Lexia-Bold"/>
              </a:rPr>
              <a:t> </a:t>
            </a:r>
            <a:r>
              <a:rPr lang="en-US" sz="4400" dirty="0" err="1">
                <a:latin typeface="Lexia-Bold"/>
              </a:rPr>
              <a:t>vào</a:t>
            </a:r>
            <a:r>
              <a:rPr lang="en-US" sz="4400" dirty="0">
                <a:latin typeface="Lexia-Bold"/>
              </a:rPr>
              <a:t> các </a:t>
            </a:r>
            <a:r>
              <a:rPr lang="en-US" sz="4400" dirty="0" err="1">
                <a:latin typeface="Lexia-Bold"/>
              </a:rPr>
              <a:t>hệ</a:t>
            </a:r>
            <a:r>
              <a:rPr lang="en-US" sz="4400" dirty="0">
                <a:latin typeface="Lexia-Bold"/>
              </a:rPr>
              <a:t> thống </a:t>
            </a:r>
            <a:r>
              <a:rPr lang="en-US" sz="4400" dirty="0" err="1">
                <a:latin typeface="Lexia-Bold"/>
              </a:rPr>
              <a:t>giảm</a:t>
            </a:r>
            <a:r>
              <a:rPr lang="en-US" sz="4400" dirty="0">
                <a:latin typeface="Lexia-Bold"/>
              </a:rPr>
              <a:t> </a:t>
            </a:r>
            <a:r>
              <a:rPr lang="en-US" sz="4400" dirty="0" err="1">
                <a:latin typeface="Lexia-Bold"/>
              </a:rPr>
              <a:t>bất</a:t>
            </a:r>
            <a:r>
              <a:rPr lang="en-US" sz="4400" dirty="0">
                <a:latin typeface="Lexia-Bold"/>
              </a:rPr>
              <a:t> </a:t>
            </a:r>
            <a:r>
              <a:rPr lang="en-US" sz="4400" dirty="0" err="1">
                <a:latin typeface="Lexia-Bold"/>
              </a:rPr>
              <a:t>bình</a:t>
            </a:r>
            <a:r>
              <a:rPr lang="en-US" sz="4400" dirty="0">
                <a:latin typeface="Lexia-Bold"/>
              </a:rPr>
              <a:t> </a:t>
            </a:r>
            <a:r>
              <a:rPr lang="en-US" sz="4400" dirty="0" err="1">
                <a:latin typeface="Lexia-Bold"/>
              </a:rPr>
              <a:t>đẳng</a:t>
            </a:r>
            <a:r>
              <a:rPr lang="en-US" sz="4400" dirty="0">
                <a:latin typeface="Lexia-Bold"/>
              </a:rPr>
              <a:t> </a:t>
            </a:r>
            <a:r>
              <a:rPr lang="en-US" sz="4400" dirty="0" err="1">
                <a:latin typeface="Lexia-Bold"/>
              </a:rPr>
              <a:t>trong</a:t>
            </a:r>
            <a:r>
              <a:rPr lang="en-US" sz="4400" dirty="0">
                <a:latin typeface="Lexia-Bold"/>
              </a:rPr>
              <a:t> </a:t>
            </a:r>
            <a:r>
              <a:rPr lang="en-US" sz="4400" dirty="0" err="1">
                <a:latin typeface="Lexia-Bold"/>
              </a:rPr>
              <a:t>cuộc</a:t>
            </a:r>
            <a:r>
              <a:rPr lang="en-US" sz="4400" dirty="0">
                <a:latin typeface="Lexia-Bold"/>
              </a:rPr>
              <a:t> </a:t>
            </a:r>
            <a:r>
              <a:rPr lang="en-US" sz="4400" dirty="0" err="1">
                <a:latin typeface="Lexia-Bold"/>
              </a:rPr>
              <a:t>sống</a:t>
            </a:r>
            <a:r>
              <a:rPr lang="en-US" sz="4400" dirty="0">
                <a:latin typeface="Lexia-Bold"/>
              </a:rPr>
              <a:t> </a:t>
            </a:r>
            <a:r>
              <a:rPr lang="en-US" sz="4400" dirty="0" err="1">
                <a:latin typeface="Lexia-Bold"/>
              </a:rPr>
              <a:t>sau</a:t>
            </a:r>
            <a:r>
              <a:rPr lang="en-US" sz="4400" dirty="0">
                <a:latin typeface="Lexia-Bold"/>
              </a:rPr>
              <a:t> </a:t>
            </a:r>
            <a:r>
              <a:rPr lang="en-US" sz="4400" dirty="0" err="1">
                <a:latin typeface="Lexia-Bold"/>
              </a:rPr>
              <a:t>này</a:t>
            </a:r>
            <a:endParaRPr lang="en-US" sz="4400" kern="1200" dirty="0">
              <a:solidFill>
                <a:schemeClr val="tx1"/>
              </a:solidFill>
              <a:effectLst/>
              <a:latin typeface="Lexia-Bold"/>
            </a:endParaRPr>
          </a:p>
          <a:p>
            <a:pPr marL="514350" indent="-514350">
              <a:buFont typeface="+mj-lt"/>
              <a:buAutoNum type="arabicPeriod"/>
            </a:pPr>
            <a:r>
              <a:rPr lang="en-US" sz="4400" dirty="0" err="1">
                <a:latin typeface="Lexia-Bold"/>
              </a:rPr>
              <a:t>Ưu</a:t>
            </a:r>
            <a:r>
              <a:rPr lang="en-US" sz="4400" dirty="0">
                <a:latin typeface="Lexia-Bold"/>
              </a:rPr>
              <a:t> tiến các </a:t>
            </a:r>
            <a:r>
              <a:rPr lang="en-US" sz="4400" dirty="0" err="1">
                <a:latin typeface="Lexia-Bold"/>
              </a:rPr>
              <a:t>hệ</a:t>
            </a:r>
            <a:r>
              <a:rPr lang="en-US" sz="4400" dirty="0">
                <a:latin typeface="Lexia-Bold"/>
              </a:rPr>
              <a:t> thống </a:t>
            </a:r>
            <a:r>
              <a:rPr lang="en-US" sz="4400" dirty="0" err="1">
                <a:latin typeface="Lexia-Bold"/>
              </a:rPr>
              <a:t>quốc</a:t>
            </a:r>
            <a:r>
              <a:rPr lang="en-US" sz="4400" dirty="0">
                <a:latin typeface="Lexia-Bold"/>
              </a:rPr>
              <a:t> </a:t>
            </a:r>
            <a:r>
              <a:rPr lang="en-US" sz="4400" dirty="0" err="1">
                <a:latin typeface="Lexia-Bold"/>
              </a:rPr>
              <a:t>gia</a:t>
            </a:r>
            <a:r>
              <a:rPr lang="en-US" sz="4400" dirty="0">
                <a:latin typeface="Lexia-Bold"/>
              </a:rPr>
              <a:t> </a:t>
            </a:r>
            <a:r>
              <a:rPr lang="en-US" sz="4400" dirty="0" err="1">
                <a:latin typeface="Lexia-Bold"/>
              </a:rPr>
              <a:t>kết</a:t>
            </a:r>
            <a:r>
              <a:rPr lang="en-US" sz="4400" dirty="0">
                <a:latin typeface="Lexia-Bold"/>
              </a:rPr>
              <a:t> </a:t>
            </a:r>
            <a:r>
              <a:rPr lang="en-US" sz="4400" dirty="0" err="1">
                <a:latin typeface="Lexia-Bold"/>
              </a:rPr>
              <a:t>hợp</a:t>
            </a:r>
            <a:r>
              <a:rPr lang="en-US" sz="4400" dirty="0">
                <a:latin typeface="Lexia-Bold"/>
              </a:rPr>
              <a:t> </a:t>
            </a:r>
            <a:r>
              <a:rPr lang="en-US" sz="4400" dirty="0" err="1">
                <a:latin typeface="Lexia-Bold"/>
              </a:rPr>
              <a:t>chăm</a:t>
            </a:r>
            <a:r>
              <a:rPr lang="en-US" sz="4400" dirty="0">
                <a:latin typeface="Lexia-Bold"/>
              </a:rPr>
              <a:t> </a:t>
            </a:r>
            <a:r>
              <a:rPr lang="en-US" sz="4400" dirty="0" err="1">
                <a:latin typeface="Lexia-Bold"/>
              </a:rPr>
              <a:t>sóc</a:t>
            </a:r>
            <a:r>
              <a:rPr lang="en-US" sz="4400" dirty="0">
                <a:latin typeface="Lexia-Bold"/>
              </a:rPr>
              <a:t> y </a:t>
            </a:r>
            <a:r>
              <a:rPr lang="en-US" sz="4400" dirty="0" err="1">
                <a:latin typeface="Lexia-Bold"/>
              </a:rPr>
              <a:t>tế</a:t>
            </a:r>
            <a:r>
              <a:rPr lang="en-US" sz="4400" dirty="0">
                <a:latin typeface="Lexia-Bold"/>
              </a:rPr>
              <a:t> </a:t>
            </a:r>
            <a:r>
              <a:rPr lang="en-US" sz="4400" dirty="0" err="1">
                <a:latin typeface="Lexia-Bold"/>
              </a:rPr>
              <a:t>phổ</a:t>
            </a:r>
            <a:r>
              <a:rPr lang="en-US" sz="4400" dirty="0">
                <a:latin typeface="Lexia-Bold"/>
              </a:rPr>
              <a:t> </a:t>
            </a:r>
            <a:r>
              <a:rPr lang="en-US" sz="4400" dirty="0" err="1">
                <a:latin typeface="Lexia-Bold"/>
              </a:rPr>
              <a:t>cập</a:t>
            </a:r>
            <a:r>
              <a:rPr lang="en-US" sz="4400" dirty="0">
                <a:latin typeface="Lexia-Bold"/>
              </a:rPr>
              <a:t> </a:t>
            </a:r>
            <a:r>
              <a:rPr lang="en-US" sz="4400" dirty="0" err="1">
                <a:latin typeface="Lexia-Bold"/>
              </a:rPr>
              <a:t>và</a:t>
            </a:r>
            <a:r>
              <a:rPr lang="en-US" sz="4400" dirty="0">
                <a:latin typeface="Lexia-Bold"/>
              </a:rPr>
              <a:t> </a:t>
            </a:r>
            <a:r>
              <a:rPr lang="en-US" sz="4400" dirty="0" err="1">
                <a:latin typeface="Lexia-Bold"/>
              </a:rPr>
              <a:t>sàn</a:t>
            </a:r>
            <a:r>
              <a:rPr lang="en-US" sz="4400" dirty="0">
                <a:latin typeface="Lexia-Bold"/>
              </a:rPr>
              <a:t> </a:t>
            </a:r>
            <a:r>
              <a:rPr lang="en-US" sz="4400" dirty="0" err="1">
                <a:latin typeface="Lexia-Bold"/>
              </a:rPr>
              <a:t>bảo</a:t>
            </a:r>
            <a:r>
              <a:rPr lang="en-US" sz="4400" dirty="0">
                <a:latin typeface="Lexia-Bold"/>
              </a:rPr>
              <a:t> </a:t>
            </a:r>
            <a:r>
              <a:rPr lang="en-US" sz="4400" dirty="0" err="1">
                <a:latin typeface="Lexia-Bold"/>
              </a:rPr>
              <a:t>trợ</a:t>
            </a:r>
            <a:r>
              <a:rPr lang="en-US" sz="4400" dirty="0">
                <a:latin typeface="Lexia-Bold"/>
              </a:rPr>
              <a:t> </a:t>
            </a:r>
            <a:r>
              <a:rPr lang="en-US" sz="4400" dirty="0" err="1">
                <a:latin typeface="Lexia-Bold"/>
              </a:rPr>
              <a:t>xã</a:t>
            </a:r>
            <a:r>
              <a:rPr lang="en-US" sz="4400" dirty="0">
                <a:latin typeface="Lexia-Bold"/>
              </a:rPr>
              <a:t> </a:t>
            </a:r>
            <a:r>
              <a:rPr lang="en-US" sz="4400" dirty="0" err="1">
                <a:latin typeface="Lexia-Bold"/>
              </a:rPr>
              <a:t>hội</a:t>
            </a:r>
            <a:r>
              <a:rPr lang="en-US" sz="4400" dirty="0">
                <a:latin typeface="Lexia-Bold"/>
              </a:rPr>
              <a:t> </a:t>
            </a:r>
            <a:r>
              <a:rPr lang="en-US" sz="4400" dirty="0" err="1">
                <a:latin typeface="Lexia-Bold"/>
              </a:rPr>
              <a:t>cho</a:t>
            </a:r>
            <a:r>
              <a:rPr lang="en-US" sz="4400" dirty="0">
                <a:latin typeface="Lexia-Bold"/>
              </a:rPr>
              <a:t> </a:t>
            </a:r>
            <a:r>
              <a:rPr lang="en-US" sz="4400" dirty="0" err="1">
                <a:latin typeface="Lexia-Bold"/>
              </a:rPr>
              <a:t>tất</a:t>
            </a:r>
            <a:r>
              <a:rPr lang="en-US" sz="4400" dirty="0">
                <a:latin typeface="Lexia-Bold"/>
              </a:rPr>
              <a:t> </a:t>
            </a:r>
            <a:r>
              <a:rPr lang="en-US" sz="4400" dirty="0" err="1">
                <a:latin typeface="Lexia-Bold"/>
              </a:rPr>
              <a:t>cả</a:t>
            </a:r>
            <a:r>
              <a:rPr lang="en-US" sz="4400" dirty="0">
                <a:latin typeface="Lexia-Bold"/>
              </a:rPr>
              <a:t> </a:t>
            </a:r>
            <a:r>
              <a:rPr lang="en-US" sz="4400" dirty="0" err="1">
                <a:latin typeface="Lexia-Bold"/>
              </a:rPr>
              <a:t>mọi</a:t>
            </a:r>
            <a:r>
              <a:rPr lang="en-US" sz="4400" dirty="0">
                <a:latin typeface="Lexia-Bold"/>
              </a:rPr>
              <a:t> người</a:t>
            </a:r>
            <a:endParaRPr lang="en-US" sz="4400" kern="1200" dirty="0">
              <a:solidFill>
                <a:schemeClr val="tx1"/>
              </a:solidFill>
              <a:effectLst/>
              <a:latin typeface="Lexia-Bold"/>
            </a:endParaRPr>
          </a:p>
          <a:p>
            <a:pPr marL="514350" indent="-514350">
              <a:buFont typeface="+mj-lt"/>
              <a:buAutoNum type="arabicPeriod"/>
            </a:pPr>
            <a:r>
              <a:rPr lang="en-US" sz="4400" kern="1200" dirty="0" err="1">
                <a:solidFill>
                  <a:schemeClr val="tx1"/>
                </a:solidFill>
                <a:effectLst/>
                <a:latin typeface="Lexia-Bold"/>
              </a:rPr>
              <a:t>Gộp</a:t>
            </a:r>
            <a:r>
              <a:rPr lang="en-US" sz="4400" kern="1200" dirty="0">
                <a:solidFill>
                  <a:schemeClr val="tx1"/>
                </a:solidFill>
                <a:effectLst/>
                <a:latin typeface="Lexia-Bold"/>
              </a:rPr>
              <a:t> NSA </a:t>
            </a:r>
            <a:r>
              <a:rPr lang="en-US" sz="4400" kern="1200" dirty="0" err="1">
                <a:solidFill>
                  <a:schemeClr val="tx1"/>
                </a:solidFill>
                <a:effectLst/>
                <a:latin typeface="Lexia-Bold"/>
              </a:rPr>
              <a:t>trong</a:t>
            </a:r>
            <a:r>
              <a:rPr lang="en-US" sz="4400" kern="1200" dirty="0">
                <a:solidFill>
                  <a:schemeClr val="tx1"/>
                </a:solidFill>
                <a:effectLst/>
                <a:latin typeface="Lexia-Bold"/>
              </a:rPr>
              <a:t> </a:t>
            </a:r>
            <a:r>
              <a:rPr lang="en-US" sz="4400" dirty="0" err="1">
                <a:latin typeface="Lexia-Bold"/>
              </a:rPr>
              <a:t>và</a:t>
            </a:r>
            <a:r>
              <a:rPr lang="en-US" sz="4400" dirty="0">
                <a:latin typeface="Lexia-Bold"/>
              </a:rPr>
              <a:t> </a:t>
            </a:r>
            <a:r>
              <a:rPr lang="en-US" sz="4400" dirty="0" err="1">
                <a:latin typeface="Lexia-Bold"/>
              </a:rPr>
              <a:t>sau</a:t>
            </a:r>
            <a:r>
              <a:rPr lang="en-US" sz="4400" dirty="0">
                <a:latin typeface="Lexia-Bold"/>
              </a:rPr>
              <a:t> </a:t>
            </a:r>
            <a:r>
              <a:rPr lang="en-US" sz="4400" dirty="0" err="1">
                <a:latin typeface="Lexia-Bold"/>
              </a:rPr>
              <a:t>đại</a:t>
            </a:r>
            <a:r>
              <a:rPr lang="en-US" sz="4400" dirty="0">
                <a:latin typeface="Lexia-Bold"/>
              </a:rPr>
              <a:t> </a:t>
            </a:r>
            <a:r>
              <a:rPr lang="en-US" sz="4400" dirty="0" err="1">
                <a:latin typeface="Lexia-Bold"/>
              </a:rPr>
              <a:t>dịch</a:t>
            </a:r>
            <a:endParaRPr lang="en-US" sz="4400" kern="1200" dirty="0">
              <a:solidFill>
                <a:schemeClr val="tx1"/>
              </a:solidFill>
              <a:effectLst/>
              <a:latin typeface="Lexia-Bold"/>
            </a:endParaRPr>
          </a:p>
        </p:txBody>
      </p:sp>
      <p:sp>
        <p:nvSpPr>
          <p:cNvPr id="16" name="TextBox 15">
            <a:extLst>
              <a:ext uri="{FF2B5EF4-FFF2-40B4-BE49-F238E27FC236}">
                <a16:creationId xmlns:a16="http://schemas.microsoft.com/office/drawing/2014/main" id="{9B04A4E0-C61A-4CD7-98CF-FFFBF05B6720}"/>
              </a:ext>
            </a:extLst>
          </p:cNvPr>
          <p:cNvSpPr txBox="1"/>
          <p:nvPr/>
        </p:nvSpPr>
        <p:spPr>
          <a:xfrm>
            <a:off x="232980" y="81413"/>
            <a:ext cx="12137922" cy="923330"/>
          </a:xfrm>
          <a:prstGeom prst="rect">
            <a:avLst/>
          </a:prstGeom>
          <a:noFill/>
        </p:spPr>
        <p:txBody>
          <a:bodyPr wrap="square">
            <a:spAutoFit/>
          </a:bodyPr>
          <a:lstStyle/>
          <a:p>
            <a:r>
              <a:rPr lang="en-US" sz="5400" b="1" dirty="0" err="1">
                <a:solidFill>
                  <a:srgbClr val="FF0066"/>
                </a:solidFill>
                <a:latin typeface="Lexia-Bold"/>
              </a:rPr>
              <a:t>Khuyến</a:t>
            </a:r>
            <a:r>
              <a:rPr lang="en-US" sz="5400" b="1" dirty="0">
                <a:solidFill>
                  <a:srgbClr val="FF0066"/>
                </a:solidFill>
                <a:latin typeface="Lexia-Bold"/>
              </a:rPr>
              <a:t> </a:t>
            </a:r>
            <a:r>
              <a:rPr lang="en-US" sz="5400" b="1" dirty="0" err="1">
                <a:solidFill>
                  <a:srgbClr val="FF0066"/>
                </a:solidFill>
                <a:latin typeface="Lexia-Bold"/>
              </a:rPr>
              <a:t>nghị</a:t>
            </a:r>
            <a:endParaRPr lang="en-GB" sz="5400" b="1" kern="1200" dirty="0">
              <a:solidFill>
                <a:srgbClr val="FF0066"/>
              </a:solidFill>
              <a:latin typeface="Lexia-Bold"/>
            </a:endParaRPr>
          </a:p>
        </p:txBody>
      </p:sp>
    </p:spTree>
    <p:extLst>
      <p:ext uri="{BB962C8B-B14F-4D97-AF65-F5344CB8AC3E}">
        <p14:creationId xmlns:p14="http://schemas.microsoft.com/office/powerpoint/2010/main" val="35105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B6A-43D0-4EFB-8884-882F0F3C6B64}"/>
              </a:ext>
            </a:extLst>
          </p:cNvPr>
          <p:cNvSpPr>
            <a:spLocks noGrp="1"/>
          </p:cNvSpPr>
          <p:nvPr>
            <p:ph type="title"/>
          </p:nvPr>
        </p:nvSpPr>
        <p:spPr>
          <a:xfrm>
            <a:off x="2982687" y="2548504"/>
            <a:ext cx="9209313" cy="1325563"/>
          </a:xfrm>
        </p:spPr>
        <p:txBody>
          <a:bodyPr>
            <a:noAutofit/>
          </a:bodyPr>
          <a:lstStyle/>
          <a:p>
            <a:r>
              <a:rPr lang="en-US" sz="9600" b="1" dirty="0" err="1">
                <a:solidFill>
                  <a:srgbClr val="FF0000"/>
                </a:solidFill>
                <a:latin typeface="Amasis MT Pro Black" panose="02040A04050005020304" pitchFamily="18" charset="0"/>
              </a:rPr>
              <a:t>Nghiên</a:t>
            </a:r>
            <a:r>
              <a:rPr lang="en-US" sz="9600" b="1" dirty="0">
                <a:solidFill>
                  <a:srgbClr val="FF0000"/>
                </a:solidFill>
                <a:latin typeface="Amasis MT Pro Black" panose="02040A04050005020304" pitchFamily="18" charset="0"/>
              </a:rPr>
              <a:t> </a:t>
            </a:r>
            <a:r>
              <a:rPr lang="en-US" sz="9600" b="1" dirty="0" err="1">
                <a:solidFill>
                  <a:srgbClr val="FF0000"/>
                </a:solidFill>
                <a:latin typeface="Amasis MT Pro Black" panose="02040A04050005020304" pitchFamily="18" charset="0"/>
              </a:rPr>
              <a:t>cứu</a:t>
            </a:r>
            <a:r>
              <a:rPr lang="en-US" sz="9600" b="1" dirty="0">
                <a:solidFill>
                  <a:srgbClr val="FF0000"/>
                </a:solidFill>
                <a:latin typeface="Amasis MT Pro Black" panose="02040A04050005020304" pitchFamily="18" charset="0"/>
              </a:rPr>
              <a:t> </a:t>
            </a:r>
            <a:r>
              <a:rPr lang="en-US" sz="9600" b="1" dirty="0" err="1">
                <a:solidFill>
                  <a:srgbClr val="FF0000"/>
                </a:solidFill>
                <a:latin typeface="Amasis MT Pro Black" panose="02040A04050005020304" pitchFamily="18" charset="0"/>
              </a:rPr>
              <a:t>trường</a:t>
            </a:r>
            <a:r>
              <a:rPr lang="en-US" sz="9600" b="1" dirty="0">
                <a:solidFill>
                  <a:srgbClr val="FF0000"/>
                </a:solidFill>
                <a:latin typeface="Amasis MT Pro Black" panose="02040A04050005020304" pitchFamily="18" charset="0"/>
              </a:rPr>
              <a:t> </a:t>
            </a:r>
            <a:r>
              <a:rPr lang="en-US" sz="9600" b="1" dirty="0" err="1">
                <a:solidFill>
                  <a:srgbClr val="FF0000"/>
                </a:solidFill>
                <a:latin typeface="Amasis MT Pro Black" panose="02040A04050005020304" pitchFamily="18" charset="0"/>
              </a:rPr>
              <a:t>hợp</a:t>
            </a:r>
            <a:r>
              <a:rPr lang="en-US" sz="9600" b="1" dirty="0">
                <a:solidFill>
                  <a:srgbClr val="FF0000"/>
                </a:solidFill>
                <a:latin typeface="Amasis MT Pro Black" panose="02040A04050005020304" pitchFamily="18" charset="0"/>
              </a:rPr>
              <a:t>: </a:t>
            </a:r>
            <a:r>
              <a:rPr lang="en-US" sz="9600" b="1" dirty="0" err="1">
                <a:latin typeface="Amasis MT Pro Black" panose="02040A04050005020304" pitchFamily="18" charset="0"/>
              </a:rPr>
              <a:t>Ứ</a:t>
            </a:r>
            <a:r>
              <a:rPr lang="en-US" sz="9600" dirty="0" err="1">
                <a:latin typeface="Amasis MT Pro Black" panose="02040A04050005020304" pitchFamily="18" charset="0"/>
              </a:rPr>
              <a:t>ng</a:t>
            </a:r>
            <a:r>
              <a:rPr lang="en-US" sz="9600" dirty="0">
                <a:latin typeface="Amasis MT Pro Black" panose="02040A04050005020304" pitchFamily="18" charset="0"/>
              </a:rPr>
              <a:t> </a:t>
            </a:r>
            <a:r>
              <a:rPr lang="en-US" sz="9600" dirty="0" err="1">
                <a:latin typeface="Amasis MT Pro Black" panose="02040A04050005020304" pitchFamily="18" charset="0"/>
              </a:rPr>
              <a:t>phó</a:t>
            </a:r>
            <a:r>
              <a:rPr lang="en-US" sz="9600" dirty="0">
                <a:latin typeface="Amasis MT Pro Black" panose="02040A04050005020304" pitchFamily="18" charset="0"/>
              </a:rPr>
              <a:t> COVID-19 </a:t>
            </a:r>
            <a:r>
              <a:rPr lang="en-US" sz="9600" dirty="0" err="1">
                <a:latin typeface="Amasis MT Pro Black" panose="02040A04050005020304" pitchFamily="18" charset="0"/>
              </a:rPr>
              <a:t>của</a:t>
            </a:r>
            <a:r>
              <a:rPr lang="en-US" sz="9600" dirty="0">
                <a:latin typeface="Amasis MT Pro Black" panose="02040A04050005020304" pitchFamily="18" charset="0"/>
              </a:rPr>
              <a:t>  ISHC</a:t>
            </a:r>
          </a:p>
        </p:txBody>
      </p:sp>
      <p:sp>
        <p:nvSpPr>
          <p:cNvPr id="5" name="Rectangle 4">
            <a:extLst>
              <a:ext uri="{FF2B5EF4-FFF2-40B4-BE49-F238E27FC236}">
                <a16:creationId xmlns:a16="http://schemas.microsoft.com/office/drawing/2014/main" id="{55FD6283-4857-4AB3-BFF4-EFAE91999FB3}"/>
              </a:ext>
            </a:extLst>
          </p:cNvPr>
          <p:cNvSpPr/>
          <p:nvPr/>
        </p:nvSpPr>
        <p:spPr>
          <a:xfrm>
            <a:off x="0" y="355600"/>
            <a:ext cx="2841172" cy="5791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38EE08A3-5907-469E-9C00-F858F9039BEA}"/>
              </a:ext>
            </a:extLst>
          </p:cNvPr>
          <p:cNvSpPr/>
          <p:nvPr/>
        </p:nvSpPr>
        <p:spPr>
          <a:xfrm>
            <a:off x="304800" y="1365363"/>
            <a:ext cx="2231571" cy="33745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00" b="1" dirty="0"/>
              <a:t>4</a:t>
            </a:r>
            <a:endParaRPr lang="en-GB" sz="23900" b="1" dirty="0"/>
          </a:p>
        </p:txBody>
      </p:sp>
    </p:spTree>
    <p:custDataLst>
      <p:tags r:id="rId1"/>
    </p:custDataLst>
    <p:extLst>
      <p:ext uri="{BB962C8B-B14F-4D97-AF65-F5344CB8AC3E}">
        <p14:creationId xmlns:p14="http://schemas.microsoft.com/office/powerpoint/2010/main" val="4045757343"/>
      </p:ext>
    </p:extLst>
  </p:cSld>
  <p:clrMapOvr>
    <a:masterClrMapping/>
  </p:clrMapOvr>
  <mc:AlternateContent xmlns:mc="http://schemas.openxmlformats.org/markup-compatibility/2006" xmlns:p14="http://schemas.microsoft.com/office/powerpoint/2010/main">
    <mc:Choice Requires="p14">
      <p:transition spd="slow" p14:dur="2000" advTm="5496"/>
    </mc:Choice>
    <mc:Fallback xmlns="">
      <p:transition spd="slow" advTm="54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xit" presetSubtype="8" fill="hold" grpId="1" nodeType="afterEffect">
                                  <p:stCondLst>
                                    <p:cond delay="2000"/>
                                  </p:stCondLst>
                                  <p:childTnLst>
                                    <p:anim calcmode="lin" valueType="num">
                                      <p:cBhvr additive="base">
                                        <p:cTn id="16" dur="1000"/>
                                        <p:tgtEl>
                                          <p:spTgt spid="2"/>
                                        </p:tgtEl>
                                        <p:attrNameLst>
                                          <p:attrName>ppt_x</p:attrName>
                                        </p:attrNameLst>
                                      </p:cBhvr>
                                      <p:tavLst>
                                        <p:tav tm="0">
                                          <p:val>
                                            <p:strVal val="ppt_x"/>
                                          </p:val>
                                        </p:tav>
                                        <p:tav tm="100000">
                                          <p:val>
                                            <p:strVal val="0-ppt_w/2"/>
                                          </p:val>
                                        </p:tav>
                                      </p:tavLst>
                                    </p:anim>
                                    <p:anim calcmode="lin" valueType="num">
                                      <p:cBhvr additive="base">
                                        <p:cTn id="17" dur="1000"/>
                                        <p:tgtEl>
                                          <p:spTgt spid="2"/>
                                        </p:tgtEl>
                                        <p:attrNameLst>
                                          <p:attrName>ppt_y</p:attrName>
                                        </p:attrNameLst>
                                      </p:cBhvr>
                                      <p:tavLst>
                                        <p:tav tm="0">
                                          <p:val>
                                            <p:strVal val="ppt_y"/>
                                          </p:val>
                                        </p:tav>
                                        <p:tav tm="100000">
                                          <p:val>
                                            <p:strVal val="ppt_y"/>
                                          </p:val>
                                        </p:tav>
                                      </p:tavLst>
                                    </p:anim>
                                    <p:set>
                                      <p:cBhvr>
                                        <p:cTn id="18" dur="1" fill="hold">
                                          <p:stCondLst>
                                            <p:cond delay="999"/>
                                          </p:stCondLst>
                                        </p:cTn>
                                        <p:tgtEl>
                                          <p:spTgt spid="2"/>
                                        </p:tgtEl>
                                        <p:attrNameLst>
                                          <p:attrName>style.visibility</p:attrName>
                                        </p:attrNameLst>
                                      </p:cBhvr>
                                      <p:to>
                                        <p:strVal val="hidden"/>
                                      </p:to>
                                    </p:set>
                                  </p:childTnLst>
                                </p:cTn>
                              </p:par>
                            </p:childTnLst>
                          </p:cTn>
                        </p:par>
                        <p:par>
                          <p:cTn id="19" fill="hold">
                            <p:stCondLst>
                              <p:cond delay="4750"/>
                            </p:stCondLst>
                            <p:childTnLst>
                              <p:par>
                                <p:cTn id="20" presetID="2" presetClass="exit" presetSubtype="8" fill="hold" grpId="1" nodeType="afterEffect">
                                  <p:stCondLst>
                                    <p:cond delay="0"/>
                                  </p:stCondLst>
                                  <p:childTnLst>
                                    <p:anim calcmode="lin" valueType="num">
                                      <p:cBhvr additive="base">
                                        <p:cTn id="21" dur="750"/>
                                        <p:tgtEl>
                                          <p:spTgt spid="4"/>
                                        </p:tgtEl>
                                        <p:attrNameLst>
                                          <p:attrName>ppt_x</p:attrName>
                                        </p:attrNameLst>
                                      </p:cBhvr>
                                      <p:tavLst>
                                        <p:tav tm="0">
                                          <p:val>
                                            <p:strVal val="ppt_x"/>
                                          </p:val>
                                        </p:tav>
                                        <p:tav tm="100000">
                                          <p:val>
                                            <p:strVal val="0-ppt_w/2"/>
                                          </p:val>
                                        </p:tav>
                                      </p:tavLst>
                                    </p:anim>
                                    <p:anim calcmode="lin" valueType="num">
                                      <p:cBhvr additive="base">
                                        <p:cTn id="22" dur="750"/>
                                        <p:tgtEl>
                                          <p:spTgt spid="4"/>
                                        </p:tgtEl>
                                        <p:attrNameLst>
                                          <p:attrName>ppt_y</p:attrName>
                                        </p:attrNameLst>
                                      </p:cBhvr>
                                      <p:tavLst>
                                        <p:tav tm="0">
                                          <p:val>
                                            <p:strVal val="ppt_y"/>
                                          </p:val>
                                        </p:tav>
                                        <p:tav tm="100000">
                                          <p:val>
                                            <p:strVal val="ppt_y"/>
                                          </p:val>
                                        </p:tav>
                                      </p:tavLst>
                                    </p:anim>
                                    <p:set>
                                      <p:cBhvr>
                                        <p:cTn id="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chws.jpg"/>
          <p:cNvPicPr>
            <a:picLocks noChangeAspect="1"/>
          </p:cNvPicPr>
          <p:nvPr/>
        </p:nvPicPr>
        <p:blipFill>
          <a:blip r:embed="rId4" cstate="print"/>
          <a:stretch>
            <a:fillRect/>
          </a:stretch>
        </p:blipFill>
        <p:spPr>
          <a:xfrm>
            <a:off x="9408909" y="215404"/>
            <a:ext cx="2509812" cy="2677363"/>
          </a:xfrm>
          <a:prstGeom prst="rect">
            <a:avLst/>
          </a:prstGeom>
        </p:spPr>
      </p:pic>
      <p:sp>
        <p:nvSpPr>
          <p:cNvPr id="2" name="Title 1"/>
          <p:cNvSpPr>
            <a:spLocks noGrp="1"/>
          </p:cNvSpPr>
          <p:nvPr>
            <p:ph type="title"/>
          </p:nvPr>
        </p:nvSpPr>
        <p:spPr>
          <a:xfrm>
            <a:off x="0" y="206790"/>
            <a:ext cx="10646229" cy="609600"/>
          </a:xfrm>
          <a:noFill/>
        </p:spPr>
        <p:txBody>
          <a:bodyPr>
            <a:noAutofit/>
          </a:bodyPr>
          <a:lstStyle/>
          <a:p>
            <a:pPr algn="l"/>
            <a:r>
              <a:rPr lang="en-US" sz="5400" b="1" dirty="0" err="1">
                <a:solidFill>
                  <a:srgbClr val="FF0000"/>
                </a:solidFill>
                <a:latin typeface="Aharoni" panose="02010803020104030203" pitchFamily="2" charset="-79"/>
                <a:cs typeface="Aharoni" panose="02010803020104030203" pitchFamily="2" charset="-79"/>
              </a:rPr>
              <a:t>Mô</a:t>
            </a:r>
            <a:r>
              <a:rPr lang="en-US" sz="5400" b="1" dirty="0">
                <a:solidFill>
                  <a:srgbClr val="FF0000"/>
                </a:solidFill>
                <a:latin typeface="Aharoni" panose="02010803020104030203" pitchFamily="2" charset="-79"/>
                <a:cs typeface="Aharoni" panose="02010803020104030203" pitchFamily="2" charset="-79"/>
              </a:rPr>
              <a:t> </a:t>
            </a:r>
            <a:r>
              <a:rPr lang="en-US" sz="5400" b="1" dirty="0" err="1">
                <a:solidFill>
                  <a:srgbClr val="FF0000"/>
                </a:solidFill>
                <a:latin typeface="Aharoni" panose="02010803020104030203" pitchFamily="2" charset="-79"/>
                <a:cs typeface="Aharoni" panose="02010803020104030203" pitchFamily="2" charset="-79"/>
              </a:rPr>
              <a:t>hình</a:t>
            </a:r>
            <a:r>
              <a:rPr lang="en-US" sz="5400" b="1" dirty="0">
                <a:solidFill>
                  <a:srgbClr val="FF0000"/>
                </a:solidFill>
                <a:latin typeface="Aharoni" panose="02010803020104030203" pitchFamily="2" charset="-79"/>
                <a:cs typeface="Aharoni" panose="02010803020104030203" pitchFamily="2" charset="-79"/>
              </a:rPr>
              <a:t> </a:t>
            </a:r>
            <a:r>
              <a:rPr lang="en-US" sz="5400" b="1" dirty="0" err="1">
                <a:solidFill>
                  <a:srgbClr val="FF0000"/>
                </a:solidFill>
                <a:latin typeface="Aharoni" panose="02010803020104030203" pitchFamily="2" charset="-79"/>
                <a:cs typeface="Aharoni" panose="02010803020104030203" pitchFamily="2" charset="-79"/>
              </a:rPr>
              <a:t>phát</a:t>
            </a:r>
            <a:r>
              <a:rPr lang="en-US" sz="5400" b="1" dirty="0">
                <a:solidFill>
                  <a:srgbClr val="FF0000"/>
                </a:solidFill>
                <a:latin typeface="Aharoni" panose="02010803020104030203" pitchFamily="2" charset="-79"/>
                <a:cs typeface="Aharoni" panose="02010803020104030203" pitchFamily="2" charset="-79"/>
              </a:rPr>
              <a:t> </a:t>
            </a:r>
            <a:r>
              <a:rPr lang="en-US" sz="5400" b="1" dirty="0" err="1">
                <a:solidFill>
                  <a:srgbClr val="FF0000"/>
                </a:solidFill>
                <a:latin typeface="Aharoni" panose="02010803020104030203" pitchFamily="2" charset="-79"/>
                <a:cs typeface="Aharoni" panose="02010803020104030203" pitchFamily="2" charset="-79"/>
              </a:rPr>
              <a:t>triển</a:t>
            </a:r>
            <a:r>
              <a:rPr lang="en-US" sz="5400" b="1" dirty="0">
                <a:solidFill>
                  <a:srgbClr val="FF0000"/>
                </a:solidFill>
                <a:latin typeface="Aharoni" panose="02010803020104030203" pitchFamily="2" charset="-79"/>
                <a:cs typeface="Aharoni" panose="02010803020104030203" pitchFamily="2" charset="-79"/>
              </a:rPr>
              <a:t> ISHC</a:t>
            </a:r>
            <a:endParaRPr lang="th-TH" sz="5400" dirty="0">
              <a:solidFill>
                <a:srgbClr val="FF0000"/>
              </a:solidFill>
              <a:latin typeface="Aharoni" panose="02010803020104030203" pitchFamily="2" charset="-79"/>
            </a:endParaRPr>
          </a:p>
        </p:txBody>
      </p:sp>
      <p:sp>
        <p:nvSpPr>
          <p:cNvPr id="3" name="Content Placeholder 2"/>
          <p:cNvSpPr>
            <a:spLocks noGrp="1"/>
          </p:cNvSpPr>
          <p:nvPr>
            <p:ph idx="1"/>
          </p:nvPr>
        </p:nvSpPr>
        <p:spPr>
          <a:xfrm>
            <a:off x="324782" y="992057"/>
            <a:ext cx="8623275" cy="2102835"/>
          </a:xfrm>
        </p:spPr>
        <p:txBody>
          <a:bodyPr>
            <a:noAutofit/>
          </a:bodyPr>
          <a:lstStyle/>
          <a:p>
            <a:r>
              <a:rPr lang="en-US" sz="4000" b="1" dirty="0" err="1"/>
              <a:t>Quá</a:t>
            </a:r>
            <a:r>
              <a:rPr lang="en-US" sz="4000" b="1" dirty="0"/>
              <a:t> </a:t>
            </a:r>
            <a:r>
              <a:rPr lang="en-US" sz="4000" b="1" dirty="0" err="1"/>
              <a:t>trình</a:t>
            </a:r>
            <a:r>
              <a:rPr lang="en-US" sz="4000" b="1" dirty="0"/>
              <a:t> </a:t>
            </a:r>
            <a:r>
              <a:rPr lang="en-US" sz="4000" b="1" dirty="0" err="1"/>
              <a:t>phát</a:t>
            </a:r>
            <a:r>
              <a:rPr lang="en-US" sz="4000" b="1" dirty="0"/>
              <a:t> </a:t>
            </a:r>
            <a:r>
              <a:rPr lang="en-US" sz="4000" b="1" dirty="0" err="1"/>
              <a:t>triển</a:t>
            </a:r>
            <a:r>
              <a:rPr lang="en-US" sz="4000" dirty="0"/>
              <a:t>, </a:t>
            </a:r>
            <a:r>
              <a:rPr lang="en-US" sz="4000" b="1" dirty="0" err="1"/>
              <a:t>nguồn</a:t>
            </a:r>
            <a:r>
              <a:rPr lang="en-US" sz="4000" dirty="0"/>
              <a:t> </a:t>
            </a:r>
            <a:r>
              <a:rPr lang="en-US" sz="4000" dirty="0" err="1"/>
              <a:t>và</a:t>
            </a:r>
            <a:r>
              <a:rPr lang="en-US" sz="4000" dirty="0"/>
              <a:t> </a:t>
            </a:r>
            <a:r>
              <a:rPr lang="en-US" sz="4000" dirty="0" err="1"/>
              <a:t>thẩm</a:t>
            </a:r>
            <a:r>
              <a:rPr lang="en-US" sz="4000" dirty="0"/>
              <a:t> </a:t>
            </a:r>
            <a:r>
              <a:rPr lang="en-US" sz="4000" dirty="0" err="1"/>
              <a:t>quyền</a:t>
            </a:r>
            <a:r>
              <a:rPr lang="en-US" sz="4000" dirty="0"/>
              <a:t> </a:t>
            </a:r>
            <a:r>
              <a:rPr lang="en-US" sz="4000" b="1" dirty="0"/>
              <a:t>ra </a:t>
            </a:r>
            <a:r>
              <a:rPr lang="en-US" sz="4000" b="1" dirty="0" err="1"/>
              <a:t>quyết</a:t>
            </a:r>
            <a:r>
              <a:rPr lang="en-US" sz="4000" b="1" dirty="0"/>
              <a:t> </a:t>
            </a:r>
            <a:r>
              <a:rPr lang="en-US" sz="4000" b="1" dirty="0" err="1"/>
              <a:t>định</a:t>
            </a:r>
            <a:r>
              <a:rPr lang="en-US" sz="4000" b="1" dirty="0"/>
              <a:t> </a:t>
            </a:r>
            <a:r>
              <a:rPr lang="en-US" sz="4000" dirty="0" err="1"/>
              <a:t>trực</a:t>
            </a:r>
            <a:r>
              <a:rPr lang="en-US" sz="4000" dirty="0"/>
              <a:t> </a:t>
            </a:r>
            <a:r>
              <a:rPr lang="en-US" sz="4000" dirty="0" err="1"/>
              <a:t>tiếp</a:t>
            </a:r>
            <a:r>
              <a:rPr lang="en-US" sz="4000" dirty="0"/>
              <a:t> </a:t>
            </a:r>
            <a:r>
              <a:rPr lang="en-US" sz="4000" dirty="0" err="1"/>
              <a:t>tới</a:t>
            </a:r>
            <a:r>
              <a:rPr lang="en-US" sz="4000" dirty="0"/>
              <a:t> các </a:t>
            </a:r>
            <a:r>
              <a:rPr lang="en-US" sz="4000" dirty="0" err="1"/>
              <a:t>nhóm</a:t>
            </a:r>
            <a:r>
              <a:rPr lang="en-US" sz="4000" dirty="0"/>
              <a:t> </a:t>
            </a:r>
            <a:r>
              <a:rPr lang="en-US" sz="4000" dirty="0" err="1"/>
              <a:t>cộng</a:t>
            </a:r>
            <a:r>
              <a:rPr lang="en-US" sz="4000" dirty="0"/>
              <a:t> </a:t>
            </a:r>
            <a:r>
              <a:rPr lang="en-US" sz="4000" dirty="0" err="1"/>
              <a:t>đồng</a:t>
            </a:r>
            <a:r>
              <a:rPr lang="en-US" sz="4000" dirty="0"/>
              <a:t>. </a:t>
            </a:r>
          </a:p>
          <a:p>
            <a:endParaRPr lang="th-TH" sz="4000" dirty="0"/>
          </a:p>
          <a:p>
            <a:endParaRPr lang="en-US" sz="4000" dirty="0"/>
          </a:p>
          <a:p>
            <a:endParaRPr lang="th-TH" sz="4000" dirty="0"/>
          </a:p>
        </p:txBody>
      </p:sp>
      <p:pic>
        <p:nvPicPr>
          <p:cNvPr id="5" name="Picture 4" descr="Wave-Goodbye-to-the-Worries-of-Earning-Extra-Money-Online.jpg"/>
          <p:cNvPicPr>
            <a:picLocks noChangeAspect="1"/>
          </p:cNvPicPr>
          <p:nvPr/>
        </p:nvPicPr>
        <p:blipFill>
          <a:blip r:embed="rId5" cstate="print"/>
          <a:stretch>
            <a:fillRect/>
          </a:stretch>
        </p:blipFill>
        <p:spPr>
          <a:xfrm>
            <a:off x="9460777" y="2892767"/>
            <a:ext cx="2540957" cy="1914188"/>
          </a:xfrm>
          <a:prstGeom prst="rect">
            <a:avLst/>
          </a:prstGeom>
        </p:spPr>
      </p:pic>
      <p:pic>
        <p:nvPicPr>
          <p:cNvPr id="7" name="Picture 6" descr="sumsch_0.jpg"/>
          <p:cNvPicPr>
            <a:picLocks noChangeAspect="1"/>
          </p:cNvPicPr>
          <p:nvPr/>
        </p:nvPicPr>
        <p:blipFill>
          <a:blip r:embed="rId6" cstate="print"/>
          <a:stretch>
            <a:fillRect/>
          </a:stretch>
        </p:blipFill>
        <p:spPr>
          <a:xfrm>
            <a:off x="9256807" y="4943812"/>
            <a:ext cx="2778843" cy="1914188"/>
          </a:xfrm>
          <a:prstGeom prst="rect">
            <a:avLst/>
          </a:prstGeom>
        </p:spPr>
      </p:pic>
      <p:sp>
        <p:nvSpPr>
          <p:cNvPr id="8" name="Content Placeholder 2">
            <a:extLst>
              <a:ext uri="{FF2B5EF4-FFF2-40B4-BE49-F238E27FC236}">
                <a16:creationId xmlns:a16="http://schemas.microsoft.com/office/drawing/2014/main" id="{386EC11C-6226-4EF4-BBB1-AC76CD3F573E}"/>
              </a:ext>
            </a:extLst>
          </p:cNvPr>
          <p:cNvSpPr txBox="1">
            <a:spLocks/>
          </p:cNvSpPr>
          <p:nvPr/>
        </p:nvSpPr>
        <p:spPr>
          <a:xfrm>
            <a:off x="324781" y="2690268"/>
            <a:ext cx="8623275" cy="1459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err="1"/>
              <a:t>Đánh</a:t>
            </a:r>
            <a:r>
              <a:rPr lang="en-US" sz="4000" b="1" dirty="0"/>
              <a:t> </a:t>
            </a:r>
            <a:r>
              <a:rPr lang="en-US" sz="4000" b="1" dirty="0" err="1"/>
              <a:t>giá</a:t>
            </a:r>
            <a:r>
              <a:rPr lang="en-US" sz="4000" b="1" dirty="0"/>
              <a:t> </a:t>
            </a:r>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cải</a:t>
            </a:r>
            <a:r>
              <a:rPr lang="en-US" sz="4000" dirty="0"/>
              <a:t> </a:t>
            </a:r>
            <a:r>
              <a:rPr lang="en-US" sz="4000" dirty="0" err="1"/>
              <a:t>thiện</a:t>
            </a:r>
            <a:r>
              <a:rPr lang="en-US" sz="4000" dirty="0"/>
              <a:t> </a:t>
            </a:r>
            <a:r>
              <a:rPr lang="en-US" sz="4000" dirty="0" err="1"/>
              <a:t>cuộc</a:t>
            </a:r>
            <a:r>
              <a:rPr lang="en-US" sz="4000" dirty="0"/>
              <a:t> </a:t>
            </a:r>
            <a:r>
              <a:rPr lang="en-US" sz="4000" dirty="0" err="1"/>
              <a:t>sống</a:t>
            </a:r>
            <a:r>
              <a:rPr lang="en-US" sz="4000" dirty="0"/>
              <a:t> NCT </a:t>
            </a:r>
            <a:r>
              <a:rPr lang="en-US" sz="4000" b="1" dirty="0" err="1"/>
              <a:t>tốt</a:t>
            </a:r>
            <a:r>
              <a:rPr lang="en-US" sz="4000" b="1" dirty="0"/>
              <a:t> </a:t>
            </a:r>
            <a:r>
              <a:rPr lang="en-US" sz="4000" b="1" dirty="0" err="1"/>
              <a:t>nhất</a:t>
            </a:r>
            <a:endParaRPr lang="th-TH" sz="4000" dirty="0"/>
          </a:p>
          <a:p>
            <a:endParaRPr lang="en-US" sz="4000" dirty="0"/>
          </a:p>
          <a:p>
            <a:endParaRPr lang="th-TH" sz="4000" dirty="0"/>
          </a:p>
        </p:txBody>
      </p:sp>
      <p:sp>
        <p:nvSpPr>
          <p:cNvPr id="9" name="Content Placeholder 2">
            <a:extLst>
              <a:ext uri="{FF2B5EF4-FFF2-40B4-BE49-F238E27FC236}">
                <a16:creationId xmlns:a16="http://schemas.microsoft.com/office/drawing/2014/main" id="{FEA76611-87EC-4AB8-A770-AE51BD1C265E}"/>
              </a:ext>
            </a:extLst>
          </p:cNvPr>
          <p:cNvSpPr txBox="1">
            <a:spLocks/>
          </p:cNvSpPr>
          <p:nvPr/>
        </p:nvSpPr>
        <p:spPr>
          <a:xfrm>
            <a:off x="394234" y="3893935"/>
            <a:ext cx="8623275" cy="5690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t>Có</a:t>
            </a:r>
            <a:r>
              <a:rPr lang="en-US" sz="4000" dirty="0"/>
              <a:t> </a:t>
            </a:r>
            <a:r>
              <a:rPr lang="en-US" sz="4000" dirty="0" err="1"/>
              <a:t>động</a:t>
            </a:r>
            <a:r>
              <a:rPr lang="en-US" sz="4000" dirty="0"/>
              <a:t> </a:t>
            </a:r>
            <a:r>
              <a:rPr lang="en-US" sz="4000" dirty="0" err="1"/>
              <a:t>lực</a:t>
            </a:r>
            <a:r>
              <a:rPr lang="en-US" sz="4000" dirty="0"/>
              <a:t> do người </a:t>
            </a:r>
            <a:r>
              <a:rPr lang="en-US" sz="4000" dirty="0" err="1"/>
              <a:t>dân</a:t>
            </a:r>
            <a:r>
              <a:rPr lang="en-US" sz="4000" dirty="0"/>
              <a:t> tin </a:t>
            </a:r>
            <a:r>
              <a:rPr lang="en-US" sz="4000" dirty="0" err="1"/>
              <a:t>cậy</a:t>
            </a:r>
            <a:endParaRPr lang="en-US" sz="4000" dirty="0"/>
          </a:p>
          <a:p>
            <a:r>
              <a:rPr lang="en-US" sz="4000" dirty="0"/>
              <a:t>Người </a:t>
            </a:r>
            <a:r>
              <a:rPr lang="en-US" sz="4000" dirty="0" err="1"/>
              <a:t>dân</a:t>
            </a:r>
            <a:r>
              <a:rPr lang="en-US" sz="4000" dirty="0"/>
              <a:t> </a:t>
            </a:r>
            <a:r>
              <a:rPr lang="en-US" sz="4000" dirty="0" err="1"/>
              <a:t>là</a:t>
            </a:r>
            <a:r>
              <a:rPr lang="en-US" sz="4000" dirty="0"/>
              <a:t> </a:t>
            </a:r>
            <a:r>
              <a:rPr lang="en-US" sz="4000" b="1" dirty="0" err="1"/>
              <a:t>tài</a:t>
            </a:r>
            <a:r>
              <a:rPr lang="en-US" sz="4000" b="1" dirty="0"/>
              <a:t> </a:t>
            </a:r>
            <a:r>
              <a:rPr lang="en-US" sz="4000" b="1" dirty="0" err="1"/>
              <a:t>sản</a:t>
            </a:r>
            <a:r>
              <a:rPr lang="en-US" sz="4000" b="1" dirty="0"/>
              <a:t> </a:t>
            </a:r>
            <a:r>
              <a:rPr lang="en-US" sz="4000" dirty="0" err="1"/>
              <a:t>và</a:t>
            </a:r>
            <a:r>
              <a:rPr lang="en-US" sz="4000" dirty="0"/>
              <a:t> </a:t>
            </a:r>
            <a:r>
              <a:rPr lang="en-US" sz="4000" dirty="0" err="1"/>
              <a:t>là</a:t>
            </a:r>
            <a:r>
              <a:rPr lang="en-US" sz="4000" dirty="0"/>
              <a:t> </a:t>
            </a:r>
            <a:r>
              <a:rPr lang="en-US" sz="4000" b="1" dirty="0" err="1"/>
              <a:t>đối</a:t>
            </a:r>
            <a:r>
              <a:rPr lang="en-US" sz="4000" b="1" dirty="0"/>
              <a:t> </a:t>
            </a:r>
            <a:r>
              <a:rPr lang="en-US" sz="4000" b="1" dirty="0" err="1"/>
              <a:t>tác</a:t>
            </a:r>
            <a:endParaRPr lang="en-US" sz="4000" dirty="0"/>
          </a:p>
          <a:p>
            <a:r>
              <a:rPr lang="en-US" sz="4000" b="1" dirty="0" err="1"/>
              <a:t>Đáp</a:t>
            </a:r>
            <a:r>
              <a:rPr lang="en-US" sz="4000" b="1" dirty="0"/>
              <a:t> </a:t>
            </a:r>
            <a:r>
              <a:rPr lang="en-US" sz="4000" b="1" dirty="0" err="1"/>
              <a:t>ứng</a:t>
            </a:r>
            <a:r>
              <a:rPr lang="en-US" sz="4000" b="1" dirty="0"/>
              <a:t> </a:t>
            </a:r>
            <a:r>
              <a:rPr lang="en-US" sz="4000" dirty="0" err="1"/>
              <a:t>nhu</a:t>
            </a:r>
            <a:r>
              <a:rPr lang="en-US" sz="4000" dirty="0"/>
              <a:t> </a:t>
            </a:r>
            <a:r>
              <a:rPr lang="en-US" sz="4000" dirty="0" err="1"/>
              <a:t>cầu</a:t>
            </a:r>
            <a:r>
              <a:rPr lang="en-US" sz="4000" dirty="0"/>
              <a:t> </a:t>
            </a:r>
            <a:r>
              <a:rPr lang="en-US" sz="4000" dirty="0" err="1"/>
              <a:t>địa</a:t>
            </a:r>
            <a:r>
              <a:rPr lang="en-US" sz="4000" dirty="0"/>
              <a:t> </a:t>
            </a:r>
            <a:r>
              <a:rPr lang="en-US" sz="4000" dirty="0" err="1"/>
              <a:t>phương</a:t>
            </a:r>
            <a:r>
              <a:rPr lang="en-US" sz="4000" dirty="0"/>
              <a:t>, </a:t>
            </a:r>
            <a:r>
              <a:rPr lang="en-US" sz="4000" dirty="0" err="1"/>
              <a:t>hòa</a:t>
            </a:r>
            <a:r>
              <a:rPr lang="en-US" sz="4000" dirty="0"/>
              <a:t> </a:t>
            </a:r>
            <a:r>
              <a:rPr lang="en-US" sz="4000" dirty="0" err="1"/>
              <a:t>nhập</a:t>
            </a:r>
            <a:r>
              <a:rPr lang="en-US" sz="4000" dirty="0"/>
              <a:t> </a:t>
            </a:r>
            <a:r>
              <a:rPr lang="en-US" sz="4000" dirty="0" err="1"/>
              <a:t>hơn</a:t>
            </a:r>
            <a:r>
              <a:rPr lang="en-US" sz="4000" dirty="0"/>
              <a:t> </a:t>
            </a:r>
            <a:r>
              <a:rPr lang="en-US" sz="4000" dirty="0" err="1"/>
              <a:t>và</a:t>
            </a:r>
            <a:r>
              <a:rPr lang="en-US" sz="4000" dirty="0"/>
              <a:t> </a:t>
            </a:r>
            <a:r>
              <a:rPr lang="en-US" sz="4000" dirty="0" err="1"/>
              <a:t>hiệu</a:t>
            </a:r>
            <a:r>
              <a:rPr lang="en-US" sz="4000" dirty="0"/>
              <a:t> </a:t>
            </a:r>
            <a:r>
              <a:rPr lang="en-US" sz="4000" dirty="0" err="1"/>
              <a:t>quả</a:t>
            </a:r>
            <a:r>
              <a:rPr lang="en-US" sz="4000" dirty="0"/>
              <a:t> chi </a:t>
            </a:r>
            <a:r>
              <a:rPr lang="en-US" sz="4000" dirty="0" err="1"/>
              <a:t>phí</a:t>
            </a:r>
            <a:r>
              <a:rPr lang="en-US" sz="4000" dirty="0"/>
              <a:t> </a:t>
            </a:r>
            <a:endParaRPr lang="th-TH" sz="4000" dirty="0"/>
          </a:p>
          <a:p>
            <a:endParaRPr lang="th-TH" sz="4000" dirty="0"/>
          </a:p>
          <a:p>
            <a:endParaRPr lang="en-US" sz="4000" dirty="0"/>
          </a:p>
          <a:p>
            <a:endParaRPr lang="th-TH" sz="40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581"/>
    </mc:Choice>
    <mc:Fallback xmlns="">
      <p:transition spd="slow" advTm="235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left)">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wipe(left)">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wipe(left)">
                                      <p:cBhvr>
                                        <p:cTn id="4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build="p"/>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2" descr="Hình ảnh Cúp Vàng Cúp đẹp Cúp Vẽ Tay Cúp, đẹp, Cúp Vàng, Cúp Vẽ Tay miễn  phí tải tập tin PNG PSDComment và Vector">
            <a:extLst>
              <a:ext uri="{FF2B5EF4-FFF2-40B4-BE49-F238E27FC236}">
                <a16:creationId xmlns:a16="http://schemas.microsoft.com/office/drawing/2014/main" id="{4C154FF8-18A8-4D20-A828-47F8FA023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55" y="843902"/>
            <a:ext cx="2596942" cy="28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AutoShape 7">
            <a:extLst>
              <a:ext uri="{FF2B5EF4-FFF2-40B4-BE49-F238E27FC236}">
                <a16:creationId xmlns:a16="http://schemas.microsoft.com/office/drawing/2014/main" id="{C5C3F44D-63DF-4500-A2DE-7F508EE5D52C}"/>
              </a:ext>
            </a:extLst>
          </p:cNvPr>
          <p:cNvSpPr>
            <a:spLocks noChangeAspect="1" noChangeArrowheads="1"/>
          </p:cNvSpPr>
          <p:nvPr/>
        </p:nvSpPr>
        <p:spPr bwMode="auto">
          <a:xfrm>
            <a:off x="5957805" y="3290805"/>
            <a:ext cx="276393" cy="27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539"/>
          </a:p>
        </p:txBody>
      </p:sp>
      <p:pic>
        <p:nvPicPr>
          <p:cNvPr id="110598" name="Picture 3">
            <a:extLst>
              <a:ext uri="{FF2B5EF4-FFF2-40B4-BE49-F238E27FC236}">
                <a16:creationId xmlns:a16="http://schemas.microsoft.com/office/drawing/2014/main" id="{E95A7DE8-27E3-4CB7-BC28-E3DC3CAB5B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017" y="3688118"/>
            <a:ext cx="4717395" cy="316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4">
            <a:extLst>
              <a:ext uri="{FF2B5EF4-FFF2-40B4-BE49-F238E27FC236}">
                <a16:creationId xmlns:a16="http://schemas.microsoft.com/office/drawing/2014/main" id="{4E9DAFF3-A5A5-4E7B-BC36-12EE1E337B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718" y="829836"/>
            <a:ext cx="2114694" cy="28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551B3DE-F3AE-4038-B722-8D8C297C613E}"/>
              </a:ext>
            </a:extLst>
          </p:cNvPr>
          <p:cNvSpPr txBox="1"/>
          <p:nvPr/>
        </p:nvSpPr>
        <p:spPr>
          <a:xfrm>
            <a:off x="5438531" y="1000242"/>
            <a:ext cx="6499314" cy="6104748"/>
          </a:xfrm>
          <a:prstGeom prst="rect">
            <a:avLst/>
          </a:prstGeom>
          <a:noFill/>
        </p:spPr>
        <p:txBody>
          <a:bodyPr wrap="square">
            <a:spAutoFit/>
          </a:bodyPr>
          <a:lstStyle/>
          <a:p>
            <a:pPr marL="457200" indent="-457200" defTabSz="688975">
              <a:spcBef>
                <a:spcPct val="0"/>
              </a:spcBef>
              <a:spcAft>
                <a:spcPct val="35000"/>
              </a:spcAft>
              <a:buFont typeface="Arial" panose="020B0604020202020204" pitchFamily="34" charset="0"/>
              <a:buChar char="•"/>
            </a:pPr>
            <a:r>
              <a:rPr lang="en-US" sz="4000" b="1" dirty="0" err="1"/>
              <a:t>Giải</a:t>
            </a:r>
            <a:r>
              <a:rPr lang="en-US" sz="4000" b="1" dirty="0"/>
              <a:t> </a:t>
            </a:r>
            <a:r>
              <a:rPr lang="en-US" sz="4000" b="1" dirty="0" err="1"/>
              <a:t>thưởng</a:t>
            </a:r>
            <a:r>
              <a:rPr lang="en-US" sz="4000" b="1" dirty="0"/>
              <a:t> </a:t>
            </a:r>
            <a:r>
              <a:rPr lang="en-US" sz="4000" b="1" dirty="0" err="1"/>
              <a:t>Sáng</a:t>
            </a:r>
            <a:r>
              <a:rPr lang="en-US" sz="4000" b="1" dirty="0"/>
              <a:t> </a:t>
            </a:r>
            <a:r>
              <a:rPr lang="en-US" sz="4000" b="1" dirty="0" err="1"/>
              <a:t>kiến</a:t>
            </a:r>
            <a:r>
              <a:rPr lang="en-US" sz="4000" b="1" dirty="0"/>
              <a:t> </a:t>
            </a:r>
            <a:r>
              <a:rPr lang="en-US" sz="4000" b="1" dirty="0" err="1"/>
              <a:t>châu</a:t>
            </a:r>
            <a:r>
              <a:rPr lang="en-US" sz="4000" b="1" dirty="0"/>
              <a:t> Á </a:t>
            </a:r>
            <a:r>
              <a:rPr lang="en-US" sz="4000" b="1" dirty="0" err="1"/>
              <a:t>về</a:t>
            </a:r>
            <a:r>
              <a:rPr lang="en-US" sz="4000" b="1" dirty="0"/>
              <a:t> </a:t>
            </a:r>
            <a:r>
              <a:rPr lang="en-US" sz="4000" b="1" dirty="0" err="1"/>
              <a:t>Già</a:t>
            </a:r>
            <a:r>
              <a:rPr lang="en-US" sz="4000" b="1" dirty="0"/>
              <a:t> </a:t>
            </a:r>
            <a:r>
              <a:rPr lang="en-US" sz="4000" b="1" dirty="0" err="1"/>
              <a:t>hóa</a:t>
            </a:r>
            <a:r>
              <a:rPr lang="en-US" sz="4000" b="1" dirty="0"/>
              <a:t> </a:t>
            </a:r>
            <a:r>
              <a:rPr lang="en-US" sz="4000" b="1" dirty="0" err="1"/>
              <a:t>khỏe</a:t>
            </a:r>
            <a:r>
              <a:rPr lang="en-US" sz="4000" b="1" dirty="0"/>
              <a:t> </a:t>
            </a:r>
            <a:r>
              <a:rPr lang="en-US" sz="4000" b="1" dirty="0" err="1"/>
              <a:t>mạnh</a:t>
            </a:r>
            <a:r>
              <a:rPr lang="en-US" sz="4000" b="1" dirty="0"/>
              <a:t> Winner of Healthy (HAPI)</a:t>
            </a:r>
          </a:p>
          <a:p>
            <a:pPr marL="457200" indent="-457200" defTabSz="688975">
              <a:spcBef>
                <a:spcPct val="0"/>
              </a:spcBef>
              <a:spcAft>
                <a:spcPct val="35000"/>
              </a:spcAft>
              <a:buFont typeface="Arial" panose="020B0604020202020204" pitchFamily="34" charset="0"/>
              <a:buChar char="•"/>
            </a:pPr>
            <a:endParaRPr lang="en-US" sz="100" b="1" dirty="0"/>
          </a:p>
          <a:p>
            <a:pPr marL="457200" indent="-457200" defTabSz="688975">
              <a:spcBef>
                <a:spcPct val="0"/>
              </a:spcBef>
              <a:spcAft>
                <a:spcPct val="35000"/>
              </a:spcAft>
              <a:buFont typeface="Arial" panose="020B0604020202020204" pitchFamily="34" charset="0"/>
              <a:buChar char="•"/>
            </a:pPr>
            <a:r>
              <a:rPr lang="en-US" sz="4000" b="1" dirty="0" err="1"/>
              <a:t>Thực</a:t>
            </a:r>
            <a:r>
              <a:rPr lang="en-US" sz="4000" b="1" dirty="0"/>
              <a:t> </a:t>
            </a:r>
            <a:r>
              <a:rPr lang="en-US" sz="4000" b="1" dirty="0" err="1"/>
              <a:t>hành</a:t>
            </a:r>
            <a:r>
              <a:rPr lang="en-US" sz="4000" b="1" dirty="0"/>
              <a:t> </a:t>
            </a:r>
            <a:r>
              <a:rPr lang="en-US" sz="4000" b="1" dirty="0" err="1"/>
              <a:t>tốt</a:t>
            </a:r>
            <a:r>
              <a:rPr lang="en-US" sz="4000" b="1" dirty="0"/>
              <a:t> </a:t>
            </a:r>
            <a:r>
              <a:rPr lang="en-US" sz="4000" b="1" dirty="0" err="1"/>
              <a:t>nhất</a:t>
            </a:r>
            <a:r>
              <a:rPr lang="en-US" sz="4000" b="1" dirty="0"/>
              <a:t> </a:t>
            </a:r>
            <a:r>
              <a:rPr lang="en-US" sz="4000" b="1" dirty="0" err="1"/>
              <a:t>trong</a:t>
            </a:r>
            <a:r>
              <a:rPr lang="en-US" sz="4000" b="1" dirty="0"/>
              <a:t> </a:t>
            </a:r>
            <a:r>
              <a:rPr lang="en-US" sz="4000" b="1" dirty="0" err="1"/>
              <a:t>việc</a:t>
            </a:r>
            <a:r>
              <a:rPr lang="en-US" sz="4000" b="1" dirty="0"/>
              <a:t> </a:t>
            </a:r>
            <a:r>
              <a:rPr lang="en-US" sz="4000" b="1" dirty="0" err="1"/>
              <a:t>đạt</a:t>
            </a:r>
            <a:r>
              <a:rPr lang="en-US" sz="4000" b="1" dirty="0"/>
              <a:t> các </a:t>
            </a:r>
            <a:r>
              <a:rPr lang="en-US" sz="4000" b="1" dirty="0" err="1"/>
              <a:t>Mục</a:t>
            </a:r>
            <a:r>
              <a:rPr lang="en-US" sz="4000" b="1" dirty="0"/>
              <a:t> </a:t>
            </a:r>
            <a:r>
              <a:rPr lang="en-US" sz="4000" b="1" dirty="0" err="1"/>
              <a:t>tiêu</a:t>
            </a:r>
            <a:r>
              <a:rPr lang="en-US" sz="4000" b="1" dirty="0"/>
              <a:t> </a:t>
            </a:r>
            <a:r>
              <a:rPr lang="en-US" sz="4000" b="1" dirty="0" err="1"/>
              <a:t>phát</a:t>
            </a:r>
            <a:r>
              <a:rPr lang="en-US" sz="4000" b="1" dirty="0"/>
              <a:t> </a:t>
            </a:r>
            <a:r>
              <a:rPr lang="en-US" sz="4000" b="1" dirty="0" err="1"/>
              <a:t>triển</a:t>
            </a:r>
            <a:r>
              <a:rPr lang="en-US" sz="4000" b="1" dirty="0"/>
              <a:t> </a:t>
            </a:r>
            <a:r>
              <a:rPr lang="en-US" sz="4000" b="1" dirty="0" err="1"/>
              <a:t>bền</a:t>
            </a:r>
            <a:r>
              <a:rPr lang="en-US" sz="4000" b="1" dirty="0"/>
              <a:t> </a:t>
            </a:r>
            <a:r>
              <a:rPr lang="en-US" sz="4000" b="1" dirty="0" err="1"/>
              <a:t>vững</a:t>
            </a:r>
            <a:r>
              <a:rPr lang="en-US" sz="4000" b="1" dirty="0"/>
              <a:t> (SDGs) (UNDESA)</a:t>
            </a:r>
          </a:p>
          <a:p>
            <a:pPr marL="457200" indent="-457200" defTabSz="688975">
              <a:spcBef>
                <a:spcPct val="0"/>
              </a:spcBef>
              <a:spcAft>
                <a:spcPct val="35000"/>
              </a:spcAft>
              <a:buFont typeface="Arial" panose="020B0604020202020204" pitchFamily="34" charset="0"/>
              <a:buChar char="•"/>
            </a:pPr>
            <a:endParaRPr lang="en-US" sz="100" b="1" dirty="0"/>
          </a:p>
          <a:p>
            <a:pPr marL="457200" indent="-457200" defTabSz="688975">
              <a:spcBef>
                <a:spcPct val="0"/>
              </a:spcBef>
              <a:spcAft>
                <a:spcPct val="35000"/>
              </a:spcAft>
              <a:buFont typeface="Arial" panose="020B0604020202020204" pitchFamily="34" charset="0"/>
              <a:buChar char="•"/>
            </a:pPr>
            <a:r>
              <a:rPr lang="en-US" sz="4000" b="1" dirty="0" err="1"/>
              <a:t>Thực</a:t>
            </a:r>
            <a:r>
              <a:rPr lang="en-US" sz="4000" b="1" dirty="0"/>
              <a:t> </a:t>
            </a:r>
            <a:r>
              <a:rPr lang="en-US" sz="4000" b="1" dirty="0" err="1"/>
              <a:t>hành</a:t>
            </a:r>
            <a:r>
              <a:rPr lang="en-US" sz="4000" b="1" dirty="0"/>
              <a:t> </a:t>
            </a:r>
            <a:r>
              <a:rPr lang="en-US" sz="4000" b="1" dirty="0" err="1"/>
              <a:t>tốt</a:t>
            </a:r>
            <a:r>
              <a:rPr lang="en-US" sz="4000" b="1" dirty="0"/>
              <a:t> </a:t>
            </a:r>
            <a:r>
              <a:rPr lang="en-US" sz="4000" b="1" dirty="0" err="1"/>
              <a:t>nhất</a:t>
            </a:r>
            <a:r>
              <a:rPr lang="en-US" sz="4000" b="1" dirty="0"/>
              <a:t> </a:t>
            </a:r>
            <a:r>
              <a:rPr lang="en-US" sz="4000" b="1" dirty="0" err="1"/>
              <a:t>về</a:t>
            </a:r>
            <a:r>
              <a:rPr lang="en-US" sz="4000" b="1" dirty="0"/>
              <a:t> </a:t>
            </a:r>
            <a:r>
              <a:rPr lang="en-US" sz="4000" b="1" dirty="0" err="1"/>
              <a:t>Già</a:t>
            </a:r>
            <a:r>
              <a:rPr lang="en-US" sz="4000" b="1" dirty="0"/>
              <a:t> </a:t>
            </a:r>
            <a:r>
              <a:rPr lang="en-US" sz="4000" b="1" dirty="0" err="1"/>
              <a:t>hóa</a:t>
            </a:r>
            <a:r>
              <a:rPr lang="en-US" sz="4000" b="1" dirty="0"/>
              <a:t> </a:t>
            </a:r>
            <a:r>
              <a:rPr lang="en-US" sz="4000" b="1" dirty="0" err="1"/>
              <a:t>khỏe</a:t>
            </a:r>
            <a:r>
              <a:rPr lang="en-US" sz="4000" b="1" dirty="0"/>
              <a:t> </a:t>
            </a:r>
            <a:r>
              <a:rPr lang="en-US" sz="4000" b="1" dirty="0" err="1"/>
              <a:t>mạnh</a:t>
            </a:r>
            <a:r>
              <a:rPr lang="en-US" sz="4000" b="1" dirty="0"/>
              <a:t>  (WHO)</a:t>
            </a:r>
          </a:p>
        </p:txBody>
      </p:sp>
      <p:sp>
        <p:nvSpPr>
          <p:cNvPr id="10" name="Title 1">
            <a:extLst>
              <a:ext uri="{FF2B5EF4-FFF2-40B4-BE49-F238E27FC236}">
                <a16:creationId xmlns:a16="http://schemas.microsoft.com/office/drawing/2014/main" id="{443FB5A8-70B2-4D57-837C-DA8B0D33D200}"/>
              </a:ext>
            </a:extLst>
          </p:cNvPr>
          <p:cNvSpPr>
            <a:spLocks noGrp="1" noChangeArrowheads="1"/>
          </p:cNvSpPr>
          <p:nvPr>
            <p:ph type="title"/>
          </p:nvPr>
        </p:nvSpPr>
        <p:spPr>
          <a:xfrm>
            <a:off x="221034" y="43543"/>
            <a:ext cx="11473542" cy="827739"/>
          </a:xfrm>
        </p:spPr>
        <p:txBody>
          <a:bodyPr>
            <a:noAutofit/>
          </a:bodyPr>
          <a:lstStyle/>
          <a:p>
            <a:br>
              <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rPr>
            </a:br>
            <a:r>
              <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rPr>
              <a:t>ISHC: </a:t>
            </a:r>
            <a:r>
              <a:rPr lang="en-US" altLang="en-US" sz="6000" b="1" dirty="0" err="1">
                <a:solidFill>
                  <a:srgbClr val="FF0000"/>
                </a:solidFill>
                <a:latin typeface="Aharoni" panose="02010803020104030203" pitchFamily="2" charset="-79"/>
                <a:ea typeface="Angsana New" panose="02020603050405020304" pitchFamily="18" charset="-34"/>
                <a:cs typeface="Aharoni" panose="02010803020104030203" pitchFamily="2" charset="-79"/>
              </a:rPr>
              <a:t>Giải</a:t>
            </a:r>
            <a:r>
              <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rPr>
              <a:t> </a:t>
            </a:r>
            <a:r>
              <a:rPr lang="en-US" altLang="en-US" sz="6000" b="1" dirty="0" err="1">
                <a:solidFill>
                  <a:srgbClr val="FF0000"/>
                </a:solidFill>
                <a:latin typeface="Aharoni" panose="02010803020104030203" pitchFamily="2" charset="-79"/>
                <a:ea typeface="Angsana New" panose="02020603050405020304" pitchFamily="18" charset="-34"/>
                <a:cs typeface="Aharoni" panose="02010803020104030203" pitchFamily="2" charset="-79"/>
              </a:rPr>
              <a:t>thưởng</a:t>
            </a:r>
            <a:r>
              <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rPr>
              <a:t> </a:t>
            </a:r>
            <a:r>
              <a:rPr lang="en-US" altLang="en-US" sz="6000" b="1" dirty="0" err="1">
                <a:solidFill>
                  <a:srgbClr val="FF0000"/>
                </a:solidFill>
                <a:latin typeface="Aharoni" panose="02010803020104030203" pitchFamily="2" charset="-79"/>
                <a:ea typeface="Angsana New" panose="02020603050405020304" pitchFamily="18" charset="-34"/>
                <a:cs typeface="Aharoni" panose="02010803020104030203" pitchFamily="2" charset="-79"/>
              </a:rPr>
              <a:t>và</a:t>
            </a:r>
            <a:r>
              <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rPr>
              <a:t> </a:t>
            </a:r>
            <a:r>
              <a:rPr lang="en-US" altLang="en-US" sz="6000" b="1" dirty="0" err="1">
                <a:solidFill>
                  <a:srgbClr val="FF0000"/>
                </a:solidFill>
                <a:latin typeface="Aharoni" panose="02010803020104030203" pitchFamily="2" charset="-79"/>
                <a:ea typeface="Angsana New" panose="02020603050405020304" pitchFamily="18" charset="-34"/>
                <a:cs typeface="Aharoni" panose="02010803020104030203" pitchFamily="2" charset="-79"/>
              </a:rPr>
              <a:t>sự</a:t>
            </a:r>
            <a:r>
              <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rPr>
              <a:t> </a:t>
            </a:r>
            <a:r>
              <a:rPr lang="en-US" altLang="en-US" sz="6000" b="1" dirty="0" err="1">
                <a:solidFill>
                  <a:srgbClr val="FF0000"/>
                </a:solidFill>
                <a:latin typeface="Aharoni" panose="02010803020104030203" pitchFamily="2" charset="-79"/>
                <a:ea typeface="Angsana New" panose="02020603050405020304" pitchFamily="18" charset="-34"/>
                <a:cs typeface="Aharoni" panose="02010803020104030203" pitchFamily="2" charset="-79"/>
              </a:rPr>
              <a:t>công</a:t>
            </a:r>
            <a:r>
              <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rPr>
              <a:t> </a:t>
            </a:r>
            <a:r>
              <a:rPr lang="en-US" altLang="en-US" sz="6000" b="1" dirty="0" err="1">
                <a:solidFill>
                  <a:srgbClr val="FF0000"/>
                </a:solidFill>
                <a:latin typeface="Aharoni" panose="02010803020104030203" pitchFamily="2" charset="-79"/>
                <a:ea typeface="Angsana New" panose="02020603050405020304" pitchFamily="18" charset="-34"/>
                <a:cs typeface="Aharoni" panose="02010803020104030203" pitchFamily="2" charset="-79"/>
              </a:rPr>
              <a:t>nhận</a:t>
            </a:r>
            <a:endParaRPr lang="en-US" altLang="en-US" sz="6000" b="1" dirty="0">
              <a:solidFill>
                <a:srgbClr val="FF0000"/>
              </a:solidFill>
              <a:latin typeface="Aharoni" panose="02010803020104030203" pitchFamily="2" charset="-79"/>
              <a:ea typeface="Angsana New" panose="02020603050405020304" pitchFamily="18" charset="-34"/>
              <a:cs typeface="Aharoni" panose="02010803020104030203" pitchFamily="2" charset="-79"/>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557">
        <p159:morph option="byObject"/>
      </p:transition>
    </mc:Choice>
    <mc:Fallback xmlns="">
      <p:transition spd="slow" advTm="105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75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wipe(left)">
                                      <p:cBhvr>
                                        <p:cTn id="12" dur="75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left)">
                                      <p:cBhvr>
                                        <p:cTn id="17" dur="75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53A8B8-F6F9-4F68-BCE0-8750388403D0}"/>
              </a:ext>
            </a:extLst>
          </p:cNvPr>
          <p:cNvGrpSpPr/>
          <p:nvPr/>
        </p:nvGrpSpPr>
        <p:grpSpPr>
          <a:xfrm>
            <a:off x="5167481" y="-3026"/>
            <a:ext cx="6961329" cy="6706273"/>
            <a:chOff x="8057355" y="-4718"/>
            <a:chExt cx="10854516" cy="10456818"/>
          </a:xfrm>
        </p:grpSpPr>
        <p:grpSp>
          <p:nvGrpSpPr>
            <p:cNvPr id="43" name="Group 42">
              <a:extLst>
                <a:ext uri="{FF2B5EF4-FFF2-40B4-BE49-F238E27FC236}">
                  <a16:creationId xmlns:a16="http://schemas.microsoft.com/office/drawing/2014/main" id="{E54EEAB3-9BE6-4343-B6C7-B3982B7257AB}"/>
                </a:ext>
              </a:extLst>
            </p:cNvPr>
            <p:cNvGrpSpPr/>
            <p:nvPr/>
          </p:nvGrpSpPr>
          <p:grpSpPr>
            <a:xfrm rot="10800000">
              <a:off x="8057355" y="-4718"/>
              <a:ext cx="10830817" cy="10456818"/>
              <a:chOff x="133350" y="5244244"/>
              <a:chExt cx="8458200" cy="940656"/>
            </a:xfrm>
          </p:grpSpPr>
          <p:sp>
            <p:nvSpPr>
              <p:cNvPr id="45" name="object 25">
                <a:extLst>
                  <a:ext uri="{FF2B5EF4-FFF2-40B4-BE49-F238E27FC236}">
                    <a16:creationId xmlns:a16="http://schemas.microsoft.com/office/drawing/2014/main" id="{C87FF8C4-CF93-44CD-BEDF-B120988FF2B0}"/>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46" name="object 26">
                <a:extLst>
                  <a:ext uri="{FF2B5EF4-FFF2-40B4-BE49-F238E27FC236}">
                    <a16:creationId xmlns:a16="http://schemas.microsoft.com/office/drawing/2014/main" id="{BB92B069-24E7-41B0-9E1B-2B8EA0835960}"/>
                  </a:ext>
                </a:extLst>
              </p:cNvPr>
              <p:cNvSpPr txBox="1"/>
              <p:nvPr/>
            </p:nvSpPr>
            <p:spPr>
              <a:xfrm>
                <a:off x="665957" y="5534172"/>
                <a:ext cx="7163594" cy="39917"/>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47" name="Rectangle 46">
              <a:extLst>
                <a:ext uri="{FF2B5EF4-FFF2-40B4-BE49-F238E27FC236}">
                  <a16:creationId xmlns:a16="http://schemas.microsoft.com/office/drawing/2014/main" id="{B73BB7D1-C77C-439E-96E3-08D998D78991}"/>
                </a:ext>
              </a:extLst>
            </p:cNvPr>
            <p:cNvSpPr/>
            <p:nvPr/>
          </p:nvSpPr>
          <p:spPr>
            <a:xfrm>
              <a:off x="8851434" y="241300"/>
              <a:ext cx="10060437" cy="8553279"/>
            </a:xfrm>
            <a:prstGeom prst="rect">
              <a:avLst/>
            </a:prstGeom>
          </p:spPr>
          <p:txBody>
            <a:bodyPr wrap="square">
              <a:spAutoFit/>
            </a:bodyPr>
            <a:lstStyle/>
            <a:p>
              <a:pPr marL="8145" defTabSz="293202">
                <a:spcBef>
                  <a:spcPts val="64"/>
                </a:spcBef>
                <a:defRPr/>
              </a:pPr>
              <a:endParaRPr lang="en-US" sz="3463" spc="-19" dirty="0">
                <a:solidFill>
                  <a:srgbClr val="FFFFFF"/>
                </a:solidFill>
                <a:latin typeface="Tahoma" panose="020B0604030504040204" pitchFamily="34" charset="0"/>
              </a:endParaRPr>
            </a:p>
            <a:p>
              <a:pPr marL="8145" defTabSz="293202">
                <a:spcBef>
                  <a:spcPts val="64"/>
                </a:spcBef>
                <a:defRPr/>
              </a:pPr>
              <a:r>
                <a:rPr lang="en-US" sz="3463" spc="-19" dirty="0" err="1">
                  <a:solidFill>
                    <a:srgbClr val="FFFFFF"/>
                  </a:solidFill>
                  <a:latin typeface="Tahoma" panose="020B0604030504040204" pitchFamily="34" charset="0"/>
                </a:rPr>
                <a:t>Sổ</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tay</a:t>
              </a:r>
              <a:r>
                <a:rPr lang="en-US" sz="3463" spc="-19" dirty="0">
                  <a:solidFill>
                    <a:srgbClr val="FFFFFF"/>
                  </a:solidFill>
                  <a:latin typeface="Tahoma" panose="020B0604030504040204" pitchFamily="34" charset="0"/>
                </a:rPr>
                <a:t> OVID-19 </a:t>
              </a:r>
              <a:r>
                <a:rPr lang="en-US" sz="3463" spc="-19" dirty="0" err="1">
                  <a:solidFill>
                    <a:srgbClr val="FFFFFF"/>
                  </a:solidFill>
                  <a:latin typeface="Tahoma" panose="020B0604030504040204" pitchFamily="34" charset="0"/>
                </a:rPr>
                <a:t>dành</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cho</a:t>
              </a:r>
              <a:r>
                <a:rPr lang="en-US" sz="3463" spc="-19" dirty="0">
                  <a:solidFill>
                    <a:srgbClr val="FFFFFF"/>
                  </a:solidFill>
                  <a:latin typeface="Tahoma" panose="020B0604030504040204" pitchFamily="34" charset="0"/>
                </a:rPr>
                <a:t> các </a:t>
              </a:r>
              <a:r>
                <a:rPr lang="en-US" sz="3463" spc="-19" dirty="0" err="1">
                  <a:solidFill>
                    <a:srgbClr val="FFFFFF"/>
                  </a:solidFill>
                  <a:latin typeface="Tahoma" panose="020B0604030504040204" pitchFamily="34" charset="0"/>
                </a:rPr>
                <a:t>chủ</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nhiệm</a:t>
              </a:r>
              <a:r>
                <a:rPr lang="en-US" sz="3463" spc="-19" dirty="0">
                  <a:solidFill>
                    <a:srgbClr val="FFFFFF"/>
                  </a:solidFill>
                  <a:latin typeface="Tahoma" panose="020B0604030504040204" pitchFamily="34" charset="0"/>
                </a:rPr>
                <a:t> ISHC </a:t>
              </a:r>
              <a:r>
                <a:rPr lang="en-US" sz="3463" spc="-19" dirty="0" err="1">
                  <a:solidFill>
                    <a:srgbClr val="FFFFFF"/>
                  </a:solidFill>
                  <a:latin typeface="Tahoma" panose="020B0604030504040204" pitchFamily="34" charset="0"/>
                </a:rPr>
                <a:t>và</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lãnh</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đạo</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địa</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phương</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gồm</a:t>
              </a:r>
              <a:r>
                <a:rPr lang="en-US" sz="3463" spc="-19" dirty="0">
                  <a:solidFill>
                    <a:srgbClr val="FFFFFF"/>
                  </a:solidFill>
                  <a:latin typeface="Tahoma" panose="020B0604030504040204" pitchFamily="34" charset="0"/>
                </a:rPr>
                <a:t>:  </a:t>
              </a:r>
            </a:p>
            <a:p>
              <a:pPr marL="484598" indent="-476454" defTabSz="293202">
                <a:spcBef>
                  <a:spcPts val="64"/>
                </a:spcBef>
                <a:buFontTx/>
                <a:buAutoNum type="arabicParenR"/>
                <a:defRPr/>
              </a:pPr>
              <a:r>
                <a:rPr lang="en-US" sz="3463" spc="-19" dirty="0" err="1">
                  <a:solidFill>
                    <a:srgbClr val="FFFFFF"/>
                  </a:solidFill>
                  <a:latin typeface="Tahoma" panose="020B0604030504040204" pitchFamily="34" charset="0"/>
                </a:rPr>
                <a:t>Thông</a:t>
              </a:r>
              <a:r>
                <a:rPr lang="en-US" sz="3463" spc="-19" dirty="0">
                  <a:solidFill>
                    <a:srgbClr val="FFFFFF"/>
                  </a:solidFill>
                  <a:latin typeface="Tahoma" panose="020B0604030504040204" pitchFamily="34" charset="0"/>
                </a:rPr>
                <a:t> tin </a:t>
              </a:r>
              <a:r>
                <a:rPr lang="en-US" sz="3463" spc="-19" dirty="0" err="1">
                  <a:solidFill>
                    <a:srgbClr val="FFFFFF"/>
                  </a:solidFill>
                  <a:latin typeface="Tahoma" panose="020B0604030504040204" pitchFamily="34" charset="0"/>
                </a:rPr>
                <a:t>về</a:t>
              </a:r>
              <a:r>
                <a:rPr lang="en-US" sz="3463" spc="-19" dirty="0">
                  <a:solidFill>
                    <a:srgbClr val="FFFFFF"/>
                  </a:solidFill>
                  <a:latin typeface="Tahoma" panose="020B0604030504040204" pitchFamily="34" charset="0"/>
                </a:rPr>
                <a:t> COVID-19</a:t>
              </a:r>
            </a:p>
            <a:p>
              <a:pPr marL="484598" indent="-476454" defTabSz="293202">
                <a:spcBef>
                  <a:spcPts val="64"/>
                </a:spcBef>
                <a:buFontTx/>
                <a:buAutoNum type="arabicParenR"/>
                <a:defRPr/>
              </a:pPr>
              <a:r>
                <a:rPr lang="en-US" sz="3463" spc="-19" dirty="0" err="1">
                  <a:solidFill>
                    <a:srgbClr val="FFFFFF"/>
                  </a:solidFill>
                  <a:latin typeface="Tahoma" panose="020B0604030504040204" pitchFamily="34" charset="0"/>
                </a:rPr>
                <a:t>Quản</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lý</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và</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duy</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trì</a:t>
              </a:r>
              <a:r>
                <a:rPr lang="en-US" sz="3463" spc="-19" dirty="0">
                  <a:solidFill>
                    <a:srgbClr val="FFFFFF"/>
                  </a:solidFill>
                  <a:latin typeface="Tahoma" panose="020B0604030504040204" pitchFamily="34" charset="0"/>
                </a:rPr>
                <a:t> các </a:t>
              </a:r>
              <a:r>
                <a:rPr lang="en-US" sz="3463" spc="-19" dirty="0" err="1">
                  <a:solidFill>
                    <a:srgbClr val="FFFFFF"/>
                  </a:solidFill>
                  <a:latin typeface="Tahoma" panose="020B0604030504040204" pitchFamily="34" charset="0"/>
                </a:rPr>
                <a:t>hoạt</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động</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của</a:t>
              </a:r>
              <a:r>
                <a:rPr lang="en-US" sz="3463" spc="-19" dirty="0">
                  <a:solidFill>
                    <a:srgbClr val="FFFFFF"/>
                  </a:solidFill>
                  <a:latin typeface="Tahoma" panose="020B0604030504040204" pitchFamily="34" charset="0"/>
                </a:rPr>
                <a:t> ISHC </a:t>
              </a:r>
              <a:r>
                <a:rPr lang="en-US" sz="3463" spc="-19" dirty="0" err="1">
                  <a:solidFill>
                    <a:srgbClr val="FFFFFF"/>
                  </a:solidFill>
                  <a:latin typeface="Tahoma" panose="020B0604030504040204" pitchFamily="34" charset="0"/>
                </a:rPr>
                <a:t>trong</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đại</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dịch</a:t>
              </a:r>
              <a:endParaRPr lang="en-US" sz="3463" spc="-19" dirty="0">
                <a:solidFill>
                  <a:srgbClr val="FFFFFF"/>
                </a:solidFill>
                <a:latin typeface="Tahoma" panose="020B0604030504040204" pitchFamily="34" charset="0"/>
              </a:endParaRPr>
            </a:p>
            <a:p>
              <a:pPr marL="484598" indent="-476454" defTabSz="293202">
                <a:spcBef>
                  <a:spcPts val="64"/>
                </a:spcBef>
                <a:buFontTx/>
                <a:buAutoNum type="arabicParenR"/>
                <a:defRPr/>
              </a:pPr>
              <a:r>
                <a:rPr lang="en-US" sz="3463" spc="-19" dirty="0" err="1">
                  <a:solidFill>
                    <a:srgbClr val="FFFFFF"/>
                  </a:solidFill>
                  <a:latin typeface="Tahoma" panose="020B0604030504040204" pitchFamily="34" charset="0"/>
                </a:rPr>
                <a:t>Thông</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báo</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đơn</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giản</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về</a:t>
              </a:r>
              <a:r>
                <a:rPr lang="en-US" sz="3463" spc="-19" dirty="0">
                  <a:solidFill>
                    <a:srgbClr val="FFFFFF"/>
                  </a:solidFill>
                  <a:latin typeface="Tahoma" panose="020B0604030504040204" pitchFamily="34" charset="0"/>
                </a:rPr>
                <a:t> COVID-19 </a:t>
              </a:r>
              <a:r>
                <a:rPr lang="en-US" sz="3463" spc="-19" dirty="0" err="1">
                  <a:solidFill>
                    <a:srgbClr val="FFFFFF"/>
                  </a:solidFill>
                  <a:latin typeface="Tahoma" panose="020B0604030504040204" pitchFamily="34" charset="0"/>
                </a:rPr>
                <a:t>để</a:t>
              </a:r>
              <a:r>
                <a:rPr lang="en-US" sz="3463" spc="-19" dirty="0">
                  <a:solidFill>
                    <a:srgbClr val="FFFFFF"/>
                  </a:solidFill>
                  <a:latin typeface="Tahoma" panose="020B0604030504040204" pitchFamily="34" charset="0"/>
                </a:rPr>
                <a:t> ISHC </a:t>
              </a:r>
              <a:r>
                <a:rPr lang="en-US" sz="3463" spc="-19" dirty="0" err="1">
                  <a:solidFill>
                    <a:srgbClr val="FFFFFF"/>
                  </a:solidFill>
                  <a:latin typeface="Tahoma" panose="020B0604030504040204" pitchFamily="34" charset="0"/>
                </a:rPr>
                <a:t>sử</a:t>
              </a:r>
              <a:r>
                <a:rPr lang="en-US" sz="3463" spc="-19" dirty="0">
                  <a:solidFill>
                    <a:srgbClr val="FFFFFF"/>
                  </a:solidFill>
                  <a:latin typeface="Tahoma" panose="020B0604030504040204" pitchFamily="34" charset="0"/>
                </a:rPr>
                <a:t> </a:t>
              </a:r>
              <a:r>
                <a:rPr lang="en-US" sz="3463" spc="-19" dirty="0" err="1">
                  <a:solidFill>
                    <a:srgbClr val="FFFFFF"/>
                  </a:solidFill>
                  <a:latin typeface="Tahoma" panose="020B0604030504040204" pitchFamily="34" charset="0"/>
                </a:rPr>
                <a:t>dụng</a:t>
              </a:r>
              <a:r>
                <a:rPr lang="en-US" sz="3463" spc="-19" dirty="0">
                  <a:solidFill>
                    <a:srgbClr val="FFFFFF"/>
                  </a:solidFill>
                  <a:latin typeface="Tahoma" panose="020B0604030504040204" pitchFamily="34" charset="0"/>
                </a:rPr>
                <a:t>.</a:t>
              </a:r>
            </a:p>
            <a:p>
              <a:pPr marL="8145" defTabSz="293202">
                <a:spcBef>
                  <a:spcPts val="64"/>
                </a:spcBef>
                <a:defRPr/>
              </a:pPr>
              <a:endParaRPr lang="en-US" sz="3463" spc="-19" dirty="0">
                <a:solidFill>
                  <a:srgbClr val="FFFFFF"/>
                </a:solidFill>
                <a:latin typeface="Tahoma" panose="020B0604030504040204" pitchFamily="34" charset="0"/>
              </a:endParaRPr>
            </a:p>
          </p:txBody>
        </p:sp>
      </p:grpSp>
      <p:sp>
        <p:nvSpPr>
          <p:cNvPr id="48" name="Title 1">
            <a:extLst>
              <a:ext uri="{FF2B5EF4-FFF2-40B4-BE49-F238E27FC236}">
                <a16:creationId xmlns:a16="http://schemas.microsoft.com/office/drawing/2014/main" id="{D6C01FF0-6605-41FB-8B47-2F9229AD4425}"/>
              </a:ext>
            </a:extLst>
          </p:cNvPr>
          <p:cNvSpPr txBox="1">
            <a:spLocks/>
          </p:cNvSpPr>
          <p:nvPr/>
        </p:nvSpPr>
        <p:spPr>
          <a:xfrm>
            <a:off x="0" y="0"/>
            <a:ext cx="6306251" cy="148031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078" b="1" dirty="0">
                <a:solidFill>
                  <a:srgbClr val="7030A0"/>
                </a:solidFill>
              </a:rPr>
              <a:t>“</a:t>
            </a:r>
            <a:r>
              <a:rPr lang="en-US" sz="3078" b="1" dirty="0" err="1">
                <a:solidFill>
                  <a:srgbClr val="7030A0"/>
                </a:solidFill>
              </a:rPr>
              <a:t>Sổ</a:t>
            </a:r>
            <a:r>
              <a:rPr lang="en-US" sz="3078" b="1" dirty="0">
                <a:solidFill>
                  <a:srgbClr val="7030A0"/>
                </a:solidFill>
              </a:rPr>
              <a:t> </a:t>
            </a:r>
            <a:r>
              <a:rPr lang="en-US" sz="3078" b="1" dirty="0" err="1">
                <a:solidFill>
                  <a:srgbClr val="7030A0"/>
                </a:solidFill>
              </a:rPr>
              <a:t>tay</a:t>
            </a:r>
            <a:r>
              <a:rPr lang="en-US" sz="3078" b="1" dirty="0">
                <a:solidFill>
                  <a:srgbClr val="7030A0"/>
                </a:solidFill>
              </a:rPr>
              <a:t> Covid-19 </a:t>
            </a:r>
            <a:r>
              <a:rPr lang="en-US" sz="3078" b="1" dirty="0" err="1">
                <a:solidFill>
                  <a:srgbClr val="7030A0"/>
                </a:solidFill>
              </a:rPr>
              <a:t>của</a:t>
            </a:r>
            <a:r>
              <a:rPr lang="en-US" sz="3078" b="1" dirty="0">
                <a:solidFill>
                  <a:srgbClr val="7030A0"/>
                </a:solidFill>
              </a:rPr>
              <a:t> ISHC”</a:t>
            </a:r>
          </a:p>
        </p:txBody>
      </p:sp>
      <p:pic>
        <p:nvPicPr>
          <p:cNvPr id="2" name="Picture 1">
            <a:extLst>
              <a:ext uri="{FF2B5EF4-FFF2-40B4-BE49-F238E27FC236}">
                <a16:creationId xmlns:a16="http://schemas.microsoft.com/office/drawing/2014/main" id="{2AFB7698-0490-4BA1-955E-4BC951654AF3}"/>
              </a:ext>
            </a:extLst>
          </p:cNvPr>
          <p:cNvPicPr>
            <a:picLocks noChangeAspect="1"/>
          </p:cNvPicPr>
          <p:nvPr/>
        </p:nvPicPr>
        <p:blipFill rotWithShape="1">
          <a:blip r:embed="rId4"/>
          <a:srcRect l="39448" t="26203" r="38469" b="28148"/>
          <a:stretch/>
        </p:blipFill>
        <p:spPr>
          <a:xfrm>
            <a:off x="270131" y="762001"/>
            <a:ext cx="4767702" cy="5941248"/>
          </a:xfrm>
          <a:prstGeom prst="rect">
            <a:avLst/>
          </a:prstGeom>
          <a:ln>
            <a:solidFill>
              <a:schemeClr val="tx1"/>
            </a:solidFill>
          </a:ln>
        </p:spPr>
      </p:pic>
    </p:spTree>
    <p:custDataLst>
      <p:tags r:id="rId1"/>
    </p:custDataLst>
    <p:extLst>
      <p:ext uri="{BB962C8B-B14F-4D97-AF65-F5344CB8AC3E}">
        <p14:creationId xmlns:p14="http://schemas.microsoft.com/office/powerpoint/2010/main" val="2916246730"/>
      </p:ext>
    </p:extLst>
  </p:cSld>
  <p:clrMapOvr>
    <a:masterClrMapping/>
  </p:clrMapOvr>
  <mc:AlternateContent xmlns:mc="http://schemas.openxmlformats.org/markup-compatibility/2006" xmlns:p14="http://schemas.microsoft.com/office/powerpoint/2010/main">
    <mc:Choice Requires="p14">
      <p:transition spd="slow" p14:dur="2000" advTm="6030"/>
    </mc:Choice>
    <mc:Fallback xmlns="">
      <p:transition spd="slow" advTm="60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634C9A-2014-4C5B-9673-027FC450DA4D}"/>
              </a:ext>
            </a:extLst>
          </p:cNvPr>
          <p:cNvGrpSpPr/>
          <p:nvPr/>
        </p:nvGrpSpPr>
        <p:grpSpPr>
          <a:xfrm>
            <a:off x="8274" y="-5817"/>
            <a:ext cx="6228665" cy="1528913"/>
            <a:chOff x="12813" y="-9071"/>
            <a:chExt cx="9712104" cy="2383971"/>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12813" y="-9071"/>
              <a:ext cx="9712104" cy="1976194"/>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schemeClr val="bg1"/>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6" y="5448521"/>
                <a:ext cx="7163594" cy="211216"/>
              </a:xfrm>
              <a:prstGeom prst="rect">
                <a:avLst/>
              </a:prstGeom>
            </p:spPr>
            <p:txBody>
              <a:bodyPr vert="horz" wrap="square" lIns="0" tIns="8145" rIns="0" bIns="0" rtlCol="0">
                <a:spAutoFit/>
              </a:bodyPr>
              <a:lstStyle/>
              <a:p>
                <a:pPr marL="8145" defTabSz="293202">
                  <a:spcBef>
                    <a:spcPts val="64"/>
                  </a:spcBef>
                  <a:defRPr/>
                </a:pPr>
                <a:endParaRPr lang="en-US" sz="1796" dirty="0">
                  <a:solidFill>
                    <a:schemeClr val="bg1"/>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56356" y="620574"/>
              <a:ext cx="9200356" cy="1754326"/>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848" b="1" dirty="0">
                  <a:solidFill>
                    <a:schemeClr val="bg1"/>
                  </a:solidFill>
                </a:rPr>
                <a:t>“</a:t>
              </a:r>
              <a:r>
                <a:rPr lang="en-US" sz="3848" b="1" dirty="0" err="1">
                  <a:solidFill>
                    <a:schemeClr val="bg1"/>
                  </a:solidFill>
                </a:rPr>
                <a:t>Đánh</a:t>
              </a:r>
              <a:r>
                <a:rPr lang="en-US" sz="3848" b="1" dirty="0">
                  <a:solidFill>
                    <a:schemeClr val="bg1"/>
                  </a:solidFill>
                </a:rPr>
                <a:t> </a:t>
              </a:r>
              <a:r>
                <a:rPr lang="en-US" sz="3848" b="1" dirty="0" err="1">
                  <a:solidFill>
                    <a:schemeClr val="bg1"/>
                  </a:solidFill>
                </a:rPr>
                <a:t>giá</a:t>
              </a:r>
              <a:r>
                <a:rPr lang="en-US" sz="3848" b="1" dirty="0">
                  <a:solidFill>
                    <a:schemeClr val="bg1"/>
                  </a:solidFill>
                </a:rPr>
                <a:t> </a:t>
              </a:r>
              <a:r>
                <a:rPr lang="en-US" sz="3848" b="1" dirty="0" err="1">
                  <a:solidFill>
                    <a:schemeClr val="bg1"/>
                  </a:solidFill>
                </a:rPr>
                <a:t>tình</a:t>
              </a:r>
              <a:r>
                <a:rPr lang="en-US" sz="3848" b="1" dirty="0">
                  <a:solidFill>
                    <a:schemeClr val="bg1"/>
                  </a:solidFill>
                </a:rPr>
                <a:t> </a:t>
              </a:r>
              <a:r>
                <a:rPr lang="en-US" sz="3848" b="1" dirty="0" err="1">
                  <a:solidFill>
                    <a:schemeClr val="bg1"/>
                  </a:solidFill>
                </a:rPr>
                <a:t>huống</a:t>
              </a:r>
              <a:r>
                <a:rPr lang="en-US" sz="3848" b="1" dirty="0">
                  <a:solidFill>
                    <a:schemeClr val="bg1"/>
                  </a:solidFill>
                </a:rPr>
                <a:t>”</a:t>
              </a:r>
            </a:p>
            <a:p>
              <a:pPr defTabSz="914322">
                <a:defRPr/>
              </a:pPr>
              <a:endParaRPr lang="en-US" sz="3848" b="1" dirty="0">
                <a:solidFill>
                  <a:schemeClr val="bg1"/>
                </a:solidFill>
              </a:endParaRPr>
            </a:p>
          </p:txBody>
        </p:sp>
      </p:grpSp>
      <p:sp>
        <p:nvSpPr>
          <p:cNvPr id="5" name="Rectangle 4">
            <a:extLst>
              <a:ext uri="{FF2B5EF4-FFF2-40B4-BE49-F238E27FC236}">
                <a16:creationId xmlns:a16="http://schemas.microsoft.com/office/drawing/2014/main" id="{AB725EF4-36E0-47EA-8206-4009EC02BC5F}"/>
              </a:ext>
            </a:extLst>
          </p:cNvPr>
          <p:cNvSpPr/>
          <p:nvPr/>
        </p:nvSpPr>
        <p:spPr>
          <a:xfrm>
            <a:off x="1079005" y="3010517"/>
            <a:ext cx="10315869" cy="2954335"/>
          </a:xfrm>
          <a:prstGeom prst="rect">
            <a:avLst/>
          </a:prstGeom>
        </p:spPr>
        <p:txBody>
          <a:bodyPr wrap="square">
            <a:spAutoFit/>
          </a:bodyPr>
          <a:lstStyle/>
          <a:p>
            <a:pPr marL="733006" indent="-733006" defTabSz="293202">
              <a:buFont typeface="Arial" panose="020B0604020202020204" pitchFamily="34" charset="0"/>
              <a:buChar char="•"/>
              <a:defRPr/>
            </a:pPr>
            <a:r>
              <a:rPr lang="en-US" sz="7375" b="1" dirty="0">
                <a:solidFill>
                  <a:srgbClr val="C00000"/>
                </a:solidFill>
                <a:latin typeface="Calibri" panose="020F0502020204030204"/>
              </a:rPr>
              <a:t>111</a:t>
            </a:r>
            <a:r>
              <a:rPr lang="en-US" sz="3848" dirty="0">
                <a:solidFill>
                  <a:prstClr val="black"/>
                </a:solidFill>
                <a:latin typeface="Calibri" panose="020F0502020204030204"/>
              </a:rPr>
              <a:t> ISHCs </a:t>
            </a:r>
            <a:r>
              <a:rPr lang="en-US" sz="3848" dirty="0" err="1">
                <a:solidFill>
                  <a:prstClr val="black"/>
                </a:solidFill>
                <a:latin typeface="Calibri" panose="020F0502020204030204"/>
              </a:rPr>
              <a:t>của</a:t>
            </a:r>
            <a:r>
              <a:rPr lang="en-US" sz="3848" dirty="0">
                <a:solidFill>
                  <a:prstClr val="black"/>
                </a:solidFill>
                <a:latin typeface="Calibri" panose="020F0502020204030204"/>
              </a:rPr>
              <a:t> 9 </a:t>
            </a:r>
            <a:r>
              <a:rPr lang="en-US" sz="3848" dirty="0" err="1">
                <a:solidFill>
                  <a:prstClr val="black"/>
                </a:solidFill>
                <a:latin typeface="Calibri" panose="020F0502020204030204"/>
              </a:rPr>
              <a:t>tỉnh</a:t>
            </a:r>
            <a:r>
              <a:rPr lang="en-US" sz="3848" dirty="0">
                <a:solidFill>
                  <a:prstClr val="black"/>
                </a:solidFill>
                <a:latin typeface="Calibri" panose="020F0502020204030204"/>
              </a:rPr>
              <a:t> </a:t>
            </a:r>
            <a:r>
              <a:rPr lang="en-US" sz="3848" dirty="0" err="1">
                <a:solidFill>
                  <a:prstClr val="black"/>
                </a:solidFill>
                <a:latin typeface="Calibri" panose="020F0502020204030204"/>
              </a:rPr>
              <a:t>được</a:t>
            </a:r>
            <a:r>
              <a:rPr lang="en-US" sz="3848" dirty="0">
                <a:solidFill>
                  <a:prstClr val="black"/>
                </a:solidFill>
                <a:latin typeface="Calibri" panose="020F0502020204030204"/>
              </a:rPr>
              <a:t> </a:t>
            </a:r>
            <a:r>
              <a:rPr lang="en-US" sz="3848" dirty="0" err="1">
                <a:solidFill>
                  <a:prstClr val="black"/>
                </a:solidFill>
                <a:latin typeface="Calibri" panose="020F0502020204030204"/>
              </a:rPr>
              <a:t>đánh</a:t>
            </a:r>
            <a:r>
              <a:rPr lang="en-US" sz="3848" dirty="0">
                <a:solidFill>
                  <a:prstClr val="black"/>
                </a:solidFill>
                <a:latin typeface="Calibri" panose="020F0502020204030204"/>
              </a:rPr>
              <a:t> </a:t>
            </a:r>
            <a:r>
              <a:rPr lang="en-US" sz="3848" dirty="0" err="1">
                <a:solidFill>
                  <a:prstClr val="black"/>
                </a:solidFill>
                <a:latin typeface="Calibri" panose="020F0502020204030204"/>
              </a:rPr>
              <a:t>giá</a:t>
            </a:r>
            <a:r>
              <a:rPr lang="en-US" sz="3848" dirty="0">
                <a:solidFill>
                  <a:prstClr val="black"/>
                </a:solidFill>
                <a:latin typeface="Calibri" panose="020F0502020204030204"/>
              </a:rPr>
              <a:t> </a:t>
            </a:r>
          </a:p>
          <a:p>
            <a:pPr marL="733006" indent="-733006" defTabSz="293202">
              <a:buFont typeface="Arial" panose="020B0604020202020204" pitchFamily="34" charset="0"/>
              <a:buChar char="•"/>
              <a:defRPr/>
            </a:pPr>
            <a:r>
              <a:rPr lang="en-US" sz="7375" b="1" dirty="0">
                <a:solidFill>
                  <a:srgbClr val="C00000"/>
                </a:solidFill>
                <a:latin typeface="Calibri" panose="020F0502020204030204"/>
              </a:rPr>
              <a:t>100</a:t>
            </a:r>
            <a:r>
              <a:rPr lang="en-US" sz="3848" dirty="0">
                <a:solidFill>
                  <a:prstClr val="black"/>
                </a:solidFill>
                <a:latin typeface="Calibri" panose="020F0502020204030204"/>
              </a:rPr>
              <a:t> ISHCs </a:t>
            </a:r>
            <a:r>
              <a:rPr lang="en-US" sz="3848" dirty="0" err="1">
                <a:solidFill>
                  <a:prstClr val="black"/>
                </a:solidFill>
                <a:latin typeface="Calibri" panose="020F0502020204030204"/>
              </a:rPr>
              <a:t>có</a:t>
            </a:r>
            <a:r>
              <a:rPr lang="en-US" sz="3848" dirty="0">
                <a:solidFill>
                  <a:prstClr val="black"/>
                </a:solidFill>
                <a:latin typeface="Calibri" panose="020F0502020204030204"/>
              </a:rPr>
              <a:t> các </a:t>
            </a:r>
            <a:r>
              <a:rPr lang="en-US" sz="3848" dirty="0" err="1">
                <a:solidFill>
                  <a:prstClr val="black"/>
                </a:solidFill>
                <a:latin typeface="Calibri" panose="020F0502020204030204"/>
              </a:rPr>
              <a:t>hoạt</a:t>
            </a:r>
            <a:r>
              <a:rPr lang="en-US" sz="3848" dirty="0">
                <a:solidFill>
                  <a:prstClr val="black"/>
                </a:solidFill>
                <a:latin typeface="Calibri" panose="020F0502020204030204"/>
              </a:rPr>
              <a:t> </a:t>
            </a:r>
            <a:r>
              <a:rPr lang="en-US" sz="3848" dirty="0" err="1">
                <a:solidFill>
                  <a:prstClr val="black"/>
                </a:solidFill>
                <a:latin typeface="Calibri" panose="020F0502020204030204"/>
              </a:rPr>
              <a:t>động</a:t>
            </a:r>
            <a:r>
              <a:rPr lang="en-US" sz="3848" dirty="0">
                <a:solidFill>
                  <a:prstClr val="black"/>
                </a:solidFill>
                <a:latin typeface="Calibri" panose="020F0502020204030204"/>
              </a:rPr>
              <a:t> can </a:t>
            </a:r>
            <a:r>
              <a:rPr lang="en-US" sz="3848" dirty="0" err="1">
                <a:solidFill>
                  <a:prstClr val="black"/>
                </a:solidFill>
                <a:latin typeface="Calibri" panose="020F0502020204030204"/>
              </a:rPr>
              <a:t>thiệp</a:t>
            </a:r>
            <a:r>
              <a:rPr lang="en-US" sz="3848" dirty="0">
                <a:solidFill>
                  <a:prstClr val="black"/>
                </a:solidFill>
                <a:latin typeface="Calibri" panose="020F0502020204030204"/>
              </a:rPr>
              <a:t> </a:t>
            </a:r>
            <a:r>
              <a:rPr lang="en-US" sz="3848" dirty="0" err="1">
                <a:solidFill>
                  <a:prstClr val="black"/>
                </a:solidFill>
                <a:latin typeface="Calibri" panose="020F0502020204030204"/>
              </a:rPr>
              <a:t>đối</a:t>
            </a:r>
            <a:r>
              <a:rPr lang="en-US" sz="3848" dirty="0">
                <a:solidFill>
                  <a:prstClr val="black"/>
                </a:solidFill>
                <a:latin typeface="Calibri" panose="020F0502020204030204"/>
              </a:rPr>
              <a:t> </a:t>
            </a:r>
            <a:r>
              <a:rPr lang="en-US" sz="3848" dirty="0" err="1">
                <a:solidFill>
                  <a:prstClr val="black"/>
                </a:solidFill>
                <a:latin typeface="Calibri" panose="020F0502020204030204"/>
              </a:rPr>
              <a:t>với</a:t>
            </a:r>
            <a:r>
              <a:rPr lang="en-US" sz="3848" dirty="0">
                <a:solidFill>
                  <a:prstClr val="black"/>
                </a:solidFill>
                <a:latin typeface="Calibri" panose="020F0502020204030204"/>
              </a:rPr>
              <a:t> COVID-19 </a:t>
            </a:r>
          </a:p>
        </p:txBody>
      </p:sp>
      <p:sp>
        <p:nvSpPr>
          <p:cNvPr id="12" name="Rectangle 11">
            <a:extLst>
              <a:ext uri="{FF2B5EF4-FFF2-40B4-BE49-F238E27FC236}">
                <a16:creationId xmlns:a16="http://schemas.microsoft.com/office/drawing/2014/main" id="{E3578DC0-114B-4FF5-A0E2-C95943ABA9D3}"/>
              </a:ext>
            </a:extLst>
          </p:cNvPr>
          <p:cNvSpPr/>
          <p:nvPr/>
        </p:nvSpPr>
        <p:spPr>
          <a:xfrm>
            <a:off x="114207" y="1573495"/>
            <a:ext cx="12245465" cy="1158138"/>
          </a:xfrm>
          <a:prstGeom prst="rect">
            <a:avLst/>
          </a:prstGeom>
        </p:spPr>
        <p:txBody>
          <a:bodyPr wrap="square">
            <a:spAutoFit/>
          </a:bodyPr>
          <a:lstStyle/>
          <a:p>
            <a:pPr marL="8145" defTabSz="293202">
              <a:spcBef>
                <a:spcPts val="64"/>
              </a:spcBef>
              <a:defRPr/>
            </a:pPr>
            <a:r>
              <a:rPr lang="en-US" sz="3463" dirty="0" err="1">
                <a:latin typeface="Tahoma" panose="020B0604030504040204" pitchFamily="34" charset="0"/>
                <a:cs typeface="Source Sans Pro Light"/>
              </a:rPr>
              <a:t>Tìm</a:t>
            </a:r>
            <a:r>
              <a:rPr lang="en-US" sz="3463" dirty="0">
                <a:latin typeface="Tahoma" panose="020B0604030504040204" pitchFamily="34" charset="0"/>
                <a:cs typeface="Source Sans Pro Light"/>
              </a:rPr>
              <a:t> ra các can </a:t>
            </a:r>
            <a:r>
              <a:rPr lang="en-US" sz="3463" dirty="0" err="1">
                <a:latin typeface="Tahoma" panose="020B0604030504040204" pitchFamily="34" charset="0"/>
                <a:cs typeface="Source Sans Pro Light"/>
              </a:rPr>
              <a:t>thiệp</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mà</a:t>
            </a:r>
            <a:r>
              <a:rPr lang="en-US" sz="3463" dirty="0">
                <a:latin typeface="Tahoma" panose="020B0604030504040204" pitchFamily="34" charset="0"/>
                <a:cs typeface="Source Sans Pro Light"/>
              </a:rPr>
              <a:t> ISHC </a:t>
            </a:r>
            <a:r>
              <a:rPr lang="en-US" sz="3463" dirty="0" err="1">
                <a:latin typeface="Tahoma" panose="020B0604030504040204" pitchFamily="34" charset="0"/>
                <a:cs typeface="Source Sans Pro Light"/>
              </a:rPr>
              <a:t>áp</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dụng</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và</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tác</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động</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của</a:t>
            </a:r>
            <a:r>
              <a:rPr lang="en-US" sz="3463" dirty="0">
                <a:latin typeface="Tahoma" panose="020B0604030504040204" pitchFamily="34" charset="0"/>
                <a:cs typeface="Source Sans Pro Light"/>
              </a:rPr>
              <a:t> ISHC </a:t>
            </a:r>
            <a:r>
              <a:rPr lang="en-US" sz="3463" dirty="0" err="1">
                <a:latin typeface="Tahoma" panose="020B0604030504040204" pitchFamily="34" charset="0"/>
                <a:cs typeface="Source Sans Pro Light"/>
              </a:rPr>
              <a:t>trong</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đại</a:t>
            </a:r>
            <a:r>
              <a:rPr lang="en-US" sz="3463" dirty="0">
                <a:latin typeface="Tahoma" panose="020B0604030504040204" pitchFamily="34" charset="0"/>
                <a:cs typeface="Source Sans Pro Light"/>
              </a:rPr>
              <a:t> </a:t>
            </a:r>
            <a:r>
              <a:rPr lang="en-US" sz="3463" dirty="0" err="1">
                <a:latin typeface="Tahoma" panose="020B0604030504040204" pitchFamily="34" charset="0"/>
                <a:cs typeface="Source Sans Pro Light"/>
              </a:rPr>
              <a:t>dịch</a:t>
            </a:r>
            <a:r>
              <a:rPr lang="en-US" sz="3463" dirty="0">
                <a:latin typeface="Tahoma" panose="020B0604030504040204" pitchFamily="34" charset="0"/>
                <a:cs typeface="Source Sans Pro Light"/>
              </a:rPr>
              <a:t> COVID-19 ở Vietnam </a:t>
            </a:r>
          </a:p>
        </p:txBody>
      </p:sp>
    </p:spTree>
    <p:custDataLst>
      <p:tags r:id="rId1"/>
    </p:custDataLst>
    <p:extLst>
      <p:ext uri="{BB962C8B-B14F-4D97-AF65-F5344CB8AC3E}">
        <p14:creationId xmlns:p14="http://schemas.microsoft.com/office/powerpoint/2010/main" val="522888132"/>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F5DE24-0D1C-4049-B740-BF21B2D98C59}"/>
              </a:ext>
            </a:extLst>
          </p:cNvPr>
          <p:cNvGrpSpPr/>
          <p:nvPr/>
        </p:nvGrpSpPr>
        <p:grpSpPr>
          <a:xfrm>
            <a:off x="6409182" y="315494"/>
            <a:ext cx="5900466" cy="1868781"/>
            <a:chOff x="9993488" y="491937"/>
            <a:chExt cx="9200356" cy="2913913"/>
          </a:xfrm>
        </p:grpSpPr>
        <p:grpSp>
          <p:nvGrpSpPr>
            <p:cNvPr id="46" name="Group 45">
              <a:extLst>
                <a:ext uri="{FF2B5EF4-FFF2-40B4-BE49-F238E27FC236}">
                  <a16:creationId xmlns:a16="http://schemas.microsoft.com/office/drawing/2014/main" id="{490C0036-7F45-485C-A824-01358A0ED02D}"/>
                </a:ext>
              </a:extLst>
            </p:cNvPr>
            <p:cNvGrpSpPr/>
            <p:nvPr/>
          </p:nvGrpSpPr>
          <p:grpSpPr>
            <a:xfrm rot="10800000">
              <a:off x="9993488" y="491937"/>
              <a:ext cx="9200356" cy="2681364"/>
              <a:chOff x="18653" y="5127878"/>
              <a:chExt cx="8458200" cy="940656"/>
            </a:xfrm>
          </p:grpSpPr>
          <p:sp>
            <p:nvSpPr>
              <p:cNvPr id="47" name="object 25">
                <a:extLst>
                  <a:ext uri="{FF2B5EF4-FFF2-40B4-BE49-F238E27FC236}">
                    <a16:creationId xmlns:a16="http://schemas.microsoft.com/office/drawing/2014/main" id="{E7D68E2D-8D9D-4C24-9708-78827C5D993E}"/>
                  </a:ext>
                </a:extLst>
              </p:cNvPr>
              <p:cNvSpPr/>
              <p:nvPr/>
            </p:nvSpPr>
            <p:spPr>
              <a:xfrm>
                <a:off x="18653" y="5127878"/>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48" name="object 26">
                <a:extLst>
                  <a:ext uri="{FF2B5EF4-FFF2-40B4-BE49-F238E27FC236}">
                    <a16:creationId xmlns:a16="http://schemas.microsoft.com/office/drawing/2014/main" id="{9D1E49C3-62E2-49AE-8B2C-2F79E2EF1E83}"/>
                  </a:ext>
                </a:extLst>
              </p:cNvPr>
              <p:cNvSpPr txBox="1"/>
              <p:nvPr/>
            </p:nvSpPr>
            <p:spPr>
              <a:xfrm>
                <a:off x="665955" y="5476295"/>
                <a:ext cx="7163594" cy="155668"/>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49" name="Rectangle 48">
              <a:extLst>
                <a:ext uri="{FF2B5EF4-FFF2-40B4-BE49-F238E27FC236}">
                  <a16:creationId xmlns:a16="http://schemas.microsoft.com/office/drawing/2014/main" id="{7F4AFF6E-ECF9-438C-9D1D-CE9720019306}"/>
                </a:ext>
              </a:extLst>
            </p:cNvPr>
            <p:cNvSpPr/>
            <p:nvPr/>
          </p:nvSpPr>
          <p:spPr>
            <a:xfrm>
              <a:off x="10506910" y="491937"/>
              <a:ext cx="8607643" cy="2913913"/>
            </a:xfrm>
            <a:prstGeom prst="rect">
              <a:avLst/>
            </a:prstGeom>
          </p:spPr>
          <p:txBody>
            <a:bodyPr wrap="square">
              <a:spAutoFit/>
            </a:bodyPr>
            <a:lstStyle/>
            <a:p>
              <a:pPr marL="8145" defTabSz="293202">
                <a:spcBef>
                  <a:spcPts val="64"/>
                </a:spcBef>
                <a:defRPr/>
              </a:pPr>
              <a:r>
                <a:rPr lang="en-US" sz="3848" spc="-19" dirty="0" err="1">
                  <a:solidFill>
                    <a:srgbClr val="FFFFFF"/>
                  </a:solidFill>
                  <a:latin typeface="Tahoma" panose="020B0604030504040204" pitchFamily="34" charset="0"/>
                  <a:cs typeface="Source Sans Pro Light"/>
                </a:rPr>
                <a:t>Danh</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sách</a:t>
              </a:r>
              <a:r>
                <a:rPr lang="en-US" sz="3848" spc="-19" dirty="0">
                  <a:solidFill>
                    <a:srgbClr val="FFFFFF"/>
                  </a:solidFill>
                  <a:latin typeface="Tahoma" panose="020B0604030504040204" pitchFamily="34" charset="0"/>
                  <a:cs typeface="Source Sans Pro Light"/>
                </a:rPr>
                <a:t> các </a:t>
              </a:r>
              <a:r>
                <a:rPr lang="en-US" sz="3848" spc="-19" dirty="0" err="1">
                  <a:solidFill>
                    <a:srgbClr val="FFFFFF"/>
                  </a:solidFill>
                  <a:latin typeface="Tahoma" panose="020B0604030504040204" pitchFamily="34" charset="0"/>
                  <a:cs typeface="Source Sans Pro Light"/>
                </a:rPr>
                <a:t>hộ</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gia</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đình</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có</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nguy</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cơ</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và</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cần</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hỗ</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trợ</a:t>
              </a:r>
              <a:r>
                <a:rPr lang="en-US" sz="3848" spc="-19" dirty="0">
                  <a:solidFill>
                    <a:srgbClr val="FFFFFF"/>
                  </a:solidFill>
                  <a:latin typeface="Tahoma" panose="020B0604030504040204" pitchFamily="34" charset="0"/>
                  <a:cs typeface="Source Sans Pro Light"/>
                </a:rPr>
                <a:t> </a:t>
              </a:r>
              <a:r>
                <a:rPr lang="en-US" sz="3848" spc="-19" dirty="0" err="1">
                  <a:solidFill>
                    <a:srgbClr val="FFFFFF"/>
                  </a:solidFill>
                  <a:latin typeface="Tahoma" panose="020B0604030504040204" pitchFamily="34" charset="0"/>
                  <a:cs typeface="Source Sans Pro Light"/>
                </a:rPr>
                <a:t>nhất</a:t>
              </a:r>
              <a:r>
                <a:rPr lang="en-US" sz="3848" spc="-19" dirty="0">
                  <a:solidFill>
                    <a:srgbClr val="FFFFFF"/>
                  </a:solidFill>
                  <a:latin typeface="Tahoma" panose="020B0604030504040204" pitchFamily="34" charset="0"/>
                  <a:cs typeface="Source Sans Pro Light"/>
                </a:rPr>
                <a:t> </a:t>
              </a:r>
            </a:p>
          </p:txBody>
        </p:sp>
      </p:grpSp>
      <p:sp>
        <p:nvSpPr>
          <p:cNvPr id="50" name="Title 1">
            <a:extLst>
              <a:ext uri="{FF2B5EF4-FFF2-40B4-BE49-F238E27FC236}">
                <a16:creationId xmlns:a16="http://schemas.microsoft.com/office/drawing/2014/main" id="{52F1F243-0146-4AF3-89FC-01A250422D13}"/>
              </a:ext>
            </a:extLst>
          </p:cNvPr>
          <p:cNvSpPr txBox="1">
            <a:spLocks/>
          </p:cNvSpPr>
          <p:nvPr/>
        </p:nvSpPr>
        <p:spPr>
          <a:xfrm>
            <a:off x="47377" y="496839"/>
            <a:ext cx="5900466"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rgbClr val="0070C0"/>
                </a:solidFill>
              </a:rPr>
              <a:t>“</a:t>
            </a:r>
            <a:r>
              <a:rPr lang="en-US" sz="3463" b="1" dirty="0" err="1">
                <a:solidFill>
                  <a:srgbClr val="0070C0"/>
                </a:solidFill>
              </a:rPr>
              <a:t>Đánh</a:t>
            </a:r>
            <a:r>
              <a:rPr lang="en-US" sz="3463" b="1" dirty="0">
                <a:solidFill>
                  <a:srgbClr val="0070C0"/>
                </a:solidFill>
              </a:rPr>
              <a:t> </a:t>
            </a:r>
            <a:r>
              <a:rPr lang="en-US" sz="3463" b="1" dirty="0" err="1">
                <a:solidFill>
                  <a:srgbClr val="0070C0"/>
                </a:solidFill>
              </a:rPr>
              <a:t>giá</a:t>
            </a:r>
            <a:r>
              <a:rPr lang="en-US" sz="3463" b="1" dirty="0">
                <a:solidFill>
                  <a:srgbClr val="0070C0"/>
                </a:solidFill>
              </a:rPr>
              <a:t> </a:t>
            </a:r>
            <a:r>
              <a:rPr lang="en-US" sz="3463" b="1" dirty="0" err="1">
                <a:solidFill>
                  <a:srgbClr val="0070C0"/>
                </a:solidFill>
              </a:rPr>
              <a:t>nhanh</a:t>
            </a:r>
            <a:r>
              <a:rPr lang="en-US" sz="3463" b="1" dirty="0">
                <a:solidFill>
                  <a:srgbClr val="0070C0"/>
                </a:solidFill>
              </a:rPr>
              <a:t>”</a:t>
            </a:r>
          </a:p>
        </p:txBody>
      </p:sp>
      <p:pic>
        <p:nvPicPr>
          <p:cNvPr id="3" name="Picture 2" descr="A group of people sitting at a table&#10;&#10;Description automatically generated">
            <a:extLst>
              <a:ext uri="{FF2B5EF4-FFF2-40B4-BE49-F238E27FC236}">
                <a16:creationId xmlns:a16="http://schemas.microsoft.com/office/drawing/2014/main" id="{6D924BE1-B365-4332-B591-87D9F15BF6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16"/>
          <a:stretch/>
        </p:blipFill>
        <p:spPr>
          <a:xfrm>
            <a:off x="57" y="1816585"/>
            <a:ext cx="5296646" cy="5006961"/>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B89F64EF-6660-4EE5-9670-989F1AAAAEC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2850" b="13777"/>
          <a:stretch/>
        </p:blipFill>
        <p:spPr>
          <a:xfrm>
            <a:off x="5469794" y="2425160"/>
            <a:ext cx="2770191" cy="3155638"/>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F227F2EC-F82D-474E-8B47-8CC3F27A5288}"/>
              </a:ext>
            </a:extLst>
          </p:cNvPr>
          <p:cNvPicPr>
            <a:picLocks noChangeAspect="1"/>
          </p:cNvPicPr>
          <p:nvPr/>
        </p:nvPicPr>
        <p:blipFill rotWithShape="1">
          <a:blip r:embed="rId7">
            <a:extLst>
              <a:ext uri="{28A0092B-C50C-407E-A947-70E740481C1C}">
                <a14:useLocalDpi xmlns:a14="http://schemas.microsoft.com/office/drawing/2010/main" val="0"/>
              </a:ext>
            </a:extLst>
          </a:blip>
          <a:srcRect l="32502"/>
          <a:stretch/>
        </p:blipFill>
        <p:spPr>
          <a:xfrm rot="16200000">
            <a:off x="7456268" y="4123580"/>
            <a:ext cx="2493125" cy="2770191"/>
          </a:xfrm>
          <a:prstGeom prst="rect">
            <a:avLst/>
          </a:prstGeom>
        </p:spPr>
      </p:pic>
    </p:spTree>
    <p:custDataLst>
      <p:tags r:id="rId1"/>
    </p:custDataLst>
    <p:extLst>
      <p:ext uri="{BB962C8B-B14F-4D97-AF65-F5344CB8AC3E}">
        <p14:creationId xmlns:p14="http://schemas.microsoft.com/office/powerpoint/2010/main" val="1001270168"/>
      </p:ext>
    </p:extLst>
  </p:cSld>
  <p:clrMapOvr>
    <a:masterClrMapping/>
  </p:clrMapOvr>
  <mc:AlternateContent xmlns:mc="http://schemas.openxmlformats.org/markup-compatibility/2006" xmlns:p14="http://schemas.microsoft.com/office/powerpoint/2010/main">
    <mc:Choice Requires="p14">
      <p:transition spd="slow" p14:dur="2000" advTm="5605"/>
    </mc:Choice>
    <mc:Fallback xmlns="">
      <p:transition spd="slow" advTm="56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FDDA-88B5-40CB-B576-346B68819E60}"/>
              </a:ext>
            </a:extLst>
          </p:cNvPr>
          <p:cNvSpPr>
            <a:spLocks noGrp="1"/>
          </p:cNvSpPr>
          <p:nvPr>
            <p:ph type="title"/>
          </p:nvPr>
        </p:nvSpPr>
        <p:spPr>
          <a:xfrm>
            <a:off x="462510" y="633070"/>
            <a:ext cx="9214890" cy="1029132"/>
          </a:xfrm>
        </p:spPr>
        <p:txBody>
          <a:bodyPr vert="horz" lIns="58643" tIns="29322" rIns="58643" bIns="29322" rtlCol="0" anchor="ctr">
            <a:noAutofit/>
          </a:bodyPr>
          <a:lstStyle/>
          <a:p>
            <a:pPr defTabSz="586405"/>
            <a:r>
              <a:rPr lang="en-US" sz="7200" b="1" u="sng" dirty="0" err="1">
                <a:solidFill>
                  <a:srgbClr val="FF0000"/>
                </a:solidFill>
                <a:latin typeface="+mn-lt"/>
                <a:ea typeface="+mn-ea"/>
                <a:cs typeface="+mn-cs"/>
              </a:rPr>
              <a:t>Nội</a:t>
            </a:r>
            <a:r>
              <a:rPr lang="en-US" sz="7200" b="1" u="sng" dirty="0">
                <a:solidFill>
                  <a:srgbClr val="FF0000"/>
                </a:solidFill>
                <a:latin typeface="+mn-lt"/>
                <a:ea typeface="+mn-ea"/>
                <a:cs typeface="+mn-cs"/>
              </a:rPr>
              <a:t> dung</a:t>
            </a:r>
            <a:br>
              <a:rPr lang="en-US" sz="7200" b="1" u="sng" dirty="0"/>
            </a:br>
            <a:endParaRPr lang="en-US" sz="7200" u="sng" dirty="0"/>
          </a:p>
        </p:txBody>
      </p:sp>
      <p:sp>
        <p:nvSpPr>
          <p:cNvPr id="3" name="TextBox 2">
            <a:extLst>
              <a:ext uri="{FF2B5EF4-FFF2-40B4-BE49-F238E27FC236}">
                <a16:creationId xmlns:a16="http://schemas.microsoft.com/office/drawing/2014/main" id="{88199A7F-C7F6-455D-91A0-A09255A0F550}"/>
              </a:ext>
            </a:extLst>
          </p:cNvPr>
          <p:cNvSpPr txBox="1"/>
          <p:nvPr/>
        </p:nvSpPr>
        <p:spPr>
          <a:xfrm>
            <a:off x="828155" y="1159248"/>
            <a:ext cx="10535690" cy="6081345"/>
          </a:xfrm>
          <a:prstGeom prst="rect">
            <a:avLst/>
          </a:prstGeom>
          <a:noFill/>
        </p:spPr>
        <p:txBody>
          <a:bodyPr wrap="square" rtlCol="0">
            <a:spAutoFit/>
          </a:bodyPr>
          <a:lstStyle/>
          <a:p>
            <a:pPr marL="742950" indent="-742950">
              <a:lnSpc>
                <a:spcPct val="150000"/>
              </a:lnSpc>
              <a:buFont typeface="+mj-lt"/>
              <a:buAutoNum type="arabicPeriod"/>
            </a:pPr>
            <a:r>
              <a:rPr lang="en-US" sz="4400" b="1" dirty="0" err="1"/>
              <a:t>Chúng</a:t>
            </a:r>
            <a:r>
              <a:rPr lang="en-US" sz="4400" b="1" dirty="0"/>
              <a:t> </a:t>
            </a:r>
            <a:r>
              <a:rPr lang="en-US" sz="4400" b="1" dirty="0" err="1"/>
              <a:t>tôi</a:t>
            </a:r>
            <a:r>
              <a:rPr lang="en-US" sz="4400" b="1" dirty="0"/>
              <a:t> </a:t>
            </a:r>
            <a:r>
              <a:rPr lang="en-US" sz="4400" b="1" dirty="0" err="1"/>
              <a:t>là</a:t>
            </a:r>
            <a:r>
              <a:rPr lang="en-US" sz="4400" b="1" dirty="0"/>
              <a:t> ai </a:t>
            </a:r>
          </a:p>
          <a:p>
            <a:pPr marL="742950" indent="-742950">
              <a:lnSpc>
                <a:spcPct val="150000"/>
              </a:lnSpc>
              <a:buFont typeface="+mj-lt"/>
              <a:buAutoNum type="arabicPeriod"/>
            </a:pPr>
            <a:r>
              <a:rPr lang="en-US" sz="4400" b="1" dirty="0" err="1"/>
              <a:t>Già</a:t>
            </a:r>
            <a:r>
              <a:rPr lang="en-US" sz="4400" b="1" dirty="0"/>
              <a:t> </a:t>
            </a:r>
            <a:r>
              <a:rPr lang="en-US" sz="4400" b="1" dirty="0" err="1"/>
              <a:t>hóa</a:t>
            </a:r>
            <a:r>
              <a:rPr lang="en-US" sz="4400" b="1" dirty="0"/>
              <a:t> </a:t>
            </a:r>
            <a:r>
              <a:rPr lang="en-US" sz="4400" b="1" dirty="0" err="1"/>
              <a:t>dân</a:t>
            </a:r>
            <a:r>
              <a:rPr lang="en-US" sz="4400" b="1" dirty="0"/>
              <a:t> </a:t>
            </a:r>
            <a:r>
              <a:rPr lang="en-US" sz="4400" b="1" dirty="0" err="1"/>
              <a:t>số</a:t>
            </a:r>
            <a:r>
              <a:rPr lang="en-US" sz="4400" b="1" dirty="0"/>
              <a:t> </a:t>
            </a:r>
          </a:p>
          <a:p>
            <a:pPr marL="742950" indent="-742950">
              <a:lnSpc>
                <a:spcPct val="150000"/>
              </a:lnSpc>
              <a:buFont typeface="+mj-lt"/>
              <a:buAutoNum type="arabicPeriod"/>
            </a:pPr>
            <a:r>
              <a:rPr lang="en-US" sz="4400" b="1" dirty="0"/>
              <a:t>NCT </a:t>
            </a:r>
            <a:r>
              <a:rPr lang="en-US" sz="4400" b="1" dirty="0" err="1"/>
              <a:t>và</a:t>
            </a:r>
            <a:r>
              <a:rPr lang="en-US" sz="4400" b="1" dirty="0"/>
              <a:t> </a:t>
            </a:r>
            <a:r>
              <a:rPr lang="en-US" sz="4400" b="1" dirty="0" err="1"/>
              <a:t>đại</a:t>
            </a:r>
            <a:r>
              <a:rPr lang="en-US" sz="4400" b="1" dirty="0"/>
              <a:t> </a:t>
            </a:r>
            <a:r>
              <a:rPr lang="en-US" sz="4400" b="1" dirty="0" err="1"/>
              <a:t>dịch</a:t>
            </a:r>
            <a:r>
              <a:rPr lang="en-US" sz="4400" b="1" dirty="0"/>
              <a:t> COVID-19 ở </a:t>
            </a:r>
            <a:r>
              <a:rPr lang="en-US" sz="4400" b="1" dirty="0" err="1"/>
              <a:t>châu</a:t>
            </a:r>
            <a:r>
              <a:rPr lang="en-US" sz="4400" b="1" dirty="0"/>
              <a:t> Á – </a:t>
            </a:r>
            <a:r>
              <a:rPr lang="en-US" sz="4400" b="1" dirty="0" err="1"/>
              <a:t>tác</a:t>
            </a:r>
            <a:r>
              <a:rPr lang="en-US" sz="4400" b="1" dirty="0"/>
              <a:t> </a:t>
            </a:r>
            <a:r>
              <a:rPr lang="en-US" sz="4400" b="1" dirty="0" err="1"/>
              <a:t>động</a:t>
            </a:r>
            <a:r>
              <a:rPr lang="en-US" sz="4400" b="1" dirty="0"/>
              <a:t> </a:t>
            </a:r>
            <a:r>
              <a:rPr lang="en-US" sz="4400" b="1" dirty="0" err="1"/>
              <a:t>và</a:t>
            </a:r>
            <a:r>
              <a:rPr lang="en-US" sz="4400" b="1" dirty="0"/>
              <a:t> </a:t>
            </a:r>
            <a:r>
              <a:rPr lang="en-US" sz="4400" b="1" dirty="0" err="1"/>
              <a:t>ứng</a:t>
            </a:r>
            <a:r>
              <a:rPr lang="en-US" sz="4400" b="1" dirty="0"/>
              <a:t> </a:t>
            </a:r>
            <a:r>
              <a:rPr lang="en-US" sz="4400" b="1" dirty="0" err="1"/>
              <a:t>phó</a:t>
            </a:r>
            <a:r>
              <a:rPr lang="en-US" sz="4400" b="1" dirty="0"/>
              <a:t> </a:t>
            </a:r>
          </a:p>
          <a:p>
            <a:pPr marL="742950" indent="-742950">
              <a:lnSpc>
                <a:spcPct val="150000"/>
              </a:lnSpc>
              <a:buFont typeface="+mj-lt"/>
              <a:buAutoNum type="arabicPeriod"/>
            </a:pPr>
            <a:r>
              <a:rPr lang="en-US" sz="4400" b="1" dirty="0" err="1"/>
              <a:t>Nghiên</a:t>
            </a:r>
            <a:r>
              <a:rPr lang="en-US" sz="4400" b="1" dirty="0"/>
              <a:t> </a:t>
            </a:r>
            <a:r>
              <a:rPr lang="en-US" sz="4400" b="1" dirty="0" err="1"/>
              <a:t>cứu</a:t>
            </a:r>
            <a:r>
              <a:rPr lang="en-US" sz="4400" b="1" dirty="0"/>
              <a:t> </a:t>
            </a:r>
            <a:r>
              <a:rPr lang="en-US" sz="4400" b="1" dirty="0" err="1"/>
              <a:t>trường</a:t>
            </a:r>
            <a:r>
              <a:rPr lang="en-US" sz="4400" b="1" dirty="0"/>
              <a:t> </a:t>
            </a:r>
            <a:r>
              <a:rPr lang="en-US" sz="4400" b="1" dirty="0" err="1"/>
              <a:t>hợp</a:t>
            </a:r>
            <a:r>
              <a:rPr lang="en-US" sz="4400" b="1" dirty="0"/>
              <a:t>: </a:t>
            </a:r>
            <a:r>
              <a:rPr lang="en-US" sz="4400" dirty="0" err="1"/>
              <a:t>Ứng</a:t>
            </a:r>
            <a:r>
              <a:rPr lang="en-US" sz="4400" dirty="0"/>
              <a:t> </a:t>
            </a:r>
            <a:r>
              <a:rPr lang="en-US" sz="4400" dirty="0" err="1"/>
              <a:t>phó</a:t>
            </a:r>
            <a:r>
              <a:rPr lang="en-US" sz="4400" dirty="0"/>
              <a:t> COVID-19 </a:t>
            </a:r>
            <a:r>
              <a:rPr lang="en-US" sz="4400" dirty="0" err="1"/>
              <a:t>của</a:t>
            </a:r>
            <a:r>
              <a:rPr lang="en-US" sz="4400" dirty="0"/>
              <a:t> ISHC </a:t>
            </a:r>
          </a:p>
        </p:txBody>
      </p:sp>
      <p:sp>
        <p:nvSpPr>
          <p:cNvPr id="4" name="Rectangle 3">
            <a:extLst>
              <a:ext uri="{FF2B5EF4-FFF2-40B4-BE49-F238E27FC236}">
                <a16:creationId xmlns:a16="http://schemas.microsoft.com/office/drawing/2014/main" id="{D68E263B-C635-4750-B95F-41F4DDB4C84B}"/>
              </a:ext>
            </a:extLst>
          </p:cNvPr>
          <p:cNvSpPr/>
          <p:nvPr/>
        </p:nvSpPr>
        <p:spPr>
          <a:xfrm>
            <a:off x="-48432" y="1351508"/>
            <a:ext cx="510942" cy="50656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357B666E-9E04-422A-983A-ABDF9D51A4AB}"/>
              </a:ext>
            </a:extLst>
          </p:cNvPr>
          <p:cNvSpPr/>
          <p:nvPr/>
        </p:nvSpPr>
        <p:spPr>
          <a:xfrm>
            <a:off x="11963400" y="1662202"/>
            <a:ext cx="254000" cy="2895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14BD156-4BDE-48AC-8E65-729FD133BB26}"/>
              </a:ext>
            </a:extLst>
          </p:cNvPr>
          <p:cNvSpPr/>
          <p:nvPr/>
        </p:nvSpPr>
        <p:spPr>
          <a:xfrm>
            <a:off x="11363845" y="1662202"/>
            <a:ext cx="254000" cy="2895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8715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a:off x="5857748" y="66745"/>
            <a:ext cx="6347190" cy="864550"/>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5" y="5399312"/>
              <a:ext cx="7163594" cy="309634"/>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9" name="Rectangle 8">
            <a:extLst>
              <a:ext uri="{FF2B5EF4-FFF2-40B4-BE49-F238E27FC236}">
                <a16:creationId xmlns:a16="http://schemas.microsoft.com/office/drawing/2014/main" id="{90ACBE4F-C67F-4EBA-B1F1-4824F75E3A50}"/>
              </a:ext>
            </a:extLst>
          </p:cNvPr>
          <p:cNvSpPr/>
          <p:nvPr/>
        </p:nvSpPr>
        <p:spPr>
          <a:xfrm>
            <a:off x="6304472" y="153594"/>
            <a:ext cx="5900466" cy="723916"/>
          </a:xfrm>
          <a:prstGeom prst="rect">
            <a:avLst/>
          </a:prstGeom>
        </p:spPr>
        <p:txBody>
          <a:bodyPr wrap="square">
            <a:spAutoFit/>
          </a:bodyPr>
          <a:lstStyle/>
          <a:p>
            <a:pPr marL="8145" defTabSz="293202">
              <a:spcBef>
                <a:spcPts val="64"/>
              </a:spcBef>
              <a:defRPr/>
            </a:pPr>
            <a:r>
              <a:rPr lang="en-US" sz="2052" spc="-19" dirty="0" err="1">
                <a:solidFill>
                  <a:srgbClr val="FFFFFF"/>
                </a:solidFill>
                <a:latin typeface="Tahoma" panose="020B0604030504040204" pitchFamily="34" charset="0"/>
                <a:cs typeface="Source Sans Pro Light"/>
              </a:rPr>
              <a:t>Triển</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khai</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gây</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quỹ</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cho</a:t>
            </a:r>
            <a:r>
              <a:rPr lang="en-US" sz="2052" spc="-19" dirty="0">
                <a:solidFill>
                  <a:srgbClr val="FFFFFF"/>
                </a:solidFill>
                <a:latin typeface="Tahoma" panose="020B0604030504040204" pitchFamily="34" charset="0"/>
                <a:cs typeface="Source Sans Pro Light"/>
              </a:rPr>
              <a:t> các can </a:t>
            </a:r>
            <a:r>
              <a:rPr lang="en-US" sz="2052" spc="-19" dirty="0" err="1">
                <a:solidFill>
                  <a:srgbClr val="FFFFFF"/>
                </a:solidFill>
                <a:latin typeface="Tahoma" panose="020B0604030504040204" pitchFamily="34" charset="0"/>
                <a:cs typeface="Source Sans Pro Light"/>
              </a:rPr>
              <a:t>thiệp</a:t>
            </a:r>
            <a:r>
              <a:rPr lang="en-US" sz="2052" spc="-19" dirty="0">
                <a:solidFill>
                  <a:srgbClr val="FFFFFF"/>
                </a:solidFill>
                <a:latin typeface="Tahoma" panose="020B0604030504040204" pitchFamily="34" charset="0"/>
                <a:cs typeface="Source Sans Pro Light"/>
              </a:rPr>
              <a:t> COVID-19 </a:t>
            </a:r>
            <a:r>
              <a:rPr lang="en-US" sz="2052" spc="-19" dirty="0" err="1">
                <a:solidFill>
                  <a:srgbClr val="FFFFFF"/>
                </a:solidFill>
                <a:latin typeface="Tahoma" panose="020B0604030504040204" pitchFamily="34" charset="0"/>
                <a:cs typeface="Source Sans Pro Light"/>
              </a:rPr>
              <a:t>với</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chính</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quyền</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địa</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phương</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và</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cộng</a:t>
            </a:r>
            <a:r>
              <a:rPr lang="en-US" sz="2052" spc="-19" dirty="0">
                <a:solidFill>
                  <a:srgbClr val="FFFFFF"/>
                </a:solidFill>
                <a:latin typeface="Tahoma" panose="020B0604030504040204" pitchFamily="34" charset="0"/>
                <a:cs typeface="Source Sans Pro Light"/>
              </a:rPr>
              <a:t> </a:t>
            </a:r>
            <a:r>
              <a:rPr lang="en-US" sz="2052" spc="-19" dirty="0" err="1">
                <a:solidFill>
                  <a:srgbClr val="FFFFFF"/>
                </a:solidFill>
                <a:latin typeface="Tahoma" panose="020B0604030504040204" pitchFamily="34" charset="0"/>
                <a:cs typeface="Source Sans Pro Light"/>
              </a:rPr>
              <a:t>đồng</a:t>
            </a:r>
            <a:endParaRPr lang="en-US" sz="2052" dirty="0">
              <a:solidFill>
                <a:prstClr val="black"/>
              </a:solidFill>
              <a:latin typeface="Tahoma" panose="020B0604030504040204" pitchFamily="34" charset="0"/>
              <a:cs typeface="Source Sans Pro Light"/>
            </a:endParaRPr>
          </a:p>
        </p:txBody>
      </p:sp>
      <p:sp>
        <p:nvSpPr>
          <p:cNvPr id="11" name="Title 1">
            <a:extLst>
              <a:ext uri="{FF2B5EF4-FFF2-40B4-BE49-F238E27FC236}">
                <a16:creationId xmlns:a16="http://schemas.microsoft.com/office/drawing/2014/main" id="{22B9DBB3-B4F9-41A7-820C-EBFFEBB3321A}"/>
              </a:ext>
            </a:extLst>
          </p:cNvPr>
          <p:cNvSpPr txBox="1">
            <a:spLocks/>
          </p:cNvSpPr>
          <p:nvPr/>
        </p:nvSpPr>
        <p:spPr>
          <a:xfrm>
            <a:off x="215026" y="190991"/>
            <a:ext cx="5900466"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rgbClr val="0070C0"/>
                </a:solidFill>
              </a:rPr>
              <a:t>“</a:t>
            </a:r>
            <a:r>
              <a:rPr lang="en-US" sz="3463" b="1" dirty="0" err="1">
                <a:solidFill>
                  <a:srgbClr val="0070C0"/>
                </a:solidFill>
              </a:rPr>
              <a:t>Huy</a:t>
            </a:r>
            <a:r>
              <a:rPr lang="en-US" sz="3463" b="1" dirty="0">
                <a:solidFill>
                  <a:srgbClr val="0070C0"/>
                </a:solidFill>
              </a:rPr>
              <a:t> </a:t>
            </a:r>
            <a:r>
              <a:rPr lang="en-US" sz="3463" b="1" dirty="0" err="1">
                <a:solidFill>
                  <a:srgbClr val="0070C0"/>
                </a:solidFill>
              </a:rPr>
              <a:t>động</a:t>
            </a:r>
            <a:r>
              <a:rPr lang="en-US" sz="3463" b="1" dirty="0">
                <a:solidFill>
                  <a:srgbClr val="0070C0"/>
                </a:solidFill>
              </a:rPr>
              <a:t> </a:t>
            </a:r>
            <a:r>
              <a:rPr lang="en-US" sz="3463" b="1" dirty="0" err="1">
                <a:solidFill>
                  <a:srgbClr val="0070C0"/>
                </a:solidFill>
              </a:rPr>
              <a:t>nguồn</a:t>
            </a:r>
            <a:r>
              <a:rPr lang="en-US" sz="3463" b="1" dirty="0">
                <a:solidFill>
                  <a:srgbClr val="0070C0"/>
                </a:solidFill>
              </a:rPr>
              <a:t> mobilization”</a:t>
            </a:r>
          </a:p>
        </p:txBody>
      </p:sp>
      <p:grpSp>
        <p:nvGrpSpPr>
          <p:cNvPr id="13" name="Group 12">
            <a:extLst>
              <a:ext uri="{FF2B5EF4-FFF2-40B4-BE49-F238E27FC236}">
                <a16:creationId xmlns:a16="http://schemas.microsoft.com/office/drawing/2014/main" id="{0DB763FF-F23F-4AB8-8689-D5B1DDBBCFC8}"/>
              </a:ext>
            </a:extLst>
          </p:cNvPr>
          <p:cNvGrpSpPr/>
          <p:nvPr/>
        </p:nvGrpSpPr>
        <p:grpSpPr>
          <a:xfrm>
            <a:off x="211186" y="754698"/>
            <a:ext cx="5642722" cy="3175521"/>
            <a:chOff x="329204" y="1176769"/>
            <a:chExt cx="8798467" cy="4951461"/>
          </a:xfrm>
        </p:grpSpPr>
        <p:pic>
          <p:nvPicPr>
            <p:cNvPr id="3" name="Picture 2" descr="A group of people posing for the camera&#10;&#10;Description automatically generated">
              <a:extLst>
                <a:ext uri="{FF2B5EF4-FFF2-40B4-BE49-F238E27FC236}">
                  <a16:creationId xmlns:a16="http://schemas.microsoft.com/office/drawing/2014/main" id="{F1D16DC3-469A-4EC5-AB72-60DF2B473964}"/>
                </a:ext>
              </a:extLst>
            </p:cNvPr>
            <p:cNvPicPr>
              <a:picLocks noChangeAspect="1"/>
            </p:cNvPicPr>
            <p:nvPr/>
          </p:nvPicPr>
          <p:blipFill rotWithShape="1">
            <a:blip r:embed="rId4">
              <a:extLst>
                <a:ext uri="{28A0092B-C50C-407E-A947-70E740481C1C}">
                  <a14:useLocalDpi xmlns:a14="http://schemas.microsoft.com/office/drawing/2010/main" val="0"/>
                </a:ext>
              </a:extLst>
            </a:blip>
            <a:srcRect l="15721" t="24750" r="9439" b="9554"/>
            <a:stretch/>
          </p:blipFill>
          <p:spPr>
            <a:xfrm>
              <a:off x="329204" y="1176769"/>
              <a:ext cx="8798467" cy="4344414"/>
            </a:xfrm>
            <a:prstGeom prst="rect">
              <a:avLst/>
            </a:prstGeom>
          </p:spPr>
        </p:pic>
        <p:sp>
          <p:nvSpPr>
            <p:cNvPr id="12" name="TextBox 11">
              <a:extLst>
                <a:ext uri="{FF2B5EF4-FFF2-40B4-BE49-F238E27FC236}">
                  <a16:creationId xmlns:a16="http://schemas.microsoft.com/office/drawing/2014/main" id="{C31695FC-CF5B-470E-8C48-F9D0D1368C8B}"/>
                </a:ext>
              </a:extLst>
            </p:cNvPr>
            <p:cNvSpPr txBox="1"/>
            <p:nvPr/>
          </p:nvSpPr>
          <p:spPr>
            <a:xfrm>
              <a:off x="1247474" y="5368783"/>
              <a:ext cx="6141032" cy="759447"/>
            </a:xfrm>
            <a:prstGeom prst="rect">
              <a:avLst/>
            </a:prstGeom>
            <a:noFill/>
          </p:spPr>
          <p:txBody>
            <a:bodyPr wrap="square" rtlCol="0">
              <a:spAutoFit/>
            </a:bodyPr>
            <a:lstStyle/>
            <a:p>
              <a:r>
                <a:rPr lang="en-US" sz="2565" b="1" dirty="0"/>
                <a:t>Các </a:t>
              </a:r>
              <a:r>
                <a:rPr lang="en-US" sz="2565" b="1" dirty="0" err="1"/>
                <a:t>cơ</a:t>
              </a:r>
              <a:r>
                <a:rPr lang="en-US" sz="2565" b="1" dirty="0"/>
                <a:t> </a:t>
              </a:r>
              <a:r>
                <a:rPr lang="en-US" sz="2565" b="1" dirty="0" err="1"/>
                <a:t>quan</a:t>
              </a:r>
              <a:r>
                <a:rPr lang="en-US" sz="2565" b="1" dirty="0"/>
                <a:t> </a:t>
              </a:r>
              <a:r>
                <a:rPr lang="en-US" sz="2565" b="1" dirty="0" err="1"/>
                <a:t>chính</a:t>
              </a:r>
              <a:r>
                <a:rPr lang="en-US" sz="2565" b="1" dirty="0"/>
                <a:t> </a:t>
              </a:r>
              <a:r>
                <a:rPr lang="en-US" sz="2565" b="1" dirty="0" err="1"/>
                <a:t>phủ</a:t>
              </a:r>
              <a:endParaRPr lang="en-GB" sz="2565" b="1" dirty="0"/>
            </a:p>
          </p:txBody>
        </p:sp>
      </p:grpSp>
      <p:grpSp>
        <p:nvGrpSpPr>
          <p:cNvPr id="20" name="Group 19">
            <a:extLst>
              <a:ext uri="{FF2B5EF4-FFF2-40B4-BE49-F238E27FC236}">
                <a16:creationId xmlns:a16="http://schemas.microsoft.com/office/drawing/2014/main" id="{0095EE77-BCB4-484D-9527-80E93C8D462D}"/>
              </a:ext>
            </a:extLst>
          </p:cNvPr>
          <p:cNvGrpSpPr/>
          <p:nvPr/>
        </p:nvGrpSpPr>
        <p:grpSpPr>
          <a:xfrm>
            <a:off x="6096000" y="3856790"/>
            <a:ext cx="6197138" cy="3097540"/>
            <a:chOff x="9505156" y="6013734"/>
            <a:chExt cx="9662945" cy="4829868"/>
          </a:xfrm>
        </p:grpSpPr>
        <p:pic>
          <p:nvPicPr>
            <p:cNvPr id="4" name="Picture 3">
              <a:extLst>
                <a:ext uri="{FF2B5EF4-FFF2-40B4-BE49-F238E27FC236}">
                  <a16:creationId xmlns:a16="http://schemas.microsoft.com/office/drawing/2014/main" id="{E6B27D9E-4F85-4FA3-B693-C90D3BBF0279}"/>
                </a:ext>
              </a:extLst>
            </p:cNvPr>
            <p:cNvPicPr>
              <a:picLocks noChangeAspect="1"/>
            </p:cNvPicPr>
            <p:nvPr/>
          </p:nvPicPr>
          <p:blipFill rotWithShape="1">
            <a:blip r:embed="rId5"/>
            <a:srcRect t="26005" r="3495"/>
            <a:stretch/>
          </p:blipFill>
          <p:spPr>
            <a:xfrm>
              <a:off x="9505156" y="6013734"/>
              <a:ext cx="9662945" cy="4167592"/>
            </a:xfrm>
            <a:prstGeom prst="rect">
              <a:avLst/>
            </a:prstGeom>
          </p:spPr>
        </p:pic>
        <p:sp>
          <p:nvSpPr>
            <p:cNvPr id="15" name="TextBox 14">
              <a:extLst>
                <a:ext uri="{FF2B5EF4-FFF2-40B4-BE49-F238E27FC236}">
                  <a16:creationId xmlns:a16="http://schemas.microsoft.com/office/drawing/2014/main" id="{4C3E763B-132C-4428-85AD-B1D5BB48F47D}"/>
                </a:ext>
              </a:extLst>
            </p:cNvPr>
            <p:cNvSpPr txBox="1"/>
            <p:nvPr/>
          </p:nvSpPr>
          <p:spPr>
            <a:xfrm>
              <a:off x="11683441" y="10084155"/>
              <a:ext cx="5822715" cy="759447"/>
            </a:xfrm>
            <a:prstGeom prst="rect">
              <a:avLst/>
            </a:prstGeom>
            <a:noFill/>
          </p:spPr>
          <p:txBody>
            <a:bodyPr wrap="square" rtlCol="0">
              <a:spAutoFit/>
            </a:bodyPr>
            <a:lstStyle/>
            <a:p>
              <a:r>
                <a:rPr lang="en-US" sz="2565" b="1" dirty="0"/>
                <a:t>Các </a:t>
              </a:r>
              <a:r>
                <a:rPr lang="en-US" sz="2565" b="1" dirty="0" err="1"/>
                <a:t>nhà</a:t>
              </a:r>
              <a:r>
                <a:rPr lang="en-US" sz="2565" b="1" dirty="0"/>
                <a:t> </a:t>
              </a:r>
              <a:r>
                <a:rPr lang="en-US" sz="2565" b="1" dirty="0" err="1"/>
                <a:t>tài</a:t>
              </a:r>
              <a:r>
                <a:rPr lang="en-US" sz="2565" b="1" dirty="0"/>
                <a:t> </a:t>
              </a:r>
              <a:r>
                <a:rPr lang="en-US" sz="2565" b="1" dirty="0" err="1"/>
                <a:t>trợ</a:t>
              </a:r>
              <a:r>
                <a:rPr lang="en-US" sz="2565" b="1" dirty="0"/>
                <a:t> </a:t>
              </a:r>
              <a:r>
                <a:rPr lang="en-US" sz="2565" b="1" dirty="0" err="1"/>
                <a:t>cá</a:t>
              </a:r>
              <a:r>
                <a:rPr lang="en-US" sz="2565" b="1" dirty="0"/>
                <a:t> </a:t>
              </a:r>
              <a:r>
                <a:rPr lang="en-US" sz="2565" b="1" dirty="0" err="1"/>
                <a:t>nhân</a:t>
              </a:r>
              <a:r>
                <a:rPr lang="en-US" sz="2565" b="1" dirty="0"/>
                <a:t> </a:t>
              </a:r>
              <a:endParaRPr lang="en-GB" sz="2565" b="1" dirty="0"/>
            </a:p>
          </p:txBody>
        </p:sp>
      </p:grpSp>
      <p:grpSp>
        <p:nvGrpSpPr>
          <p:cNvPr id="18" name="Group 17">
            <a:extLst>
              <a:ext uri="{FF2B5EF4-FFF2-40B4-BE49-F238E27FC236}">
                <a16:creationId xmlns:a16="http://schemas.microsoft.com/office/drawing/2014/main" id="{61D916E4-ACFA-49C1-8C05-A232A4877B0D}"/>
              </a:ext>
            </a:extLst>
          </p:cNvPr>
          <p:cNvGrpSpPr/>
          <p:nvPr/>
        </p:nvGrpSpPr>
        <p:grpSpPr>
          <a:xfrm>
            <a:off x="6516134" y="1056861"/>
            <a:ext cx="5460841" cy="2524605"/>
            <a:chOff x="10160253" y="1647920"/>
            <a:chExt cx="8514867" cy="3936514"/>
          </a:xfrm>
        </p:grpSpPr>
        <p:pic>
          <p:nvPicPr>
            <p:cNvPr id="2" name="Picture 1">
              <a:extLst>
                <a:ext uri="{FF2B5EF4-FFF2-40B4-BE49-F238E27FC236}">
                  <a16:creationId xmlns:a16="http://schemas.microsoft.com/office/drawing/2014/main" id="{6B1FD51F-FE33-4F56-A1A5-B98B805E6722}"/>
                </a:ext>
              </a:extLst>
            </p:cNvPr>
            <p:cNvPicPr>
              <a:picLocks noChangeAspect="1"/>
            </p:cNvPicPr>
            <p:nvPr/>
          </p:nvPicPr>
          <p:blipFill>
            <a:blip r:embed="rId6"/>
            <a:stretch>
              <a:fillRect/>
            </a:stretch>
          </p:blipFill>
          <p:spPr>
            <a:xfrm>
              <a:off x="10160253" y="1647920"/>
              <a:ext cx="5244843" cy="3936514"/>
            </a:xfrm>
            <a:prstGeom prst="rect">
              <a:avLst/>
            </a:prstGeom>
          </p:spPr>
        </p:pic>
        <p:sp>
          <p:nvSpPr>
            <p:cNvPr id="16" name="TextBox 15">
              <a:extLst>
                <a:ext uri="{FF2B5EF4-FFF2-40B4-BE49-F238E27FC236}">
                  <a16:creationId xmlns:a16="http://schemas.microsoft.com/office/drawing/2014/main" id="{21B9BF3A-1275-4398-858A-D3E9565565B4}"/>
                </a:ext>
              </a:extLst>
            </p:cNvPr>
            <p:cNvSpPr txBox="1"/>
            <p:nvPr/>
          </p:nvSpPr>
          <p:spPr>
            <a:xfrm>
              <a:off x="15812973" y="2364701"/>
              <a:ext cx="2862147" cy="1374924"/>
            </a:xfrm>
            <a:prstGeom prst="rect">
              <a:avLst/>
            </a:prstGeom>
            <a:noFill/>
          </p:spPr>
          <p:txBody>
            <a:bodyPr wrap="square" rtlCol="0">
              <a:spAutoFit/>
            </a:bodyPr>
            <a:lstStyle/>
            <a:p>
              <a:r>
                <a:rPr lang="en-US" sz="2565" b="1" dirty="0" err="1"/>
                <a:t>Khu</a:t>
              </a:r>
              <a:r>
                <a:rPr lang="en-US" sz="2565" b="1" dirty="0"/>
                <a:t> </a:t>
              </a:r>
              <a:r>
                <a:rPr lang="en-US" sz="2565" b="1" dirty="0" err="1"/>
                <a:t>vực</a:t>
              </a:r>
              <a:r>
                <a:rPr lang="en-US" sz="2565" b="1" dirty="0"/>
                <a:t> </a:t>
              </a:r>
              <a:r>
                <a:rPr lang="en-US" sz="2565" b="1" dirty="0" err="1"/>
                <a:t>tư</a:t>
              </a:r>
              <a:r>
                <a:rPr lang="en-US" sz="2565" b="1" dirty="0"/>
                <a:t> </a:t>
              </a:r>
              <a:r>
                <a:rPr lang="en-US" sz="2565" b="1" dirty="0" err="1"/>
                <a:t>nhân</a:t>
              </a:r>
              <a:endParaRPr lang="en-GB" sz="2565" b="1" dirty="0"/>
            </a:p>
          </p:txBody>
        </p:sp>
      </p:grpSp>
      <p:grpSp>
        <p:nvGrpSpPr>
          <p:cNvPr id="19" name="Group 18">
            <a:extLst>
              <a:ext uri="{FF2B5EF4-FFF2-40B4-BE49-F238E27FC236}">
                <a16:creationId xmlns:a16="http://schemas.microsoft.com/office/drawing/2014/main" id="{DCC14171-1283-4A26-8A23-25F8C1BAC6C6}"/>
              </a:ext>
            </a:extLst>
          </p:cNvPr>
          <p:cNvGrpSpPr/>
          <p:nvPr/>
        </p:nvGrpSpPr>
        <p:grpSpPr>
          <a:xfrm>
            <a:off x="103702" y="3856790"/>
            <a:ext cx="5857690" cy="3102480"/>
            <a:chOff x="161609" y="6013734"/>
            <a:chExt cx="9133658" cy="4837570"/>
          </a:xfrm>
        </p:grpSpPr>
        <p:pic>
          <p:nvPicPr>
            <p:cNvPr id="10" name="Picture 9" descr="A picture containing table, sitting, bed, room&#10;&#10;Description automatically generated">
              <a:extLst>
                <a:ext uri="{FF2B5EF4-FFF2-40B4-BE49-F238E27FC236}">
                  <a16:creationId xmlns:a16="http://schemas.microsoft.com/office/drawing/2014/main" id="{656DD7F0-5162-4AE0-A153-E033FCB94750}"/>
                </a:ext>
              </a:extLst>
            </p:cNvPr>
            <p:cNvPicPr>
              <a:picLocks noChangeAspect="1"/>
            </p:cNvPicPr>
            <p:nvPr/>
          </p:nvPicPr>
          <p:blipFill rotWithShape="1">
            <a:blip r:embed="rId7">
              <a:extLst>
                <a:ext uri="{28A0092B-C50C-407E-A947-70E740481C1C}">
                  <a14:useLocalDpi xmlns:a14="http://schemas.microsoft.com/office/drawing/2010/main" val="0"/>
                </a:ext>
              </a:extLst>
            </a:blip>
            <a:srcRect l="5899" t="5453" r="3830" b="5521"/>
            <a:stretch/>
          </p:blipFill>
          <p:spPr>
            <a:xfrm rot="16200000">
              <a:off x="2644642" y="3530701"/>
              <a:ext cx="4167591" cy="9133658"/>
            </a:xfrm>
            <a:prstGeom prst="rect">
              <a:avLst/>
            </a:prstGeom>
          </p:spPr>
        </p:pic>
        <p:sp>
          <p:nvSpPr>
            <p:cNvPr id="17" name="TextBox 16">
              <a:extLst>
                <a:ext uri="{FF2B5EF4-FFF2-40B4-BE49-F238E27FC236}">
                  <a16:creationId xmlns:a16="http://schemas.microsoft.com/office/drawing/2014/main" id="{2788ED3D-FF85-4ACA-B020-8EC60D3DBE3E}"/>
                </a:ext>
              </a:extLst>
            </p:cNvPr>
            <p:cNvSpPr txBox="1"/>
            <p:nvPr/>
          </p:nvSpPr>
          <p:spPr>
            <a:xfrm>
              <a:off x="2213838" y="10091858"/>
              <a:ext cx="6913834" cy="759446"/>
            </a:xfrm>
            <a:prstGeom prst="rect">
              <a:avLst/>
            </a:prstGeom>
            <a:noFill/>
          </p:spPr>
          <p:txBody>
            <a:bodyPr wrap="square" rtlCol="0">
              <a:spAutoFit/>
            </a:bodyPr>
            <a:lstStyle/>
            <a:p>
              <a:r>
                <a:rPr lang="en-US" sz="2565" b="1" dirty="0"/>
                <a:t>Các </a:t>
              </a:r>
              <a:r>
                <a:rPr lang="en-US" sz="2565" b="1" dirty="0" err="1"/>
                <a:t>tổ</a:t>
              </a:r>
              <a:r>
                <a:rPr lang="en-US" sz="2565" b="1" dirty="0"/>
                <a:t> </a:t>
              </a:r>
              <a:r>
                <a:rPr lang="en-US" sz="2565" b="1" dirty="0" err="1"/>
                <a:t>chức</a:t>
              </a:r>
              <a:r>
                <a:rPr lang="en-US" sz="2565" b="1" dirty="0"/>
                <a:t> </a:t>
              </a:r>
              <a:r>
                <a:rPr lang="en-US" sz="2565" b="1" dirty="0" err="1"/>
                <a:t>tín</a:t>
              </a:r>
              <a:r>
                <a:rPr lang="en-US" sz="2565" b="1" dirty="0"/>
                <a:t> </a:t>
              </a:r>
              <a:r>
                <a:rPr lang="en-US" sz="2565" b="1" dirty="0" err="1"/>
                <a:t>ngưỡng</a:t>
              </a:r>
              <a:endParaRPr lang="en-GB" sz="2565" b="1" dirty="0"/>
            </a:p>
          </p:txBody>
        </p:sp>
      </p:grpSp>
    </p:spTree>
    <p:custDataLst>
      <p:tags r:id="rId1"/>
    </p:custDataLst>
    <p:extLst>
      <p:ext uri="{BB962C8B-B14F-4D97-AF65-F5344CB8AC3E}">
        <p14:creationId xmlns:p14="http://schemas.microsoft.com/office/powerpoint/2010/main" val="4144196397"/>
      </p:ext>
    </p:extLst>
  </p:cSld>
  <p:clrMapOvr>
    <a:masterClrMapping/>
  </p:clrMapOvr>
  <mc:AlternateContent xmlns:mc="http://schemas.openxmlformats.org/markup-compatibility/2006" xmlns:p14="http://schemas.microsoft.com/office/powerpoint/2010/main">
    <mc:Choice Requires="p14">
      <p:transition spd="slow" p14:dur="2000" advTm="13245"/>
    </mc:Choice>
    <mc:Fallback xmlns="">
      <p:transition spd="slow" advTm="132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6DF8C728-7AAA-470A-B613-9757D4E9912E}"/>
              </a:ext>
            </a:extLst>
          </p:cNvPr>
          <p:cNvSpPr>
            <a:spLocks noGrp="1"/>
          </p:cNvSpPr>
          <p:nvPr>
            <p:ph type="title"/>
          </p:nvPr>
        </p:nvSpPr>
        <p:spPr>
          <a:xfrm>
            <a:off x="156325" y="99378"/>
            <a:ext cx="6293577" cy="1325563"/>
          </a:xfrm>
        </p:spPr>
        <p:txBody>
          <a:bodyPr>
            <a:normAutofit/>
          </a:bodyPr>
          <a:lstStyle/>
          <a:p>
            <a:r>
              <a:rPr lang="en-US" b="1" dirty="0" err="1">
                <a:solidFill>
                  <a:srgbClr val="00B050"/>
                </a:solidFill>
              </a:rPr>
              <a:t>Họp</a:t>
            </a:r>
            <a:r>
              <a:rPr lang="en-US" b="1" dirty="0">
                <a:solidFill>
                  <a:srgbClr val="00B050"/>
                </a:solidFill>
              </a:rPr>
              <a:t> </a:t>
            </a:r>
            <a:r>
              <a:rPr lang="en-US" b="1" dirty="0" err="1">
                <a:solidFill>
                  <a:srgbClr val="00B050"/>
                </a:solidFill>
              </a:rPr>
              <a:t>điều</a:t>
            </a:r>
            <a:r>
              <a:rPr lang="en-US" b="1" dirty="0">
                <a:solidFill>
                  <a:srgbClr val="00B050"/>
                </a:solidFill>
              </a:rPr>
              <a:t> </a:t>
            </a:r>
            <a:r>
              <a:rPr lang="en-US" b="1" dirty="0" err="1">
                <a:solidFill>
                  <a:srgbClr val="00B050"/>
                </a:solidFill>
              </a:rPr>
              <a:t>phối</a:t>
            </a:r>
            <a:r>
              <a:rPr lang="en-US" b="1" dirty="0">
                <a:solidFill>
                  <a:srgbClr val="00B050"/>
                </a:solidFill>
              </a:rPr>
              <a:t> COVID-19 </a:t>
            </a:r>
          </a:p>
        </p:txBody>
      </p:sp>
      <p:pic>
        <p:nvPicPr>
          <p:cNvPr id="5" name="Picture 4" descr="A group of people sitting at a table&#10;&#10;Description automatically generated">
            <a:extLst>
              <a:ext uri="{FF2B5EF4-FFF2-40B4-BE49-F238E27FC236}">
                <a16:creationId xmlns:a16="http://schemas.microsoft.com/office/drawing/2014/main" id="{700700D6-55C5-48B5-9653-3929D0E5D7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a:stretch/>
        </p:blipFill>
        <p:spPr>
          <a:xfrm>
            <a:off x="6449902" y="90078"/>
            <a:ext cx="5550604" cy="287423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Content Placeholder 16">
            <a:extLst>
              <a:ext uri="{FF2B5EF4-FFF2-40B4-BE49-F238E27FC236}">
                <a16:creationId xmlns:a16="http://schemas.microsoft.com/office/drawing/2014/main" id="{4111709C-C683-4B41-A394-1ACA84AAEB1A}"/>
              </a:ext>
            </a:extLst>
          </p:cNvPr>
          <p:cNvSpPr>
            <a:spLocks noGrp="1"/>
          </p:cNvSpPr>
          <p:nvPr>
            <p:ph idx="1"/>
          </p:nvPr>
        </p:nvSpPr>
        <p:spPr>
          <a:xfrm>
            <a:off x="5079434" y="3292222"/>
            <a:ext cx="6956211" cy="3723913"/>
          </a:xfrm>
        </p:spPr>
        <p:txBody>
          <a:bodyPr vert="horz" lIns="58643" tIns="29322" rIns="58643" bIns="29322" rtlCol="0">
            <a:normAutofit lnSpcReduction="10000"/>
          </a:bodyPr>
          <a:lstStyle/>
          <a:p>
            <a:pPr defTabSz="586405"/>
            <a:r>
              <a:rPr lang="en-US" sz="3848" i="1" dirty="0" err="1"/>
              <a:t>Đại</a:t>
            </a:r>
            <a:r>
              <a:rPr lang="en-US" sz="3848" i="1" dirty="0"/>
              <a:t> </a:t>
            </a:r>
            <a:r>
              <a:rPr lang="en-US" sz="3848" i="1" dirty="0" err="1"/>
              <a:t>diện</a:t>
            </a:r>
            <a:r>
              <a:rPr lang="en-US" sz="3848" i="1" dirty="0"/>
              <a:t> ISHC </a:t>
            </a:r>
            <a:r>
              <a:rPr lang="en-US" sz="3848" i="1" dirty="0" err="1"/>
              <a:t>được</a:t>
            </a:r>
            <a:r>
              <a:rPr lang="en-US" sz="3848" i="1" dirty="0"/>
              <a:t> </a:t>
            </a:r>
            <a:r>
              <a:rPr lang="en-US" sz="3848" i="1" dirty="0" err="1"/>
              <a:t>mời</a:t>
            </a:r>
            <a:r>
              <a:rPr lang="en-US" sz="3848" i="1" dirty="0"/>
              <a:t> </a:t>
            </a:r>
            <a:r>
              <a:rPr lang="en-US" sz="3848" i="1" dirty="0" err="1"/>
              <a:t>họp</a:t>
            </a:r>
            <a:r>
              <a:rPr lang="en-US" sz="3848" i="1" dirty="0"/>
              <a:t> </a:t>
            </a:r>
            <a:r>
              <a:rPr lang="en-US" sz="3848" i="1" dirty="0" err="1"/>
              <a:t>điều</a:t>
            </a:r>
            <a:r>
              <a:rPr lang="en-US" sz="3848" i="1" dirty="0"/>
              <a:t> </a:t>
            </a:r>
            <a:r>
              <a:rPr lang="en-US" sz="3848" i="1" dirty="0" err="1"/>
              <a:t>phối</a:t>
            </a:r>
            <a:r>
              <a:rPr lang="en-US" sz="3848" i="1" dirty="0"/>
              <a:t> COVID-19 </a:t>
            </a:r>
            <a:r>
              <a:rPr lang="en-US" sz="3848" i="1" dirty="0" err="1"/>
              <a:t>tại</a:t>
            </a:r>
            <a:r>
              <a:rPr lang="en-US" sz="3848" i="1" dirty="0"/>
              <a:t> </a:t>
            </a:r>
            <a:r>
              <a:rPr lang="en-US" sz="3848" i="1" dirty="0" err="1"/>
              <a:t>địa</a:t>
            </a:r>
            <a:r>
              <a:rPr lang="en-US" sz="3848" i="1" dirty="0"/>
              <a:t> </a:t>
            </a:r>
            <a:r>
              <a:rPr lang="en-US" sz="3848" i="1" dirty="0" err="1"/>
              <a:t>phương</a:t>
            </a:r>
            <a:r>
              <a:rPr lang="en-US" sz="3848" i="1" dirty="0"/>
              <a:t>: </a:t>
            </a:r>
            <a:r>
              <a:rPr lang="en-US" sz="3848" i="1" dirty="0" err="1"/>
              <a:t>cập</a:t>
            </a:r>
            <a:r>
              <a:rPr lang="en-US" sz="3848" i="1" dirty="0"/>
              <a:t> </a:t>
            </a:r>
            <a:r>
              <a:rPr lang="en-US" sz="3848" i="1" dirty="0" err="1"/>
              <a:t>nhật</a:t>
            </a:r>
            <a:r>
              <a:rPr lang="en-US" sz="3848" i="1" dirty="0"/>
              <a:t> </a:t>
            </a:r>
            <a:r>
              <a:rPr lang="en-US" sz="3848" i="1" dirty="0" err="1"/>
              <a:t>tình</a:t>
            </a:r>
            <a:r>
              <a:rPr lang="en-US" sz="3848" i="1" dirty="0"/>
              <a:t> </a:t>
            </a:r>
            <a:r>
              <a:rPr lang="en-US" sz="3848" i="1" dirty="0" err="1"/>
              <a:t>hình</a:t>
            </a:r>
            <a:r>
              <a:rPr lang="en-US" sz="3848" i="1" dirty="0"/>
              <a:t> </a:t>
            </a:r>
            <a:r>
              <a:rPr lang="en-US" sz="3848" i="1" dirty="0" err="1"/>
              <a:t>và</a:t>
            </a:r>
            <a:r>
              <a:rPr lang="en-US" sz="3848" i="1" dirty="0"/>
              <a:t> </a:t>
            </a:r>
            <a:r>
              <a:rPr lang="en-US" sz="3848" i="1" dirty="0" err="1"/>
              <a:t>lập</a:t>
            </a:r>
            <a:r>
              <a:rPr lang="en-US" sz="3848" i="1" dirty="0"/>
              <a:t> </a:t>
            </a:r>
            <a:r>
              <a:rPr lang="en-US" sz="3848" i="1" dirty="0" err="1"/>
              <a:t>kế</a:t>
            </a:r>
            <a:r>
              <a:rPr lang="en-US" sz="3848" i="1" dirty="0"/>
              <a:t> </a:t>
            </a:r>
            <a:r>
              <a:rPr lang="en-US" sz="3848" i="1" dirty="0" err="1"/>
              <a:t>hoạch</a:t>
            </a:r>
            <a:endParaRPr lang="en-US" sz="3848" i="1" dirty="0"/>
          </a:p>
          <a:p>
            <a:pPr defTabSz="586405"/>
            <a:r>
              <a:rPr lang="en-US" sz="3848" i="1" dirty="0" err="1"/>
              <a:t>Đánh</a:t>
            </a:r>
            <a:r>
              <a:rPr lang="en-US" sz="3848" i="1" dirty="0"/>
              <a:t> </a:t>
            </a:r>
            <a:r>
              <a:rPr lang="en-US" sz="3848" i="1" dirty="0" err="1"/>
              <a:t>giá</a:t>
            </a:r>
            <a:r>
              <a:rPr lang="en-US" sz="3848" i="1" dirty="0"/>
              <a:t> </a:t>
            </a:r>
            <a:r>
              <a:rPr lang="en-US" sz="3848" i="1" dirty="0" err="1"/>
              <a:t>những</a:t>
            </a:r>
            <a:r>
              <a:rPr lang="en-US" sz="3848" i="1" dirty="0"/>
              <a:t> </a:t>
            </a:r>
            <a:r>
              <a:rPr lang="en-US" sz="3848" i="1" dirty="0" err="1"/>
              <a:t>cán</a:t>
            </a:r>
            <a:r>
              <a:rPr lang="en-US" sz="3848" i="1" dirty="0"/>
              <a:t> </a:t>
            </a:r>
            <a:r>
              <a:rPr lang="en-US" sz="3848" i="1" dirty="0" err="1"/>
              <a:t>bộ</a:t>
            </a:r>
            <a:r>
              <a:rPr lang="en-US" sz="3848" i="1" dirty="0"/>
              <a:t> </a:t>
            </a:r>
            <a:r>
              <a:rPr lang="en-US" sz="3848" i="1" dirty="0" err="1"/>
              <a:t>chủ</a:t>
            </a:r>
            <a:r>
              <a:rPr lang="en-US" sz="3848" i="1" dirty="0"/>
              <a:t> </a:t>
            </a:r>
            <a:r>
              <a:rPr lang="en-US" sz="3848" i="1" dirty="0" err="1"/>
              <a:t>chốt</a:t>
            </a:r>
            <a:r>
              <a:rPr lang="en-US" sz="3848" i="1" dirty="0"/>
              <a:t> </a:t>
            </a:r>
            <a:r>
              <a:rPr lang="en-US" sz="3848" i="1" dirty="0" err="1"/>
              <a:t>của</a:t>
            </a:r>
            <a:r>
              <a:rPr lang="en-US" sz="3848" i="1" dirty="0"/>
              <a:t> ISHCs </a:t>
            </a:r>
            <a:r>
              <a:rPr lang="en-US" sz="3848" i="1" dirty="0" err="1"/>
              <a:t>trong</a:t>
            </a:r>
            <a:r>
              <a:rPr lang="en-US" sz="3848" i="1" dirty="0"/>
              <a:t> </a:t>
            </a:r>
            <a:r>
              <a:rPr lang="en-US" sz="3848" i="1" dirty="0" err="1"/>
              <a:t>việc</a:t>
            </a:r>
            <a:r>
              <a:rPr lang="en-US" sz="3848" i="1" dirty="0"/>
              <a:t> </a:t>
            </a:r>
            <a:r>
              <a:rPr lang="en-US" sz="3848" i="1" dirty="0" err="1"/>
              <a:t>kiểm</a:t>
            </a:r>
            <a:r>
              <a:rPr lang="en-US" sz="3848" i="1" dirty="0"/>
              <a:t> </a:t>
            </a:r>
            <a:r>
              <a:rPr lang="en-US" sz="3848" i="1" dirty="0" err="1"/>
              <a:t>soát</a:t>
            </a:r>
            <a:r>
              <a:rPr lang="en-US" sz="3848" i="1" dirty="0"/>
              <a:t> COVID-19 </a:t>
            </a:r>
            <a:r>
              <a:rPr lang="en-US" sz="3848" i="1" dirty="0" err="1"/>
              <a:t>và</a:t>
            </a:r>
            <a:r>
              <a:rPr lang="en-US" sz="3848" i="1" dirty="0"/>
              <a:t> </a:t>
            </a:r>
            <a:r>
              <a:rPr lang="en-US" sz="3848" i="1" dirty="0" err="1"/>
              <a:t>nỗ</a:t>
            </a:r>
            <a:r>
              <a:rPr lang="en-US" sz="3848" i="1" dirty="0"/>
              <a:t> </a:t>
            </a:r>
            <a:r>
              <a:rPr lang="en-US" sz="3848" i="1" dirty="0" err="1"/>
              <a:t>lực</a:t>
            </a:r>
            <a:r>
              <a:rPr lang="en-US" sz="3848" i="1" dirty="0"/>
              <a:t> </a:t>
            </a:r>
            <a:r>
              <a:rPr lang="en-US" sz="3848" i="1" dirty="0" err="1"/>
              <a:t>giảm</a:t>
            </a:r>
            <a:r>
              <a:rPr lang="en-US" sz="3848" i="1" dirty="0"/>
              <a:t> </a:t>
            </a:r>
            <a:r>
              <a:rPr lang="en-US" sz="3848" i="1" dirty="0" err="1"/>
              <a:t>nhẹ</a:t>
            </a:r>
            <a:r>
              <a:rPr lang="en-US" sz="3848" i="1" dirty="0"/>
              <a:t>. </a:t>
            </a:r>
            <a:endParaRPr lang="en-US" sz="3848" dirty="0"/>
          </a:p>
        </p:txBody>
      </p:sp>
      <p:pic>
        <p:nvPicPr>
          <p:cNvPr id="8" name="Picture 7" descr="A group of people sitting at a table in a restaurant&#10;&#10;Description automatically generated">
            <a:extLst>
              <a:ext uri="{FF2B5EF4-FFF2-40B4-BE49-F238E27FC236}">
                <a16:creationId xmlns:a16="http://schemas.microsoft.com/office/drawing/2014/main" id="{C9544DCA-5919-471D-8AAF-24F4AD4D95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6355" y="1528826"/>
            <a:ext cx="4766780" cy="5210164"/>
          </a:xfrm>
          <a:prstGeom prst="rect">
            <a:avLst/>
          </a:prstGeom>
        </p:spPr>
      </p:pic>
    </p:spTree>
    <p:custDataLst>
      <p:tags r:id="rId1"/>
    </p:custDataLst>
    <p:extLst>
      <p:ext uri="{BB962C8B-B14F-4D97-AF65-F5344CB8AC3E}">
        <p14:creationId xmlns:p14="http://schemas.microsoft.com/office/powerpoint/2010/main" val="3036587272"/>
      </p:ext>
    </p:extLst>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icycle, man, sitting&#10;&#10;Description automatically generated">
            <a:extLst>
              <a:ext uri="{FF2B5EF4-FFF2-40B4-BE49-F238E27FC236}">
                <a16:creationId xmlns:a16="http://schemas.microsoft.com/office/drawing/2014/main" id="{278F18DA-59DB-4D73-83A6-2284F4F9110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3701400" y="1099552"/>
            <a:ext cx="3744271" cy="3240727"/>
          </a:xfrm>
          <a:prstGeom prst="rect">
            <a:avLst/>
          </a:prstGeom>
        </p:spPr>
      </p:pic>
      <p:grpSp>
        <p:nvGrpSpPr>
          <p:cNvPr id="2" name="Group 1">
            <a:extLst>
              <a:ext uri="{FF2B5EF4-FFF2-40B4-BE49-F238E27FC236}">
                <a16:creationId xmlns:a16="http://schemas.microsoft.com/office/drawing/2014/main" id="{67969DCE-4991-43C8-982C-9379635B45E8}"/>
              </a:ext>
            </a:extLst>
          </p:cNvPr>
          <p:cNvGrpSpPr/>
          <p:nvPr/>
        </p:nvGrpSpPr>
        <p:grpSpPr>
          <a:xfrm>
            <a:off x="6309417" y="45250"/>
            <a:ext cx="6086239" cy="990335"/>
            <a:chOff x="9837928" y="70556"/>
            <a:chExt cx="9490025" cy="1544188"/>
          </a:xfrm>
        </p:grpSpPr>
        <p:grpSp>
          <p:nvGrpSpPr>
            <p:cNvPr id="46" name="Group 45">
              <a:extLst>
                <a:ext uri="{FF2B5EF4-FFF2-40B4-BE49-F238E27FC236}">
                  <a16:creationId xmlns:a16="http://schemas.microsoft.com/office/drawing/2014/main" id="{490C0036-7F45-485C-A824-01358A0ED02D}"/>
                </a:ext>
              </a:extLst>
            </p:cNvPr>
            <p:cNvGrpSpPr/>
            <p:nvPr/>
          </p:nvGrpSpPr>
          <p:grpSpPr>
            <a:xfrm rot="10800000">
              <a:off x="9837928" y="70556"/>
              <a:ext cx="9200356" cy="1492703"/>
              <a:chOff x="133350" y="5244244"/>
              <a:chExt cx="8458200" cy="940656"/>
            </a:xfrm>
          </p:grpSpPr>
          <p:sp>
            <p:nvSpPr>
              <p:cNvPr id="47" name="object 25">
                <a:extLst>
                  <a:ext uri="{FF2B5EF4-FFF2-40B4-BE49-F238E27FC236}">
                    <a16:creationId xmlns:a16="http://schemas.microsoft.com/office/drawing/2014/main" id="{E7D68E2D-8D9D-4C24-9708-78827C5D993E}"/>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48" name="object 26">
                <a:extLst>
                  <a:ext uri="{FF2B5EF4-FFF2-40B4-BE49-F238E27FC236}">
                    <a16:creationId xmlns:a16="http://schemas.microsoft.com/office/drawing/2014/main" id="{9D1E49C3-62E2-49AE-8B2C-2F79E2EF1E83}"/>
                  </a:ext>
                </a:extLst>
              </p:cNvPr>
              <p:cNvSpPr txBox="1"/>
              <p:nvPr/>
            </p:nvSpPr>
            <p:spPr>
              <a:xfrm>
                <a:off x="665955" y="5414315"/>
                <a:ext cx="7163594" cy="279630"/>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49" name="Rectangle 48">
              <a:extLst>
                <a:ext uri="{FF2B5EF4-FFF2-40B4-BE49-F238E27FC236}">
                  <a16:creationId xmlns:a16="http://schemas.microsoft.com/office/drawing/2014/main" id="{7F4AFF6E-ECF9-438C-9D1D-CE9720019306}"/>
                </a:ext>
              </a:extLst>
            </p:cNvPr>
            <p:cNvSpPr/>
            <p:nvPr/>
          </p:nvSpPr>
          <p:spPr>
            <a:xfrm>
              <a:off x="10720310" y="239821"/>
              <a:ext cx="8607643" cy="1374923"/>
            </a:xfrm>
            <a:prstGeom prst="rect">
              <a:avLst/>
            </a:prstGeom>
          </p:spPr>
          <p:txBody>
            <a:bodyPr wrap="square">
              <a:spAutoFit/>
            </a:bodyPr>
            <a:lstStyle/>
            <a:p>
              <a:pPr marL="8145" defTabSz="293202">
                <a:spcBef>
                  <a:spcPts val="64"/>
                </a:spcBef>
                <a:defRPr/>
              </a:pPr>
              <a:r>
                <a:rPr lang="en-US" sz="2565" b="1" spc="-19" dirty="0" err="1">
                  <a:solidFill>
                    <a:srgbClr val="FFFFFF"/>
                  </a:solidFill>
                  <a:latin typeface="Tahoma" panose="020B0604030504040204" pitchFamily="34" charset="0"/>
                  <a:cs typeface="Source Sans Pro Light"/>
                </a:rPr>
                <a:t>Cử</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tình</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nguyện</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viên</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đến</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chốt</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kiểm</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tra</a:t>
              </a:r>
              <a:r>
                <a:rPr lang="en-US" sz="2565" b="1" spc="-19" dirty="0">
                  <a:solidFill>
                    <a:srgbClr val="FFFFFF"/>
                  </a:solidFill>
                  <a:latin typeface="Tahoma" panose="020B0604030504040204" pitchFamily="34" charset="0"/>
                  <a:cs typeface="Source Sans Pro Light"/>
                </a:rPr>
                <a:t> </a:t>
              </a:r>
              <a:endParaRPr lang="en-US" sz="2565" b="1" dirty="0">
                <a:solidFill>
                  <a:prstClr val="black"/>
                </a:solidFill>
                <a:latin typeface="Tahoma" panose="020B0604030504040204" pitchFamily="34" charset="0"/>
                <a:cs typeface="Source Sans Pro Light"/>
              </a:endParaRPr>
            </a:p>
          </p:txBody>
        </p:sp>
      </p:grpSp>
      <p:sp>
        <p:nvSpPr>
          <p:cNvPr id="50" name="Title 1">
            <a:extLst>
              <a:ext uri="{FF2B5EF4-FFF2-40B4-BE49-F238E27FC236}">
                <a16:creationId xmlns:a16="http://schemas.microsoft.com/office/drawing/2014/main" id="{52F1F243-0146-4AF3-89FC-01A250422D13}"/>
              </a:ext>
            </a:extLst>
          </p:cNvPr>
          <p:cNvSpPr txBox="1">
            <a:spLocks/>
          </p:cNvSpPr>
          <p:nvPr/>
        </p:nvSpPr>
        <p:spPr>
          <a:xfrm>
            <a:off x="162917" y="134451"/>
            <a:ext cx="6326278"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rgbClr val="0070C0"/>
                </a:solidFill>
              </a:rPr>
              <a:t>“</a:t>
            </a:r>
            <a:r>
              <a:rPr lang="en-US" sz="3463" b="1" dirty="0" err="1">
                <a:solidFill>
                  <a:srgbClr val="0070C0"/>
                </a:solidFill>
              </a:rPr>
              <a:t>Giám</a:t>
            </a:r>
            <a:r>
              <a:rPr lang="en-US" sz="3463" b="1" dirty="0">
                <a:solidFill>
                  <a:srgbClr val="0070C0"/>
                </a:solidFill>
              </a:rPr>
              <a:t> </a:t>
            </a:r>
            <a:r>
              <a:rPr lang="en-US" sz="3463" b="1" dirty="0" err="1">
                <a:solidFill>
                  <a:srgbClr val="0070C0"/>
                </a:solidFill>
              </a:rPr>
              <a:t>sát</a:t>
            </a:r>
            <a:r>
              <a:rPr lang="en-US" sz="3463" b="1" dirty="0">
                <a:solidFill>
                  <a:srgbClr val="0070C0"/>
                </a:solidFill>
              </a:rPr>
              <a:t> </a:t>
            </a:r>
            <a:r>
              <a:rPr lang="en-US" sz="3463" b="1" dirty="0" err="1">
                <a:solidFill>
                  <a:srgbClr val="0070C0"/>
                </a:solidFill>
              </a:rPr>
              <a:t>và</a:t>
            </a:r>
            <a:r>
              <a:rPr lang="en-US" sz="3463" b="1" dirty="0">
                <a:solidFill>
                  <a:srgbClr val="0070C0"/>
                </a:solidFill>
              </a:rPr>
              <a:t> </a:t>
            </a:r>
            <a:r>
              <a:rPr lang="en-US" sz="3463" b="1" dirty="0" err="1">
                <a:solidFill>
                  <a:srgbClr val="0070C0"/>
                </a:solidFill>
              </a:rPr>
              <a:t>truy</a:t>
            </a:r>
            <a:r>
              <a:rPr lang="en-US" sz="3463" b="1" dirty="0">
                <a:solidFill>
                  <a:srgbClr val="0070C0"/>
                </a:solidFill>
              </a:rPr>
              <a:t> </a:t>
            </a:r>
            <a:r>
              <a:rPr lang="en-US" sz="3463" b="1" dirty="0" err="1">
                <a:solidFill>
                  <a:srgbClr val="0070C0"/>
                </a:solidFill>
              </a:rPr>
              <a:t>vết</a:t>
            </a:r>
            <a:r>
              <a:rPr lang="en-US" sz="3463" b="1" dirty="0">
                <a:solidFill>
                  <a:srgbClr val="0070C0"/>
                </a:solidFill>
              </a:rPr>
              <a:t>”</a:t>
            </a:r>
          </a:p>
        </p:txBody>
      </p:sp>
      <p:pic>
        <p:nvPicPr>
          <p:cNvPr id="8" name="Picture 7" descr="A person standing next to a car&#10;&#10;Description automatically generated">
            <a:extLst>
              <a:ext uri="{FF2B5EF4-FFF2-40B4-BE49-F238E27FC236}">
                <a16:creationId xmlns:a16="http://schemas.microsoft.com/office/drawing/2014/main" id="{46C3D3DC-DE5E-4858-9584-5A79C4F05B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359" y="3800898"/>
            <a:ext cx="3740760" cy="3414018"/>
          </a:xfrm>
          <a:prstGeom prst="rect">
            <a:avLst/>
          </a:prstGeom>
        </p:spPr>
      </p:pic>
      <p:sp>
        <p:nvSpPr>
          <p:cNvPr id="16" name="Title 8">
            <a:extLst>
              <a:ext uri="{FF2B5EF4-FFF2-40B4-BE49-F238E27FC236}">
                <a16:creationId xmlns:a16="http://schemas.microsoft.com/office/drawing/2014/main" id="{F6AE3F57-D869-4D67-B5D9-4A7EC65AF2A8}"/>
              </a:ext>
            </a:extLst>
          </p:cNvPr>
          <p:cNvSpPr txBox="1">
            <a:spLocks/>
          </p:cNvSpPr>
          <p:nvPr/>
        </p:nvSpPr>
        <p:spPr>
          <a:xfrm>
            <a:off x="7526111" y="2333202"/>
            <a:ext cx="4703524" cy="1849354"/>
          </a:xfrm>
          <a:prstGeom prst="rect">
            <a:avLst/>
          </a:prstGeom>
        </p:spPr>
        <p:txBody>
          <a:bodyPr vert="horz" lIns="58643" tIns="29322" rIns="58643" bIns="29322" rtlCol="0" anchor="b">
            <a:no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defTabSz="586405">
              <a:defRPr/>
            </a:pPr>
            <a:r>
              <a:rPr lang="en-US" sz="2565" dirty="0">
                <a:solidFill>
                  <a:prstClr val="black"/>
                </a:solidFill>
                <a:latin typeface="Tahoma" panose="020B0604030504040204" pitchFamily="34" charset="0"/>
                <a:cs typeface="Tahoma" panose="020B0604030504040204" pitchFamily="34" charset="0"/>
              </a:rPr>
              <a:t>Thu </a:t>
            </a:r>
            <a:r>
              <a:rPr lang="en-US" sz="2565" dirty="0" err="1">
                <a:solidFill>
                  <a:prstClr val="black"/>
                </a:solidFill>
                <a:latin typeface="Tahoma" panose="020B0604030504040204" pitchFamily="34" charset="0"/>
                <a:cs typeface="Tahoma" panose="020B0604030504040204" pitchFamily="34" charset="0"/>
              </a:rPr>
              <a:t>thập</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thông</a:t>
            </a:r>
            <a:r>
              <a:rPr lang="en-US" sz="2565" dirty="0">
                <a:solidFill>
                  <a:prstClr val="black"/>
                </a:solidFill>
                <a:latin typeface="Tahoma" panose="020B0604030504040204" pitchFamily="34" charset="0"/>
                <a:cs typeface="Tahoma" panose="020B0604030504040204" pitchFamily="34" charset="0"/>
              </a:rPr>
              <a:t> tin </a:t>
            </a:r>
            <a:r>
              <a:rPr lang="en-US" sz="2565" dirty="0" err="1">
                <a:solidFill>
                  <a:prstClr val="black"/>
                </a:solidFill>
                <a:latin typeface="Tahoma" panose="020B0604030504040204" pitchFamily="34" charset="0"/>
                <a:cs typeface="Tahoma" panose="020B0604030504040204" pitchFamily="34" charset="0"/>
              </a:rPr>
              <a:t>về</a:t>
            </a:r>
            <a:r>
              <a:rPr lang="en-US" sz="2565" dirty="0">
                <a:solidFill>
                  <a:prstClr val="black"/>
                </a:solidFill>
                <a:latin typeface="Tahoma" panose="020B0604030504040204" pitchFamily="34" charset="0"/>
                <a:cs typeface="Tahoma" panose="020B0604030504040204" pitchFamily="34" charset="0"/>
              </a:rPr>
              <a:t> người </a:t>
            </a:r>
            <a:r>
              <a:rPr lang="en-US" sz="2565" dirty="0" err="1">
                <a:solidFill>
                  <a:prstClr val="black"/>
                </a:solidFill>
                <a:latin typeface="Tahoma" panose="020B0604030504040204" pitchFamily="34" charset="0"/>
                <a:cs typeface="Tahoma" panose="020B0604030504040204" pitchFamily="34" charset="0"/>
              </a:rPr>
              <a:t>đến</a:t>
            </a:r>
            <a:endParaRPr lang="en-US" sz="2565" dirty="0">
              <a:solidFill>
                <a:prstClr val="black"/>
              </a:solidFill>
              <a:latin typeface="Tahoma" panose="020B0604030504040204" pitchFamily="34" charset="0"/>
              <a:cs typeface="Tahoma" panose="020B0604030504040204" pitchFamily="34" charset="0"/>
            </a:endParaRPr>
          </a:p>
          <a:p>
            <a:pPr marL="366503" indent="-366503" defTabSz="586405">
              <a:buFont typeface="Arial" panose="020B0604020202020204" pitchFamily="34" charset="0"/>
              <a:buChar char="•"/>
              <a:defRPr/>
            </a:pPr>
            <a:r>
              <a:rPr lang="en-US" sz="2565" dirty="0" err="1">
                <a:solidFill>
                  <a:prstClr val="black"/>
                </a:solidFill>
                <a:latin typeface="Tahoma" panose="020B0604030504040204" pitchFamily="34" charset="0"/>
                <a:cs typeface="Tahoma" panose="020B0604030504040204" pitchFamily="34" charset="0"/>
              </a:rPr>
              <a:t>Đo</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thân</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nhiệt</a:t>
            </a:r>
            <a:endParaRPr lang="en-US" sz="2565" dirty="0">
              <a:solidFill>
                <a:prstClr val="black"/>
              </a:solidFill>
              <a:latin typeface="Tahoma" panose="020B0604030504040204" pitchFamily="34" charset="0"/>
              <a:cs typeface="Tahoma" panose="020B0604030504040204" pitchFamily="34" charset="0"/>
            </a:endParaRPr>
          </a:p>
          <a:p>
            <a:pPr marL="366503" indent="-366503" defTabSz="586405">
              <a:buFont typeface="Arial" panose="020B0604020202020204" pitchFamily="34" charset="0"/>
              <a:buChar char="•"/>
              <a:defRPr/>
            </a:pPr>
            <a:r>
              <a:rPr lang="en-US" sz="2565" dirty="0" err="1">
                <a:solidFill>
                  <a:prstClr val="black"/>
                </a:solidFill>
                <a:latin typeface="Tahoma" panose="020B0604030504040204" pitchFamily="34" charset="0"/>
                <a:cs typeface="Tahoma" panose="020B0604030504040204" pitchFamily="34" charset="0"/>
              </a:rPr>
              <a:t>Tên</a:t>
            </a:r>
            <a:r>
              <a:rPr lang="en-US" sz="2565" dirty="0">
                <a:solidFill>
                  <a:prstClr val="black"/>
                </a:solidFill>
                <a:latin typeface="Tahoma" panose="020B0604030504040204" pitchFamily="34" charset="0"/>
                <a:cs typeface="Tahoma" panose="020B0604030504040204" pitchFamily="34" charset="0"/>
              </a:rPr>
              <a:t> </a:t>
            </a:r>
          </a:p>
          <a:p>
            <a:pPr marL="366503" indent="-366503" defTabSz="586405">
              <a:buFont typeface="Arial" panose="020B0604020202020204" pitchFamily="34" charset="0"/>
              <a:buChar char="•"/>
              <a:defRPr/>
            </a:pPr>
            <a:r>
              <a:rPr lang="en-US" sz="2565" dirty="0">
                <a:solidFill>
                  <a:prstClr val="black"/>
                </a:solidFill>
                <a:latin typeface="Tahoma" panose="020B0604030504040204" pitchFamily="34" charset="0"/>
                <a:cs typeface="Tahoma" panose="020B0604030504040204" pitchFamily="34" charset="0"/>
              </a:rPr>
              <a:t>Phone #, </a:t>
            </a:r>
          </a:p>
          <a:p>
            <a:pPr marL="366503" indent="-366503" defTabSz="586405">
              <a:buFont typeface="Arial" panose="020B0604020202020204" pitchFamily="34" charset="0"/>
              <a:buChar char="•"/>
              <a:defRPr/>
            </a:pPr>
            <a:r>
              <a:rPr lang="en-US" sz="2565" dirty="0" err="1">
                <a:solidFill>
                  <a:prstClr val="black"/>
                </a:solidFill>
                <a:latin typeface="Tahoma" panose="020B0604030504040204" pitchFamily="34" charset="0"/>
                <a:cs typeface="Tahoma" panose="020B0604030504040204" pitchFamily="34" charset="0"/>
              </a:rPr>
              <a:t>Địa</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chỉ</a:t>
            </a:r>
            <a:r>
              <a:rPr lang="en-US" sz="2565" dirty="0">
                <a:solidFill>
                  <a:prstClr val="black"/>
                </a:solidFill>
                <a:latin typeface="Tahoma" panose="020B0604030504040204" pitchFamily="34" charset="0"/>
                <a:cs typeface="Tahoma" panose="020B0604030504040204" pitchFamily="34" charset="0"/>
              </a:rPr>
              <a:t> </a:t>
            </a:r>
          </a:p>
          <a:p>
            <a:pPr marL="293202" indent="-293202" defTabSz="586405">
              <a:buFont typeface="Arial" panose="020B0604020202020204" pitchFamily="34" charset="0"/>
              <a:buChar char="•"/>
              <a:defRPr/>
            </a:pPr>
            <a:r>
              <a:rPr lang="en-US" sz="2565" dirty="0" err="1">
                <a:solidFill>
                  <a:prstClr val="black"/>
                </a:solidFill>
                <a:latin typeface="Tahoma" panose="020B0604030504040204" pitchFamily="34" charset="0"/>
                <a:cs typeface="Tahoma" panose="020B0604030504040204" pitchFamily="34" charset="0"/>
              </a:rPr>
              <a:t>Thời</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gian</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ngày</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đến</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và</a:t>
            </a:r>
            <a:r>
              <a:rPr lang="en-US" sz="2565" dirty="0">
                <a:solidFill>
                  <a:prstClr val="black"/>
                </a:solidFill>
                <a:latin typeface="Tahoma" panose="020B0604030504040204" pitchFamily="34" charset="0"/>
                <a:cs typeface="Tahoma" panose="020B0604030504040204" pitchFamily="34" charset="0"/>
              </a:rPr>
              <a:t> </a:t>
            </a:r>
            <a:r>
              <a:rPr lang="en-US" sz="2565" dirty="0" err="1">
                <a:solidFill>
                  <a:prstClr val="black"/>
                </a:solidFill>
                <a:latin typeface="Tahoma" panose="020B0604030504040204" pitchFamily="34" charset="0"/>
                <a:cs typeface="Tahoma" panose="020B0604030504040204" pitchFamily="34" charset="0"/>
              </a:rPr>
              <a:t>đi</a:t>
            </a:r>
            <a:endParaRPr lang="en-US" sz="2565" dirty="0">
              <a:solidFill>
                <a:prstClr val="black"/>
              </a:solidFill>
              <a:latin typeface="Tahoma" panose="020B0604030504040204" pitchFamily="34" charset="0"/>
              <a:cs typeface="Tahoma" panose="020B0604030504040204" pitchFamily="34" charset="0"/>
            </a:endParaRPr>
          </a:p>
        </p:txBody>
      </p:sp>
      <p:pic>
        <p:nvPicPr>
          <p:cNvPr id="13" name="Picture 12" descr="A group of people sitting at a table&#10;&#10;Description automatically generated">
            <a:extLst>
              <a:ext uri="{FF2B5EF4-FFF2-40B4-BE49-F238E27FC236}">
                <a16:creationId xmlns:a16="http://schemas.microsoft.com/office/drawing/2014/main" id="{755A40B7-0F42-45A9-B558-CDE2961FE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327"/>
          <a:stretch/>
        </p:blipFill>
        <p:spPr>
          <a:xfrm>
            <a:off x="-42870" y="1137777"/>
            <a:ext cx="3738526" cy="2730593"/>
          </a:xfrm>
          <a:prstGeom prst="rect">
            <a:avLst/>
          </a:prstGeom>
        </p:spPr>
      </p:pic>
      <p:pic>
        <p:nvPicPr>
          <p:cNvPr id="14" name="Picture 13" descr="A picture containing table&#10;&#10;Description automatically generated">
            <a:extLst>
              <a:ext uri="{FF2B5EF4-FFF2-40B4-BE49-F238E27FC236}">
                <a16:creationId xmlns:a16="http://schemas.microsoft.com/office/drawing/2014/main" id="{0E1F739C-868E-4410-87A6-ACF0E8FFAD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2986636" y="3717883"/>
            <a:ext cx="3276910" cy="2770471"/>
          </a:xfrm>
          <a:prstGeom prst="rect">
            <a:avLst/>
          </a:prstGeom>
        </p:spPr>
      </p:pic>
      <p:grpSp>
        <p:nvGrpSpPr>
          <p:cNvPr id="4" name="Group 3">
            <a:extLst>
              <a:ext uri="{FF2B5EF4-FFF2-40B4-BE49-F238E27FC236}">
                <a16:creationId xmlns:a16="http://schemas.microsoft.com/office/drawing/2014/main" id="{E2412B38-6045-4CB0-B103-EC278FBAC766}"/>
              </a:ext>
            </a:extLst>
          </p:cNvPr>
          <p:cNvGrpSpPr/>
          <p:nvPr/>
        </p:nvGrpSpPr>
        <p:grpSpPr>
          <a:xfrm>
            <a:off x="3701401" y="4524798"/>
            <a:ext cx="8912049" cy="2350953"/>
            <a:chOff x="5771355" y="7055333"/>
            <a:chExt cx="13896195" cy="3665746"/>
          </a:xfrm>
        </p:grpSpPr>
        <p:pic>
          <p:nvPicPr>
            <p:cNvPr id="15" name="Picture 14" descr="A close up of text on a white background&#10;&#10;Description automatically generated">
              <a:extLst>
                <a:ext uri="{FF2B5EF4-FFF2-40B4-BE49-F238E27FC236}">
                  <a16:creationId xmlns:a16="http://schemas.microsoft.com/office/drawing/2014/main" id="{5067AD0C-E569-4FC4-9A15-BDCF6C8486A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49" b="99708" l="391" r="98750">
                          <a14:foregroundMark x1="4570" y1="4082" x2="87266" y2="26093"/>
                          <a14:foregroundMark x1="87266" y1="26093" x2="91445" y2="40233"/>
                          <a14:foregroundMark x1="91445" y1="40233" x2="94766" y2="22595"/>
                          <a14:foregroundMark x1="94766" y1="22595" x2="97539" y2="79738"/>
                          <a14:foregroundMark x1="97539" y1="79738" x2="93711" y2="89942"/>
                          <a14:foregroundMark x1="93711" y1="89942" x2="7578" y2="92420"/>
                          <a14:foregroundMark x1="7578" y1="92420" x2="3984" y2="82362"/>
                          <a14:foregroundMark x1="3984" y1="82362" x2="2930" y2="28717"/>
                          <a14:foregroundMark x1="2930" y1="28717" x2="3516" y2="13557"/>
                          <a14:foregroundMark x1="3516" y1="13557" x2="6836" y2="4082"/>
                          <a14:foregroundMark x1="6836" y1="4082" x2="7187" y2="3644"/>
                          <a14:foregroundMark x1="13516" y1="19679" x2="12109" y2="34402"/>
                          <a14:foregroundMark x1="12852" y1="41983" x2="13438" y2="48105"/>
                          <a14:foregroundMark x1="12109" y1="34402" x2="12227" y2="35569"/>
                          <a14:foregroundMark x1="17813" y1="50292" x2="19219" y2="50437"/>
                          <a14:foregroundMark x1="15352" y1="50000" x2="15742" y2="50000"/>
                          <a14:foregroundMark x1="20000" y1="50292" x2="49844" y2="45627"/>
                          <a14:foregroundMark x1="19219" y1="50437" x2="19727" y2="50292"/>
                          <a14:foregroundMark x1="2695" y1="27259" x2="4883" y2="62099"/>
                          <a14:foregroundMark x1="4883" y1="62099" x2="5156" y2="60641"/>
                          <a14:foregroundMark x1="4727" y1="26676" x2="4570" y2="73032"/>
                          <a14:foregroundMark x1="4570" y1="73032" x2="4570" y2="73032"/>
                          <a14:foregroundMark x1="93633" y1="13848" x2="92266" y2="94461"/>
                          <a14:foregroundMark x1="92266" y1="94461" x2="92188" y2="94461"/>
                          <a14:foregroundMark x1="79961" y1="62828" x2="79961" y2="62828"/>
                          <a14:foregroundMark x1="68438" y1="53061" x2="67344" y2="52915"/>
                          <a14:foregroundMark x1="60352" y1="50875" x2="63945" y2="34840"/>
                          <a14:foregroundMark x1="63945" y1="34840" x2="77813" y2="43878"/>
                          <a14:foregroundMark x1="69297" y1="87464" x2="97383" y2="82362"/>
                          <a14:foregroundMark x1="5430" y1="99271" x2="69297" y2="87464"/>
                          <a14:foregroundMark x1="97383" y1="82362" x2="97695" y2="63265"/>
                          <a14:foregroundMark x1="98125" y1="12828" x2="98125" y2="95627"/>
                          <a14:foregroundMark x1="98125" y1="95627" x2="98125" y2="95627"/>
                          <a14:foregroundMark x1="38711" y1="0" x2="96758" y2="3936"/>
                          <a14:foregroundMark x1="4961" y1="0" x2="2461" y2="9621"/>
                          <a14:foregroundMark x1="2461" y1="9767" x2="391" y2="89650"/>
                          <a14:foregroundMark x1="2148" y1="1458" x2="90156" y2="6851"/>
                          <a14:foregroundMark x1="90156" y1="6851" x2="94219" y2="2478"/>
                          <a14:foregroundMark x1="94219" y1="2478" x2="95820" y2="2478"/>
                          <a14:foregroundMark x1="90781" y1="3644" x2="97383" y2="3644"/>
                          <a14:foregroundMark x1="88750" y1="2478" x2="96367" y2="2478"/>
                          <a14:foregroundMark x1="97266" y1="98251" x2="53828" y2="91983"/>
                          <a14:foregroundMark x1="53828" y1="91983" x2="31250" y2="97668"/>
                          <a14:foregroundMark x1="49688" y1="97230" x2="63516" y2="95627"/>
                          <a14:foregroundMark x1="63516" y1="95627" x2="85273" y2="97230"/>
                          <a14:foregroundMark x1="95391" y1="4665" x2="89453" y2="5248"/>
                          <a14:foregroundMark x1="98828" y1="2041" x2="87578" y2="4665"/>
                          <a14:foregroundMark x1="62500" y1="97230" x2="71523" y2="99271"/>
                          <a14:foregroundMark x1="71523" y1="99271" x2="80781" y2="98834"/>
                          <a14:foregroundMark x1="80781" y1="98834" x2="90586" y2="99708"/>
                          <a14:foregroundMark x1="23047" y1="98251" x2="37148" y2="98251"/>
                          <a14:backgroundMark x1="9766" y1="45044" x2="10000" y2="65889"/>
                          <a14:backgroundMark x1="10000" y1="65889" x2="12070" y2="82653"/>
                          <a14:backgroundMark x1="12070" y1="82653" x2="16563" y2="88047"/>
                          <a14:backgroundMark x1="16563" y1="88047" x2="19961" y2="79300"/>
                          <a14:backgroundMark x1="19961" y1="79300" x2="20430" y2="61224"/>
                          <a14:backgroundMark x1="20430" y1="61224" x2="19570" y2="44898"/>
                          <a14:backgroundMark x1="19570" y1="44898" x2="15664" y2="35860"/>
                          <a14:backgroundMark x1="15664" y1="35860" x2="11328" y2="39942"/>
                          <a14:backgroundMark x1="11328" y1="39942" x2="9180" y2="48834"/>
                          <a14:backgroundMark x1="16250" y1="42857" x2="17539" y2="60787"/>
                          <a14:backgroundMark x1="17539" y1="60787" x2="17539" y2="63265"/>
                          <a14:backgroundMark x1="13945" y1="47230" x2="15586" y2="60933"/>
                          <a14:backgroundMark x1="15586" y1="60933" x2="15391" y2="65452"/>
                          <a14:backgroundMark x1="67109" y1="41254" x2="65977" y2="58309"/>
                          <a14:backgroundMark x1="65977" y1="58309" x2="66680" y2="74052"/>
                          <a14:backgroundMark x1="66680" y1="74052" x2="69570" y2="84548"/>
                          <a14:backgroundMark x1="69570" y1="84548" x2="71289" y2="65015"/>
                          <a14:backgroundMark x1="71289" y1="65015" x2="70859" y2="47959"/>
                          <a14:backgroundMark x1="70859" y1="47959" x2="67422" y2="44461"/>
                        </a14:backgroundRemoval>
                      </a14:imgEffect>
                    </a14:imgLayer>
                  </a14:imgProps>
                </a:ext>
                <a:ext uri="{28A0092B-C50C-407E-A947-70E740481C1C}">
                  <a14:useLocalDpi xmlns:a14="http://schemas.microsoft.com/office/drawing/2010/main" val="0"/>
                </a:ext>
              </a:extLst>
            </a:blip>
            <a:srcRect l="4062" t="5561"/>
            <a:stretch/>
          </p:blipFill>
          <p:spPr>
            <a:xfrm>
              <a:off x="5771355" y="7055333"/>
              <a:ext cx="13896195" cy="3665746"/>
            </a:xfrm>
            <a:prstGeom prst="rect">
              <a:avLst/>
            </a:prstGeom>
          </p:spPr>
        </p:pic>
        <p:sp>
          <p:nvSpPr>
            <p:cNvPr id="18" name="TextBox 17">
              <a:extLst>
                <a:ext uri="{FF2B5EF4-FFF2-40B4-BE49-F238E27FC236}">
                  <a16:creationId xmlns:a16="http://schemas.microsoft.com/office/drawing/2014/main" id="{8F8D68AC-2618-41DC-9662-41F4968C5A00}"/>
                </a:ext>
              </a:extLst>
            </p:cNvPr>
            <p:cNvSpPr txBox="1"/>
            <p:nvPr/>
          </p:nvSpPr>
          <p:spPr>
            <a:xfrm>
              <a:off x="6457156" y="7937500"/>
              <a:ext cx="11658600" cy="574885"/>
            </a:xfrm>
            <a:prstGeom prst="rect">
              <a:avLst/>
            </a:prstGeom>
            <a:solidFill>
              <a:schemeClr val="bg1"/>
            </a:solidFill>
          </p:spPr>
          <p:txBody>
            <a:bodyPr wrap="square" rtlCol="0">
              <a:spAutoFit/>
            </a:bodyPr>
            <a:lstStyle/>
            <a:p>
              <a:pPr defTabSz="293202">
                <a:defRPr/>
              </a:pPr>
              <a:r>
                <a:rPr lang="en-US" sz="1796" b="1" dirty="0">
                  <a:solidFill>
                    <a:prstClr val="black"/>
                  </a:solidFill>
                  <a:latin typeface="Calibri" panose="020F0502020204030204"/>
                </a:rPr>
                <a:t>   Full name | Age | ID      | House              | Visit            | Phone| Temp  | Date</a:t>
              </a:r>
            </a:p>
          </p:txBody>
        </p:sp>
      </p:grpSp>
    </p:spTree>
    <p:custDataLst>
      <p:tags r:id="rId1"/>
    </p:custDataLst>
    <p:extLst>
      <p:ext uri="{BB962C8B-B14F-4D97-AF65-F5344CB8AC3E}">
        <p14:creationId xmlns:p14="http://schemas.microsoft.com/office/powerpoint/2010/main" val="2504560333"/>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4B68DF-664B-496A-A1B1-7109FC34BD20}"/>
              </a:ext>
            </a:extLst>
          </p:cNvPr>
          <p:cNvGrpSpPr/>
          <p:nvPr/>
        </p:nvGrpSpPr>
        <p:grpSpPr>
          <a:xfrm>
            <a:off x="6304472" y="66746"/>
            <a:ext cx="5900466" cy="1136730"/>
            <a:chOff x="9830218" y="104074"/>
            <a:chExt cx="9200356" cy="1772456"/>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a:off x="9830218" y="104074"/>
              <a:ext cx="9200356" cy="1772456"/>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5" y="5436382"/>
                <a:ext cx="7163594" cy="235495"/>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9" name="Rectangle 8">
              <a:extLst>
                <a:ext uri="{FF2B5EF4-FFF2-40B4-BE49-F238E27FC236}">
                  <a16:creationId xmlns:a16="http://schemas.microsoft.com/office/drawing/2014/main" id="{90ACBE4F-C67F-4EBA-B1F1-4824F75E3A50}"/>
                </a:ext>
              </a:extLst>
            </p:cNvPr>
            <p:cNvSpPr/>
            <p:nvPr/>
          </p:nvSpPr>
          <p:spPr>
            <a:xfrm>
              <a:off x="10419556" y="297804"/>
              <a:ext cx="8607643" cy="1374923"/>
            </a:xfrm>
            <a:prstGeom prst="rect">
              <a:avLst/>
            </a:prstGeom>
          </p:spPr>
          <p:txBody>
            <a:bodyPr wrap="square">
              <a:spAutoFit/>
            </a:bodyPr>
            <a:lstStyle/>
            <a:p>
              <a:pPr marL="8145" defTabSz="293202">
                <a:spcBef>
                  <a:spcPts val="64"/>
                </a:spcBef>
                <a:defRPr/>
              </a:pPr>
              <a:r>
                <a:rPr lang="en-US" sz="2565" b="1" spc="-19" dirty="0" err="1">
                  <a:solidFill>
                    <a:srgbClr val="FFFFFF"/>
                  </a:solidFill>
                  <a:latin typeface="Tahoma" panose="020B0604030504040204" pitchFamily="34" charset="0"/>
                  <a:cs typeface="Source Sans Pro Light"/>
                </a:rPr>
                <a:t>Hỗ</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trợ</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những</a:t>
              </a:r>
              <a:r>
                <a:rPr lang="en-US" sz="2565" b="1" spc="-19" dirty="0">
                  <a:solidFill>
                    <a:srgbClr val="FFFFFF"/>
                  </a:solidFill>
                  <a:latin typeface="Tahoma" panose="020B0604030504040204" pitchFamily="34" charset="0"/>
                  <a:cs typeface="Source Sans Pro Light"/>
                </a:rPr>
                <a:t> người </a:t>
              </a:r>
              <a:r>
                <a:rPr lang="en-US" sz="2565" b="1" spc="-19" dirty="0" err="1">
                  <a:solidFill>
                    <a:srgbClr val="FFFFFF"/>
                  </a:solidFill>
                  <a:latin typeface="Tahoma" panose="020B0604030504040204" pitchFamily="34" charset="0"/>
                  <a:cs typeface="Source Sans Pro Light"/>
                </a:rPr>
                <a:t>trên</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tuyến</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đầu</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chống</a:t>
              </a:r>
              <a:r>
                <a:rPr lang="en-US" sz="2565" b="1" spc="-19" dirty="0">
                  <a:solidFill>
                    <a:srgbClr val="FFFFFF"/>
                  </a:solidFill>
                  <a:latin typeface="Tahoma" panose="020B0604030504040204" pitchFamily="34" charset="0"/>
                  <a:cs typeface="Source Sans Pro Light"/>
                </a:rPr>
                <a:t> </a:t>
              </a:r>
              <a:r>
                <a:rPr lang="en-US" sz="2565" b="1" spc="-19" dirty="0" err="1">
                  <a:solidFill>
                    <a:srgbClr val="FFFFFF"/>
                  </a:solidFill>
                  <a:latin typeface="Tahoma" panose="020B0604030504040204" pitchFamily="34" charset="0"/>
                  <a:cs typeface="Source Sans Pro Light"/>
                </a:rPr>
                <a:t>dịch</a:t>
              </a:r>
              <a:r>
                <a:rPr lang="en-US" sz="2565" b="1" spc="-19" dirty="0">
                  <a:solidFill>
                    <a:srgbClr val="FFFFFF"/>
                  </a:solidFill>
                  <a:latin typeface="Tahoma" panose="020B0604030504040204" pitchFamily="34" charset="0"/>
                  <a:cs typeface="Source Sans Pro Light"/>
                </a:rPr>
                <a:t> COVID-19</a:t>
              </a:r>
              <a:endParaRPr lang="en-US" sz="2565" b="1" dirty="0">
                <a:solidFill>
                  <a:prstClr val="black"/>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189789" y="308498"/>
            <a:ext cx="6215952"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rgbClr val="0070C0"/>
                </a:solidFill>
              </a:rPr>
              <a:t>“</a:t>
            </a:r>
            <a:r>
              <a:rPr lang="en-US" sz="3463" b="1" dirty="0" err="1">
                <a:solidFill>
                  <a:srgbClr val="0070C0"/>
                </a:solidFill>
              </a:rPr>
              <a:t>Bữa</a:t>
            </a:r>
            <a:r>
              <a:rPr lang="en-US" sz="3463" b="1" dirty="0">
                <a:solidFill>
                  <a:srgbClr val="0070C0"/>
                </a:solidFill>
              </a:rPr>
              <a:t> </a:t>
            </a:r>
            <a:r>
              <a:rPr lang="en-US" sz="3463" b="1" dirty="0" err="1">
                <a:solidFill>
                  <a:srgbClr val="0070C0"/>
                </a:solidFill>
              </a:rPr>
              <a:t>ăn</a:t>
            </a:r>
            <a:r>
              <a:rPr lang="en-US" sz="3463" b="1" dirty="0">
                <a:solidFill>
                  <a:srgbClr val="0070C0"/>
                </a:solidFill>
              </a:rPr>
              <a:t> </a:t>
            </a:r>
            <a:r>
              <a:rPr lang="en-US" sz="3463" b="1" dirty="0" err="1">
                <a:solidFill>
                  <a:srgbClr val="0070C0"/>
                </a:solidFill>
              </a:rPr>
              <a:t>cho</a:t>
            </a:r>
            <a:r>
              <a:rPr lang="en-US" sz="3463" b="1" dirty="0">
                <a:solidFill>
                  <a:srgbClr val="0070C0"/>
                </a:solidFill>
              </a:rPr>
              <a:t> </a:t>
            </a:r>
            <a:r>
              <a:rPr lang="en-US" sz="3463" b="1" dirty="0" err="1">
                <a:solidFill>
                  <a:srgbClr val="0070C0"/>
                </a:solidFill>
              </a:rPr>
              <a:t>tình</a:t>
            </a:r>
            <a:r>
              <a:rPr lang="en-US" sz="3463" b="1" dirty="0">
                <a:solidFill>
                  <a:srgbClr val="0070C0"/>
                </a:solidFill>
              </a:rPr>
              <a:t> </a:t>
            </a:r>
            <a:r>
              <a:rPr lang="en-US" sz="3463" b="1" dirty="0" err="1">
                <a:solidFill>
                  <a:srgbClr val="0070C0"/>
                </a:solidFill>
              </a:rPr>
              <a:t>nguyện</a:t>
            </a:r>
            <a:r>
              <a:rPr lang="en-US" sz="3463" b="1" dirty="0">
                <a:solidFill>
                  <a:srgbClr val="0070C0"/>
                </a:solidFill>
              </a:rPr>
              <a:t> </a:t>
            </a:r>
            <a:r>
              <a:rPr lang="en-US" sz="3463" b="1" dirty="0" err="1">
                <a:solidFill>
                  <a:srgbClr val="0070C0"/>
                </a:solidFill>
              </a:rPr>
              <a:t>viên</a:t>
            </a:r>
            <a:r>
              <a:rPr lang="en-US" sz="3463" b="1" dirty="0">
                <a:solidFill>
                  <a:srgbClr val="0070C0"/>
                </a:solidFill>
              </a:rPr>
              <a:t>”</a:t>
            </a:r>
          </a:p>
        </p:txBody>
      </p:sp>
      <p:sp>
        <p:nvSpPr>
          <p:cNvPr id="15" name="Title 1">
            <a:extLst>
              <a:ext uri="{FF2B5EF4-FFF2-40B4-BE49-F238E27FC236}">
                <a16:creationId xmlns:a16="http://schemas.microsoft.com/office/drawing/2014/main" id="{7FF01662-E30B-4F06-87C9-086C6B12BA8F}"/>
              </a:ext>
            </a:extLst>
          </p:cNvPr>
          <p:cNvSpPr txBox="1">
            <a:spLocks/>
          </p:cNvSpPr>
          <p:nvPr/>
        </p:nvSpPr>
        <p:spPr>
          <a:xfrm>
            <a:off x="316539" y="6186110"/>
            <a:ext cx="11975867" cy="726785"/>
          </a:xfrm>
          <a:prstGeom prst="rect">
            <a:avLst/>
          </a:prstGeom>
        </p:spPr>
        <p:txBody>
          <a:bodyPr>
            <a:normAutofit lnSpcReduction="10000"/>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2565" dirty="0" err="1">
                <a:solidFill>
                  <a:prstClr val="black"/>
                </a:solidFill>
              </a:rPr>
              <a:t>Chuẩn</a:t>
            </a:r>
            <a:r>
              <a:rPr lang="en-US" sz="2565" dirty="0">
                <a:solidFill>
                  <a:prstClr val="black"/>
                </a:solidFill>
              </a:rPr>
              <a:t> </a:t>
            </a:r>
            <a:r>
              <a:rPr lang="en-US" sz="2565" dirty="0" err="1">
                <a:solidFill>
                  <a:prstClr val="black"/>
                </a:solidFill>
              </a:rPr>
              <a:t>bị</a:t>
            </a:r>
            <a:r>
              <a:rPr lang="en-US" sz="2565" dirty="0">
                <a:solidFill>
                  <a:prstClr val="black"/>
                </a:solidFill>
              </a:rPr>
              <a:t> </a:t>
            </a:r>
            <a:r>
              <a:rPr lang="en-US" sz="2565" dirty="0" err="1">
                <a:solidFill>
                  <a:prstClr val="black"/>
                </a:solidFill>
              </a:rPr>
              <a:t>xuất</a:t>
            </a:r>
            <a:r>
              <a:rPr lang="en-US" sz="2565" dirty="0">
                <a:solidFill>
                  <a:prstClr val="black"/>
                </a:solidFill>
              </a:rPr>
              <a:t> </a:t>
            </a:r>
            <a:r>
              <a:rPr lang="en-US" sz="2565" dirty="0" err="1">
                <a:solidFill>
                  <a:prstClr val="black"/>
                </a:solidFill>
              </a:rPr>
              <a:t>ăn</a:t>
            </a:r>
            <a:r>
              <a:rPr lang="en-US" sz="2565" dirty="0">
                <a:solidFill>
                  <a:prstClr val="black"/>
                </a:solidFill>
              </a:rPr>
              <a:t> </a:t>
            </a:r>
            <a:r>
              <a:rPr lang="en-US" sz="2565" dirty="0" err="1">
                <a:solidFill>
                  <a:prstClr val="black"/>
                </a:solidFill>
              </a:rPr>
              <a:t>cho</a:t>
            </a:r>
            <a:r>
              <a:rPr lang="en-US" sz="2565" dirty="0">
                <a:solidFill>
                  <a:prstClr val="black"/>
                </a:solidFill>
              </a:rPr>
              <a:t> </a:t>
            </a:r>
            <a:r>
              <a:rPr lang="en-US" sz="2565" dirty="0" err="1">
                <a:solidFill>
                  <a:prstClr val="black"/>
                </a:solidFill>
              </a:rPr>
              <a:t>nhân</a:t>
            </a:r>
            <a:r>
              <a:rPr lang="en-US" sz="2565" dirty="0">
                <a:solidFill>
                  <a:prstClr val="black"/>
                </a:solidFill>
              </a:rPr>
              <a:t> </a:t>
            </a:r>
            <a:r>
              <a:rPr lang="en-US" sz="2565" dirty="0" err="1">
                <a:solidFill>
                  <a:prstClr val="black"/>
                </a:solidFill>
              </a:rPr>
              <a:t>viên</a:t>
            </a:r>
            <a:r>
              <a:rPr lang="en-US" sz="2565" dirty="0">
                <a:solidFill>
                  <a:prstClr val="black"/>
                </a:solidFill>
              </a:rPr>
              <a:t> </a:t>
            </a:r>
            <a:r>
              <a:rPr lang="en-US" sz="2565" dirty="0" err="1">
                <a:solidFill>
                  <a:prstClr val="black"/>
                </a:solidFill>
              </a:rPr>
              <a:t>và</a:t>
            </a:r>
            <a:r>
              <a:rPr lang="en-US" sz="2565" dirty="0">
                <a:solidFill>
                  <a:prstClr val="black"/>
                </a:solidFill>
              </a:rPr>
              <a:t> </a:t>
            </a:r>
            <a:r>
              <a:rPr lang="en-US" sz="2565" dirty="0" err="1">
                <a:solidFill>
                  <a:prstClr val="black"/>
                </a:solidFill>
              </a:rPr>
              <a:t>tình</a:t>
            </a:r>
            <a:r>
              <a:rPr lang="en-US" sz="2565" dirty="0">
                <a:solidFill>
                  <a:prstClr val="black"/>
                </a:solidFill>
              </a:rPr>
              <a:t> </a:t>
            </a:r>
            <a:r>
              <a:rPr lang="en-US" sz="2565" dirty="0" err="1">
                <a:solidFill>
                  <a:prstClr val="black"/>
                </a:solidFill>
              </a:rPr>
              <a:t>nguyện</a:t>
            </a:r>
            <a:r>
              <a:rPr lang="en-US" sz="2565" dirty="0">
                <a:solidFill>
                  <a:prstClr val="black"/>
                </a:solidFill>
              </a:rPr>
              <a:t> </a:t>
            </a:r>
            <a:r>
              <a:rPr lang="en-US" sz="2565" dirty="0" err="1">
                <a:solidFill>
                  <a:prstClr val="black"/>
                </a:solidFill>
              </a:rPr>
              <a:t>viên</a:t>
            </a:r>
            <a:r>
              <a:rPr lang="en-US" sz="2565" dirty="0">
                <a:solidFill>
                  <a:prstClr val="black"/>
                </a:solidFill>
              </a:rPr>
              <a:t> </a:t>
            </a:r>
            <a:r>
              <a:rPr lang="en-US" sz="2565" dirty="0" err="1">
                <a:solidFill>
                  <a:prstClr val="black"/>
                </a:solidFill>
              </a:rPr>
              <a:t>tại</a:t>
            </a:r>
            <a:r>
              <a:rPr lang="en-US" sz="2565" dirty="0">
                <a:solidFill>
                  <a:prstClr val="black"/>
                </a:solidFill>
              </a:rPr>
              <a:t> </a:t>
            </a:r>
            <a:r>
              <a:rPr lang="en-US" sz="2565" dirty="0" err="1">
                <a:solidFill>
                  <a:prstClr val="black"/>
                </a:solidFill>
              </a:rPr>
              <a:t>chốt</a:t>
            </a:r>
            <a:r>
              <a:rPr lang="en-US" sz="2565" dirty="0">
                <a:solidFill>
                  <a:prstClr val="black"/>
                </a:solidFill>
              </a:rPr>
              <a:t> </a:t>
            </a:r>
            <a:r>
              <a:rPr lang="en-US" sz="2565" dirty="0" err="1">
                <a:solidFill>
                  <a:prstClr val="black"/>
                </a:solidFill>
              </a:rPr>
              <a:t>kiểm</a:t>
            </a:r>
            <a:r>
              <a:rPr lang="en-US" sz="2565" dirty="0">
                <a:solidFill>
                  <a:prstClr val="black"/>
                </a:solidFill>
              </a:rPr>
              <a:t> </a:t>
            </a:r>
            <a:r>
              <a:rPr lang="en-US" sz="2565" dirty="0" err="1">
                <a:solidFill>
                  <a:prstClr val="black"/>
                </a:solidFill>
              </a:rPr>
              <a:t>tra</a:t>
            </a:r>
            <a:endParaRPr lang="en-US" sz="2565" dirty="0">
              <a:solidFill>
                <a:prstClr val="black"/>
              </a:solidFill>
            </a:endParaRPr>
          </a:p>
          <a:p>
            <a:pPr defTabSz="914322">
              <a:defRPr/>
            </a:pPr>
            <a:r>
              <a:rPr lang="en-US" sz="2565" dirty="0">
                <a:solidFill>
                  <a:prstClr val="black"/>
                </a:solidFill>
              </a:rPr>
              <a:t> ở </a:t>
            </a:r>
            <a:r>
              <a:rPr lang="en-US" sz="2565" dirty="0" err="1">
                <a:solidFill>
                  <a:prstClr val="black"/>
                </a:solidFill>
              </a:rPr>
              <a:t>cộng</a:t>
            </a:r>
            <a:r>
              <a:rPr lang="en-US" sz="2565" dirty="0">
                <a:solidFill>
                  <a:prstClr val="black"/>
                </a:solidFill>
              </a:rPr>
              <a:t> </a:t>
            </a:r>
            <a:r>
              <a:rPr lang="en-US" sz="2565" dirty="0" err="1">
                <a:solidFill>
                  <a:prstClr val="black"/>
                </a:solidFill>
              </a:rPr>
              <a:t>đồng</a:t>
            </a:r>
            <a:endParaRPr lang="en-US" sz="2565" dirty="0">
              <a:solidFill>
                <a:prstClr val="black"/>
              </a:solidFill>
            </a:endParaRPr>
          </a:p>
        </p:txBody>
      </p:sp>
      <p:pic>
        <p:nvPicPr>
          <p:cNvPr id="3" name="Picture 2" descr="A group of people standing around a table&#10;&#10;Description automatically generated">
            <a:extLst>
              <a:ext uri="{FF2B5EF4-FFF2-40B4-BE49-F238E27FC236}">
                <a16:creationId xmlns:a16="http://schemas.microsoft.com/office/drawing/2014/main" id="{2FB9D5CE-4582-40CE-B76B-322A47929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19" y="1361143"/>
            <a:ext cx="6215952" cy="4661964"/>
          </a:xfrm>
          <a:prstGeom prst="rect">
            <a:avLst/>
          </a:prstGeom>
        </p:spPr>
      </p:pic>
      <p:pic>
        <p:nvPicPr>
          <p:cNvPr id="5" name="Picture 4" descr="A group of people standing around a table&#10;&#10;Description automatically generated">
            <a:extLst>
              <a:ext uri="{FF2B5EF4-FFF2-40B4-BE49-F238E27FC236}">
                <a16:creationId xmlns:a16="http://schemas.microsoft.com/office/drawing/2014/main" id="{2618B69C-C252-4059-B16D-C88D18A68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797"/>
          <a:stretch/>
        </p:blipFill>
        <p:spPr>
          <a:xfrm>
            <a:off x="6836045" y="1362307"/>
            <a:ext cx="4997345" cy="4728768"/>
          </a:xfrm>
          <a:prstGeom prst="rect">
            <a:avLst/>
          </a:prstGeom>
        </p:spPr>
      </p:pic>
    </p:spTree>
    <p:custDataLst>
      <p:tags r:id="rId1"/>
    </p:custDataLst>
    <p:extLst>
      <p:ext uri="{BB962C8B-B14F-4D97-AF65-F5344CB8AC3E}">
        <p14:creationId xmlns:p14="http://schemas.microsoft.com/office/powerpoint/2010/main" val="2563894425"/>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0EC2883B-033A-4AC7-BE4E-FC814C621FDF}"/>
              </a:ext>
            </a:extLst>
          </p:cNvPr>
          <p:cNvSpPr/>
          <p:nvPr/>
        </p:nvSpPr>
        <p:spPr>
          <a:xfrm>
            <a:off x="284011" y="3171510"/>
            <a:ext cx="603117" cy="624869"/>
          </a:xfrm>
          <a:prstGeom prst="round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93202">
              <a:defRPr/>
            </a:pPr>
            <a:r>
              <a:rPr lang="en-US" sz="3848" b="1" dirty="0">
                <a:solidFill>
                  <a:prstClr val="white"/>
                </a:solidFill>
                <a:latin typeface="Calibri" panose="020F0502020204030204"/>
              </a:rPr>
              <a:t>1</a:t>
            </a:r>
          </a:p>
        </p:txBody>
      </p:sp>
      <p:sp>
        <p:nvSpPr>
          <p:cNvPr id="2" name="Title 1">
            <a:extLst>
              <a:ext uri="{FF2B5EF4-FFF2-40B4-BE49-F238E27FC236}">
                <a16:creationId xmlns:a16="http://schemas.microsoft.com/office/drawing/2014/main" id="{A3721C34-7A2C-4F4A-B6FF-A12754D5508C}"/>
              </a:ext>
            </a:extLst>
          </p:cNvPr>
          <p:cNvSpPr>
            <a:spLocks noGrp="1"/>
          </p:cNvSpPr>
          <p:nvPr>
            <p:ph type="title"/>
          </p:nvPr>
        </p:nvSpPr>
        <p:spPr>
          <a:xfrm>
            <a:off x="209271" y="152810"/>
            <a:ext cx="8651949" cy="760419"/>
          </a:xfrm>
        </p:spPr>
        <p:txBody>
          <a:bodyPr>
            <a:normAutofit/>
          </a:bodyPr>
          <a:lstStyle/>
          <a:p>
            <a:r>
              <a:rPr lang="en-US" sz="3463" b="1" dirty="0">
                <a:solidFill>
                  <a:srgbClr val="00B050"/>
                </a:solidFill>
              </a:rPr>
              <a:t>“</a:t>
            </a:r>
            <a:r>
              <a:rPr lang="en-US" sz="3463" b="1" dirty="0" err="1">
                <a:solidFill>
                  <a:srgbClr val="00B050"/>
                </a:solidFill>
              </a:rPr>
              <a:t>Truyền</a:t>
            </a:r>
            <a:r>
              <a:rPr lang="en-US" sz="3463" b="1" dirty="0">
                <a:solidFill>
                  <a:srgbClr val="00B050"/>
                </a:solidFill>
              </a:rPr>
              <a:t> </a:t>
            </a:r>
            <a:r>
              <a:rPr lang="en-US" sz="3463" b="1" dirty="0" err="1">
                <a:solidFill>
                  <a:srgbClr val="00B050"/>
                </a:solidFill>
              </a:rPr>
              <a:t>thông</a:t>
            </a:r>
            <a:r>
              <a:rPr lang="en-US" sz="3463" b="1" dirty="0">
                <a:solidFill>
                  <a:srgbClr val="00B050"/>
                </a:solidFill>
              </a:rPr>
              <a:t> </a:t>
            </a:r>
            <a:r>
              <a:rPr lang="en-US" sz="3463" b="1" dirty="0" err="1">
                <a:solidFill>
                  <a:srgbClr val="00B050"/>
                </a:solidFill>
              </a:rPr>
              <a:t>và</a:t>
            </a:r>
            <a:r>
              <a:rPr lang="en-US" sz="3463" b="1" dirty="0">
                <a:solidFill>
                  <a:srgbClr val="00B050"/>
                </a:solidFill>
              </a:rPr>
              <a:t> </a:t>
            </a:r>
            <a:r>
              <a:rPr lang="en-US" sz="3463" b="1" dirty="0" err="1">
                <a:solidFill>
                  <a:srgbClr val="00B050"/>
                </a:solidFill>
              </a:rPr>
              <a:t>phổ</a:t>
            </a:r>
            <a:r>
              <a:rPr lang="en-US" sz="3463" b="1" dirty="0">
                <a:solidFill>
                  <a:srgbClr val="00B050"/>
                </a:solidFill>
              </a:rPr>
              <a:t> </a:t>
            </a:r>
            <a:r>
              <a:rPr lang="en-US" sz="3463" b="1" dirty="0" err="1">
                <a:solidFill>
                  <a:srgbClr val="00B050"/>
                </a:solidFill>
              </a:rPr>
              <a:t>biến</a:t>
            </a:r>
            <a:r>
              <a:rPr lang="en-US" sz="3463" b="1" dirty="0">
                <a:solidFill>
                  <a:srgbClr val="00B050"/>
                </a:solidFill>
              </a:rPr>
              <a:t> </a:t>
            </a:r>
            <a:r>
              <a:rPr lang="en-US" sz="3463" b="1" dirty="0" err="1">
                <a:solidFill>
                  <a:srgbClr val="00B050"/>
                </a:solidFill>
              </a:rPr>
              <a:t>thông</a:t>
            </a:r>
            <a:r>
              <a:rPr lang="en-US" sz="3463" b="1" dirty="0">
                <a:solidFill>
                  <a:srgbClr val="00B050"/>
                </a:solidFill>
              </a:rPr>
              <a:t> tin”</a:t>
            </a:r>
          </a:p>
        </p:txBody>
      </p:sp>
      <p:sp>
        <p:nvSpPr>
          <p:cNvPr id="17" name="Content Placeholder 16">
            <a:extLst>
              <a:ext uri="{FF2B5EF4-FFF2-40B4-BE49-F238E27FC236}">
                <a16:creationId xmlns:a16="http://schemas.microsoft.com/office/drawing/2014/main" id="{4111709C-C683-4B41-A394-1ACA84AAEB1A}"/>
              </a:ext>
            </a:extLst>
          </p:cNvPr>
          <p:cNvSpPr>
            <a:spLocks noGrp="1"/>
          </p:cNvSpPr>
          <p:nvPr>
            <p:ph idx="1"/>
          </p:nvPr>
        </p:nvSpPr>
        <p:spPr>
          <a:xfrm>
            <a:off x="9020981" y="5030223"/>
            <a:ext cx="3086195" cy="1971371"/>
          </a:xfrm>
        </p:spPr>
        <p:txBody>
          <a:bodyPr>
            <a:normAutofit/>
          </a:bodyPr>
          <a:lstStyle/>
          <a:p>
            <a:pPr marL="476454" indent="-476454">
              <a:buFont typeface="+mj-lt"/>
              <a:buAutoNum type="arabicPeriod" startAt="4"/>
            </a:pPr>
            <a:r>
              <a:rPr lang="en-US" sz="2309" dirty="0" err="1"/>
              <a:t>Phân</a:t>
            </a:r>
            <a:r>
              <a:rPr lang="en-US" sz="2309" dirty="0"/>
              <a:t> </a:t>
            </a:r>
            <a:r>
              <a:rPr lang="en-US" sz="2309" dirty="0" err="1"/>
              <a:t>phát</a:t>
            </a:r>
            <a:r>
              <a:rPr lang="en-US" sz="2309" dirty="0"/>
              <a:t> </a:t>
            </a:r>
            <a:r>
              <a:rPr lang="en-US" sz="2309" b="1" dirty="0" err="1"/>
              <a:t>tận</a:t>
            </a:r>
            <a:r>
              <a:rPr lang="en-US" sz="2309" b="1" dirty="0"/>
              <a:t> </a:t>
            </a:r>
            <a:r>
              <a:rPr lang="en-US" sz="2309" b="1" dirty="0" err="1"/>
              <a:t>nhà</a:t>
            </a:r>
            <a:r>
              <a:rPr lang="en-US" sz="2309" b="1" dirty="0"/>
              <a:t>  </a:t>
            </a:r>
            <a:r>
              <a:rPr lang="en-US" sz="2309" dirty="0"/>
              <a:t>các </a:t>
            </a:r>
            <a:r>
              <a:rPr lang="en-US" sz="2309" dirty="0" err="1"/>
              <a:t>tài</a:t>
            </a:r>
            <a:r>
              <a:rPr lang="en-US" sz="2309" dirty="0"/>
              <a:t> </a:t>
            </a:r>
            <a:r>
              <a:rPr lang="en-US" sz="2309" dirty="0" err="1"/>
              <a:t>liệu</a:t>
            </a:r>
            <a:r>
              <a:rPr lang="en-US" sz="2309" dirty="0"/>
              <a:t> IEC </a:t>
            </a:r>
            <a:r>
              <a:rPr lang="en-US" sz="2309" dirty="0" err="1"/>
              <a:t>về</a:t>
            </a:r>
            <a:r>
              <a:rPr lang="en-US" sz="2309" dirty="0"/>
              <a:t> COVID-19 </a:t>
            </a:r>
            <a:r>
              <a:rPr lang="en-US" sz="2309" dirty="0" err="1"/>
              <a:t>và</a:t>
            </a:r>
            <a:r>
              <a:rPr lang="en-US" sz="2309" dirty="0"/>
              <a:t> </a:t>
            </a:r>
            <a:r>
              <a:rPr lang="en-US" sz="2309" dirty="0" err="1"/>
              <a:t>động</a:t>
            </a:r>
            <a:r>
              <a:rPr lang="en-US" sz="2309" dirty="0"/>
              <a:t> </a:t>
            </a:r>
            <a:r>
              <a:rPr lang="en-US" sz="2309" dirty="0" err="1"/>
              <a:t>viên</a:t>
            </a:r>
            <a:r>
              <a:rPr lang="en-US" sz="2309" dirty="0"/>
              <a:t> các </a:t>
            </a:r>
            <a:r>
              <a:rPr lang="en-US" sz="2309" dirty="0" err="1"/>
              <a:t>thực</a:t>
            </a:r>
            <a:r>
              <a:rPr lang="en-US" sz="2309" dirty="0"/>
              <a:t> </a:t>
            </a:r>
            <a:r>
              <a:rPr lang="en-US" sz="2309" dirty="0" err="1"/>
              <a:t>hành</a:t>
            </a:r>
            <a:r>
              <a:rPr lang="en-US" sz="2309" dirty="0"/>
              <a:t> </a:t>
            </a:r>
            <a:r>
              <a:rPr lang="en-US" sz="2309" dirty="0" err="1"/>
              <a:t>tốt</a:t>
            </a:r>
            <a:r>
              <a:rPr lang="en-US" sz="2309" dirty="0"/>
              <a:t>. </a:t>
            </a:r>
          </a:p>
        </p:txBody>
      </p:sp>
      <p:grpSp>
        <p:nvGrpSpPr>
          <p:cNvPr id="6" name="Group 5">
            <a:extLst>
              <a:ext uri="{FF2B5EF4-FFF2-40B4-BE49-F238E27FC236}">
                <a16:creationId xmlns:a16="http://schemas.microsoft.com/office/drawing/2014/main" id="{153BA98F-4029-41BD-94A5-21692257D1A2}"/>
              </a:ext>
            </a:extLst>
          </p:cNvPr>
          <p:cNvGrpSpPr/>
          <p:nvPr/>
        </p:nvGrpSpPr>
        <p:grpSpPr>
          <a:xfrm>
            <a:off x="3163601" y="4007568"/>
            <a:ext cx="2853654" cy="2732902"/>
            <a:chOff x="4932785" y="6248838"/>
            <a:chExt cx="4449587" cy="4261302"/>
          </a:xfrm>
        </p:grpSpPr>
        <p:pic>
          <p:nvPicPr>
            <p:cNvPr id="23" name="Picture 22" descr="A person wearing a suit and tie standing next to a building&#10;&#10;Description automatically generated">
              <a:extLst>
                <a:ext uri="{FF2B5EF4-FFF2-40B4-BE49-F238E27FC236}">
                  <a16:creationId xmlns:a16="http://schemas.microsoft.com/office/drawing/2014/main" id="{7E1BE618-CFB2-4D22-B987-8116BEB0BF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32785" y="6248838"/>
              <a:ext cx="4449587" cy="4150258"/>
            </a:xfrm>
            <a:prstGeom prst="rect">
              <a:avLst/>
            </a:prstGeom>
            <a:ln>
              <a:noFill/>
            </a:ln>
            <a:effectLst>
              <a:softEdge rad="112500"/>
            </a:effectLst>
          </p:spPr>
        </p:pic>
        <p:sp>
          <p:nvSpPr>
            <p:cNvPr id="28" name="Rectangle: Rounded Corners 27">
              <a:extLst>
                <a:ext uri="{FF2B5EF4-FFF2-40B4-BE49-F238E27FC236}">
                  <a16:creationId xmlns:a16="http://schemas.microsoft.com/office/drawing/2014/main" id="{5922F1E6-62C0-460A-8EF0-E0465707027A}"/>
                </a:ext>
              </a:extLst>
            </p:cNvPr>
            <p:cNvSpPr/>
            <p:nvPr/>
          </p:nvSpPr>
          <p:spPr>
            <a:xfrm>
              <a:off x="5003125" y="9535808"/>
              <a:ext cx="940415" cy="974332"/>
            </a:xfrm>
            <a:prstGeom prst="round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93202">
                <a:defRPr/>
              </a:pPr>
              <a:r>
                <a:rPr lang="en-US" sz="3848" b="1" dirty="0">
                  <a:solidFill>
                    <a:prstClr val="white"/>
                  </a:solidFill>
                  <a:latin typeface="Calibri" panose="020F0502020204030204"/>
                </a:rPr>
                <a:t>4</a:t>
              </a:r>
            </a:p>
          </p:txBody>
        </p:sp>
      </p:grpSp>
      <p:grpSp>
        <p:nvGrpSpPr>
          <p:cNvPr id="5" name="Group 4">
            <a:extLst>
              <a:ext uri="{FF2B5EF4-FFF2-40B4-BE49-F238E27FC236}">
                <a16:creationId xmlns:a16="http://schemas.microsoft.com/office/drawing/2014/main" id="{67E86672-B409-48BC-8EFB-911718ABB359}"/>
              </a:ext>
            </a:extLst>
          </p:cNvPr>
          <p:cNvGrpSpPr/>
          <p:nvPr/>
        </p:nvGrpSpPr>
        <p:grpSpPr>
          <a:xfrm>
            <a:off x="255022" y="3610076"/>
            <a:ext cx="11762989" cy="3180882"/>
            <a:chOff x="429286" y="5613632"/>
            <a:chExt cx="18341550" cy="4959819"/>
          </a:xfrm>
        </p:grpSpPr>
        <p:pic>
          <p:nvPicPr>
            <p:cNvPr id="9" name="Content Placeholder 7">
              <a:extLst>
                <a:ext uri="{FF2B5EF4-FFF2-40B4-BE49-F238E27FC236}">
                  <a16:creationId xmlns:a16="http://schemas.microsoft.com/office/drawing/2014/main" id="{4DAAF13E-3D96-4BA2-B1A4-90F2AB6FD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2908" y="6164414"/>
              <a:ext cx="4319066" cy="431910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18" name="Rectangle: Rounded Corners 17">
              <a:extLst>
                <a:ext uri="{FF2B5EF4-FFF2-40B4-BE49-F238E27FC236}">
                  <a16:creationId xmlns:a16="http://schemas.microsoft.com/office/drawing/2014/main" id="{4ECA181D-F668-478D-A476-E2A302368B8A}"/>
                </a:ext>
              </a:extLst>
            </p:cNvPr>
            <p:cNvSpPr/>
            <p:nvPr/>
          </p:nvSpPr>
          <p:spPr>
            <a:xfrm>
              <a:off x="429286" y="9599119"/>
              <a:ext cx="940415" cy="974332"/>
            </a:xfrm>
            <a:prstGeom prst="round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93202">
                <a:defRPr/>
              </a:pPr>
              <a:r>
                <a:rPr lang="en-US" sz="3848" b="1" dirty="0">
                  <a:solidFill>
                    <a:prstClr val="white"/>
                  </a:solidFill>
                  <a:latin typeface="Calibri" panose="020F0502020204030204"/>
                </a:rPr>
                <a:t>3</a:t>
              </a:r>
            </a:p>
          </p:txBody>
        </p:sp>
        <p:sp>
          <p:nvSpPr>
            <p:cNvPr id="21" name="Content Placeholder 16">
              <a:extLst>
                <a:ext uri="{FF2B5EF4-FFF2-40B4-BE49-F238E27FC236}">
                  <a16:creationId xmlns:a16="http://schemas.microsoft.com/office/drawing/2014/main" id="{066CECE4-BD48-40D4-9B94-C176825BBFF5}"/>
                </a:ext>
              </a:extLst>
            </p:cNvPr>
            <p:cNvSpPr txBox="1">
              <a:spLocks/>
            </p:cNvSpPr>
            <p:nvPr/>
          </p:nvSpPr>
          <p:spPr>
            <a:xfrm>
              <a:off x="13958658" y="5613632"/>
              <a:ext cx="4812178" cy="2194670"/>
            </a:xfrm>
            <a:prstGeom prst="rect">
              <a:avLst/>
            </a:prstGeom>
          </p:spPr>
          <p:txBody>
            <a:bodyPr vert="horz" lIns="58643" tIns="29322" rIns="58643" bIns="29322" rtlCol="0">
              <a:norm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Tahoma" panose="020B0604030504040204" pitchFamily="34" charset="0"/>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Tahoma" panose="020B0604030504040204" pitchFamily="34" charset="0"/>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Tahoma" panose="020B0604030504040204" pitchFamily="34" charset="0"/>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Tahoma" panose="020B0604030504040204" pitchFamily="34" charset="0"/>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Tahoma" panose="020B0604030504040204" pitchFamily="34" charset="0"/>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pPr marL="476454" indent="-476454">
                <a:buFont typeface="+mj-lt"/>
                <a:buAutoNum type="arabicPeriod" startAt="3"/>
              </a:pPr>
              <a:r>
                <a:rPr lang="en-US" sz="2309" dirty="0" err="1"/>
                <a:t>Trao</a:t>
              </a:r>
              <a:r>
                <a:rPr lang="en-US" sz="2309" dirty="0"/>
                <a:t> </a:t>
              </a:r>
              <a:r>
                <a:rPr lang="en-US" sz="2309" dirty="0" err="1"/>
                <a:t>đổi</a:t>
              </a:r>
              <a:r>
                <a:rPr lang="en-US" sz="2309" dirty="0"/>
                <a:t> </a:t>
              </a:r>
              <a:r>
                <a:rPr lang="en-US" sz="2309" dirty="0" err="1"/>
                <a:t>nhóm</a:t>
              </a:r>
              <a:r>
                <a:rPr lang="en-US" sz="2309" dirty="0"/>
                <a:t> </a:t>
              </a:r>
              <a:r>
                <a:rPr lang="en-US" sz="2309" b="1" dirty="0"/>
                <a:t>online</a:t>
              </a:r>
              <a:r>
                <a:rPr lang="en-US" sz="2309" dirty="0"/>
                <a:t> chia </a:t>
              </a:r>
              <a:r>
                <a:rPr lang="en-US" sz="2309" dirty="0" err="1"/>
                <a:t>sẻ</a:t>
              </a:r>
              <a:r>
                <a:rPr lang="en-US" sz="2309" dirty="0"/>
                <a:t> </a:t>
              </a:r>
              <a:r>
                <a:rPr lang="en-US" sz="2309" dirty="0" err="1"/>
                <a:t>thông</a:t>
              </a:r>
              <a:r>
                <a:rPr lang="en-US" sz="2309" dirty="0"/>
                <a:t> tin </a:t>
              </a:r>
              <a:r>
                <a:rPr lang="en-US" sz="2309" dirty="0" err="1"/>
                <a:t>về</a:t>
              </a:r>
              <a:r>
                <a:rPr lang="en-US" sz="2309" dirty="0"/>
                <a:t>  Covid-19 </a:t>
              </a:r>
            </a:p>
          </p:txBody>
        </p:sp>
      </p:grpSp>
      <p:grpSp>
        <p:nvGrpSpPr>
          <p:cNvPr id="4" name="Group 3">
            <a:extLst>
              <a:ext uri="{FF2B5EF4-FFF2-40B4-BE49-F238E27FC236}">
                <a16:creationId xmlns:a16="http://schemas.microsoft.com/office/drawing/2014/main" id="{300ED76D-1AA1-49CA-ADA0-ACF18D6855E9}"/>
              </a:ext>
            </a:extLst>
          </p:cNvPr>
          <p:cNvGrpSpPr/>
          <p:nvPr/>
        </p:nvGrpSpPr>
        <p:grpSpPr>
          <a:xfrm>
            <a:off x="3208712" y="961791"/>
            <a:ext cx="8809299" cy="5714063"/>
            <a:chOff x="5063306" y="1600434"/>
            <a:chExt cx="13735981" cy="8909706"/>
          </a:xfrm>
        </p:grpSpPr>
        <p:pic>
          <p:nvPicPr>
            <p:cNvPr id="13" name="Picture 12" descr="A picture containing indoor, young, front, standing&#10;&#10;Description automatically generated">
              <a:extLst>
                <a:ext uri="{FF2B5EF4-FFF2-40B4-BE49-F238E27FC236}">
                  <a16:creationId xmlns:a16="http://schemas.microsoft.com/office/drawing/2014/main" id="{59C2CDE3-1A0B-428B-9AA2-C5031DCFBD8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5063306" y="1600434"/>
              <a:ext cx="4319066" cy="431910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19" name="Rectangle: Rounded Corners 18">
              <a:extLst>
                <a:ext uri="{FF2B5EF4-FFF2-40B4-BE49-F238E27FC236}">
                  <a16:creationId xmlns:a16="http://schemas.microsoft.com/office/drawing/2014/main" id="{917D16F7-0464-43CF-AC83-7BEF609F4A42}"/>
                </a:ext>
              </a:extLst>
            </p:cNvPr>
            <p:cNvSpPr/>
            <p:nvPr/>
          </p:nvSpPr>
          <p:spPr>
            <a:xfrm>
              <a:off x="5063306" y="4971843"/>
              <a:ext cx="940415" cy="974332"/>
            </a:xfrm>
            <a:prstGeom prst="round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93202">
                <a:defRPr/>
              </a:pPr>
              <a:r>
                <a:rPr lang="en-US" sz="3848" b="1" dirty="0">
                  <a:solidFill>
                    <a:prstClr val="white"/>
                  </a:solidFill>
                  <a:latin typeface="Calibri" panose="020F0502020204030204"/>
                </a:rPr>
                <a:t>2</a:t>
              </a:r>
            </a:p>
          </p:txBody>
        </p:sp>
        <p:pic>
          <p:nvPicPr>
            <p:cNvPr id="26" name="Picture 25" descr="A person standing in a room&#10;&#10;Description automatically generated">
              <a:extLst>
                <a:ext uri="{FF2B5EF4-FFF2-40B4-BE49-F238E27FC236}">
                  <a16:creationId xmlns:a16="http://schemas.microsoft.com/office/drawing/2014/main" id="{8450AEF3-61AA-4A32-B320-A9F9DC016C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p:blipFill>
          <p:spPr>
            <a:xfrm>
              <a:off x="9683705" y="1633187"/>
              <a:ext cx="4143046" cy="8850318"/>
            </a:xfrm>
            <a:prstGeom prst="rect">
              <a:avLst/>
            </a:prstGeom>
            <a:ln>
              <a:noFill/>
            </a:ln>
            <a:effectLst>
              <a:outerShdw blurRad="190500" algn="tl" rotWithShape="0">
                <a:srgbClr val="000000">
                  <a:alpha val="70000"/>
                </a:srgbClr>
              </a:outerShdw>
            </a:effectLst>
          </p:spPr>
        </p:pic>
        <p:sp>
          <p:nvSpPr>
            <p:cNvPr id="27" name="Rectangle: Rounded Corners 26">
              <a:extLst>
                <a:ext uri="{FF2B5EF4-FFF2-40B4-BE49-F238E27FC236}">
                  <a16:creationId xmlns:a16="http://schemas.microsoft.com/office/drawing/2014/main" id="{E8B01485-69F3-4B80-BA77-044F3C319C5E}"/>
                </a:ext>
              </a:extLst>
            </p:cNvPr>
            <p:cNvSpPr/>
            <p:nvPr/>
          </p:nvSpPr>
          <p:spPr>
            <a:xfrm>
              <a:off x="9692998" y="9535808"/>
              <a:ext cx="940415" cy="974332"/>
            </a:xfrm>
            <a:prstGeom prst="round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93202">
                <a:defRPr/>
              </a:pPr>
              <a:r>
                <a:rPr lang="en-US" sz="3848" b="1" dirty="0">
                  <a:solidFill>
                    <a:prstClr val="white"/>
                  </a:solidFill>
                  <a:latin typeface="Calibri" panose="020F0502020204030204"/>
                </a:rPr>
                <a:t>2</a:t>
              </a:r>
            </a:p>
          </p:txBody>
        </p:sp>
        <p:sp>
          <p:nvSpPr>
            <p:cNvPr id="29" name="Content Placeholder 16">
              <a:extLst>
                <a:ext uri="{FF2B5EF4-FFF2-40B4-BE49-F238E27FC236}">
                  <a16:creationId xmlns:a16="http://schemas.microsoft.com/office/drawing/2014/main" id="{4EACE598-B64C-4D7C-B8A8-C92BD71B311C}"/>
                </a:ext>
              </a:extLst>
            </p:cNvPr>
            <p:cNvSpPr txBox="1">
              <a:spLocks/>
            </p:cNvSpPr>
            <p:nvPr/>
          </p:nvSpPr>
          <p:spPr>
            <a:xfrm>
              <a:off x="13987109" y="2646323"/>
              <a:ext cx="4812178" cy="3494241"/>
            </a:xfrm>
            <a:prstGeom prst="rect">
              <a:avLst/>
            </a:prstGeom>
          </p:spPr>
          <p:txBody>
            <a:bodyPr vert="horz" lIns="58643" tIns="29322" rIns="58643" bIns="29322" rtlCol="0">
              <a:norm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Tahoma" panose="020B0604030504040204" pitchFamily="34" charset="0"/>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Tahoma" panose="020B0604030504040204" pitchFamily="34" charset="0"/>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Tahoma" panose="020B0604030504040204" pitchFamily="34" charset="0"/>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Tahoma" panose="020B0604030504040204" pitchFamily="34" charset="0"/>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Tahoma" panose="020B0604030504040204" pitchFamily="34" charset="0"/>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pPr marL="476454" indent="-476454">
                <a:buFont typeface="+mj-lt"/>
                <a:buAutoNum type="arabicPeriod" startAt="2"/>
              </a:pPr>
              <a:r>
                <a:rPr lang="en-US" sz="2309" b="1" dirty="0" err="1"/>
                <a:t>Nâng</a:t>
              </a:r>
              <a:r>
                <a:rPr lang="en-US" sz="2309" b="1" dirty="0"/>
                <a:t> </a:t>
              </a:r>
              <a:r>
                <a:rPr lang="en-US" sz="2309" b="1" dirty="0" err="1"/>
                <a:t>cao</a:t>
              </a:r>
              <a:r>
                <a:rPr lang="en-US" sz="2309" b="1" dirty="0"/>
                <a:t> </a:t>
              </a:r>
              <a:r>
                <a:rPr lang="en-US" sz="2309" b="1" dirty="0" err="1"/>
                <a:t>nhận</a:t>
              </a:r>
              <a:r>
                <a:rPr lang="en-US" sz="2309" b="1" dirty="0"/>
                <a:t> </a:t>
              </a:r>
              <a:r>
                <a:rPr lang="en-US" sz="2309" b="1" dirty="0" err="1"/>
                <a:t>thức</a:t>
              </a:r>
              <a:r>
                <a:rPr lang="en-US" sz="2309" b="1" dirty="0"/>
                <a:t> </a:t>
              </a:r>
              <a:r>
                <a:rPr lang="en-US" sz="2309" b="1" dirty="0" err="1"/>
                <a:t>về</a:t>
              </a:r>
              <a:r>
                <a:rPr lang="en-US" sz="2309" dirty="0"/>
                <a:t> Covid-19 </a:t>
              </a:r>
              <a:r>
                <a:rPr lang="en-US" sz="2309" dirty="0" err="1"/>
                <a:t>cho</a:t>
              </a:r>
              <a:r>
                <a:rPr lang="en-US" sz="2309" dirty="0"/>
                <a:t> </a:t>
              </a:r>
              <a:r>
                <a:rPr lang="en-US" sz="2309" dirty="0" err="1"/>
                <a:t>cộng</a:t>
              </a:r>
              <a:r>
                <a:rPr lang="en-US" sz="2309" dirty="0"/>
                <a:t> </a:t>
              </a:r>
              <a:r>
                <a:rPr lang="en-US" sz="2309" dirty="0" err="1"/>
                <a:t>đồng</a:t>
              </a:r>
              <a:r>
                <a:rPr lang="en-US" sz="2309" dirty="0"/>
                <a:t> qua </a:t>
              </a:r>
              <a:r>
                <a:rPr lang="en-US" sz="2309" dirty="0" err="1"/>
                <a:t>loa</a:t>
              </a:r>
              <a:r>
                <a:rPr lang="en-US" sz="2309" dirty="0"/>
                <a:t> </a:t>
              </a:r>
              <a:r>
                <a:rPr lang="en-US" sz="2309" dirty="0" err="1"/>
                <a:t>truyền</a:t>
              </a:r>
              <a:r>
                <a:rPr lang="en-US" sz="2309" dirty="0"/>
                <a:t> </a:t>
              </a:r>
              <a:r>
                <a:rPr lang="en-US" sz="2309" dirty="0" err="1"/>
                <a:t>thanh</a:t>
              </a:r>
              <a:r>
                <a:rPr lang="en-US" sz="2309" dirty="0"/>
                <a:t> </a:t>
              </a:r>
            </a:p>
          </p:txBody>
        </p:sp>
      </p:grpSp>
      <p:grpSp>
        <p:nvGrpSpPr>
          <p:cNvPr id="3" name="Group 2">
            <a:extLst>
              <a:ext uri="{FF2B5EF4-FFF2-40B4-BE49-F238E27FC236}">
                <a16:creationId xmlns:a16="http://schemas.microsoft.com/office/drawing/2014/main" id="{ACEA10EE-EE47-43C5-B64D-D9C0574572CB}"/>
              </a:ext>
            </a:extLst>
          </p:cNvPr>
          <p:cNvGrpSpPr/>
          <p:nvPr/>
        </p:nvGrpSpPr>
        <p:grpSpPr>
          <a:xfrm>
            <a:off x="235964" y="8145"/>
            <a:ext cx="11955980" cy="3721469"/>
            <a:chOff x="429285" y="134312"/>
            <a:chExt cx="18642473" cy="5802735"/>
          </a:xfrm>
        </p:grpSpPr>
        <p:pic>
          <p:nvPicPr>
            <p:cNvPr id="24" name="Content Placeholder 7" descr="A person standing in a room&#10;&#10;Description automatically generated">
              <a:extLst>
                <a:ext uri="{FF2B5EF4-FFF2-40B4-BE49-F238E27FC236}">
                  <a16:creationId xmlns:a16="http://schemas.microsoft.com/office/drawing/2014/main" id="{83721EEA-C737-4F37-A790-68ADC35289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
            <a:stretch/>
          </p:blipFill>
          <p:spPr>
            <a:xfrm>
              <a:off x="429286" y="1603674"/>
              <a:ext cx="4319066" cy="4319106"/>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sp>
          <p:nvSpPr>
            <p:cNvPr id="25" name="Rectangle: Rounded Corners 24">
              <a:extLst>
                <a:ext uri="{FF2B5EF4-FFF2-40B4-BE49-F238E27FC236}">
                  <a16:creationId xmlns:a16="http://schemas.microsoft.com/office/drawing/2014/main" id="{9507FA96-D2A0-4957-A32D-3C4DDCC4D8D3}"/>
                </a:ext>
              </a:extLst>
            </p:cNvPr>
            <p:cNvSpPr/>
            <p:nvPr/>
          </p:nvSpPr>
          <p:spPr>
            <a:xfrm>
              <a:off x="429285" y="4962715"/>
              <a:ext cx="940415" cy="974332"/>
            </a:xfrm>
            <a:prstGeom prst="round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93202">
                <a:defRPr/>
              </a:pPr>
              <a:r>
                <a:rPr lang="en-US" sz="3848" b="1" dirty="0">
                  <a:solidFill>
                    <a:prstClr val="white"/>
                  </a:solidFill>
                  <a:latin typeface="Calibri" panose="020F0502020204030204"/>
                </a:rPr>
                <a:t>1</a:t>
              </a:r>
            </a:p>
          </p:txBody>
        </p:sp>
        <p:sp>
          <p:nvSpPr>
            <p:cNvPr id="30" name="Content Placeholder 16">
              <a:extLst>
                <a:ext uri="{FF2B5EF4-FFF2-40B4-BE49-F238E27FC236}">
                  <a16:creationId xmlns:a16="http://schemas.microsoft.com/office/drawing/2014/main" id="{A3411D27-4265-4C41-91AE-5164EF82E8DD}"/>
                </a:ext>
              </a:extLst>
            </p:cNvPr>
            <p:cNvSpPr txBox="1">
              <a:spLocks/>
            </p:cNvSpPr>
            <p:nvPr/>
          </p:nvSpPr>
          <p:spPr>
            <a:xfrm>
              <a:off x="13944495" y="134312"/>
              <a:ext cx="5127263" cy="3200400"/>
            </a:xfrm>
            <a:prstGeom prst="rect">
              <a:avLst/>
            </a:prstGeom>
          </p:spPr>
          <p:txBody>
            <a:bodyPr vert="horz" lIns="58643" tIns="29322" rIns="58643" bIns="29322" rtlCol="0">
              <a:norm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Tahoma" panose="020B0604030504040204" pitchFamily="34" charset="0"/>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Tahoma" panose="020B0604030504040204" pitchFamily="34" charset="0"/>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Tahoma" panose="020B0604030504040204" pitchFamily="34" charset="0"/>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Tahoma" panose="020B0604030504040204" pitchFamily="34" charset="0"/>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Tahoma" panose="020B0604030504040204" pitchFamily="34" charset="0"/>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pPr marL="476454" indent="-476454">
                <a:buFont typeface="+mj-lt"/>
                <a:buAutoNum type="arabicPeriod"/>
              </a:pPr>
              <a:r>
                <a:rPr lang="en-US" sz="2309" dirty="0" err="1"/>
                <a:t>Cập</a:t>
              </a:r>
              <a:r>
                <a:rPr lang="en-US" sz="2309" dirty="0"/>
                <a:t> </a:t>
              </a:r>
              <a:r>
                <a:rPr lang="en-US" sz="2309" dirty="0" err="1"/>
                <a:t>nhật</a:t>
              </a:r>
              <a:r>
                <a:rPr lang="en-US" sz="2309" dirty="0"/>
                <a:t> </a:t>
              </a:r>
              <a:r>
                <a:rPr lang="en-US" sz="2309" dirty="0" err="1"/>
                <a:t>thông</a:t>
              </a:r>
              <a:r>
                <a:rPr lang="en-US" sz="2309" dirty="0"/>
                <a:t> tin </a:t>
              </a:r>
              <a:r>
                <a:rPr lang="en-US" sz="2309" dirty="0" err="1"/>
                <a:t>và</a:t>
              </a:r>
              <a:r>
                <a:rPr lang="en-US" sz="2309" dirty="0"/>
                <a:t> </a:t>
              </a:r>
              <a:r>
                <a:rPr lang="en-US" sz="2309" dirty="0" err="1"/>
                <a:t>giữ</a:t>
              </a:r>
              <a:r>
                <a:rPr lang="en-US" sz="2309" dirty="0"/>
                <a:t> </a:t>
              </a:r>
              <a:r>
                <a:rPr lang="en-US" sz="2309" dirty="0" err="1"/>
                <a:t>liên</a:t>
              </a:r>
              <a:r>
                <a:rPr lang="en-US" sz="2309" dirty="0"/>
                <a:t> </a:t>
              </a:r>
              <a:r>
                <a:rPr lang="en-US" sz="2309" dirty="0" err="1"/>
                <a:t>lạc</a:t>
              </a:r>
              <a:r>
                <a:rPr lang="en-US" sz="2309" dirty="0"/>
                <a:t> </a:t>
              </a:r>
              <a:r>
                <a:rPr lang="en-US" sz="2309" dirty="0" err="1"/>
                <a:t>với</a:t>
              </a:r>
              <a:r>
                <a:rPr lang="en-US" sz="2309" dirty="0"/>
                <a:t> các </a:t>
              </a:r>
              <a:r>
                <a:rPr lang="en-US" sz="2309" dirty="0" err="1"/>
                <a:t>thành</a:t>
              </a:r>
              <a:r>
                <a:rPr lang="en-US" sz="2309" dirty="0"/>
                <a:t> </a:t>
              </a:r>
              <a:r>
                <a:rPr lang="en-US" sz="2309" dirty="0" err="1"/>
                <a:t>viên</a:t>
              </a:r>
              <a:r>
                <a:rPr lang="en-US" sz="2309" dirty="0"/>
                <a:t> </a:t>
              </a:r>
              <a:r>
                <a:rPr lang="en-US" sz="2309" dirty="0" err="1"/>
                <a:t>bằng</a:t>
              </a:r>
              <a:r>
                <a:rPr lang="en-US" sz="2309" dirty="0"/>
                <a:t> </a:t>
              </a:r>
              <a:r>
                <a:rPr lang="en-US" sz="2309" b="1" dirty="0"/>
                <a:t>phone</a:t>
              </a:r>
            </a:p>
          </p:txBody>
        </p:sp>
      </p:grpSp>
      <p:sp>
        <p:nvSpPr>
          <p:cNvPr id="31" name="TextBox 30">
            <a:extLst>
              <a:ext uri="{FF2B5EF4-FFF2-40B4-BE49-F238E27FC236}">
                <a16:creationId xmlns:a16="http://schemas.microsoft.com/office/drawing/2014/main" id="{CD6E614A-D35D-467E-BEBB-47B96C7B16D2}"/>
              </a:ext>
            </a:extLst>
          </p:cNvPr>
          <p:cNvSpPr txBox="1"/>
          <p:nvPr/>
        </p:nvSpPr>
        <p:spPr>
          <a:xfrm>
            <a:off x="3060700" y="3301484"/>
            <a:ext cx="6121400" cy="369332"/>
          </a:xfrm>
          <a:prstGeom prst="rect">
            <a:avLst/>
          </a:prstGeom>
          <a:noFill/>
        </p:spPr>
        <p:txBody>
          <a:bodyPr wrap="square">
            <a:spAutoFit/>
          </a:bodyPr>
          <a:lstStyle/>
          <a:p>
            <a:r>
              <a:rPr lang="en-US" dirty="0"/>
              <a:t>man village check </a:t>
            </a:r>
          </a:p>
        </p:txBody>
      </p:sp>
    </p:spTree>
    <p:custDataLst>
      <p:tags r:id="rId1"/>
    </p:custDataLst>
    <p:extLst>
      <p:ext uri="{BB962C8B-B14F-4D97-AF65-F5344CB8AC3E}">
        <p14:creationId xmlns:p14="http://schemas.microsoft.com/office/powerpoint/2010/main" val="3949665540"/>
      </p:ext>
    </p:extLst>
  </p:cSld>
  <p:clrMapOvr>
    <a:masterClrMapping/>
  </p:clrMapOvr>
  <mc:AlternateContent xmlns:mc="http://schemas.openxmlformats.org/markup-compatibility/2006" xmlns:p14="http://schemas.microsoft.com/office/powerpoint/2010/main">
    <mc:Choice Requires="p14">
      <p:transition spd="slow" p14:dur="2000" advTm="17239"/>
    </mc:Choice>
    <mc:Fallback xmlns="">
      <p:transition spd="slow" advTm="17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B77A0-8AC1-40C3-A124-2E3DDDC7BD08}"/>
              </a:ext>
            </a:extLst>
          </p:cNvPr>
          <p:cNvGrpSpPr/>
          <p:nvPr/>
        </p:nvGrpSpPr>
        <p:grpSpPr>
          <a:xfrm>
            <a:off x="57" y="0"/>
            <a:ext cx="11150864" cy="1304763"/>
            <a:chOff x="0" y="-36922"/>
            <a:chExt cx="16744156" cy="2034464"/>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0" y="-36922"/>
              <a:ext cx="16744156" cy="2034464"/>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2822"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7" y="5394617"/>
                <a:ext cx="7163594" cy="319024"/>
              </a:xfrm>
              <a:prstGeom prst="rect">
                <a:avLst/>
              </a:prstGeom>
            </p:spPr>
            <p:txBody>
              <a:bodyPr vert="horz" wrap="square" lIns="0" tIns="8145" rIns="0" bIns="0" rtlCol="0">
                <a:spAutoFit/>
              </a:bodyPr>
              <a:lstStyle/>
              <a:p>
                <a:pPr marL="8145" defTabSz="293202">
                  <a:spcBef>
                    <a:spcPts val="64"/>
                  </a:spcBef>
                  <a:defRPr/>
                </a:pPr>
                <a:endParaRPr lang="en-US" sz="2822" dirty="0">
                  <a:solidFill>
                    <a:prstClr val="black"/>
                  </a:solidFill>
                  <a:latin typeface="Tahoma" panose="020B0604030504040204" pitchFamily="34" charset="0"/>
                  <a:cs typeface="Source Sans Pro Light"/>
                </a:endParaRPr>
              </a:p>
            </p:txBody>
          </p:sp>
        </p:grpSp>
        <p:sp>
          <p:nvSpPr>
            <p:cNvPr id="9" name="Rectangle 8">
              <a:extLst>
                <a:ext uri="{FF2B5EF4-FFF2-40B4-BE49-F238E27FC236}">
                  <a16:creationId xmlns:a16="http://schemas.microsoft.com/office/drawing/2014/main" id="{90ACBE4F-C67F-4EBA-B1F1-4824F75E3A50}"/>
                </a:ext>
              </a:extLst>
            </p:cNvPr>
            <p:cNvSpPr/>
            <p:nvPr/>
          </p:nvSpPr>
          <p:spPr>
            <a:xfrm>
              <a:off x="454898" y="206492"/>
              <a:ext cx="16289258" cy="1621075"/>
            </a:xfrm>
            <a:prstGeom prst="rect">
              <a:avLst/>
            </a:prstGeom>
          </p:spPr>
          <p:txBody>
            <a:bodyPr wrap="square">
              <a:spAutoFit/>
            </a:bodyPr>
            <a:lstStyle/>
            <a:p>
              <a:pPr marL="8145" defTabSz="293202">
                <a:spcBef>
                  <a:spcPts val="64"/>
                </a:spcBef>
                <a:defRPr/>
              </a:pPr>
              <a:r>
                <a:rPr lang="en-US" sz="3078" b="1" spc="-19" dirty="0" err="1">
                  <a:solidFill>
                    <a:srgbClr val="FFFFFF"/>
                  </a:solidFill>
                  <a:latin typeface="Tahoma" panose="020B0604030504040204" pitchFamily="34" charset="0"/>
                  <a:cs typeface="Source Sans Pro Light"/>
                </a:rPr>
                <a:t>Hỗ</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trợ</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chính</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quyền</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địa</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phương</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và</a:t>
              </a:r>
              <a:r>
                <a:rPr lang="en-US" sz="3078" b="1" spc="-19" dirty="0">
                  <a:solidFill>
                    <a:srgbClr val="FFFFFF"/>
                  </a:solidFill>
                  <a:latin typeface="Tahoma" panose="020B0604030504040204" pitchFamily="34" charset="0"/>
                  <a:cs typeface="Source Sans Pro Light"/>
                </a:rPr>
                <a:t> các </a:t>
              </a:r>
              <a:r>
                <a:rPr lang="en-US" sz="3078" b="1" spc="-19" dirty="0" err="1">
                  <a:solidFill>
                    <a:srgbClr val="FFFFFF"/>
                  </a:solidFill>
                  <a:latin typeface="Tahoma" panose="020B0604030504040204" pitchFamily="34" charset="0"/>
                  <a:cs typeface="Source Sans Pro Light"/>
                </a:rPr>
                <a:t>tổ</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chức</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khác</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phổ</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biến</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thông</a:t>
              </a:r>
              <a:r>
                <a:rPr lang="en-US" sz="3078" b="1" spc="-19" dirty="0">
                  <a:solidFill>
                    <a:srgbClr val="FFFFFF"/>
                  </a:solidFill>
                  <a:latin typeface="Tahoma" panose="020B0604030504040204" pitchFamily="34" charset="0"/>
                  <a:cs typeface="Source Sans Pro Light"/>
                </a:rPr>
                <a:t> tin </a:t>
              </a:r>
              <a:r>
                <a:rPr lang="en-US" sz="3078" b="1" spc="-19" dirty="0" err="1">
                  <a:solidFill>
                    <a:srgbClr val="FFFFFF"/>
                  </a:solidFill>
                  <a:latin typeface="Tahoma" panose="020B0604030504040204" pitchFamily="34" charset="0"/>
                  <a:cs typeface="Source Sans Pro Light"/>
                </a:rPr>
                <a:t>lưu</a:t>
              </a:r>
              <a:r>
                <a:rPr lang="en-US" sz="3078" b="1" spc="-19" dirty="0">
                  <a:solidFill>
                    <a:srgbClr val="FFFFFF"/>
                  </a:solidFill>
                  <a:latin typeface="Tahoma" panose="020B0604030504040204" pitchFamily="34" charset="0"/>
                  <a:cs typeface="Source Sans Pro Light"/>
                </a:rPr>
                <a:t> </a:t>
              </a:r>
              <a:r>
                <a:rPr lang="en-US" sz="3078" b="1" spc="-19" dirty="0" err="1">
                  <a:solidFill>
                    <a:srgbClr val="FFFFFF"/>
                  </a:solidFill>
                  <a:latin typeface="Tahoma" panose="020B0604030504040204" pitchFamily="34" charset="0"/>
                  <a:cs typeface="Source Sans Pro Light"/>
                </a:rPr>
                <a:t>động</a:t>
              </a:r>
              <a:r>
                <a:rPr lang="en-US" sz="3078" b="1" spc="-19" dirty="0">
                  <a:solidFill>
                    <a:srgbClr val="FFFFFF"/>
                  </a:solidFill>
                  <a:latin typeface="Tahoma" panose="020B0604030504040204" pitchFamily="34" charset="0"/>
                  <a:cs typeface="Source Sans Pro Light"/>
                </a:rPr>
                <a:t> </a:t>
              </a:r>
              <a:endParaRPr lang="en-US" sz="3078" b="1" dirty="0">
                <a:solidFill>
                  <a:prstClr val="black"/>
                </a:solidFill>
                <a:latin typeface="Tahoma" panose="020B0604030504040204" pitchFamily="34" charset="0"/>
                <a:cs typeface="Source Sans Pro Light"/>
              </a:endParaRPr>
            </a:p>
          </p:txBody>
        </p:sp>
      </p:grpSp>
      <p:pic>
        <p:nvPicPr>
          <p:cNvPr id="13" name="Picture 12">
            <a:extLst>
              <a:ext uri="{FF2B5EF4-FFF2-40B4-BE49-F238E27FC236}">
                <a16:creationId xmlns:a16="http://schemas.microsoft.com/office/drawing/2014/main" id="{69CB958D-4275-4727-8DD1-4D7801944F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43"/>
          <a:stretch/>
        </p:blipFill>
        <p:spPr>
          <a:xfrm>
            <a:off x="420860" y="1570069"/>
            <a:ext cx="11150864" cy="4743246"/>
          </a:xfrm>
          <a:prstGeom prst="rect">
            <a:avLst/>
          </a:prstGeom>
        </p:spPr>
      </p:pic>
      <p:sp>
        <p:nvSpPr>
          <p:cNvPr id="17" name="Title 1">
            <a:extLst>
              <a:ext uri="{FF2B5EF4-FFF2-40B4-BE49-F238E27FC236}">
                <a16:creationId xmlns:a16="http://schemas.microsoft.com/office/drawing/2014/main" id="{79E77B87-BA8C-461C-87F8-E2445EA43380}"/>
              </a:ext>
            </a:extLst>
          </p:cNvPr>
          <p:cNvSpPr txBox="1">
            <a:spLocks/>
          </p:cNvSpPr>
          <p:nvPr/>
        </p:nvSpPr>
        <p:spPr>
          <a:xfrm>
            <a:off x="297542" y="6310958"/>
            <a:ext cx="11596917" cy="2369481"/>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2565" dirty="0" err="1">
                <a:solidFill>
                  <a:prstClr val="black"/>
                </a:solidFill>
              </a:rPr>
              <a:t>Tham</a:t>
            </a:r>
            <a:r>
              <a:rPr lang="en-US" sz="2565" dirty="0">
                <a:solidFill>
                  <a:prstClr val="black"/>
                </a:solidFill>
              </a:rPr>
              <a:t> </a:t>
            </a:r>
            <a:r>
              <a:rPr lang="en-US" sz="2565" dirty="0" err="1">
                <a:solidFill>
                  <a:prstClr val="black"/>
                </a:solidFill>
              </a:rPr>
              <a:t>gia</a:t>
            </a:r>
            <a:r>
              <a:rPr lang="en-US" sz="2565" dirty="0">
                <a:solidFill>
                  <a:prstClr val="black"/>
                </a:solidFill>
              </a:rPr>
              <a:t> </a:t>
            </a:r>
            <a:r>
              <a:rPr lang="en-US" sz="2565" dirty="0" err="1">
                <a:solidFill>
                  <a:prstClr val="black"/>
                </a:solidFill>
              </a:rPr>
              <a:t>truyền</a:t>
            </a:r>
            <a:r>
              <a:rPr lang="en-US" sz="2565" dirty="0">
                <a:solidFill>
                  <a:prstClr val="black"/>
                </a:solidFill>
              </a:rPr>
              <a:t> </a:t>
            </a:r>
            <a:r>
              <a:rPr lang="en-US" sz="2565" dirty="0" err="1">
                <a:solidFill>
                  <a:prstClr val="black"/>
                </a:solidFill>
              </a:rPr>
              <a:t>thông</a:t>
            </a:r>
            <a:r>
              <a:rPr lang="en-US" sz="2565" dirty="0">
                <a:solidFill>
                  <a:prstClr val="black"/>
                </a:solidFill>
              </a:rPr>
              <a:t> </a:t>
            </a:r>
            <a:r>
              <a:rPr lang="en-US" sz="2565" dirty="0" err="1">
                <a:solidFill>
                  <a:prstClr val="black"/>
                </a:solidFill>
              </a:rPr>
              <a:t>với</a:t>
            </a:r>
            <a:r>
              <a:rPr lang="en-US" sz="2565" dirty="0">
                <a:solidFill>
                  <a:prstClr val="black"/>
                </a:solidFill>
              </a:rPr>
              <a:t> </a:t>
            </a:r>
            <a:r>
              <a:rPr lang="en-US" sz="2565" dirty="0" err="1">
                <a:solidFill>
                  <a:prstClr val="black"/>
                </a:solidFill>
              </a:rPr>
              <a:t>Phụ</a:t>
            </a:r>
            <a:r>
              <a:rPr lang="en-US" sz="2565" dirty="0">
                <a:solidFill>
                  <a:prstClr val="black"/>
                </a:solidFill>
              </a:rPr>
              <a:t> </a:t>
            </a:r>
            <a:r>
              <a:rPr lang="en-US" sz="2565" dirty="0" err="1">
                <a:solidFill>
                  <a:prstClr val="black"/>
                </a:solidFill>
              </a:rPr>
              <a:t>nữ</a:t>
            </a:r>
            <a:r>
              <a:rPr lang="en-US" sz="2565" dirty="0">
                <a:solidFill>
                  <a:prstClr val="black"/>
                </a:solidFill>
              </a:rPr>
              <a:t> </a:t>
            </a:r>
            <a:r>
              <a:rPr lang="en-US" sz="2565" dirty="0" err="1">
                <a:solidFill>
                  <a:prstClr val="black"/>
                </a:solidFill>
              </a:rPr>
              <a:t>và</a:t>
            </a:r>
            <a:r>
              <a:rPr lang="en-US" sz="2565" dirty="0">
                <a:solidFill>
                  <a:prstClr val="black"/>
                </a:solidFill>
              </a:rPr>
              <a:t> Thanh </a:t>
            </a:r>
            <a:r>
              <a:rPr lang="en-US" sz="2565" dirty="0" err="1">
                <a:solidFill>
                  <a:prstClr val="black"/>
                </a:solidFill>
              </a:rPr>
              <a:t>niên</a:t>
            </a:r>
            <a:r>
              <a:rPr lang="en-US" sz="2565" dirty="0">
                <a:solidFill>
                  <a:prstClr val="black"/>
                </a:solidFill>
              </a:rPr>
              <a:t> </a:t>
            </a:r>
            <a:r>
              <a:rPr lang="en-US" sz="2565" dirty="0" err="1">
                <a:solidFill>
                  <a:prstClr val="black"/>
                </a:solidFill>
              </a:rPr>
              <a:t>bằng</a:t>
            </a:r>
            <a:r>
              <a:rPr lang="en-US" sz="2565" dirty="0">
                <a:solidFill>
                  <a:prstClr val="black"/>
                </a:solidFill>
              </a:rPr>
              <a:t> </a:t>
            </a:r>
            <a:r>
              <a:rPr lang="en-US" sz="2565" dirty="0" err="1">
                <a:solidFill>
                  <a:prstClr val="black"/>
                </a:solidFill>
              </a:rPr>
              <a:t>xe</a:t>
            </a:r>
            <a:r>
              <a:rPr lang="en-US" sz="2565" dirty="0">
                <a:solidFill>
                  <a:prstClr val="black"/>
                </a:solidFill>
              </a:rPr>
              <a:t> </a:t>
            </a:r>
            <a:r>
              <a:rPr lang="en-US" sz="2565" dirty="0" err="1">
                <a:solidFill>
                  <a:prstClr val="black"/>
                </a:solidFill>
              </a:rPr>
              <a:t>đạp</a:t>
            </a:r>
            <a:endParaRPr lang="en-US" sz="2565" dirty="0">
              <a:solidFill>
                <a:prstClr val="black"/>
              </a:solidFill>
            </a:endParaRPr>
          </a:p>
        </p:txBody>
      </p:sp>
      <p:sp>
        <p:nvSpPr>
          <p:cNvPr id="12" name="Rectangle: Rounded Corners 11">
            <a:extLst>
              <a:ext uri="{FF2B5EF4-FFF2-40B4-BE49-F238E27FC236}">
                <a16:creationId xmlns:a16="http://schemas.microsoft.com/office/drawing/2014/main" id="{11622FDE-AD8F-4C13-BB5B-59EDF726F5C3}"/>
              </a:ext>
            </a:extLst>
          </p:cNvPr>
          <p:cNvSpPr/>
          <p:nvPr/>
        </p:nvSpPr>
        <p:spPr>
          <a:xfrm>
            <a:off x="573763" y="5135874"/>
            <a:ext cx="603117" cy="624869"/>
          </a:xfrm>
          <a:prstGeom prst="round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93202">
              <a:defRPr/>
            </a:pPr>
            <a:r>
              <a:rPr lang="en-US" sz="3848" b="1" dirty="0">
                <a:solidFill>
                  <a:prstClr val="white"/>
                </a:solidFill>
                <a:latin typeface="Calibri" panose="020F0502020204030204"/>
              </a:rPr>
              <a:t>5</a:t>
            </a:r>
          </a:p>
        </p:txBody>
      </p:sp>
    </p:spTree>
    <p:custDataLst>
      <p:tags r:id="rId1"/>
    </p:custDataLst>
    <p:extLst>
      <p:ext uri="{BB962C8B-B14F-4D97-AF65-F5344CB8AC3E}">
        <p14:creationId xmlns:p14="http://schemas.microsoft.com/office/powerpoint/2010/main" val="1163322479"/>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6DF8C728-7AAA-470A-B613-9757D4E9912E}"/>
              </a:ext>
            </a:extLst>
          </p:cNvPr>
          <p:cNvSpPr>
            <a:spLocks noGrp="1"/>
          </p:cNvSpPr>
          <p:nvPr>
            <p:ph type="title"/>
          </p:nvPr>
        </p:nvSpPr>
        <p:spPr>
          <a:xfrm>
            <a:off x="5859821" y="440896"/>
            <a:ext cx="6525061" cy="1325563"/>
          </a:xfrm>
        </p:spPr>
        <p:txBody>
          <a:bodyPr>
            <a:normAutofit/>
          </a:bodyPr>
          <a:lstStyle/>
          <a:p>
            <a:r>
              <a:rPr lang="en-US" b="1" dirty="0">
                <a:solidFill>
                  <a:srgbClr val="00B050"/>
                </a:solidFill>
              </a:rPr>
              <a:t>“Thu </a:t>
            </a:r>
            <a:r>
              <a:rPr lang="en-US" b="1" dirty="0" err="1">
                <a:solidFill>
                  <a:srgbClr val="00B050"/>
                </a:solidFill>
              </a:rPr>
              <a:t>âm</a:t>
            </a:r>
            <a:r>
              <a:rPr lang="en-US" b="1" dirty="0">
                <a:solidFill>
                  <a:srgbClr val="00B050"/>
                </a:solidFill>
              </a:rPr>
              <a:t> </a:t>
            </a:r>
            <a:r>
              <a:rPr lang="en-US" b="1" dirty="0" err="1">
                <a:solidFill>
                  <a:srgbClr val="00B050"/>
                </a:solidFill>
              </a:rPr>
              <a:t>thông</a:t>
            </a:r>
            <a:r>
              <a:rPr lang="en-US" b="1" dirty="0">
                <a:solidFill>
                  <a:srgbClr val="00B050"/>
                </a:solidFill>
              </a:rPr>
              <a:t> </a:t>
            </a:r>
            <a:r>
              <a:rPr lang="en-US" b="1" dirty="0" err="1">
                <a:solidFill>
                  <a:srgbClr val="00B050"/>
                </a:solidFill>
              </a:rPr>
              <a:t>điệp</a:t>
            </a:r>
            <a:r>
              <a:rPr lang="en-US" b="1" dirty="0">
                <a:solidFill>
                  <a:srgbClr val="00B050"/>
                </a:solidFill>
              </a:rPr>
              <a:t> COVID-19”</a:t>
            </a:r>
          </a:p>
        </p:txBody>
      </p:sp>
      <p:sp>
        <p:nvSpPr>
          <p:cNvPr id="17" name="Content Placeholder 16">
            <a:extLst>
              <a:ext uri="{FF2B5EF4-FFF2-40B4-BE49-F238E27FC236}">
                <a16:creationId xmlns:a16="http://schemas.microsoft.com/office/drawing/2014/main" id="{4111709C-C683-4B41-A394-1ACA84AAEB1A}"/>
              </a:ext>
            </a:extLst>
          </p:cNvPr>
          <p:cNvSpPr>
            <a:spLocks noGrp="1"/>
          </p:cNvSpPr>
          <p:nvPr>
            <p:ph idx="1"/>
          </p:nvPr>
        </p:nvSpPr>
        <p:spPr>
          <a:xfrm>
            <a:off x="6074997" y="2065766"/>
            <a:ext cx="6094708" cy="4351338"/>
          </a:xfrm>
        </p:spPr>
        <p:txBody>
          <a:bodyPr vert="horz" lIns="58643" tIns="29322" rIns="58643" bIns="29322" rtlCol="0">
            <a:normAutofit/>
          </a:bodyPr>
          <a:lstStyle/>
          <a:p>
            <a:pPr marL="0" indent="0" defTabSz="586405">
              <a:buNone/>
            </a:pPr>
            <a:r>
              <a:rPr lang="en-US" sz="4233" dirty="0"/>
              <a:t>HAIV </a:t>
            </a:r>
            <a:r>
              <a:rPr lang="en-US" sz="4233" dirty="0" err="1"/>
              <a:t>ghi</a:t>
            </a:r>
            <a:r>
              <a:rPr lang="en-US" sz="4233" dirty="0"/>
              <a:t> </a:t>
            </a:r>
            <a:r>
              <a:rPr lang="en-US" sz="4233" dirty="0" err="1"/>
              <a:t>âm</a:t>
            </a:r>
            <a:r>
              <a:rPr lang="en-US" sz="4233" dirty="0"/>
              <a:t> các </a:t>
            </a:r>
            <a:r>
              <a:rPr lang="en-US" sz="4233" dirty="0" err="1"/>
              <a:t>thông</a:t>
            </a:r>
            <a:r>
              <a:rPr lang="en-US" sz="4233" dirty="0"/>
              <a:t> </a:t>
            </a:r>
            <a:r>
              <a:rPr lang="en-US" sz="4233" dirty="0" err="1"/>
              <a:t>điệp</a:t>
            </a:r>
            <a:r>
              <a:rPr lang="en-US" sz="4233" dirty="0"/>
              <a:t> COVID-19 </a:t>
            </a:r>
            <a:r>
              <a:rPr lang="en-US" sz="4233" dirty="0" err="1"/>
              <a:t>chuẩn</a:t>
            </a:r>
            <a:r>
              <a:rPr lang="en-US" sz="4233" dirty="0"/>
              <a:t> </a:t>
            </a:r>
            <a:r>
              <a:rPr lang="en-US" sz="4233" dirty="0" err="1"/>
              <a:t>để</a:t>
            </a:r>
            <a:r>
              <a:rPr lang="en-US" sz="4233" dirty="0"/>
              <a:t> ISHC </a:t>
            </a:r>
            <a:r>
              <a:rPr lang="en-US" sz="4233" dirty="0" err="1"/>
              <a:t>có</a:t>
            </a:r>
            <a:r>
              <a:rPr lang="en-US" sz="4233" dirty="0"/>
              <a:t> </a:t>
            </a:r>
            <a:r>
              <a:rPr lang="en-US" sz="4233" dirty="0" err="1"/>
              <a:t>thể</a:t>
            </a:r>
            <a:r>
              <a:rPr lang="en-US" sz="4233" dirty="0"/>
              <a:t> </a:t>
            </a:r>
            <a:r>
              <a:rPr lang="en-US" sz="4233" dirty="0" err="1"/>
              <a:t>sử</a:t>
            </a:r>
            <a:r>
              <a:rPr lang="en-US" sz="4233" dirty="0"/>
              <a:t> </a:t>
            </a:r>
            <a:r>
              <a:rPr lang="en-US" sz="4233" dirty="0" err="1"/>
              <a:t>dụng</a:t>
            </a:r>
            <a:r>
              <a:rPr lang="en-US" sz="4233" dirty="0"/>
              <a:t> </a:t>
            </a:r>
            <a:r>
              <a:rPr lang="en-US" sz="4233" dirty="0" err="1"/>
              <a:t>hệ</a:t>
            </a:r>
            <a:r>
              <a:rPr lang="en-US" sz="4233" dirty="0"/>
              <a:t> </a:t>
            </a:r>
            <a:r>
              <a:rPr lang="en-US" sz="4233" dirty="0" err="1"/>
              <a:t>thống</a:t>
            </a:r>
            <a:r>
              <a:rPr lang="en-US" sz="4233" dirty="0"/>
              <a:t> </a:t>
            </a:r>
            <a:r>
              <a:rPr lang="en-US" sz="4233" dirty="0" err="1"/>
              <a:t>loa</a:t>
            </a:r>
            <a:r>
              <a:rPr lang="en-US" sz="4233" dirty="0"/>
              <a:t> </a:t>
            </a:r>
            <a:r>
              <a:rPr lang="en-US" sz="4233" dirty="0" err="1"/>
              <a:t>truyền</a:t>
            </a:r>
            <a:r>
              <a:rPr lang="en-US" sz="4233" dirty="0"/>
              <a:t> </a:t>
            </a:r>
            <a:r>
              <a:rPr lang="en-US" sz="4233" dirty="0" err="1"/>
              <a:t>thông</a:t>
            </a:r>
            <a:r>
              <a:rPr lang="en-US" sz="4233" dirty="0"/>
              <a:t> </a:t>
            </a:r>
            <a:r>
              <a:rPr lang="en-US" sz="4233" dirty="0" err="1"/>
              <a:t>cộng</a:t>
            </a:r>
            <a:r>
              <a:rPr lang="en-US" sz="4233" dirty="0"/>
              <a:t> </a:t>
            </a:r>
            <a:r>
              <a:rPr lang="en-US" sz="4233" dirty="0" err="1"/>
              <a:t>đồng</a:t>
            </a:r>
            <a:r>
              <a:rPr lang="en-US" sz="4233" dirty="0"/>
              <a:t> chia </a:t>
            </a:r>
            <a:r>
              <a:rPr lang="en-US" sz="4233" dirty="0" err="1"/>
              <a:t>sẻ</a:t>
            </a:r>
            <a:r>
              <a:rPr lang="en-US" sz="4233" dirty="0"/>
              <a:t> </a:t>
            </a:r>
            <a:r>
              <a:rPr lang="en-US" sz="4233" dirty="0" err="1"/>
              <a:t>thông</a:t>
            </a:r>
            <a:r>
              <a:rPr lang="en-US" sz="4233" dirty="0"/>
              <a:t> tin.</a:t>
            </a:r>
          </a:p>
        </p:txBody>
      </p:sp>
      <p:pic>
        <p:nvPicPr>
          <p:cNvPr id="4" name="Picture 3">
            <a:extLst>
              <a:ext uri="{FF2B5EF4-FFF2-40B4-BE49-F238E27FC236}">
                <a16:creationId xmlns:a16="http://schemas.microsoft.com/office/drawing/2014/main" id="{D4B4996E-1427-4141-82A8-DF26A3D2CC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8286" y="4455257"/>
            <a:ext cx="5585069" cy="1563819"/>
          </a:xfrm>
          <a:prstGeom prst="rect">
            <a:avLst/>
          </a:prstGeom>
        </p:spPr>
      </p:pic>
      <p:pic>
        <p:nvPicPr>
          <p:cNvPr id="7" name="Picture 6" descr="A close up of a fan&#10;&#10;Description automatically generated">
            <a:extLst>
              <a:ext uri="{FF2B5EF4-FFF2-40B4-BE49-F238E27FC236}">
                <a16:creationId xmlns:a16="http://schemas.microsoft.com/office/drawing/2014/main" id="{19325AFB-22B2-4997-A5A7-7A2091969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56" y="361983"/>
            <a:ext cx="5452475" cy="3067017"/>
          </a:xfrm>
          <a:prstGeom prst="rect">
            <a:avLst/>
          </a:prstGeom>
        </p:spPr>
      </p:pic>
      <p:pic>
        <p:nvPicPr>
          <p:cNvPr id="8" name="FILE_20200321_132924_Voice 002_sd">
            <a:hlinkClick r:id="" action="ppaction://media"/>
            <a:extLst>
              <a:ext uri="{FF2B5EF4-FFF2-40B4-BE49-F238E27FC236}">
                <a16:creationId xmlns:a16="http://schemas.microsoft.com/office/drawing/2014/main" id="{15F5B5B0-E3A9-427F-9F97-BCC35FCC716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910183" y="4976530"/>
            <a:ext cx="749330" cy="749330"/>
          </a:xfrm>
          <a:prstGeom prst="rect">
            <a:avLst/>
          </a:prstGeom>
          <a:solidFill>
            <a:schemeClr val="accent2"/>
          </a:solidFill>
        </p:spPr>
      </p:pic>
    </p:spTree>
    <p:custDataLst>
      <p:tags r:id="rId1"/>
    </p:custDataLst>
    <p:extLst>
      <p:ext uri="{BB962C8B-B14F-4D97-AF65-F5344CB8AC3E}">
        <p14:creationId xmlns:p14="http://schemas.microsoft.com/office/powerpoint/2010/main" val="1218866620"/>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771" fill="hold"/>
                                        <p:tgtEl>
                                          <p:spTgt spid="8"/>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7"/>
                                        </p:tgtEl>
                                      </p:cBhvr>
                                    </p:animEffect>
                                    <p:animScale>
                                      <p:cBhvr>
                                        <p:cTn id="9" dur="250" autoRev="1" fill="hold"/>
                                        <p:tgtEl>
                                          <p:spTgt spid="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left)">
                                      <p:cBhvr>
                                        <p:cTn id="1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7" grpId="0" build="p"/>
    </p:bldLst>
  </p:timing>
  <p:extLst>
    <p:ext uri="{E180D4A7-C9FB-4DFB-919C-405C955672EB}">
      <p14:showEvtLst xmlns:p14="http://schemas.microsoft.com/office/powerpoint/2010/main">
        <p14:playEvt time="75" objId="8"/>
        <p14:stopEvt time="8459" objId="8"/>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1EA0CD-845C-428E-90D3-BD4611FA2789}"/>
              </a:ext>
            </a:extLst>
          </p:cNvPr>
          <p:cNvGrpSpPr/>
          <p:nvPr/>
        </p:nvGrpSpPr>
        <p:grpSpPr>
          <a:xfrm>
            <a:off x="6304472" y="66746"/>
            <a:ext cx="5900466" cy="1383875"/>
            <a:chOff x="9830218" y="104074"/>
            <a:chExt cx="9200356" cy="2157820"/>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a:off x="9830218" y="104074"/>
              <a:ext cx="9200356" cy="2157820"/>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5" y="5457410"/>
                <a:ext cx="7163594" cy="193438"/>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9" name="Rectangle 8">
              <a:extLst>
                <a:ext uri="{FF2B5EF4-FFF2-40B4-BE49-F238E27FC236}">
                  <a16:creationId xmlns:a16="http://schemas.microsoft.com/office/drawing/2014/main" id="{90ACBE4F-C67F-4EBA-B1F1-4824F75E3A50}"/>
                </a:ext>
              </a:extLst>
            </p:cNvPr>
            <p:cNvSpPr/>
            <p:nvPr/>
          </p:nvSpPr>
          <p:spPr>
            <a:xfrm>
              <a:off x="10422931" y="120039"/>
              <a:ext cx="8607643" cy="1990399"/>
            </a:xfrm>
            <a:prstGeom prst="rect">
              <a:avLst/>
            </a:prstGeom>
          </p:spPr>
          <p:txBody>
            <a:bodyPr wrap="square">
              <a:spAutoFit/>
            </a:bodyPr>
            <a:lstStyle/>
            <a:p>
              <a:pPr marL="8145" defTabSz="293202">
                <a:spcBef>
                  <a:spcPts val="64"/>
                </a:spcBef>
                <a:defRPr/>
              </a:pPr>
              <a:r>
                <a:rPr lang="en-US" sz="2565" spc="-19" dirty="0" err="1">
                  <a:solidFill>
                    <a:schemeClr val="bg1"/>
                  </a:solidFill>
                  <a:latin typeface="Tahoma" panose="020B0604030504040204" pitchFamily="34" charset="0"/>
                  <a:cs typeface="Source Sans Pro Light"/>
                </a:rPr>
                <a:t>Giãn</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cách</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xã</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hội</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đeo</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khẩu</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trang</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rửa</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tay</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và</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thường</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xuyên</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đo</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thân</a:t>
              </a:r>
              <a:r>
                <a:rPr lang="en-US" sz="2565" spc="-19" dirty="0">
                  <a:solidFill>
                    <a:schemeClr val="bg1"/>
                  </a:solidFill>
                  <a:latin typeface="Tahoma" panose="020B0604030504040204" pitchFamily="34" charset="0"/>
                  <a:cs typeface="Source Sans Pro Light"/>
                </a:rPr>
                <a:t> </a:t>
              </a:r>
              <a:r>
                <a:rPr lang="en-US" sz="2565" spc="-19" dirty="0" err="1">
                  <a:solidFill>
                    <a:schemeClr val="bg1"/>
                  </a:solidFill>
                  <a:latin typeface="Tahoma" panose="020B0604030504040204" pitchFamily="34" charset="0"/>
                  <a:cs typeface="Source Sans Pro Light"/>
                </a:rPr>
                <a:t>nhiệt</a:t>
              </a:r>
              <a:endParaRPr lang="en-US" sz="2565" dirty="0">
                <a:solidFill>
                  <a:schemeClr val="bg1"/>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62020" y="158723"/>
            <a:ext cx="6618248"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976" b="1" dirty="0">
                <a:solidFill>
                  <a:srgbClr val="C00000"/>
                </a:solidFill>
              </a:rPr>
              <a:t>“</a:t>
            </a:r>
            <a:r>
              <a:rPr lang="en-US" sz="3976" b="1" dirty="0" err="1">
                <a:solidFill>
                  <a:srgbClr val="C00000"/>
                </a:solidFill>
              </a:rPr>
              <a:t>Phổ</a:t>
            </a:r>
            <a:r>
              <a:rPr lang="en-US" sz="3976" b="1" dirty="0">
                <a:solidFill>
                  <a:srgbClr val="C00000"/>
                </a:solidFill>
              </a:rPr>
              <a:t> </a:t>
            </a:r>
            <a:r>
              <a:rPr lang="en-US" sz="3976" b="1" dirty="0" err="1">
                <a:solidFill>
                  <a:srgbClr val="C00000"/>
                </a:solidFill>
              </a:rPr>
              <a:t>biến</a:t>
            </a:r>
            <a:r>
              <a:rPr lang="en-US" sz="3976" b="1" dirty="0">
                <a:solidFill>
                  <a:srgbClr val="C00000"/>
                </a:solidFill>
              </a:rPr>
              <a:t> </a:t>
            </a:r>
            <a:r>
              <a:rPr lang="en-US" sz="3976" b="1" dirty="0" err="1">
                <a:solidFill>
                  <a:srgbClr val="C00000"/>
                </a:solidFill>
              </a:rPr>
              <a:t>thực</a:t>
            </a:r>
            <a:r>
              <a:rPr lang="en-US" sz="3976" b="1" dirty="0">
                <a:solidFill>
                  <a:srgbClr val="C00000"/>
                </a:solidFill>
              </a:rPr>
              <a:t> </a:t>
            </a:r>
            <a:r>
              <a:rPr lang="en-US" sz="3976" b="1" dirty="0" err="1">
                <a:solidFill>
                  <a:srgbClr val="C00000"/>
                </a:solidFill>
              </a:rPr>
              <a:t>hành</a:t>
            </a:r>
            <a:r>
              <a:rPr lang="en-US" sz="3976" b="1" dirty="0">
                <a:solidFill>
                  <a:srgbClr val="C00000"/>
                </a:solidFill>
              </a:rPr>
              <a:t> </a:t>
            </a:r>
            <a:r>
              <a:rPr lang="en-US" sz="3976" b="1" dirty="0" err="1">
                <a:solidFill>
                  <a:srgbClr val="C00000"/>
                </a:solidFill>
              </a:rPr>
              <a:t>bình</a:t>
            </a:r>
            <a:r>
              <a:rPr lang="en-US" sz="3976" b="1" dirty="0">
                <a:solidFill>
                  <a:srgbClr val="C00000"/>
                </a:solidFill>
              </a:rPr>
              <a:t> </a:t>
            </a:r>
            <a:r>
              <a:rPr lang="en-US" sz="3976" b="1" dirty="0" err="1">
                <a:solidFill>
                  <a:srgbClr val="C00000"/>
                </a:solidFill>
              </a:rPr>
              <a:t>thường</a:t>
            </a:r>
            <a:r>
              <a:rPr lang="en-US" sz="3976" b="1" dirty="0">
                <a:solidFill>
                  <a:srgbClr val="C00000"/>
                </a:solidFill>
              </a:rPr>
              <a:t> </a:t>
            </a:r>
            <a:r>
              <a:rPr lang="en-US" sz="3976" b="1" dirty="0" err="1">
                <a:solidFill>
                  <a:srgbClr val="C00000"/>
                </a:solidFill>
              </a:rPr>
              <a:t>mới</a:t>
            </a:r>
            <a:r>
              <a:rPr lang="en-US" sz="3976" b="1" dirty="0">
                <a:solidFill>
                  <a:srgbClr val="C00000"/>
                </a:solidFill>
              </a:rPr>
              <a:t>”</a:t>
            </a:r>
          </a:p>
        </p:txBody>
      </p:sp>
      <p:pic>
        <p:nvPicPr>
          <p:cNvPr id="3" name="Picture 2" descr="A group of people walking in front of a building&#10;&#10;Description automatically generated">
            <a:extLst>
              <a:ext uri="{FF2B5EF4-FFF2-40B4-BE49-F238E27FC236}">
                <a16:creationId xmlns:a16="http://schemas.microsoft.com/office/drawing/2014/main" id="{0DCAFD72-86E0-4711-87E9-CBA3E895D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9" y="1613695"/>
            <a:ext cx="3886835" cy="5182446"/>
          </a:xfrm>
          <a:prstGeom prst="rect">
            <a:avLst/>
          </a:prstGeom>
        </p:spPr>
      </p:pic>
      <p:pic>
        <p:nvPicPr>
          <p:cNvPr id="10" name="Picture 9" descr="A picture containing outdoor, building, standing, little&#10;&#10;Description automatically generated">
            <a:extLst>
              <a:ext uri="{FF2B5EF4-FFF2-40B4-BE49-F238E27FC236}">
                <a16:creationId xmlns:a16="http://schemas.microsoft.com/office/drawing/2014/main" id="{76A0D4E5-A93A-4F88-ADE5-1E2D3CA15753}"/>
              </a:ext>
            </a:extLst>
          </p:cNvPr>
          <p:cNvPicPr>
            <a:picLocks noChangeAspect="1"/>
          </p:cNvPicPr>
          <p:nvPr/>
        </p:nvPicPr>
        <p:blipFill rotWithShape="1">
          <a:blip r:embed="rId5">
            <a:extLst>
              <a:ext uri="{28A0092B-C50C-407E-A947-70E740481C1C}">
                <a14:useLocalDpi xmlns:a14="http://schemas.microsoft.com/office/drawing/2010/main" val="0"/>
              </a:ext>
            </a:extLst>
          </a:blip>
          <a:srcRect l="23812" t="5107" r="29157"/>
          <a:stretch/>
        </p:blipFill>
        <p:spPr>
          <a:xfrm>
            <a:off x="8754846" y="1541021"/>
            <a:ext cx="3437098" cy="5235340"/>
          </a:xfrm>
          <a:prstGeom prst="rect">
            <a:avLst/>
          </a:prstGeom>
        </p:spPr>
      </p:pic>
      <p:pic>
        <p:nvPicPr>
          <p:cNvPr id="2" name="Picture 1">
            <a:extLst>
              <a:ext uri="{FF2B5EF4-FFF2-40B4-BE49-F238E27FC236}">
                <a16:creationId xmlns:a16="http://schemas.microsoft.com/office/drawing/2014/main" id="{433A34F2-1F0E-40D5-B84F-9CA51797F320}"/>
              </a:ext>
            </a:extLst>
          </p:cNvPr>
          <p:cNvPicPr>
            <a:picLocks noChangeAspect="1"/>
          </p:cNvPicPr>
          <p:nvPr/>
        </p:nvPicPr>
        <p:blipFill rotWithShape="1">
          <a:blip r:embed="rId6"/>
          <a:srcRect r="17369"/>
          <a:stretch/>
        </p:blipFill>
        <p:spPr>
          <a:xfrm>
            <a:off x="3838583" y="1541021"/>
            <a:ext cx="4949535" cy="5235340"/>
          </a:xfrm>
          <a:prstGeom prst="rect">
            <a:avLst/>
          </a:prstGeom>
        </p:spPr>
      </p:pic>
    </p:spTree>
    <p:custDataLst>
      <p:tags r:id="rId1"/>
    </p:custDataLst>
    <p:extLst>
      <p:ext uri="{BB962C8B-B14F-4D97-AF65-F5344CB8AC3E}">
        <p14:creationId xmlns:p14="http://schemas.microsoft.com/office/powerpoint/2010/main" val="1181273657"/>
      </p:ext>
    </p:extLst>
  </p:cSld>
  <p:clrMapOvr>
    <a:masterClrMapping/>
  </p:clrMapOvr>
  <mc:AlternateContent xmlns:mc="http://schemas.openxmlformats.org/markup-compatibility/2006" xmlns:p14="http://schemas.microsoft.com/office/powerpoint/2010/main">
    <mc:Choice Requires="p14">
      <p:transition spd="slow" p14:dur="2000" advTm="6650"/>
    </mc:Choice>
    <mc:Fallback xmlns="">
      <p:transition spd="slow" advTm="6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green, sitting, decorated&#10;&#10;Description automatically generated">
            <a:extLst>
              <a:ext uri="{FF2B5EF4-FFF2-40B4-BE49-F238E27FC236}">
                <a16:creationId xmlns:a16="http://schemas.microsoft.com/office/drawing/2014/main" id="{F98738BC-F6D5-43AD-A7DD-54374D60E4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1"/>
          <a:stretch/>
        </p:blipFill>
        <p:spPr>
          <a:xfrm>
            <a:off x="7317734" y="1303183"/>
            <a:ext cx="3823529" cy="5440842"/>
          </a:xfrm>
          <a:prstGeom prst="rect">
            <a:avLst/>
          </a:prstGeom>
        </p:spPr>
      </p:pic>
      <p:pic>
        <p:nvPicPr>
          <p:cNvPr id="3" name="Picture 2" descr="A group of people sitting around a table&#10;&#10;Description automatically generated">
            <a:extLst>
              <a:ext uri="{FF2B5EF4-FFF2-40B4-BE49-F238E27FC236}">
                <a16:creationId xmlns:a16="http://schemas.microsoft.com/office/drawing/2014/main" id="{0B06807B-AF76-4572-9C9C-75B43C70FE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418751" y="1303183"/>
            <a:ext cx="6214037" cy="5440842"/>
          </a:xfrm>
          <a:prstGeom prst="rect">
            <a:avLst/>
          </a:prstGeom>
        </p:spPr>
      </p:pic>
      <p:grpSp>
        <p:nvGrpSpPr>
          <p:cNvPr id="2" name="Group 1">
            <a:extLst>
              <a:ext uri="{FF2B5EF4-FFF2-40B4-BE49-F238E27FC236}">
                <a16:creationId xmlns:a16="http://schemas.microsoft.com/office/drawing/2014/main" id="{F69EFF3D-BAB6-42F7-AD60-9F4E00F2958B}"/>
              </a:ext>
            </a:extLst>
          </p:cNvPr>
          <p:cNvGrpSpPr/>
          <p:nvPr/>
        </p:nvGrpSpPr>
        <p:grpSpPr>
          <a:xfrm>
            <a:off x="5656176" y="66746"/>
            <a:ext cx="6548762" cy="1136730"/>
            <a:chOff x="8819356" y="104074"/>
            <a:chExt cx="10211218" cy="1772456"/>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a:off x="8819356" y="104074"/>
              <a:ext cx="10211218" cy="1772456"/>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6" y="5436382"/>
                <a:ext cx="7163594" cy="235495"/>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9" name="Rectangle 8">
              <a:extLst>
                <a:ext uri="{FF2B5EF4-FFF2-40B4-BE49-F238E27FC236}">
                  <a16:creationId xmlns:a16="http://schemas.microsoft.com/office/drawing/2014/main" id="{90ACBE4F-C67F-4EBA-B1F1-4824F75E3A50}"/>
                </a:ext>
              </a:extLst>
            </p:cNvPr>
            <p:cNvSpPr/>
            <p:nvPr/>
          </p:nvSpPr>
          <p:spPr>
            <a:xfrm>
              <a:off x="9274140" y="451694"/>
              <a:ext cx="9736171" cy="1252147"/>
            </a:xfrm>
            <a:prstGeom prst="rect">
              <a:avLst/>
            </a:prstGeom>
          </p:spPr>
          <p:txBody>
            <a:bodyPr wrap="square">
              <a:spAutoFit/>
            </a:bodyPr>
            <a:lstStyle/>
            <a:p>
              <a:pPr marL="8145" defTabSz="293202">
                <a:spcBef>
                  <a:spcPts val="64"/>
                </a:spcBef>
                <a:defRPr/>
              </a:pPr>
              <a:r>
                <a:rPr lang="en-US" sz="2309" spc="-19" dirty="0">
                  <a:solidFill>
                    <a:schemeClr val="bg1"/>
                  </a:solidFill>
                  <a:latin typeface="Tahoma" panose="020B0604030504040204" pitchFamily="34" charset="0"/>
                  <a:cs typeface="Source Sans Pro Light"/>
                </a:rPr>
                <a:t>Tiến </a:t>
              </a:r>
              <a:r>
                <a:rPr lang="en-US" sz="2309" spc="-19" dirty="0" err="1">
                  <a:solidFill>
                    <a:schemeClr val="bg1"/>
                  </a:solidFill>
                  <a:latin typeface="Tahoma" panose="020B0604030504040204" pitchFamily="34" charset="0"/>
                  <a:cs typeface="Source Sans Pro Light"/>
                </a:rPr>
                <a:t>hành</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sản</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xuất</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nước</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rửa</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tay</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với</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hỗ</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trợ</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kỹ</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thuật</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của</a:t>
              </a:r>
              <a:r>
                <a:rPr lang="en-US" sz="2309" spc="-19" dirty="0">
                  <a:solidFill>
                    <a:schemeClr val="bg1"/>
                  </a:solidFill>
                  <a:latin typeface="Tahoma" panose="020B0604030504040204" pitchFamily="34" charset="0"/>
                  <a:cs typeface="Source Sans Pro Light"/>
                </a:rPr>
                <a:t> </a:t>
              </a:r>
              <a:r>
                <a:rPr lang="en-US" sz="2309" spc="-19" dirty="0" err="1">
                  <a:solidFill>
                    <a:schemeClr val="bg1"/>
                  </a:solidFill>
                  <a:latin typeface="Tahoma" panose="020B0604030504040204" pitchFamily="34" charset="0"/>
                  <a:cs typeface="Source Sans Pro Light"/>
                </a:rPr>
                <a:t>Sở</a:t>
              </a:r>
              <a:r>
                <a:rPr lang="en-US" sz="2309" spc="-19" dirty="0">
                  <a:solidFill>
                    <a:schemeClr val="bg1"/>
                  </a:solidFill>
                  <a:latin typeface="Tahoma" panose="020B0604030504040204" pitchFamily="34" charset="0"/>
                  <a:cs typeface="Source Sans Pro Light"/>
                </a:rPr>
                <a:t> Y </a:t>
              </a:r>
              <a:r>
                <a:rPr lang="en-US" sz="2309" spc="-19" dirty="0" err="1">
                  <a:solidFill>
                    <a:schemeClr val="bg1"/>
                  </a:solidFill>
                  <a:latin typeface="Tahoma" panose="020B0604030504040204" pitchFamily="34" charset="0"/>
                  <a:cs typeface="Source Sans Pro Light"/>
                </a:rPr>
                <a:t>tế</a:t>
              </a:r>
              <a:endParaRPr lang="en-US" sz="2309" dirty="0">
                <a:solidFill>
                  <a:schemeClr val="bg1"/>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47377" y="496839"/>
            <a:ext cx="5900466"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rgbClr val="C00000"/>
                </a:solidFill>
              </a:rPr>
              <a:t>“</a:t>
            </a:r>
            <a:r>
              <a:rPr lang="en-US" sz="3463" b="1" dirty="0" err="1">
                <a:solidFill>
                  <a:srgbClr val="C00000"/>
                </a:solidFill>
              </a:rPr>
              <a:t>Sản</a:t>
            </a:r>
            <a:r>
              <a:rPr lang="en-US" sz="3463" b="1" dirty="0">
                <a:solidFill>
                  <a:srgbClr val="C00000"/>
                </a:solidFill>
              </a:rPr>
              <a:t> </a:t>
            </a:r>
            <a:r>
              <a:rPr lang="en-US" sz="3463" b="1" dirty="0" err="1">
                <a:solidFill>
                  <a:srgbClr val="C00000"/>
                </a:solidFill>
              </a:rPr>
              <a:t>xuất</a:t>
            </a:r>
            <a:r>
              <a:rPr lang="en-US" sz="3463" b="1" dirty="0">
                <a:solidFill>
                  <a:srgbClr val="C00000"/>
                </a:solidFill>
              </a:rPr>
              <a:t> </a:t>
            </a:r>
            <a:r>
              <a:rPr lang="en-US" sz="3463" b="1" dirty="0" err="1">
                <a:solidFill>
                  <a:srgbClr val="C00000"/>
                </a:solidFill>
              </a:rPr>
              <a:t>nước</a:t>
            </a:r>
            <a:r>
              <a:rPr lang="en-US" sz="3463" b="1" dirty="0">
                <a:solidFill>
                  <a:srgbClr val="C00000"/>
                </a:solidFill>
              </a:rPr>
              <a:t> </a:t>
            </a:r>
            <a:r>
              <a:rPr lang="en-US" sz="3463" b="1" dirty="0" err="1">
                <a:solidFill>
                  <a:srgbClr val="C00000"/>
                </a:solidFill>
              </a:rPr>
              <a:t>rửa</a:t>
            </a:r>
            <a:r>
              <a:rPr lang="en-US" sz="3463" b="1" dirty="0">
                <a:solidFill>
                  <a:srgbClr val="C00000"/>
                </a:solidFill>
              </a:rPr>
              <a:t> </a:t>
            </a:r>
            <a:r>
              <a:rPr lang="en-US" sz="3463" b="1" dirty="0" err="1">
                <a:solidFill>
                  <a:srgbClr val="C00000"/>
                </a:solidFill>
              </a:rPr>
              <a:t>tay</a:t>
            </a:r>
            <a:r>
              <a:rPr lang="en-US" sz="3463" b="1" dirty="0">
                <a:solidFill>
                  <a:srgbClr val="C00000"/>
                </a:solidFill>
              </a:rPr>
              <a:t>”</a:t>
            </a:r>
          </a:p>
        </p:txBody>
      </p:sp>
    </p:spTree>
    <p:custDataLst>
      <p:tags r:id="rId1"/>
    </p:custDataLst>
    <p:extLst>
      <p:ext uri="{BB962C8B-B14F-4D97-AF65-F5344CB8AC3E}">
        <p14:creationId xmlns:p14="http://schemas.microsoft.com/office/powerpoint/2010/main" val="128732312"/>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D1BF14-DA85-4862-83F2-B9E61B210494}"/>
              </a:ext>
            </a:extLst>
          </p:cNvPr>
          <p:cNvGrpSpPr/>
          <p:nvPr/>
        </p:nvGrpSpPr>
        <p:grpSpPr>
          <a:xfrm>
            <a:off x="5922885" y="66746"/>
            <a:ext cx="6282053" cy="1136730"/>
            <a:chOff x="9235225" y="104074"/>
            <a:chExt cx="9795349" cy="1772456"/>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a:off x="9235225" y="104074"/>
              <a:ext cx="9795349" cy="1772456"/>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6" y="5436382"/>
                <a:ext cx="7163593" cy="235495"/>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9" name="Rectangle 8">
              <a:extLst>
                <a:ext uri="{FF2B5EF4-FFF2-40B4-BE49-F238E27FC236}">
                  <a16:creationId xmlns:a16="http://schemas.microsoft.com/office/drawing/2014/main" id="{90ACBE4F-C67F-4EBA-B1F1-4824F75E3A50}"/>
                </a:ext>
              </a:extLst>
            </p:cNvPr>
            <p:cNvSpPr/>
            <p:nvPr/>
          </p:nvSpPr>
          <p:spPr>
            <a:xfrm>
              <a:off x="10114529" y="314147"/>
              <a:ext cx="8607643" cy="1252147"/>
            </a:xfrm>
            <a:prstGeom prst="rect">
              <a:avLst/>
            </a:prstGeom>
          </p:spPr>
          <p:txBody>
            <a:bodyPr wrap="square">
              <a:spAutoFit/>
            </a:bodyPr>
            <a:lstStyle/>
            <a:p>
              <a:pPr marL="8145" defTabSz="293202">
                <a:spcBef>
                  <a:spcPts val="64"/>
                </a:spcBef>
                <a:defRPr/>
              </a:pPr>
              <a:r>
                <a:rPr lang="en-US" sz="2309" b="1" spc="-19" dirty="0" err="1">
                  <a:solidFill>
                    <a:schemeClr val="bg1"/>
                  </a:solidFill>
                  <a:latin typeface="Tahoma" panose="020B0604030504040204" pitchFamily="34" charset="0"/>
                  <a:cs typeface="Source Sans Pro Light"/>
                </a:rPr>
                <a:t>Hợp</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tác</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với</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chính</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quyền</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địa</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phương</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và</a:t>
              </a:r>
              <a:r>
                <a:rPr lang="en-US" sz="2309" b="1" spc="-19" dirty="0">
                  <a:solidFill>
                    <a:schemeClr val="bg1"/>
                  </a:solidFill>
                  <a:latin typeface="Tahoma" panose="020B0604030504040204" pitchFamily="34" charset="0"/>
                  <a:cs typeface="Source Sans Pro Light"/>
                </a:rPr>
                <a:t> </a:t>
              </a:r>
              <a:r>
                <a:rPr lang="en-US" sz="2309" b="1" spc="-19" dirty="0" err="1">
                  <a:solidFill>
                    <a:schemeClr val="bg1"/>
                  </a:solidFill>
                  <a:latin typeface="Tahoma" panose="020B0604030504040204" pitchFamily="34" charset="0"/>
                  <a:cs typeface="Source Sans Pro Light"/>
                </a:rPr>
                <a:t>Sở</a:t>
              </a:r>
              <a:r>
                <a:rPr lang="en-US" sz="2309" b="1" spc="-19" dirty="0">
                  <a:solidFill>
                    <a:schemeClr val="bg1"/>
                  </a:solidFill>
                  <a:latin typeface="Tahoma" panose="020B0604030504040204" pitchFamily="34" charset="0"/>
                  <a:cs typeface="Source Sans Pro Light"/>
                </a:rPr>
                <a:t> Y </a:t>
              </a:r>
              <a:r>
                <a:rPr lang="en-US" sz="2309" b="1" spc="-19" dirty="0" err="1">
                  <a:solidFill>
                    <a:schemeClr val="bg1"/>
                  </a:solidFill>
                  <a:latin typeface="Tahoma" panose="020B0604030504040204" pitchFamily="34" charset="0"/>
                  <a:cs typeface="Source Sans Pro Light"/>
                </a:rPr>
                <a:t>tế</a:t>
              </a:r>
              <a:r>
                <a:rPr lang="en-US" sz="2309" b="1" spc="-19" dirty="0">
                  <a:solidFill>
                    <a:schemeClr val="bg1"/>
                  </a:solidFill>
                  <a:latin typeface="Tahoma" panose="020B0604030504040204" pitchFamily="34" charset="0"/>
                  <a:cs typeface="Source Sans Pro Light"/>
                </a:rPr>
                <a:t> </a:t>
              </a:r>
              <a:endParaRPr lang="en-US" sz="2309" b="1" dirty="0">
                <a:solidFill>
                  <a:schemeClr val="bg1"/>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22419" y="166214"/>
            <a:ext cx="5900466"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rgbClr val="C00000"/>
                </a:solidFill>
              </a:rPr>
              <a:t>“</a:t>
            </a:r>
            <a:r>
              <a:rPr lang="en-US" sz="3463" b="1" dirty="0" err="1">
                <a:solidFill>
                  <a:srgbClr val="C00000"/>
                </a:solidFill>
              </a:rPr>
              <a:t>Bảo</a:t>
            </a:r>
            <a:r>
              <a:rPr lang="en-US" sz="3463" b="1" dirty="0">
                <a:solidFill>
                  <a:srgbClr val="C00000"/>
                </a:solidFill>
              </a:rPr>
              <a:t> </a:t>
            </a:r>
            <a:r>
              <a:rPr lang="en-US" sz="3463" b="1" dirty="0" err="1">
                <a:solidFill>
                  <a:srgbClr val="C00000"/>
                </a:solidFill>
              </a:rPr>
              <a:t>vệ</a:t>
            </a:r>
            <a:r>
              <a:rPr lang="en-US" sz="3463" b="1" dirty="0">
                <a:solidFill>
                  <a:srgbClr val="C00000"/>
                </a:solidFill>
              </a:rPr>
              <a:t> </a:t>
            </a:r>
            <a:r>
              <a:rPr lang="en-US" sz="3463" b="1" dirty="0" err="1">
                <a:solidFill>
                  <a:srgbClr val="C00000"/>
                </a:solidFill>
              </a:rPr>
              <a:t>cá</a:t>
            </a:r>
            <a:r>
              <a:rPr lang="en-US" sz="3463" b="1" dirty="0">
                <a:solidFill>
                  <a:srgbClr val="C00000"/>
                </a:solidFill>
              </a:rPr>
              <a:t> </a:t>
            </a:r>
            <a:r>
              <a:rPr lang="en-US" sz="3463" b="1" dirty="0" err="1">
                <a:solidFill>
                  <a:srgbClr val="C00000"/>
                </a:solidFill>
              </a:rPr>
              <a:t>nhân</a:t>
            </a:r>
            <a:r>
              <a:rPr lang="en-US" sz="3463" b="1" dirty="0">
                <a:solidFill>
                  <a:srgbClr val="C00000"/>
                </a:solidFill>
              </a:rPr>
              <a:t>”</a:t>
            </a:r>
          </a:p>
        </p:txBody>
      </p:sp>
      <p:pic>
        <p:nvPicPr>
          <p:cNvPr id="4" name="Picture 3" descr="A group of people in a room&#10;&#10;Description automatically generated">
            <a:extLst>
              <a:ext uri="{FF2B5EF4-FFF2-40B4-BE49-F238E27FC236}">
                <a16:creationId xmlns:a16="http://schemas.microsoft.com/office/drawing/2014/main" id="{E891FD3D-CA50-40D0-BA66-1B8BD71F6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882"/>
          <a:stretch/>
        </p:blipFill>
        <p:spPr>
          <a:xfrm>
            <a:off x="89883" y="708477"/>
            <a:ext cx="5175338" cy="3019556"/>
          </a:xfrm>
          <a:prstGeom prst="rect">
            <a:avLst/>
          </a:prstGeom>
        </p:spPr>
      </p:pic>
      <p:sp>
        <p:nvSpPr>
          <p:cNvPr id="12" name="Rectangle 11">
            <a:extLst>
              <a:ext uri="{FF2B5EF4-FFF2-40B4-BE49-F238E27FC236}">
                <a16:creationId xmlns:a16="http://schemas.microsoft.com/office/drawing/2014/main" id="{3425048C-9B19-42FC-9D4E-F55F94E604F3}"/>
              </a:ext>
            </a:extLst>
          </p:cNvPr>
          <p:cNvSpPr/>
          <p:nvPr/>
        </p:nvSpPr>
        <p:spPr>
          <a:xfrm>
            <a:off x="5342138" y="5693261"/>
            <a:ext cx="6862800" cy="1039644"/>
          </a:xfrm>
          <a:prstGeom prst="rect">
            <a:avLst/>
          </a:prstGeom>
        </p:spPr>
        <p:txBody>
          <a:bodyPr wrap="square">
            <a:spAutoFit/>
          </a:bodyPr>
          <a:lstStyle/>
          <a:p>
            <a:pPr marL="8145" defTabSz="293202">
              <a:spcBef>
                <a:spcPts val="64"/>
              </a:spcBef>
              <a:defRPr/>
            </a:pPr>
            <a:r>
              <a:rPr lang="en-US" sz="3078" spc="-19" dirty="0" err="1">
                <a:solidFill>
                  <a:prstClr val="black"/>
                </a:solidFill>
                <a:latin typeface="Tahoma" panose="020B0604030504040204" pitchFamily="34" charset="0"/>
                <a:cs typeface="Source Sans Pro Light"/>
              </a:rPr>
              <a:t>Hướng</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dẫn</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cách</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đeo</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khẩu</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trang</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và</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rửa</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tay</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bằng</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xà</a:t>
            </a:r>
            <a:r>
              <a:rPr lang="en-US" sz="3078" spc="-19" dirty="0">
                <a:solidFill>
                  <a:prstClr val="black"/>
                </a:solidFill>
                <a:latin typeface="Tahoma" panose="020B0604030504040204" pitchFamily="34" charset="0"/>
                <a:cs typeface="Source Sans Pro Light"/>
              </a:rPr>
              <a:t> </a:t>
            </a:r>
            <a:r>
              <a:rPr lang="en-US" sz="3078" spc="-19" dirty="0" err="1">
                <a:solidFill>
                  <a:prstClr val="black"/>
                </a:solidFill>
                <a:latin typeface="Tahoma" panose="020B0604030504040204" pitchFamily="34" charset="0"/>
                <a:cs typeface="Source Sans Pro Light"/>
              </a:rPr>
              <a:t>phòng</a:t>
            </a:r>
            <a:r>
              <a:rPr lang="en-US" sz="3078" spc="-19" dirty="0">
                <a:solidFill>
                  <a:prstClr val="black"/>
                </a:solidFill>
                <a:latin typeface="Tahoma" panose="020B0604030504040204" pitchFamily="34" charset="0"/>
                <a:cs typeface="Source Sans Pro Light"/>
              </a:rPr>
              <a:t>.</a:t>
            </a:r>
            <a:endParaRPr lang="en-US" sz="3078" dirty="0">
              <a:solidFill>
                <a:prstClr val="black"/>
              </a:solidFill>
              <a:latin typeface="Tahoma" panose="020B0604030504040204" pitchFamily="34" charset="0"/>
              <a:cs typeface="Source Sans Pro Light"/>
            </a:endParaRPr>
          </a:p>
        </p:txBody>
      </p:sp>
      <p:pic>
        <p:nvPicPr>
          <p:cNvPr id="13" name="Picture 12" descr="A group of people standing in a room&#10;&#10;Description automatically generated">
            <a:extLst>
              <a:ext uri="{FF2B5EF4-FFF2-40B4-BE49-F238E27FC236}">
                <a16:creationId xmlns:a16="http://schemas.microsoft.com/office/drawing/2014/main" id="{7D6A0312-04E3-4C0E-A75C-4FDB70357B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0175" y="3859573"/>
            <a:ext cx="5195046" cy="3019556"/>
          </a:xfrm>
          <a:prstGeom prst="rect">
            <a:avLst/>
          </a:prstGeom>
        </p:spPr>
      </p:pic>
      <p:pic>
        <p:nvPicPr>
          <p:cNvPr id="2" name="Picture 1">
            <a:extLst>
              <a:ext uri="{FF2B5EF4-FFF2-40B4-BE49-F238E27FC236}">
                <a16:creationId xmlns:a16="http://schemas.microsoft.com/office/drawing/2014/main" id="{958021B4-64BF-498C-BD95-CB2F226B99BA}"/>
              </a:ext>
            </a:extLst>
          </p:cNvPr>
          <p:cNvPicPr>
            <a:picLocks noChangeAspect="1"/>
          </p:cNvPicPr>
          <p:nvPr/>
        </p:nvPicPr>
        <p:blipFill>
          <a:blip r:embed="rId6"/>
          <a:stretch>
            <a:fillRect/>
          </a:stretch>
        </p:blipFill>
        <p:spPr>
          <a:xfrm>
            <a:off x="6633238" y="1309189"/>
            <a:ext cx="4406198" cy="4239622"/>
          </a:xfrm>
          <a:prstGeom prst="rect">
            <a:avLst/>
          </a:prstGeom>
        </p:spPr>
      </p:pic>
    </p:spTree>
    <p:custDataLst>
      <p:tags r:id="rId1"/>
    </p:custDataLst>
    <p:extLst>
      <p:ext uri="{BB962C8B-B14F-4D97-AF65-F5344CB8AC3E}">
        <p14:creationId xmlns:p14="http://schemas.microsoft.com/office/powerpoint/2010/main" val="4277204780"/>
      </p:ext>
    </p:extLst>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B6A-43D0-4EFB-8884-882F0F3C6B64}"/>
              </a:ext>
            </a:extLst>
          </p:cNvPr>
          <p:cNvSpPr>
            <a:spLocks noGrp="1"/>
          </p:cNvSpPr>
          <p:nvPr>
            <p:ph type="title"/>
          </p:nvPr>
        </p:nvSpPr>
        <p:spPr>
          <a:xfrm>
            <a:off x="2982687" y="2548504"/>
            <a:ext cx="9579428" cy="1325563"/>
          </a:xfrm>
        </p:spPr>
        <p:txBody>
          <a:bodyPr>
            <a:noAutofit/>
          </a:bodyPr>
          <a:lstStyle/>
          <a:p>
            <a:r>
              <a:rPr lang="en-US" sz="9600" b="1" dirty="0" err="1">
                <a:latin typeface="Amasis MT Pro Black" panose="02040A04050005020304" pitchFamily="18" charset="0"/>
              </a:rPr>
              <a:t>Chúng</a:t>
            </a:r>
            <a:r>
              <a:rPr lang="en-US" sz="9600" b="1" dirty="0">
                <a:latin typeface="Amasis MT Pro Black" panose="02040A04050005020304" pitchFamily="18" charset="0"/>
              </a:rPr>
              <a:t> </a:t>
            </a:r>
            <a:r>
              <a:rPr lang="en-US" sz="9600" b="1" dirty="0" err="1">
                <a:latin typeface="Amasis MT Pro Black" panose="02040A04050005020304" pitchFamily="18" charset="0"/>
              </a:rPr>
              <a:t>tôi</a:t>
            </a:r>
            <a:r>
              <a:rPr lang="en-US" sz="9600" b="1" dirty="0">
                <a:latin typeface="Amasis MT Pro Black" panose="02040A04050005020304" pitchFamily="18" charset="0"/>
              </a:rPr>
              <a:t> </a:t>
            </a:r>
            <a:r>
              <a:rPr lang="en-US" sz="9600" b="1" dirty="0" err="1">
                <a:latin typeface="Amasis MT Pro Black" panose="02040A04050005020304" pitchFamily="18" charset="0"/>
              </a:rPr>
              <a:t>là</a:t>
            </a:r>
            <a:r>
              <a:rPr lang="en-US" sz="9600" b="1" dirty="0">
                <a:latin typeface="Amasis MT Pro Black" panose="02040A04050005020304" pitchFamily="18" charset="0"/>
              </a:rPr>
              <a:t> ai</a:t>
            </a:r>
          </a:p>
        </p:txBody>
      </p:sp>
      <p:sp>
        <p:nvSpPr>
          <p:cNvPr id="5" name="Rectangle 4">
            <a:extLst>
              <a:ext uri="{FF2B5EF4-FFF2-40B4-BE49-F238E27FC236}">
                <a16:creationId xmlns:a16="http://schemas.microsoft.com/office/drawing/2014/main" id="{55FD6283-4857-4AB3-BFF4-EFAE91999FB3}"/>
              </a:ext>
            </a:extLst>
          </p:cNvPr>
          <p:cNvSpPr/>
          <p:nvPr/>
        </p:nvSpPr>
        <p:spPr>
          <a:xfrm>
            <a:off x="0" y="631371"/>
            <a:ext cx="2841172" cy="5246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38EE08A3-5907-469E-9C00-F858F9039BEA}"/>
              </a:ext>
            </a:extLst>
          </p:cNvPr>
          <p:cNvSpPr/>
          <p:nvPr/>
        </p:nvSpPr>
        <p:spPr>
          <a:xfrm>
            <a:off x="304800" y="1365363"/>
            <a:ext cx="2231571" cy="33745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00" b="1" dirty="0"/>
              <a:t>1</a:t>
            </a:r>
            <a:endParaRPr lang="en-GB" sz="23900" b="1" dirty="0"/>
          </a:p>
        </p:txBody>
      </p:sp>
    </p:spTree>
    <p:custDataLst>
      <p:tags r:id="rId1"/>
    </p:custDataLst>
    <p:extLst>
      <p:ext uri="{BB962C8B-B14F-4D97-AF65-F5344CB8AC3E}">
        <p14:creationId xmlns:p14="http://schemas.microsoft.com/office/powerpoint/2010/main" val="1806178142"/>
      </p:ext>
    </p:extLst>
  </p:cSld>
  <p:clrMapOvr>
    <a:masterClrMapping/>
  </p:clrMapOvr>
  <mc:AlternateContent xmlns:mc="http://schemas.openxmlformats.org/markup-compatibility/2006" xmlns:p14="http://schemas.microsoft.com/office/powerpoint/2010/main">
    <mc:Choice Requires="p14">
      <p:transition spd="slow" p14:dur="2000" advTm="8385"/>
    </mc:Choice>
    <mc:Fallback xmlns="">
      <p:transition spd="slow" advTm="83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xit" presetSubtype="8" fill="hold" grpId="1" nodeType="afterEffect">
                                  <p:stCondLst>
                                    <p:cond delay="2000"/>
                                  </p:stCondLst>
                                  <p:childTnLst>
                                    <p:anim calcmode="lin" valueType="num">
                                      <p:cBhvr additive="base">
                                        <p:cTn id="16" dur="1000"/>
                                        <p:tgtEl>
                                          <p:spTgt spid="2"/>
                                        </p:tgtEl>
                                        <p:attrNameLst>
                                          <p:attrName>ppt_x</p:attrName>
                                        </p:attrNameLst>
                                      </p:cBhvr>
                                      <p:tavLst>
                                        <p:tav tm="0">
                                          <p:val>
                                            <p:strVal val="ppt_x"/>
                                          </p:val>
                                        </p:tav>
                                        <p:tav tm="100000">
                                          <p:val>
                                            <p:strVal val="0-ppt_w/2"/>
                                          </p:val>
                                        </p:tav>
                                      </p:tavLst>
                                    </p:anim>
                                    <p:anim calcmode="lin" valueType="num">
                                      <p:cBhvr additive="base">
                                        <p:cTn id="17" dur="1000"/>
                                        <p:tgtEl>
                                          <p:spTgt spid="2"/>
                                        </p:tgtEl>
                                        <p:attrNameLst>
                                          <p:attrName>ppt_y</p:attrName>
                                        </p:attrNameLst>
                                      </p:cBhvr>
                                      <p:tavLst>
                                        <p:tav tm="0">
                                          <p:val>
                                            <p:strVal val="ppt_y"/>
                                          </p:val>
                                        </p:tav>
                                        <p:tav tm="100000">
                                          <p:val>
                                            <p:strVal val="ppt_y"/>
                                          </p:val>
                                        </p:tav>
                                      </p:tavLst>
                                    </p:anim>
                                    <p:set>
                                      <p:cBhvr>
                                        <p:cTn id="18" dur="1" fill="hold">
                                          <p:stCondLst>
                                            <p:cond delay="999"/>
                                          </p:stCondLst>
                                        </p:cTn>
                                        <p:tgtEl>
                                          <p:spTgt spid="2"/>
                                        </p:tgtEl>
                                        <p:attrNameLst>
                                          <p:attrName>style.visibility</p:attrName>
                                        </p:attrNameLst>
                                      </p:cBhvr>
                                      <p:to>
                                        <p:strVal val="hidden"/>
                                      </p:to>
                                    </p:set>
                                  </p:childTnLst>
                                </p:cTn>
                              </p:par>
                            </p:childTnLst>
                          </p:cTn>
                        </p:par>
                        <p:par>
                          <p:cTn id="19" fill="hold">
                            <p:stCondLst>
                              <p:cond delay="4750"/>
                            </p:stCondLst>
                            <p:childTnLst>
                              <p:par>
                                <p:cTn id="20" presetID="2" presetClass="exit" presetSubtype="8" fill="hold" grpId="1" nodeType="afterEffect">
                                  <p:stCondLst>
                                    <p:cond delay="0"/>
                                  </p:stCondLst>
                                  <p:childTnLst>
                                    <p:anim calcmode="lin" valueType="num">
                                      <p:cBhvr additive="base">
                                        <p:cTn id="21" dur="750"/>
                                        <p:tgtEl>
                                          <p:spTgt spid="4"/>
                                        </p:tgtEl>
                                        <p:attrNameLst>
                                          <p:attrName>ppt_x</p:attrName>
                                        </p:attrNameLst>
                                      </p:cBhvr>
                                      <p:tavLst>
                                        <p:tav tm="0">
                                          <p:val>
                                            <p:strVal val="ppt_x"/>
                                          </p:val>
                                        </p:tav>
                                        <p:tav tm="100000">
                                          <p:val>
                                            <p:strVal val="0-ppt_w/2"/>
                                          </p:val>
                                        </p:tav>
                                      </p:tavLst>
                                    </p:anim>
                                    <p:anim calcmode="lin" valueType="num">
                                      <p:cBhvr additive="base">
                                        <p:cTn id="22" dur="750"/>
                                        <p:tgtEl>
                                          <p:spTgt spid="4"/>
                                        </p:tgtEl>
                                        <p:attrNameLst>
                                          <p:attrName>ppt_y</p:attrName>
                                        </p:attrNameLst>
                                      </p:cBhvr>
                                      <p:tavLst>
                                        <p:tav tm="0">
                                          <p:val>
                                            <p:strVal val="ppt_y"/>
                                          </p:val>
                                        </p:tav>
                                        <p:tav tm="100000">
                                          <p:val>
                                            <p:strVal val="ppt_y"/>
                                          </p:val>
                                        </p:tav>
                                      </p:tavLst>
                                    </p:anim>
                                    <p:set>
                                      <p:cBhvr>
                                        <p:cTn id="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DDA7CC-9009-4471-BF17-E76458196F98}"/>
              </a:ext>
            </a:extLst>
          </p:cNvPr>
          <p:cNvGrpSpPr/>
          <p:nvPr/>
        </p:nvGrpSpPr>
        <p:grpSpPr>
          <a:xfrm>
            <a:off x="22236" y="66745"/>
            <a:ext cx="9642463" cy="1575460"/>
            <a:chOff x="34584" y="104073"/>
            <a:chExt cx="14310948" cy="2456550"/>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34584" y="104073"/>
              <a:ext cx="14042571" cy="1772456"/>
              <a:chOff x="133350" y="525098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5098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6" y="5436382"/>
                <a:ext cx="7163594" cy="235495"/>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302961" y="493725"/>
              <a:ext cx="14042571" cy="2066898"/>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chemeClr val="bg1"/>
                  </a:solidFill>
                </a:rPr>
                <a:t>“</a:t>
              </a:r>
              <a:r>
                <a:rPr lang="en-US" sz="3463" b="1" dirty="0" err="1">
                  <a:solidFill>
                    <a:schemeClr val="bg1"/>
                  </a:solidFill>
                </a:rPr>
                <a:t>Khẩu</a:t>
              </a:r>
              <a:r>
                <a:rPr lang="en-US" sz="3463" b="1" dirty="0">
                  <a:solidFill>
                    <a:schemeClr val="bg1"/>
                  </a:solidFill>
                </a:rPr>
                <a:t> </a:t>
              </a:r>
              <a:r>
                <a:rPr lang="en-US" sz="3463" b="1" dirty="0" err="1">
                  <a:solidFill>
                    <a:schemeClr val="bg1"/>
                  </a:solidFill>
                </a:rPr>
                <a:t>trang</a:t>
              </a:r>
              <a:r>
                <a:rPr lang="en-US" sz="3463" b="1" dirty="0">
                  <a:solidFill>
                    <a:schemeClr val="bg1"/>
                  </a:solidFill>
                </a:rPr>
                <a:t> </a:t>
              </a:r>
              <a:r>
                <a:rPr lang="en-US" sz="3463" b="1" dirty="0" err="1">
                  <a:solidFill>
                    <a:schemeClr val="bg1"/>
                  </a:solidFill>
                </a:rPr>
                <a:t>và</a:t>
              </a:r>
              <a:r>
                <a:rPr lang="en-US" sz="3463" b="1" dirty="0">
                  <a:solidFill>
                    <a:schemeClr val="bg1"/>
                  </a:solidFill>
                </a:rPr>
                <a:t> </a:t>
              </a:r>
              <a:r>
                <a:rPr lang="en-US" sz="3463" b="1" dirty="0" err="1">
                  <a:solidFill>
                    <a:schemeClr val="bg1"/>
                  </a:solidFill>
                </a:rPr>
                <a:t>phân</a:t>
              </a:r>
              <a:r>
                <a:rPr lang="en-US" sz="3463" b="1" dirty="0">
                  <a:solidFill>
                    <a:schemeClr val="bg1"/>
                  </a:solidFill>
                </a:rPr>
                <a:t> </a:t>
              </a:r>
              <a:r>
                <a:rPr lang="en-US" sz="3463" b="1" dirty="0" err="1">
                  <a:solidFill>
                    <a:schemeClr val="bg1"/>
                  </a:solidFill>
                </a:rPr>
                <a:t>phát</a:t>
              </a:r>
              <a:r>
                <a:rPr lang="en-US" sz="3463" b="1" dirty="0">
                  <a:solidFill>
                    <a:schemeClr val="bg1"/>
                  </a:solidFill>
                </a:rPr>
                <a:t> </a:t>
              </a:r>
              <a:r>
                <a:rPr lang="en-US" sz="3463" b="1" dirty="0" err="1">
                  <a:solidFill>
                    <a:schemeClr val="bg1"/>
                  </a:solidFill>
                </a:rPr>
                <a:t>nước</a:t>
              </a:r>
              <a:r>
                <a:rPr lang="en-US" sz="3463" b="1" dirty="0">
                  <a:solidFill>
                    <a:schemeClr val="bg1"/>
                  </a:solidFill>
                </a:rPr>
                <a:t> </a:t>
              </a:r>
              <a:r>
                <a:rPr lang="en-US" sz="3463" b="1" dirty="0" err="1">
                  <a:solidFill>
                    <a:schemeClr val="bg1"/>
                  </a:solidFill>
                </a:rPr>
                <a:t>rửa</a:t>
              </a:r>
              <a:r>
                <a:rPr lang="en-US" sz="3463" b="1" dirty="0">
                  <a:solidFill>
                    <a:schemeClr val="bg1"/>
                  </a:solidFill>
                </a:rPr>
                <a:t> </a:t>
              </a:r>
              <a:r>
                <a:rPr lang="en-US" sz="3463" b="1" dirty="0" err="1">
                  <a:solidFill>
                    <a:schemeClr val="bg1"/>
                  </a:solidFill>
                </a:rPr>
                <a:t>tay</a:t>
              </a:r>
              <a:r>
                <a:rPr lang="en-US" sz="3463" b="1" dirty="0">
                  <a:solidFill>
                    <a:schemeClr val="bg1"/>
                  </a:solidFill>
                </a:rPr>
                <a:t>”</a:t>
              </a:r>
            </a:p>
          </p:txBody>
        </p:sp>
      </p:grpSp>
      <p:pic>
        <p:nvPicPr>
          <p:cNvPr id="10" name="Picture 9" descr="A person standing next to a building&#10;&#10;Description automatically generated">
            <a:extLst>
              <a:ext uri="{FF2B5EF4-FFF2-40B4-BE49-F238E27FC236}">
                <a16:creationId xmlns:a16="http://schemas.microsoft.com/office/drawing/2014/main" id="{76052C4F-F03F-4FFE-BD85-F49582B5A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468" y="1558895"/>
            <a:ext cx="3924270" cy="5232360"/>
          </a:xfrm>
          <a:prstGeom prst="rect">
            <a:avLst/>
          </a:prstGeom>
        </p:spPr>
      </p:pic>
      <p:pic>
        <p:nvPicPr>
          <p:cNvPr id="13" name="Picture 12" descr="A picture containing person, outdoor, standing, child&#10;&#10;Description automatically generated">
            <a:extLst>
              <a:ext uri="{FF2B5EF4-FFF2-40B4-BE49-F238E27FC236}">
                <a16:creationId xmlns:a16="http://schemas.microsoft.com/office/drawing/2014/main" id="{84D1D6B8-010F-46BA-AF76-1680A97862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8611" y="1555053"/>
            <a:ext cx="5991552" cy="5236202"/>
          </a:xfrm>
          <a:prstGeom prst="rect">
            <a:avLst/>
          </a:prstGeom>
        </p:spPr>
      </p:pic>
    </p:spTree>
    <p:custDataLst>
      <p:tags r:id="rId1"/>
    </p:custDataLst>
    <p:extLst>
      <p:ext uri="{BB962C8B-B14F-4D97-AF65-F5344CB8AC3E}">
        <p14:creationId xmlns:p14="http://schemas.microsoft.com/office/powerpoint/2010/main" val="3085141472"/>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148F4B-279E-41DB-B4CF-69EC077BCC42}"/>
              </a:ext>
            </a:extLst>
          </p:cNvPr>
          <p:cNvGrpSpPr/>
          <p:nvPr/>
        </p:nvGrpSpPr>
        <p:grpSpPr>
          <a:xfrm>
            <a:off x="297581" y="123704"/>
            <a:ext cx="10713319" cy="1483830"/>
            <a:chOff x="463920" y="192886"/>
            <a:chExt cx="15670636" cy="2313675"/>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463920" y="192886"/>
              <a:ext cx="15670636" cy="1280226"/>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6" y="5391110"/>
                <a:ext cx="7163594" cy="326039"/>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589756" y="439664"/>
              <a:ext cx="14504980" cy="206689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chemeClr val="bg1"/>
                  </a:solidFill>
                </a:rPr>
                <a:t>“</a:t>
              </a:r>
              <a:r>
                <a:rPr lang="en-US" sz="3463" b="1" dirty="0" err="1">
                  <a:solidFill>
                    <a:schemeClr val="bg1"/>
                  </a:solidFill>
                </a:rPr>
                <a:t>Hỗ</a:t>
              </a:r>
              <a:r>
                <a:rPr lang="en-US" sz="3463" b="1" dirty="0">
                  <a:solidFill>
                    <a:schemeClr val="bg1"/>
                  </a:solidFill>
                </a:rPr>
                <a:t> </a:t>
              </a:r>
              <a:r>
                <a:rPr lang="en-US" sz="3463" b="1" dirty="0" err="1">
                  <a:solidFill>
                    <a:schemeClr val="bg1"/>
                  </a:solidFill>
                </a:rPr>
                <a:t>trợ</a:t>
              </a:r>
              <a:r>
                <a:rPr lang="en-US" sz="3463" b="1" dirty="0">
                  <a:solidFill>
                    <a:schemeClr val="bg1"/>
                  </a:solidFill>
                </a:rPr>
                <a:t> </a:t>
              </a:r>
              <a:r>
                <a:rPr lang="en-US" sz="3463" b="1" dirty="0" err="1">
                  <a:solidFill>
                    <a:schemeClr val="bg1"/>
                  </a:solidFill>
                </a:rPr>
                <a:t>khẩn</a:t>
              </a:r>
              <a:r>
                <a:rPr lang="en-US" sz="3463" b="1" dirty="0">
                  <a:solidFill>
                    <a:schemeClr val="bg1"/>
                  </a:solidFill>
                </a:rPr>
                <a:t> </a:t>
              </a:r>
              <a:r>
                <a:rPr lang="en-US" sz="3463" b="1" dirty="0" err="1">
                  <a:solidFill>
                    <a:schemeClr val="bg1"/>
                  </a:solidFill>
                </a:rPr>
                <a:t>cấp</a:t>
              </a:r>
              <a:r>
                <a:rPr lang="en-US" sz="3463" b="1" dirty="0">
                  <a:solidFill>
                    <a:schemeClr val="bg1"/>
                  </a:solidFill>
                </a:rPr>
                <a:t> </a:t>
              </a:r>
              <a:r>
                <a:rPr lang="en-US" sz="3463" b="1" dirty="0" err="1">
                  <a:solidFill>
                    <a:schemeClr val="bg1"/>
                  </a:solidFill>
                </a:rPr>
                <a:t>lương</a:t>
              </a:r>
              <a:r>
                <a:rPr lang="en-US" sz="3463" b="1" dirty="0">
                  <a:solidFill>
                    <a:schemeClr val="bg1"/>
                  </a:solidFill>
                </a:rPr>
                <a:t> </a:t>
              </a:r>
              <a:r>
                <a:rPr lang="en-US" sz="3463" b="1" dirty="0" err="1">
                  <a:solidFill>
                    <a:schemeClr val="bg1"/>
                  </a:solidFill>
                </a:rPr>
                <a:t>thực</a:t>
              </a:r>
              <a:r>
                <a:rPr lang="en-US" sz="3463" b="1" dirty="0">
                  <a:solidFill>
                    <a:schemeClr val="bg1"/>
                  </a:solidFill>
                </a:rPr>
                <a:t> </a:t>
              </a:r>
              <a:r>
                <a:rPr lang="en-US" sz="3463" b="1" dirty="0" err="1">
                  <a:solidFill>
                    <a:schemeClr val="bg1"/>
                  </a:solidFill>
                </a:rPr>
                <a:t>và</a:t>
              </a:r>
              <a:r>
                <a:rPr lang="en-US" sz="3463" b="1" dirty="0">
                  <a:solidFill>
                    <a:schemeClr val="bg1"/>
                  </a:solidFill>
                </a:rPr>
                <a:t> </a:t>
              </a:r>
              <a:r>
                <a:rPr lang="en-US" sz="3463" b="1" dirty="0" err="1">
                  <a:solidFill>
                    <a:schemeClr val="bg1"/>
                  </a:solidFill>
                </a:rPr>
                <a:t>tiền</a:t>
              </a:r>
              <a:r>
                <a:rPr lang="en-US" sz="3463" b="1" dirty="0">
                  <a:solidFill>
                    <a:schemeClr val="bg1"/>
                  </a:solidFill>
                </a:rPr>
                <a:t> </a:t>
              </a:r>
              <a:r>
                <a:rPr lang="en-US" sz="3463" b="1" dirty="0" err="1">
                  <a:solidFill>
                    <a:schemeClr val="bg1"/>
                  </a:solidFill>
                </a:rPr>
                <a:t>mặt</a:t>
              </a:r>
              <a:r>
                <a:rPr lang="en-US" sz="3463" b="1" dirty="0">
                  <a:solidFill>
                    <a:schemeClr val="bg1"/>
                  </a:solidFill>
                </a:rPr>
                <a:t>”</a:t>
              </a:r>
            </a:p>
            <a:p>
              <a:pPr defTabSz="914322">
                <a:defRPr/>
              </a:pPr>
              <a:endParaRPr lang="en-US" sz="3463" b="1" dirty="0">
                <a:solidFill>
                  <a:schemeClr val="bg1"/>
                </a:solidFill>
              </a:endParaRPr>
            </a:p>
          </p:txBody>
        </p:sp>
      </p:grpSp>
      <p:pic>
        <p:nvPicPr>
          <p:cNvPr id="4" name="Picture 3" descr="A group of people standing in front of a building&#10;&#10;Description automatically generated">
            <a:extLst>
              <a:ext uri="{FF2B5EF4-FFF2-40B4-BE49-F238E27FC236}">
                <a16:creationId xmlns:a16="http://schemas.microsoft.com/office/drawing/2014/main" id="{DAC95EDD-119E-4F75-8847-6ACFC118612A}"/>
              </a:ext>
            </a:extLst>
          </p:cNvPr>
          <p:cNvPicPr>
            <a:picLocks noChangeAspect="1"/>
          </p:cNvPicPr>
          <p:nvPr/>
        </p:nvPicPr>
        <p:blipFill rotWithShape="1">
          <a:blip r:embed="rId4">
            <a:extLst>
              <a:ext uri="{28A0092B-C50C-407E-A947-70E740481C1C}">
                <a14:useLocalDpi xmlns:a14="http://schemas.microsoft.com/office/drawing/2010/main" val="0"/>
              </a:ext>
            </a:extLst>
          </a:blip>
          <a:srcRect t="29336" b="12232"/>
          <a:stretch/>
        </p:blipFill>
        <p:spPr>
          <a:xfrm>
            <a:off x="378285" y="1362153"/>
            <a:ext cx="4984675" cy="5178062"/>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70FA69AA-3EB7-46C3-9F4B-ABC0E15589E1}"/>
              </a:ext>
            </a:extLst>
          </p:cNvPr>
          <p:cNvPicPr>
            <a:picLocks noChangeAspect="1"/>
          </p:cNvPicPr>
          <p:nvPr/>
        </p:nvPicPr>
        <p:blipFill rotWithShape="1">
          <a:blip r:embed="rId5">
            <a:extLst>
              <a:ext uri="{28A0092B-C50C-407E-A947-70E740481C1C}">
                <a14:useLocalDpi xmlns:a14="http://schemas.microsoft.com/office/drawing/2010/main" val="0"/>
              </a:ext>
            </a:extLst>
          </a:blip>
          <a:srcRect l="5107" t="16426" r="10808" b="6645"/>
          <a:stretch/>
        </p:blipFill>
        <p:spPr>
          <a:xfrm>
            <a:off x="5968231" y="1362153"/>
            <a:ext cx="5659782" cy="5178061"/>
          </a:xfrm>
          <a:prstGeom prst="rect">
            <a:avLst/>
          </a:prstGeom>
        </p:spPr>
      </p:pic>
    </p:spTree>
    <p:custDataLst>
      <p:tags r:id="rId1"/>
    </p:custDataLst>
    <p:extLst>
      <p:ext uri="{BB962C8B-B14F-4D97-AF65-F5344CB8AC3E}">
        <p14:creationId xmlns:p14="http://schemas.microsoft.com/office/powerpoint/2010/main" val="2966117719"/>
      </p:ext>
    </p:extLst>
  </p:cSld>
  <p:clrMapOvr>
    <a:masterClrMapping/>
  </p:clrMapOvr>
  <mc:AlternateContent xmlns:mc="http://schemas.openxmlformats.org/markup-compatibility/2006" xmlns:p14="http://schemas.microsoft.com/office/powerpoint/2010/main">
    <mc:Choice Requires="p14">
      <p:transition spd="slow" p14:dur="2000" advTm="6070"/>
    </mc:Choice>
    <mc:Fallback xmlns="">
      <p:transition spd="slow" advTm="60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7DF365-ED69-4995-97A5-5CEC9FD676E5}"/>
              </a:ext>
            </a:extLst>
          </p:cNvPr>
          <p:cNvGrpSpPr/>
          <p:nvPr/>
        </p:nvGrpSpPr>
        <p:grpSpPr>
          <a:xfrm>
            <a:off x="124318" y="132293"/>
            <a:ext cx="9197059" cy="1599256"/>
            <a:chOff x="193756" y="206279"/>
            <a:chExt cx="14340600" cy="2493655"/>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193756" y="206279"/>
              <a:ext cx="14035800" cy="1650456"/>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6" y="5427679"/>
                <a:ext cx="7163594" cy="252902"/>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193756" y="633037"/>
              <a:ext cx="14340600" cy="206689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chemeClr val="bg1"/>
                  </a:solidFill>
                </a:rPr>
                <a:t>“</a:t>
              </a:r>
              <a:r>
                <a:rPr lang="en-US" sz="3463" b="1" dirty="0" err="1">
                  <a:solidFill>
                    <a:schemeClr val="bg1"/>
                  </a:solidFill>
                </a:rPr>
                <a:t>Gói</a:t>
              </a:r>
              <a:r>
                <a:rPr lang="en-US" sz="3463" b="1" dirty="0">
                  <a:solidFill>
                    <a:schemeClr val="bg1"/>
                  </a:solidFill>
                </a:rPr>
                <a:t> </a:t>
              </a: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a:t>
              </a:r>
              <a:r>
                <a:rPr lang="en-US" sz="3463" b="1" dirty="0" err="1">
                  <a:solidFill>
                    <a:schemeClr val="bg1"/>
                  </a:solidFill>
                </a:rPr>
                <a:t>đặc</a:t>
              </a:r>
              <a:r>
                <a:rPr lang="en-US" sz="3463" b="1" dirty="0">
                  <a:solidFill>
                    <a:schemeClr val="bg1"/>
                  </a:solidFill>
                </a:rPr>
                <a:t> </a:t>
              </a:r>
              <a:r>
                <a:rPr lang="en-US" sz="3463" b="1" dirty="0" err="1">
                  <a:solidFill>
                    <a:schemeClr val="bg1"/>
                  </a:solidFill>
                </a:rPr>
                <a:t>biệt</a:t>
              </a:r>
              <a:r>
                <a:rPr lang="en-US" sz="3463" b="1" dirty="0">
                  <a:solidFill>
                    <a:schemeClr val="bg1"/>
                  </a:solidFill>
                </a:rPr>
                <a:t> </a:t>
              </a:r>
              <a:r>
                <a:rPr lang="en-US" sz="3463" b="1" dirty="0" err="1">
                  <a:solidFill>
                    <a:schemeClr val="bg1"/>
                  </a:solidFill>
                </a:rPr>
                <a:t>cho</a:t>
              </a:r>
              <a:r>
                <a:rPr lang="en-US" sz="3463" b="1" dirty="0">
                  <a:solidFill>
                    <a:schemeClr val="bg1"/>
                  </a:solidFill>
                </a:rPr>
                <a:t> NCT”</a:t>
              </a:r>
            </a:p>
          </p:txBody>
        </p:sp>
      </p:grpSp>
      <p:pic>
        <p:nvPicPr>
          <p:cNvPr id="4" name="Picture 3" descr="A group of people standing in front of a cake&#10;&#10;Description automatically generated">
            <a:extLst>
              <a:ext uri="{FF2B5EF4-FFF2-40B4-BE49-F238E27FC236}">
                <a16:creationId xmlns:a16="http://schemas.microsoft.com/office/drawing/2014/main" id="{A017E50F-0BB7-4CFA-8EF7-445A7A46D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63" y="1833860"/>
            <a:ext cx="6157539" cy="4618154"/>
          </a:xfrm>
          <a:prstGeom prst="rect">
            <a:avLst/>
          </a:prstGeom>
        </p:spPr>
      </p:pic>
      <p:pic>
        <p:nvPicPr>
          <p:cNvPr id="12" name="Picture 11" descr="A picture containing indoor, table, coffee, sitting&#10;&#10;Description automatically generated">
            <a:extLst>
              <a:ext uri="{FF2B5EF4-FFF2-40B4-BE49-F238E27FC236}">
                <a16:creationId xmlns:a16="http://schemas.microsoft.com/office/drawing/2014/main" id="{BB240C92-901F-4262-9E7C-CD431D0E4D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51786" y="1833860"/>
            <a:ext cx="4081888" cy="4618154"/>
          </a:xfrm>
          <a:prstGeom prst="rect">
            <a:avLst/>
          </a:prstGeom>
        </p:spPr>
      </p:pic>
    </p:spTree>
    <p:custDataLst>
      <p:tags r:id="rId1"/>
    </p:custDataLst>
    <p:extLst>
      <p:ext uri="{BB962C8B-B14F-4D97-AF65-F5344CB8AC3E}">
        <p14:creationId xmlns:p14="http://schemas.microsoft.com/office/powerpoint/2010/main" val="2887505891"/>
      </p:ext>
    </p:extLst>
  </p:cSld>
  <p:clrMapOvr>
    <a:masterClrMapping/>
  </p:clrMapOvr>
  <mc:AlternateContent xmlns:mc="http://schemas.openxmlformats.org/markup-compatibility/2006" xmlns:p14="http://schemas.microsoft.com/office/powerpoint/2010/main">
    <mc:Choice Requires="p14">
      <p:transition spd="slow" p14:dur="2000" advTm="6209"/>
    </mc:Choice>
    <mc:Fallback xmlns="">
      <p:transition spd="slow" advTm="62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7122F6-3B2D-475E-813A-383F33D87C29}"/>
              </a:ext>
            </a:extLst>
          </p:cNvPr>
          <p:cNvGrpSpPr/>
          <p:nvPr/>
        </p:nvGrpSpPr>
        <p:grpSpPr>
          <a:xfrm>
            <a:off x="57" y="129288"/>
            <a:ext cx="12131783" cy="1526000"/>
            <a:chOff x="0" y="201593"/>
            <a:chExt cx="18916595" cy="2379430"/>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0" y="201593"/>
              <a:ext cx="18916595" cy="2194606"/>
              <a:chOff x="133350" y="5244244"/>
              <a:chExt cx="8618817"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618817"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177">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7" y="5459031"/>
                <a:ext cx="7163593" cy="190195"/>
              </a:xfrm>
              <a:prstGeom prst="rect">
                <a:avLst/>
              </a:prstGeom>
            </p:spPr>
            <p:txBody>
              <a:bodyPr vert="horz" wrap="square" lIns="0" tIns="8145" rIns="0" bIns="0" rtlCol="0">
                <a:spAutoFit/>
              </a:bodyPr>
              <a:lstStyle/>
              <a:p>
                <a:pPr marL="8145" defTabSz="293177">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818355" y="514146"/>
              <a:ext cx="17932224" cy="2066877"/>
            </a:xfrm>
            <a:prstGeom prst="rect">
              <a:avLst/>
            </a:prstGeom>
          </p:spPr>
          <p:txBody>
            <a:bodyPr>
              <a:normAutofit fontScale="92500" lnSpcReduction="10000"/>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244">
                <a:defRPr/>
              </a:pPr>
              <a:r>
                <a:rPr lang="en-US" sz="3463" b="1" dirty="0">
                  <a:solidFill>
                    <a:schemeClr val="bg1"/>
                  </a:solidFill>
                </a:rPr>
                <a:t>“</a:t>
              </a: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a:t>
              </a:r>
              <a:r>
                <a:rPr lang="en-US" sz="3463" b="1" dirty="0" err="1">
                  <a:solidFill>
                    <a:schemeClr val="bg1"/>
                  </a:solidFill>
                </a:rPr>
                <a:t>dựa</a:t>
              </a:r>
              <a:r>
                <a:rPr lang="en-US" sz="3463" b="1" dirty="0">
                  <a:solidFill>
                    <a:schemeClr val="bg1"/>
                  </a:solidFill>
                </a:rPr>
                <a:t> </a:t>
              </a:r>
              <a:r>
                <a:rPr lang="en-US" sz="3463" b="1" dirty="0" err="1">
                  <a:solidFill>
                    <a:schemeClr val="bg1"/>
                  </a:solidFill>
                </a:rPr>
                <a:t>vào</a:t>
              </a:r>
              <a:r>
                <a:rPr lang="en-US" sz="3463" b="1" dirty="0">
                  <a:solidFill>
                    <a:schemeClr val="bg1"/>
                  </a:solidFill>
                </a:rPr>
                <a:t> </a:t>
              </a:r>
              <a:r>
                <a:rPr lang="en-US" sz="3463" b="1" dirty="0" err="1">
                  <a:solidFill>
                    <a:schemeClr val="bg1"/>
                  </a:solidFill>
                </a:rPr>
                <a:t>cộng</a:t>
              </a:r>
              <a:r>
                <a:rPr lang="en-US" sz="3463" b="1" dirty="0">
                  <a:solidFill>
                    <a:schemeClr val="bg1"/>
                  </a:solidFill>
                </a:rPr>
                <a:t> </a:t>
              </a:r>
              <a:r>
                <a:rPr lang="en-US" sz="3463" b="1" dirty="0" err="1">
                  <a:solidFill>
                    <a:schemeClr val="bg1"/>
                  </a:solidFill>
                </a:rPr>
                <a:t>đồng</a:t>
              </a:r>
              <a:r>
                <a:rPr lang="en-US" sz="3463" b="1" dirty="0">
                  <a:solidFill>
                    <a:schemeClr val="bg1"/>
                  </a:solidFill>
                </a:rPr>
                <a:t>” </a:t>
              </a:r>
            </a:p>
            <a:p>
              <a:pPr defTabSz="914244">
                <a:defRPr/>
              </a:pP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a:t>
              </a:r>
              <a:r>
                <a:rPr lang="en-US" sz="3463" b="1" dirty="0" err="1">
                  <a:solidFill>
                    <a:schemeClr val="bg1"/>
                  </a:solidFill>
                </a:rPr>
                <a:t>cá</a:t>
              </a:r>
              <a:r>
                <a:rPr lang="en-US" sz="3463" b="1" dirty="0">
                  <a:solidFill>
                    <a:schemeClr val="bg1"/>
                  </a:solidFill>
                </a:rPr>
                <a:t> </a:t>
              </a:r>
              <a:r>
                <a:rPr lang="en-US" sz="3463" b="1" dirty="0" err="1">
                  <a:solidFill>
                    <a:schemeClr val="bg1"/>
                  </a:solidFill>
                </a:rPr>
                <a:t>nhân</a:t>
              </a:r>
              <a:r>
                <a:rPr lang="en-US" sz="3463" b="1" dirty="0">
                  <a:solidFill>
                    <a:schemeClr val="bg1"/>
                  </a:solidFill>
                </a:rPr>
                <a:t> </a:t>
              </a:r>
              <a:r>
                <a:rPr lang="en-US" sz="3463" b="1" dirty="0" err="1">
                  <a:solidFill>
                    <a:schemeClr val="bg1"/>
                  </a:solidFill>
                </a:rPr>
                <a:t>và</a:t>
              </a:r>
              <a:r>
                <a:rPr lang="en-US" sz="3463" b="1" dirty="0">
                  <a:solidFill>
                    <a:schemeClr val="bg1"/>
                  </a:solidFill>
                </a:rPr>
                <a:t> </a:t>
              </a:r>
              <a:r>
                <a:rPr lang="en-US" sz="3463" b="1" dirty="0" err="1">
                  <a:solidFill>
                    <a:schemeClr val="bg1"/>
                  </a:solidFill>
                </a:rPr>
                <a:t>xã</a:t>
              </a:r>
              <a:r>
                <a:rPr lang="en-US" sz="3463" b="1" dirty="0">
                  <a:solidFill>
                    <a:schemeClr val="bg1"/>
                  </a:solidFill>
                </a:rPr>
                <a:t> </a:t>
              </a:r>
              <a:r>
                <a:rPr lang="en-US" sz="3463" b="1" dirty="0" err="1">
                  <a:solidFill>
                    <a:schemeClr val="bg1"/>
                  </a:solidFill>
                </a:rPr>
                <a:t>hội</a:t>
              </a:r>
              <a:r>
                <a:rPr lang="en-US" sz="3463" b="1" dirty="0">
                  <a:solidFill>
                    <a:schemeClr val="bg1"/>
                  </a:solidFill>
                </a:rPr>
                <a:t> do các </a:t>
              </a:r>
              <a:r>
                <a:rPr lang="en-US" sz="3463" b="1" dirty="0" err="1">
                  <a:solidFill>
                    <a:schemeClr val="bg1"/>
                  </a:solidFill>
                </a:rPr>
                <a:t>tình</a:t>
              </a:r>
              <a:r>
                <a:rPr lang="en-US" sz="3463" b="1" dirty="0">
                  <a:solidFill>
                    <a:schemeClr val="bg1"/>
                  </a:solidFill>
                </a:rPr>
                <a:t> </a:t>
              </a:r>
              <a:r>
                <a:rPr lang="en-US" sz="3463" b="1" dirty="0" err="1">
                  <a:solidFill>
                    <a:schemeClr val="bg1"/>
                  </a:solidFill>
                </a:rPr>
                <a:t>nguyện</a:t>
              </a:r>
              <a:r>
                <a:rPr lang="en-US" sz="3463" b="1" dirty="0">
                  <a:solidFill>
                    <a:schemeClr val="bg1"/>
                  </a:solidFill>
                </a:rPr>
                <a:t> </a:t>
              </a:r>
              <a:r>
                <a:rPr lang="en-US" sz="3463" b="1" dirty="0" err="1">
                  <a:solidFill>
                    <a:schemeClr val="bg1"/>
                  </a:solidFill>
                </a:rPr>
                <a:t>viên</a:t>
              </a:r>
              <a:r>
                <a:rPr lang="en-US" sz="3463" b="1" dirty="0">
                  <a:solidFill>
                    <a:schemeClr val="bg1"/>
                  </a:solidFill>
                </a:rPr>
                <a:t> </a:t>
              </a: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a:t>
              </a:r>
              <a:r>
                <a:rPr lang="en-US" sz="3463" b="1" dirty="0" err="1">
                  <a:solidFill>
                    <a:schemeClr val="bg1"/>
                  </a:solidFill>
                </a:rPr>
                <a:t>tại</a:t>
              </a:r>
              <a:r>
                <a:rPr lang="en-US" sz="3463" b="1" dirty="0">
                  <a:solidFill>
                    <a:schemeClr val="bg1"/>
                  </a:solidFill>
                </a:rPr>
                <a:t> </a:t>
              </a:r>
              <a:r>
                <a:rPr lang="en-US" sz="3463" b="1" dirty="0" err="1">
                  <a:solidFill>
                    <a:schemeClr val="bg1"/>
                  </a:solidFill>
                </a:rPr>
                <a:t>nhà</a:t>
              </a:r>
              <a:endParaRPr lang="en-US" sz="3463" b="1" dirty="0">
                <a:solidFill>
                  <a:schemeClr val="bg1"/>
                </a:solidFill>
              </a:endParaRPr>
            </a:p>
          </p:txBody>
        </p:sp>
      </p:grpSp>
      <p:sp>
        <p:nvSpPr>
          <p:cNvPr id="16" name="Rectangle 15">
            <a:extLst>
              <a:ext uri="{FF2B5EF4-FFF2-40B4-BE49-F238E27FC236}">
                <a16:creationId xmlns:a16="http://schemas.microsoft.com/office/drawing/2014/main" id="{AD78518D-D115-4BB0-9708-DB8D4C3A8548}"/>
              </a:ext>
            </a:extLst>
          </p:cNvPr>
          <p:cNvSpPr/>
          <p:nvPr/>
        </p:nvSpPr>
        <p:spPr>
          <a:xfrm>
            <a:off x="8979292" y="1822064"/>
            <a:ext cx="3152549" cy="5275034"/>
          </a:xfrm>
          <a:prstGeom prst="rect">
            <a:avLst/>
          </a:prstGeom>
        </p:spPr>
        <p:txBody>
          <a:bodyPr wrap="square">
            <a:spAutoFit/>
          </a:bodyPr>
          <a:lstStyle/>
          <a:p>
            <a:pPr marL="8145" defTabSz="293177">
              <a:spcBef>
                <a:spcPts val="64"/>
              </a:spcBef>
              <a:defRPr/>
            </a:pPr>
            <a:r>
              <a:rPr lang="en-US" sz="2565" spc="-19" dirty="0" err="1">
                <a:solidFill>
                  <a:prstClr val="black"/>
                </a:solidFill>
                <a:latin typeface="Tahoma" panose="020B0604030504040204" pitchFamily="34" charset="0"/>
                <a:cs typeface="Source Sans Pro Light"/>
              </a:rPr>
              <a:t>Trong</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số</a:t>
            </a:r>
            <a:r>
              <a:rPr lang="en-US" sz="2565" spc="-19" dirty="0">
                <a:solidFill>
                  <a:prstClr val="black"/>
                </a:solidFill>
                <a:latin typeface="Tahoma" panose="020B0604030504040204" pitchFamily="34" charset="0"/>
                <a:cs typeface="Source Sans Pro Light"/>
              </a:rPr>
              <a:t> 100 ISHCs, </a:t>
            </a:r>
            <a:r>
              <a:rPr lang="en-US" sz="2565" spc="-19" dirty="0" err="1">
                <a:solidFill>
                  <a:prstClr val="black"/>
                </a:solidFill>
                <a:latin typeface="Tahoma" panose="020B0604030504040204" pitchFamily="34" charset="0"/>
                <a:cs typeface="Source Sans Pro Light"/>
              </a:rPr>
              <a:t>có</a:t>
            </a:r>
            <a:r>
              <a:rPr lang="en-US" sz="2565" spc="-19" dirty="0">
                <a:solidFill>
                  <a:prstClr val="black"/>
                </a:solidFill>
                <a:latin typeface="Tahoma" panose="020B0604030504040204" pitchFamily="34" charset="0"/>
                <a:cs typeface="Source Sans Pro Light"/>
              </a:rPr>
              <a:t> can </a:t>
            </a:r>
            <a:r>
              <a:rPr lang="en-US" sz="2565" spc="-19" dirty="0" err="1">
                <a:solidFill>
                  <a:prstClr val="black"/>
                </a:solidFill>
                <a:latin typeface="Tahoma" panose="020B0604030504040204" pitchFamily="34" charset="0"/>
                <a:cs typeface="Source Sans Pro Light"/>
              </a:rPr>
              <a:t>thiệp</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về</a:t>
            </a:r>
            <a:r>
              <a:rPr lang="en-US" sz="2565" spc="-19" dirty="0">
                <a:solidFill>
                  <a:prstClr val="black"/>
                </a:solidFill>
                <a:latin typeface="Tahoma" panose="020B0604030504040204" pitchFamily="34" charset="0"/>
                <a:cs typeface="Source Sans Pro Light"/>
              </a:rPr>
              <a:t> COVID-19 </a:t>
            </a:r>
            <a:r>
              <a:rPr lang="en-US" sz="2565" spc="-19" dirty="0" err="1">
                <a:solidFill>
                  <a:prstClr val="black"/>
                </a:solidFill>
                <a:latin typeface="Tahoma" panose="020B0604030504040204" pitchFamily="34" charset="0"/>
                <a:cs typeface="Source Sans Pro Light"/>
              </a:rPr>
              <a:t>được</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khảo</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sát</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có</a:t>
            </a:r>
            <a:r>
              <a:rPr lang="en-US" sz="2565" spc="-19" dirty="0">
                <a:solidFill>
                  <a:prstClr val="black"/>
                </a:solidFill>
                <a:latin typeface="Tahoma" panose="020B0604030504040204" pitchFamily="34" charset="0"/>
                <a:cs typeface="Source Sans Pro Light"/>
              </a:rPr>
              <a:t>:</a:t>
            </a:r>
          </a:p>
          <a:p>
            <a:pPr marL="301347" indent="-293202" defTabSz="293177">
              <a:spcBef>
                <a:spcPts val="64"/>
              </a:spcBef>
              <a:buFont typeface="Arial" panose="020B0604020202020204" pitchFamily="34" charset="0"/>
              <a:buChar char="•"/>
              <a:defRPr/>
            </a:pPr>
            <a:r>
              <a:rPr lang="en-US" sz="2565" b="1" spc="-19" dirty="0">
                <a:solidFill>
                  <a:prstClr val="black"/>
                </a:solidFill>
                <a:latin typeface="Tahoma" panose="020B0604030504040204" pitchFamily="34" charset="0"/>
                <a:cs typeface="Source Sans Pro Light"/>
              </a:rPr>
              <a:t>949</a:t>
            </a:r>
            <a:r>
              <a:rPr lang="en-US" sz="2565" spc="-19" dirty="0">
                <a:solidFill>
                  <a:prstClr val="black"/>
                </a:solidFill>
                <a:latin typeface="Tahoma" panose="020B0604030504040204" pitchFamily="34" charset="0"/>
                <a:cs typeface="Source Sans Pro Light"/>
              </a:rPr>
              <a:t> người </a:t>
            </a:r>
            <a:r>
              <a:rPr lang="en-US" sz="2565" spc="-19" dirty="0" err="1">
                <a:solidFill>
                  <a:prstClr val="black"/>
                </a:solidFill>
                <a:latin typeface="Tahoma" panose="020B0604030504040204" pitchFamily="34" charset="0"/>
                <a:cs typeface="Source Sans Pro Light"/>
              </a:rPr>
              <a:t>chăm</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sóc</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tại</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nhà</a:t>
            </a:r>
            <a:r>
              <a:rPr lang="en-US" sz="2565" spc="-19" dirty="0">
                <a:solidFill>
                  <a:prstClr val="black"/>
                </a:solidFill>
                <a:latin typeface="Tahoma" panose="020B0604030504040204" pitchFamily="34" charset="0"/>
                <a:cs typeface="Source Sans Pro Light"/>
              </a:rPr>
              <a:t>  </a:t>
            </a:r>
          </a:p>
          <a:p>
            <a:pPr marL="301347" indent="-293202" defTabSz="293177">
              <a:spcBef>
                <a:spcPts val="64"/>
              </a:spcBef>
              <a:buFont typeface="Arial" panose="020B0604020202020204" pitchFamily="34" charset="0"/>
              <a:buChar char="•"/>
              <a:defRPr/>
            </a:pPr>
            <a:r>
              <a:rPr lang="en-US" sz="2565" spc="-19" dirty="0" err="1">
                <a:solidFill>
                  <a:prstClr val="black"/>
                </a:solidFill>
                <a:latin typeface="Tahoma" panose="020B0604030504040204" pitchFamily="34" charset="0"/>
                <a:cs typeface="Source Sans Pro Light"/>
              </a:rPr>
              <a:t>thường</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xuyên</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cung</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cấp</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dịch</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vụ</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chăm</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sóc</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tại</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nhà</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cho</a:t>
            </a:r>
            <a:r>
              <a:rPr lang="en-US" sz="2565" spc="-19" dirty="0">
                <a:solidFill>
                  <a:prstClr val="black"/>
                </a:solidFill>
                <a:latin typeface="Tahoma" panose="020B0604030504040204" pitchFamily="34" charset="0"/>
                <a:cs typeface="Source Sans Pro Light"/>
              </a:rPr>
              <a:t> </a:t>
            </a:r>
            <a:r>
              <a:rPr lang="en-US" sz="2565" b="1" spc="-19" dirty="0">
                <a:solidFill>
                  <a:prstClr val="black"/>
                </a:solidFill>
                <a:latin typeface="Tahoma" panose="020B0604030504040204" pitchFamily="34" charset="0"/>
                <a:cs typeface="Source Sans Pro Light"/>
              </a:rPr>
              <a:t>461 </a:t>
            </a:r>
            <a:r>
              <a:rPr lang="en-US" sz="2565" spc="-19" dirty="0" err="1">
                <a:solidFill>
                  <a:prstClr val="black"/>
                </a:solidFill>
                <a:latin typeface="Tahoma" panose="020B0604030504040204" pitchFamily="34" charset="0"/>
                <a:cs typeface="Source Sans Pro Light"/>
              </a:rPr>
              <a:t>khách</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hàng</a:t>
            </a:r>
            <a:r>
              <a:rPr lang="en-US" sz="2565" spc="-19" dirty="0">
                <a:solidFill>
                  <a:prstClr val="black"/>
                </a:solidFill>
                <a:latin typeface="Tahoma" panose="020B0604030504040204" pitchFamily="34" charset="0"/>
                <a:cs typeface="Source Sans Pro Light"/>
              </a:rPr>
              <a:t>.</a:t>
            </a:r>
          </a:p>
          <a:p>
            <a:pPr marL="8145" defTabSz="293177">
              <a:spcBef>
                <a:spcPts val="64"/>
              </a:spcBef>
              <a:defRPr/>
            </a:pPr>
            <a:endParaRPr lang="en-US" sz="2565" spc="-19" dirty="0">
              <a:solidFill>
                <a:prstClr val="black"/>
              </a:solidFill>
              <a:latin typeface="Tahoma" panose="020B0604030504040204" pitchFamily="34" charset="0"/>
              <a:cs typeface="Source Sans Pro Light"/>
            </a:endParaRPr>
          </a:p>
          <a:p>
            <a:pPr marL="8145" defTabSz="293177">
              <a:spcBef>
                <a:spcPts val="64"/>
              </a:spcBef>
              <a:defRPr/>
            </a:pPr>
            <a:endParaRPr lang="en-US" sz="2565" spc="-19" dirty="0">
              <a:solidFill>
                <a:prstClr val="black"/>
              </a:solidFill>
              <a:latin typeface="Tahoma" panose="020B0604030504040204" pitchFamily="34" charset="0"/>
              <a:cs typeface="Source Sans Pro Light"/>
            </a:endParaRPr>
          </a:p>
        </p:txBody>
      </p:sp>
      <p:pic>
        <p:nvPicPr>
          <p:cNvPr id="4" name="Picture 3" descr="A person sitting in a bedroom&#10;&#10;Description automatically generated">
            <a:extLst>
              <a:ext uri="{FF2B5EF4-FFF2-40B4-BE49-F238E27FC236}">
                <a16:creationId xmlns:a16="http://schemas.microsoft.com/office/drawing/2014/main" id="{D67407BA-028B-4DB4-84DF-04931EE285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24250" y="1748993"/>
            <a:ext cx="5143500" cy="4261349"/>
          </a:xfrm>
          <a:prstGeom prst="rect">
            <a:avLst/>
          </a:prstGeom>
        </p:spPr>
      </p:pic>
      <p:pic>
        <p:nvPicPr>
          <p:cNvPr id="5" name="Picture 4" descr="A person standing in front of a sink&#10;&#10;Description automatically generated">
            <a:extLst>
              <a:ext uri="{FF2B5EF4-FFF2-40B4-BE49-F238E27FC236}">
                <a16:creationId xmlns:a16="http://schemas.microsoft.com/office/drawing/2014/main" id="{B5E1D52C-3915-467F-B692-E9CD8EAF24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0547" y="1761054"/>
            <a:ext cx="3128056" cy="4237228"/>
          </a:xfrm>
          <a:prstGeom prst="rect">
            <a:avLst/>
          </a:prstGeom>
        </p:spPr>
      </p:pic>
      <p:sp>
        <p:nvSpPr>
          <p:cNvPr id="12" name="Rectangle 11">
            <a:extLst>
              <a:ext uri="{FF2B5EF4-FFF2-40B4-BE49-F238E27FC236}">
                <a16:creationId xmlns:a16="http://schemas.microsoft.com/office/drawing/2014/main" id="{B39DBCF4-4AD5-41F0-8ABC-4044186F5235}"/>
              </a:ext>
            </a:extLst>
          </p:cNvPr>
          <p:cNvSpPr/>
          <p:nvPr/>
        </p:nvSpPr>
        <p:spPr>
          <a:xfrm>
            <a:off x="281783" y="6169416"/>
            <a:ext cx="8990726" cy="526619"/>
          </a:xfrm>
          <a:prstGeom prst="rect">
            <a:avLst/>
          </a:prstGeom>
        </p:spPr>
        <p:txBody>
          <a:bodyPr wrap="square">
            <a:spAutoFit/>
          </a:bodyPr>
          <a:lstStyle/>
          <a:p>
            <a:pPr marL="8145" defTabSz="293177">
              <a:spcBef>
                <a:spcPts val="64"/>
              </a:spcBef>
              <a:defRPr/>
            </a:pPr>
            <a:r>
              <a:rPr lang="en-US" sz="2822" spc="-19" dirty="0" err="1">
                <a:solidFill>
                  <a:prstClr val="black"/>
                </a:solidFill>
                <a:latin typeface="Tahoma" panose="020B0604030504040204" pitchFamily="34" charset="0"/>
                <a:cs typeface="Source Sans Pro Light"/>
              </a:rPr>
              <a:t>Tình</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nguyện</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viên</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rửa</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tay</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trước</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và</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sau</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khi</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chăm</a:t>
            </a:r>
            <a:r>
              <a:rPr lang="en-US" sz="2822" spc="-19" dirty="0">
                <a:solidFill>
                  <a:prstClr val="black"/>
                </a:solidFill>
                <a:latin typeface="Tahoma" panose="020B0604030504040204" pitchFamily="34" charset="0"/>
                <a:cs typeface="Source Sans Pro Light"/>
              </a:rPr>
              <a:t> </a:t>
            </a:r>
            <a:r>
              <a:rPr lang="en-US" sz="2822" spc="-19" dirty="0" err="1">
                <a:solidFill>
                  <a:prstClr val="black"/>
                </a:solidFill>
                <a:latin typeface="Tahoma" panose="020B0604030504040204" pitchFamily="34" charset="0"/>
                <a:cs typeface="Source Sans Pro Light"/>
              </a:rPr>
              <a:t>sóc</a:t>
            </a:r>
            <a:r>
              <a:rPr lang="en-US" sz="2822" spc="-19" dirty="0">
                <a:solidFill>
                  <a:prstClr val="black"/>
                </a:solidFill>
                <a:latin typeface="Tahoma" panose="020B0604030504040204" pitchFamily="34" charset="0"/>
                <a:cs typeface="Source Sans Pro Light"/>
              </a:rPr>
              <a:t>  </a:t>
            </a:r>
          </a:p>
        </p:txBody>
      </p:sp>
    </p:spTree>
    <p:custDataLst>
      <p:tags r:id="rId1"/>
    </p:custDataLst>
    <p:extLst>
      <p:ext uri="{BB962C8B-B14F-4D97-AF65-F5344CB8AC3E}">
        <p14:creationId xmlns:p14="http://schemas.microsoft.com/office/powerpoint/2010/main" val="1894751142"/>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78518D-D115-4BB0-9708-DB8D4C3A8548}"/>
              </a:ext>
            </a:extLst>
          </p:cNvPr>
          <p:cNvSpPr/>
          <p:nvPr/>
        </p:nvSpPr>
        <p:spPr>
          <a:xfrm>
            <a:off x="160925" y="6009952"/>
            <a:ext cx="7318776" cy="645048"/>
          </a:xfrm>
          <a:prstGeom prst="rect">
            <a:avLst/>
          </a:prstGeom>
        </p:spPr>
        <p:txBody>
          <a:bodyPr wrap="square">
            <a:spAutoFit/>
          </a:bodyPr>
          <a:lstStyle/>
          <a:p>
            <a:pPr marL="8145" defTabSz="293177">
              <a:spcBef>
                <a:spcPts val="64"/>
              </a:spcBef>
              <a:defRPr/>
            </a:pPr>
            <a:r>
              <a:rPr lang="en-US" sz="1796" spc="-19" dirty="0">
                <a:solidFill>
                  <a:prstClr val="black"/>
                </a:solidFill>
                <a:latin typeface="Tahoma" panose="020B0604030504040204" pitchFamily="34" charset="0"/>
                <a:cs typeface="Source Sans Pro Light"/>
              </a:rPr>
              <a:t>Các </a:t>
            </a:r>
            <a:r>
              <a:rPr lang="en-US" sz="1796" spc="-19" dirty="0" err="1">
                <a:solidFill>
                  <a:prstClr val="black"/>
                </a:solidFill>
                <a:latin typeface="Tahoma" panose="020B0604030504040204" pitchFamily="34" charset="0"/>
                <a:cs typeface="Source Sans Pro Light"/>
              </a:rPr>
              <a:t>biện</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pháp</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bảo</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vệ</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nhân</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viên</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chăm</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sóc</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và</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khách</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hàng</a:t>
            </a:r>
            <a:r>
              <a:rPr lang="en-US" sz="1796" spc="-19" dirty="0">
                <a:solidFill>
                  <a:prstClr val="black"/>
                </a:solidFill>
                <a:latin typeface="Tahoma" panose="020B0604030504040204" pitchFamily="34" charset="0"/>
                <a:cs typeface="Source Sans Pro Light"/>
              </a:rPr>
              <a:t> – </a:t>
            </a:r>
            <a:r>
              <a:rPr lang="en-US" sz="1796" spc="-19" dirty="0" err="1">
                <a:solidFill>
                  <a:prstClr val="black"/>
                </a:solidFill>
                <a:latin typeface="Tahoma" panose="020B0604030504040204" pitchFamily="34" charset="0"/>
                <a:cs typeface="Source Sans Pro Light"/>
              </a:rPr>
              <a:t>đeo</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khẩu</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trang</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và</a:t>
            </a:r>
            <a:r>
              <a:rPr lang="en-US" sz="1796" spc="-19" dirty="0">
                <a:solidFill>
                  <a:prstClr val="black"/>
                </a:solidFill>
                <a:latin typeface="Tahoma" panose="020B0604030504040204" pitchFamily="34" charset="0"/>
                <a:cs typeface="Source Sans Pro Light"/>
              </a:rPr>
              <a:t> gang </a:t>
            </a:r>
            <a:r>
              <a:rPr lang="en-US" sz="1796" spc="-19" dirty="0" err="1">
                <a:solidFill>
                  <a:prstClr val="black"/>
                </a:solidFill>
                <a:latin typeface="Tahoma" panose="020B0604030504040204" pitchFamily="34" charset="0"/>
                <a:cs typeface="Source Sans Pro Light"/>
              </a:rPr>
              <a:t>tay</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rửa</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tay</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đo</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thân</a:t>
            </a:r>
            <a:r>
              <a:rPr lang="en-US" sz="1796" spc="-19" dirty="0">
                <a:solidFill>
                  <a:prstClr val="black"/>
                </a:solidFill>
                <a:latin typeface="Tahoma" panose="020B0604030504040204" pitchFamily="34" charset="0"/>
                <a:cs typeface="Source Sans Pro Light"/>
              </a:rPr>
              <a:t> </a:t>
            </a:r>
            <a:r>
              <a:rPr lang="en-US" sz="1796" spc="-19" dirty="0" err="1">
                <a:solidFill>
                  <a:prstClr val="black"/>
                </a:solidFill>
                <a:latin typeface="Tahoma" panose="020B0604030504040204" pitchFamily="34" charset="0"/>
                <a:cs typeface="Source Sans Pro Light"/>
              </a:rPr>
              <a:t>nhiệt</a:t>
            </a:r>
            <a:r>
              <a:rPr lang="en-US" sz="1796" spc="-19" dirty="0">
                <a:solidFill>
                  <a:prstClr val="black"/>
                </a:solidFill>
                <a:latin typeface="Tahoma" panose="020B0604030504040204" pitchFamily="34" charset="0"/>
                <a:cs typeface="Source Sans Pro Light"/>
              </a:rPr>
              <a:t> </a:t>
            </a:r>
            <a:endParaRPr lang="en-US" sz="1796" dirty="0">
              <a:solidFill>
                <a:prstClr val="black"/>
              </a:solidFill>
              <a:latin typeface="Tahoma" panose="020B0604030504040204" pitchFamily="34" charset="0"/>
              <a:cs typeface="Source Sans Pro Light"/>
            </a:endParaRPr>
          </a:p>
        </p:txBody>
      </p:sp>
      <p:sp>
        <p:nvSpPr>
          <p:cNvPr id="17" name="Rectangle 16">
            <a:extLst>
              <a:ext uri="{FF2B5EF4-FFF2-40B4-BE49-F238E27FC236}">
                <a16:creationId xmlns:a16="http://schemas.microsoft.com/office/drawing/2014/main" id="{0CD23E05-B364-49C3-9FC9-9155DDA80BF3}"/>
              </a:ext>
            </a:extLst>
          </p:cNvPr>
          <p:cNvSpPr/>
          <p:nvPr/>
        </p:nvSpPr>
        <p:spPr>
          <a:xfrm>
            <a:off x="8015063" y="5970475"/>
            <a:ext cx="3917411" cy="723916"/>
          </a:xfrm>
          <a:prstGeom prst="rect">
            <a:avLst/>
          </a:prstGeom>
        </p:spPr>
        <p:txBody>
          <a:bodyPr wrap="square">
            <a:spAutoFit/>
          </a:bodyPr>
          <a:lstStyle/>
          <a:p>
            <a:pPr marL="8145" defTabSz="293177">
              <a:spcBef>
                <a:spcPts val="64"/>
              </a:spcBef>
              <a:defRPr/>
            </a:pPr>
            <a:r>
              <a:rPr lang="en-US" sz="2052" spc="-19" dirty="0" err="1">
                <a:solidFill>
                  <a:prstClr val="black"/>
                </a:solidFill>
                <a:latin typeface="Tahoma" panose="020B0604030504040204" pitchFamily="34" charset="0"/>
                <a:cs typeface="Source Sans Pro Light"/>
              </a:rPr>
              <a:t>Cung</a:t>
            </a:r>
            <a:r>
              <a:rPr lang="en-US" sz="2052" spc="-19" dirty="0">
                <a:solidFill>
                  <a:prstClr val="black"/>
                </a:solidFill>
                <a:latin typeface="Tahoma" panose="020B0604030504040204" pitchFamily="34" charset="0"/>
                <a:cs typeface="Source Sans Pro Light"/>
              </a:rPr>
              <a:t> </a:t>
            </a:r>
            <a:r>
              <a:rPr lang="en-US" sz="2052" spc="-19" dirty="0" err="1">
                <a:solidFill>
                  <a:prstClr val="black"/>
                </a:solidFill>
                <a:latin typeface="Tahoma" panose="020B0604030504040204" pitchFamily="34" charset="0"/>
                <a:cs typeface="Source Sans Pro Light"/>
              </a:rPr>
              <a:t>cấp</a:t>
            </a:r>
            <a:r>
              <a:rPr lang="en-US" sz="2052" spc="-19" dirty="0">
                <a:solidFill>
                  <a:prstClr val="black"/>
                </a:solidFill>
                <a:latin typeface="Tahoma" panose="020B0604030504040204" pitchFamily="34" charset="0"/>
                <a:cs typeface="Source Sans Pro Light"/>
              </a:rPr>
              <a:t> </a:t>
            </a:r>
            <a:r>
              <a:rPr lang="en-US" sz="2052" spc="-19" dirty="0" err="1">
                <a:solidFill>
                  <a:prstClr val="black"/>
                </a:solidFill>
                <a:latin typeface="Tahoma" panose="020B0604030504040204" pitchFamily="34" charset="0"/>
                <a:cs typeface="Source Sans Pro Light"/>
              </a:rPr>
              <a:t>thông</a:t>
            </a:r>
            <a:r>
              <a:rPr lang="en-US" sz="2052" spc="-19" dirty="0">
                <a:solidFill>
                  <a:prstClr val="black"/>
                </a:solidFill>
                <a:latin typeface="Tahoma" panose="020B0604030504040204" pitchFamily="34" charset="0"/>
                <a:cs typeface="Source Sans Pro Light"/>
              </a:rPr>
              <a:t> tin </a:t>
            </a:r>
            <a:r>
              <a:rPr lang="en-US" sz="2052" spc="-19" dirty="0" err="1">
                <a:solidFill>
                  <a:prstClr val="black"/>
                </a:solidFill>
                <a:latin typeface="Tahoma" panose="020B0604030504040204" pitchFamily="34" charset="0"/>
                <a:cs typeface="Source Sans Pro Light"/>
              </a:rPr>
              <a:t>về</a:t>
            </a:r>
            <a:r>
              <a:rPr lang="en-US" sz="2052" spc="-19" dirty="0">
                <a:solidFill>
                  <a:prstClr val="black"/>
                </a:solidFill>
                <a:latin typeface="Tahoma" panose="020B0604030504040204" pitchFamily="34" charset="0"/>
                <a:cs typeface="Source Sans Pro Light"/>
              </a:rPr>
              <a:t> COVID-19 </a:t>
            </a:r>
            <a:r>
              <a:rPr lang="en-US" sz="2052" spc="-19" dirty="0" err="1">
                <a:solidFill>
                  <a:prstClr val="black"/>
                </a:solidFill>
                <a:latin typeface="Tahoma" panose="020B0604030504040204" pitchFamily="34" charset="0"/>
                <a:cs typeface="Source Sans Pro Light"/>
              </a:rPr>
              <a:t>và</a:t>
            </a:r>
            <a:r>
              <a:rPr lang="en-US" sz="2052" spc="-19" dirty="0">
                <a:solidFill>
                  <a:prstClr val="black"/>
                </a:solidFill>
                <a:latin typeface="Tahoma" panose="020B0604030504040204" pitchFamily="34" charset="0"/>
                <a:cs typeface="Source Sans Pro Light"/>
              </a:rPr>
              <a:t> các </a:t>
            </a:r>
            <a:r>
              <a:rPr lang="en-US" sz="2052" spc="-19" dirty="0" err="1">
                <a:solidFill>
                  <a:prstClr val="black"/>
                </a:solidFill>
                <a:latin typeface="Tahoma" panose="020B0604030504040204" pitchFamily="34" charset="0"/>
                <a:cs typeface="Source Sans Pro Light"/>
              </a:rPr>
              <a:t>thiết</a:t>
            </a:r>
            <a:r>
              <a:rPr lang="en-US" sz="2052" spc="-19" dirty="0">
                <a:solidFill>
                  <a:prstClr val="black"/>
                </a:solidFill>
                <a:latin typeface="Tahoma" panose="020B0604030504040204" pitchFamily="34" charset="0"/>
                <a:cs typeface="Source Sans Pro Light"/>
              </a:rPr>
              <a:t> </a:t>
            </a:r>
            <a:r>
              <a:rPr lang="en-US" sz="2052" spc="-19" dirty="0" err="1">
                <a:solidFill>
                  <a:prstClr val="black"/>
                </a:solidFill>
                <a:latin typeface="Tahoma" panose="020B0604030504040204" pitchFamily="34" charset="0"/>
                <a:cs typeface="Source Sans Pro Light"/>
              </a:rPr>
              <a:t>bị</a:t>
            </a:r>
            <a:r>
              <a:rPr lang="en-US" sz="2052" spc="-19" dirty="0">
                <a:solidFill>
                  <a:prstClr val="black"/>
                </a:solidFill>
                <a:latin typeface="Tahoma" panose="020B0604030504040204" pitchFamily="34" charset="0"/>
                <a:cs typeface="Source Sans Pro Light"/>
              </a:rPr>
              <a:t> </a:t>
            </a:r>
            <a:r>
              <a:rPr lang="en-US" sz="2052" spc="-19" dirty="0" err="1">
                <a:solidFill>
                  <a:prstClr val="black"/>
                </a:solidFill>
                <a:latin typeface="Tahoma" panose="020B0604030504040204" pitchFamily="34" charset="0"/>
                <a:cs typeface="Source Sans Pro Light"/>
              </a:rPr>
              <a:t>bảo</a:t>
            </a:r>
            <a:r>
              <a:rPr lang="en-US" sz="2052" spc="-19" dirty="0">
                <a:solidFill>
                  <a:prstClr val="black"/>
                </a:solidFill>
                <a:latin typeface="Tahoma" panose="020B0604030504040204" pitchFamily="34" charset="0"/>
                <a:cs typeface="Source Sans Pro Light"/>
              </a:rPr>
              <a:t> </a:t>
            </a:r>
            <a:r>
              <a:rPr lang="en-US" sz="2052" spc="-19" dirty="0" err="1">
                <a:solidFill>
                  <a:prstClr val="black"/>
                </a:solidFill>
                <a:latin typeface="Tahoma" panose="020B0604030504040204" pitchFamily="34" charset="0"/>
                <a:cs typeface="Source Sans Pro Light"/>
              </a:rPr>
              <a:t>vệ</a:t>
            </a:r>
            <a:endParaRPr lang="en-US" sz="2052" dirty="0">
              <a:solidFill>
                <a:prstClr val="black"/>
              </a:solidFill>
              <a:latin typeface="Tahoma" panose="020B0604030504040204" pitchFamily="34" charset="0"/>
              <a:cs typeface="Source Sans Pro Light"/>
            </a:endParaRPr>
          </a:p>
        </p:txBody>
      </p:sp>
      <p:pic>
        <p:nvPicPr>
          <p:cNvPr id="18" name="Picture 17" descr="A group of people in a room&#10;&#10;Description automatically generated">
            <a:extLst>
              <a:ext uri="{FF2B5EF4-FFF2-40B4-BE49-F238E27FC236}">
                <a16:creationId xmlns:a16="http://schemas.microsoft.com/office/drawing/2014/main" id="{36F3D04D-458B-4710-BB6F-01B777BB10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90287" y="1701343"/>
            <a:ext cx="3018312" cy="4206538"/>
          </a:xfrm>
          <a:prstGeom prst="rect">
            <a:avLst/>
          </a:prstGeom>
        </p:spPr>
      </p:pic>
      <p:grpSp>
        <p:nvGrpSpPr>
          <p:cNvPr id="2" name="Group 1">
            <a:extLst>
              <a:ext uri="{FF2B5EF4-FFF2-40B4-BE49-F238E27FC236}">
                <a16:creationId xmlns:a16="http://schemas.microsoft.com/office/drawing/2014/main" id="{B96F2901-AAF8-4C1F-95EF-CB5B96675C7C}"/>
              </a:ext>
            </a:extLst>
          </p:cNvPr>
          <p:cNvGrpSpPr/>
          <p:nvPr/>
        </p:nvGrpSpPr>
        <p:grpSpPr>
          <a:xfrm>
            <a:off x="1293" y="87458"/>
            <a:ext cx="11821643" cy="1569278"/>
            <a:chOff x="317572" y="134111"/>
            <a:chExt cx="18433007" cy="2446912"/>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317572" y="134111"/>
              <a:ext cx="17932224" cy="2194606"/>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177">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7" y="5459031"/>
                <a:ext cx="7163593" cy="190195"/>
              </a:xfrm>
              <a:prstGeom prst="rect">
                <a:avLst/>
              </a:prstGeom>
            </p:spPr>
            <p:txBody>
              <a:bodyPr vert="horz" wrap="square" lIns="0" tIns="8145" rIns="0" bIns="0" rtlCol="0">
                <a:spAutoFit/>
              </a:bodyPr>
              <a:lstStyle/>
              <a:p>
                <a:pPr marL="8145" defTabSz="293177">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13" name="Title 1">
              <a:extLst>
                <a:ext uri="{FF2B5EF4-FFF2-40B4-BE49-F238E27FC236}">
                  <a16:creationId xmlns:a16="http://schemas.microsoft.com/office/drawing/2014/main" id="{F15AEDD8-D18D-4552-9776-AF144EB55CC4}"/>
                </a:ext>
              </a:extLst>
            </p:cNvPr>
            <p:cNvSpPr txBox="1">
              <a:spLocks/>
            </p:cNvSpPr>
            <p:nvPr/>
          </p:nvSpPr>
          <p:spPr>
            <a:xfrm>
              <a:off x="818355" y="514146"/>
              <a:ext cx="17932224" cy="206687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244">
                <a:defRPr/>
              </a:pPr>
              <a:r>
                <a:rPr lang="en-US" sz="3463" b="1" dirty="0">
                  <a:solidFill>
                    <a:schemeClr val="bg1"/>
                  </a:solidFill>
                </a:rPr>
                <a:t>“</a:t>
              </a:r>
              <a:r>
                <a:rPr lang="en-US" sz="3463" b="1" dirty="0" err="1">
                  <a:solidFill>
                    <a:schemeClr val="bg1"/>
                  </a:solidFill>
                </a:rPr>
                <a:t>Dịch</a:t>
              </a:r>
              <a:r>
                <a:rPr lang="en-US" sz="3463" b="1" dirty="0">
                  <a:solidFill>
                    <a:schemeClr val="bg1"/>
                  </a:solidFill>
                </a:rPr>
                <a:t> </a:t>
              </a:r>
              <a:r>
                <a:rPr lang="en-US" sz="3463" b="1" dirty="0" err="1">
                  <a:solidFill>
                    <a:schemeClr val="bg1"/>
                  </a:solidFill>
                </a:rPr>
                <a:t>vụ</a:t>
              </a:r>
              <a:r>
                <a:rPr lang="en-US" sz="3463" b="1" dirty="0">
                  <a:solidFill>
                    <a:schemeClr val="bg1"/>
                  </a:solidFill>
                </a:rPr>
                <a:t> </a:t>
              </a: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a:t>
              </a:r>
              <a:r>
                <a:rPr lang="en-US" sz="3463" b="1" dirty="0" err="1">
                  <a:solidFill>
                    <a:schemeClr val="bg1"/>
                  </a:solidFill>
                </a:rPr>
                <a:t>dựa</a:t>
              </a:r>
              <a:r>
                <a:rPr lang="en-US" sz="3463" b="1" dirty="0">
                  <a:solidFill>
                    <a:schemeClr val="bg1"/>
                  </a:solidFill>
                </a:rPr>
                <a:t> </a:t>
              </a:r>
              <a:r>
                <a:rPr lang="en-US" sz="3463" b="1" dirty="0" err="1">
                  <a:solidFill>
                    <a:schemeClr val="bg1"/>
                  </a:solidFill>
                </a:rPr>
                <a:t>vào</a:t>
              </a:r>
              <a:r>
                <a:rPr lang="en-US" sz="3463" b="1" dirty="0">
                  <a:solidFill>
                    <a:schemeClr val="bg1"/>
                  </a:solidFill>
                </a:rPr>
                <a:t> </a:t>
              </a:r>
              <a:r>
                <a:rPr lang="en-US" sz="3463" b="1" dirty="0" err="1">
                  <a:solidFill>
                    <a:schemeClr val="bg1"/>
                  </a:solidFill>
                </a:rPr>
                <a:t>cộng</a:t>
              </a:r>
              <a:r>
                <a:rPr lang="en-US" sz="3463" b="1" dirty="0">
                  <a:solidFill>
                    <a:schemeClr val="bg1"/>
                  </a:solidFill>
                </a:rPr>
                <a:t> </a:t>
              </a:r>
              <a:r>
                <a:rPr lang="en-US" sz="3463" b="1" dirty="0" err="1">
                  <a:solidFill>
                    <a:schemeClr val="bg1"/>
                  </a:solidFill>
                </a:rPr>
                <a:t>đồng</a:t>
              </a:r>
              <a:r>
                <a:rPr lang="en-US" sz="3463" b="1" dirty="0">
                  <a:solidFill>
                    <a:schemeClr val="bg1"/>
                  </a:solidFill>
                </a:rPr>
                <a:t>” </a:t>
              </a:r>
            </a:p>
            <a:p>
              <a:pPr defTabSz="914244">
                <a:defRPr/>
              </a:pPr>
              <a:r>
                <a:rPr lang="en-US" sz="3463" b="1" dirty="0" err="1">
                  <a:solidFill>
                    <a:schemeClr val="bg1"/>
                  </a:solidFill>
                </a:rPr>
                <a:t>Bảo</a:t>
              </a:r>
              <a:r>
                <a:rPr lang="en-US" sz="3463" b="1" dirty="0">
                  <a:solidFill>
                    <a:schemeClr val="bg1"/>
                  </a:solidFill>
                </a:rPr>
                <a:t> </a:t>
              </a:r>
              <a:r>
                <a:rPr lang="en-US" sz="3463" b="1" dirty="0" err="1">
                  <a:solidFill>
                    <a:schemeClr val="bg1"/>
                  </a:solidFill>
                </a:rPr>
                <a:t>vệ</a:t>
              </a:r>
              <a:r>
                <a:rPr lang="en-US" sz="3463" b="1" dirty="0">
                  <a:solidFill>
                    <a:schemeClr val="bg1"/>
                  </a:solidFill>
                </a:rPr>
                <a:t> </a:t>
              </a:r>
              <a:r>
                <a:rPr lang="en-US" sz="3463" b="1" dirty="0" err="1">
                  <a:solidFill>
                    <a:schemeClr val="bg1"/>
                  </a:solidFill>
                </a:rPr>
                <a:t>cả</a:t>
              </a:r>
              <a:r>
                <a:rPr lang="en-US" sz="3463" b="1" dirty="0">
                  <a:solidFill>
                    <a:schemeClr val="bg1"/>
                  </a:solidFill>
                </a:rPr>
                <a:t> người </a:t>
              </a: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a:t>
              </a:r>
              <a:r>
                <a:rPr lang="en-US" sz="3463" b="1" dirty="0" err="1">
                  <a:solidFill>
                    <a:schemeClr val="bg1"/>
                  </a:solidFill>
                </a:rPr>
                <a:t>và</a:t>
              </a:r>
              <a:r>
                <a:rPr lang="en-US" sz="3463" b="1" dirty="0">
                  <a:solidFill>
                    <a:schemeClr val="bg1"/>
                  </a:solidFill>
                </a:rPr>
                <a:t> </a:t>
              </a:r>
              <a:r>
                <a:rPr lang="en-US" sz="3463" b="1" dirty="0" err="1">
                  <a:solidFill>
                    <a:schemeClr val="bg1"/>
                  </a:solidFill>
                </a:rPr>
                <a:t>khách</a:t>
              </a:r>
              <a:r>
                <a:rPr lang="en-US" sz="3463" b="1" dirty="0">
                  <a:solidFill>
                    <a:schemeClr val="bg1"/>
                  </a:solidFill>
                </a:rPr>
                <a:t> </a:t>
              </a:r>
              <a:r>
                <a:rPr lang="en-US" sz="3463" b="1" dirty="0" err="1">
                  <a:solidFill>
                    <a:schemeClr val="bg1"/>
                  </a:solidFill>
                </a:rPr>
                <a:t>hàng</a:t>
              </a:r>
              <a:r>
                <a:rPr lang="en-US" sz="3463" b="1" dirty="0">
                  <a:solidFill>
                    <a:schemeClr val="bg1"/>
                  </a:solidFill>
                </a:rPr>
                <a:t> </a:t>
              </a:r>
            </a:p>
          </p:txBody>
        </p:sp>
      </p:grpSp>
    </p:spTree>
    <p:custDataLst>
      <p:tags r:id="rId1"/>
    </p:custDataLst>
    <p:extLst>
      <p:ext uri="{BB962C8B-B14F-4D97-AF65-F5344CB8AC3E}">
        <p14:creationId xmlns:p14="http://schemas.microsoft.com/office/powerpoint/2010/main" val="4112061143"/>
      </p:ext>
    </p:extLst>
  </p:cSld>
  <p:clrMapOvr>
    <a:masterClrMapping/>
  </p:clrMapOvr>
  <mc:AlternateContent xmlns:mc="http://schemas.openxmlformats.org/markup-compatibility/2006" xmlns:p14="http://schemas.microsoft.com/office/powerpoint/2010/main">
    <mc:Choice Requires="p14">
      <p:transition spd="slow" p14:dur="2000" advTm="7161"/>
    </mc:Choice>
    <mc:Fallback xmlns="">
      <p:transition spd="slow" advTm="7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ACBE4F-C67F-4EBA-B1F1-4824F75E3A50}"/>
              </a:ext>
            </a:extLst>
          </p:cNvPr>
          <p:cNvSpPr/>
          <p:nvPr/>
        </p:nvSpPr>
        <p:spPr>
          <a:xfrm>
            <a:off x="6228959" y="162126"/>
            <a:ext cx="5962985" cy="1276503"/>
          </a:xfrm>
          <a:prstGeom prst="rect">
            <a:avLst/>
          </a:prstGeom>
        </p:spPr>
        <p:txBody>
          <a:bodyPr wrap="square">
            <a:spAutoFit/>
          </a:bodyPr>
          <a:lstStyle/>
          <a:p>
            <a:pPr marL="8145" defTabSz="293177">
              <a:spcBef>
                <a:spcPts val="64"/>
              </a:spcBef>
              <a:defRPr/>
            </a:pPr>
            <a:r>
              <a:rPr lang="en-US" sz="2565" spc="-19" dirty="0">
                <a:latin typeface="Tahoma" panose="020B0604030504040204" pitchFamily="34" charset="0"/>
                <a:cs typeface="Source Sans Pro Light"/>
              </a:rPr>
              <a:t>ISHC </a:t>
            </a:r>
            <a:r>
              <a:rPr lang="en-US" sz="2565" spc="-19" dirty="0" err="1">
                <a:latin typeface="Tahoma" panose="020B0604030504040204" pitchFamily="34" charset="0"/>
                <a:cs typeface="Source Sans Pro Light"/>
              </a:rPr>
              <a:t>kết</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nối</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với</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trạm</a:t>
            </a:r>
            <a:r>
              <a:rPr lang="en-US" sz="2565" spc="-19" dirty="0">
                <a:latin typeface="Tahoma" panose="020B0604030504040204" pitchFamily="34" charset="0"/>
                <a:cs typeface="Source Sans Pro Light"/>
              </a:rPr>
              <a:t> y </a:t>
            </a:r>
            <a:r>
              <a:rPr lang="en-US" sz="2565" spc="-19" dirty="0" err="1">
                <a:latin typeface="Tahoma" panose="020B0604030504040204" pitchFamily="34" charset="0"/>
                <a:cs typeface="Source Sans Pro Light"/>
              </a:rPr>
              <a:t>tế</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cơ</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sở</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để</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đảm</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bảo</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khách</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hàng</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chăm</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sóc</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tại</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nhà</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được</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thường</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xuyên</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kiểm</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tra</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tại</a:t>
            </a:r>
            <a:r>
              <a:rPr lang="en-US" sz="2565" spc="-19" dirty="0">
                <a:latin typeface="Tahoma" panose="020B0604030504040204" pitchFamily="34" charset="0"/>
                <a:cs typeface="Source Sans Pro Light"/>
              </a:rPr>
              <a:t> </a:t>
            </a:r>
            <a:r>
              <a:rPr lang="en-US" sz="2565" spc="-19" dirty="0" err="1">
                <a:latin typeface="Tahoma" panose="020B0604030504040204" pitchFamily="34" charset="0"/>
                <a:cs typeface="Source Sans Pro Light"/>
              </a:rPr>
              <a:t>nhà</a:t>
            </a:r>
            <a:r>
              <a:rPr lang="en-US" sz="2565" spc="-19" dirty="0">
                <a:latin typeface="Tahoma" panose="020B0604030504040204" pitchFamily="34" charset="0"/>
                <a:cs typeface="Source Sans Pro Light"/>
              </a:rPr>
              <a:t>. </a:t>
            </a:r>
          </a:p>
        </p:txBody>
      </p:sp>
      <p:grpSp>
        <p:nvGrpSpPr>
          <p:cNvPr id="2" name="Group 1">
            <a:extLst>
              <a:ext uri="{FF2B5EF4-FFF2-40B4-BE49-F238E27FC236}">
                <a16:creationId xmlns:a16="http://schemas.microsoft.com/office/drawing/2014/main" id="{208AC047-F8C6-48F6-B50C-9578E70B8CBA}"/>
              </a:ext>
            </a:extLst>
          </p:cNvPr>
          <p:cNvGrpSpPr/>
          <p:nvPr/>
        </p:nvGrpSpPr>
        <p:grpSpPr>
          <a:xfrm>
            <a:off x="55651" y="20944"/>
            <a:ext cx="6040350" cy="1524480"/>
            <a:chOff x="86685" y="32657"/>
            <a:chExt cx="9418471" cy="2377059"/>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86685" y="32657"/>
              <a:ext cx="9418471" cy="2194606"/>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177">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7" y="5459031"/>
                <a:ext cx="7163593" cy="190195"/>
              </a:xfrm>
              <a:prstGeom prst="rect">
                <a:avLst/>
              </a:prstGeom>
            </p:spPr>
            <p:txBody>
              <a:bodyPr vert="horz" wrap="square" lIns="0" tIns="8145" rIns="0" bIns="0" rtlCol="0">
                <a:spAutoFit/>
              </a:bodyPr>
              <a:lstStyle/>
              <a:p>
                <a:pPr marL="8145" defTabSz="293177">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121270" y="342839"/>
              <a:ext cx="9200271" cy="2066877"/>
            </a:xfrm>
            <a:prstGeom prst="rect">
              <a:avLst/>
            </a:prstGeom>
          </p:spPr>
          <p:txBody>
            <a:bodyPr>
              <a:normAutofit fontScale="92500" lnSpcReduction="10000"/>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244">
                <a:defRPr/>
              </a:pPr>
              <a:r>
                <a:rPr lang="en-US" sz="3463" b="1" dirty="0">
                  <a:solidFill>
                    <a:schemeClr val="bg1"/>
                  </a:solidFill>
                </a:rPr>
                <a:t>“</a:t>
              </a: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a:t>
              </a:r>
              <a:r>
                <a:rPr lang="en-US" sz="3463" b="1" dirty="0" err="1">
                  <a:solidFill>
                    <a:schemeClr val="bg1"/>
                  </a:solidFill>
                </a:rPr>
                <a:t>dựa</a:t>
              </a:r>
              <a:r>
                <a:rPr lang="en-US" sz="3463" b="1" dirty="0">
                  <a:solidFill>
                    <a:schemeClr val="bg1"/>
                  </a:solidFill>
                </a:rPr>
                <a:t> </a:t>
              </a:r>
              <a:r>
                <a:rPr lang="en-US" sz="3463" b="1" dirty="0" err="1">
                  <a:solidFill>
                    <a:schemeClr val="bg1"/>
                  </a:solidFill>
                </a:rPr>
                <a:t>vào</a:t>
              </a:r>
              <a:r>
                <a:rPr lang="en-US" sz="3463" b="1" dirty="0">
                  <a:solidFill>
                    <a:schemeClr val="bg1"/>
                  </a:solidFill>
                </a:rPr>
                <a:t> </a:t>
              </a:r>
              <a:r>
                <a:rPr lang="en-US" sz="3463" b="1" dirty="0" err="1">
                  <a:solidFill>
                    <a:schemeClr val="bg1"/>
                  </a:solidFill>
                </a:rPr>
                <a:t>cộng</a:t>
              </a:r>
              <a:r>
                <a:rPr lang="en-US" sz="3463" b="1" dirty="0">
                  <a:solidFill>
                    <a:schemeClr val="bg1"/>
                  </a:solidFill>
                </a:rPr>
                <a:t> </a:t>
              </a:r>
              <a:r>
                <a:rPr lang="en-US" sz="3463" b="1" dirty="0" err="1">
                  <a:solidFill>
                    <a:schemeClr val="bg1"/>
                  </a:solidFill>
                </a:rPr>
                <a:t>đồng</a:t>
              </a:r>
              <a:r>
                <a:rPr lang="en-US" sz="3463" b="1" dirty="0">
                  <a:solidFill>
                    <a:schemeClr val="bg1"/>
                  </a:solidFill>
                </a:rPr>
                <a:t>”</a:t>
              </a:r>
            </a:p>
            <a:p>
              <a:pPr defTabSz="914244">
                <a:defRPr/>
              </a:pPr>
              <a:r>
                <a:rPr lang="en-US" sz="3463" b="1" dirty="0">
                  <a:solidFill>
                    <a:schemeClr val="bg1"/>
                  </a:solidFill>
                </a:rPr>
                <a:t>- </a:t>
              </a:r>
              <a:r>
                <a:rPr lang="en-US" sz="3463" b="1" dirty="0" err="1">
                  <a:solidFill>
                    <a:schemeClr val="bg1"/>
                  </a:solidFill>
                </a:rPr>
                <a:t>Chăm</a:t>
              </a:r>
              <a:r>
                <a:rPr lang="en-US" sz="3463" b="1" dirty="0">
                  <a:solidFill>
                    <a:schemeClr val="bg1"/>
                  </a:solidFill>
                </a:rPr>
                <a:t> </a:t>
              </a:r>
              <a:r>
                <a:rPr lang="en-US" sz="3463" b="1" dirty="0" err="1">
                  <a:solidFill>
                    <a:schemeClr val="bg1"/>
                  </a:solidFill>
                </a:rPr>
                <a:t>sóc</a:t>
              </a:r>
              <a:r>
                <a:rPr lang="en-US" sz="3463" b="1" dirty="0">
                  <a:solidFill>
                    <a:schemeClr val="bg1"/>
                  </a:solidFill>
                </a:rPr>
                <a:t> y </a:t>
              </a:r>
              <a:r>
                <a:rPr lang="en-US" sz="3463" b="1" dirty="0" err="1">
                  <a:solidFill>
                    <a:schemeClr val="bg1"/>
                  </a:solidFill>
                </a:rPr>
                <a:t>tế</a:t>
              </a:r>
              <a:r>
                <a:rPr lang="en-US" sz="3463" b="1" dirty="0">
                  <a:solidFill>
                    <a:schemeClr val="bg1"/>
                  </a:solidFill>
                </a:rPr>
                <a:t>/</a:t>
              </a:r>
              <a:r>
                <a:rPr lang="en-US" sz="3463" b="1" dirty="0" err="1">
                  <a:solidFill>
                    <a:schemeClr val="bg1"/>
                  </a:solidFill>
                </a:rPr>
                <a:t>sức</a:t>
              </a:r>
              <a:r>
                <a:rPr lang="en-US" sz="3463" b="1" dirty="0">
                  <a:solidFill>
                    <a:schemeClr val="bg1"/>
                  </a:solidFill>
                </a:rPr>
                <a:t> </a:t>
              </a:r>
              <a:r>
                <a:rPr lang="en-US" sz="3463" b="1" dirty="0" err="1">
                  <a:solidFill>
                    <a:schemeClr val="bg1"/>
                  </a:solidFill>
                </a:rPr>
                <a:t>khỏe</a:t>
              </a:r>
              <a:endParaRPr lang="en-US" sz="3463" b="1" dirty="0">
                <a:solidFill>
                  <a:schemeClr val="bg1"/>
                </a:solidFill>
              </a:endParaRPr>
            </a:p>
          </p:txBody>
        </p:sp>
      </p:grpSp>
      <p:pic>
        <p:nvPicPr>
          <p:cNvPr id="15" name="Picture 14" descr="A person sitting posing for the camera&#10;&#10;Description automatically generated">
            <a:extLst>
              <a:ext uri="{FF2B5EF4-FFF2-40B4-BE49-F238E27FC236}">
                <a16:creationId xmlns:a16="http://schemas.microsoft.com/office/drawing/2014/main" id="{3BA8483A-263A-4F6D-B01F-72E5BBFC6E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3030" y="1936074"/>
            <a:ext cx="4243673" cy="4603193"/>
          </a:xfrm>
          <a:prstGeom prst="rect">
            <a:avLst/>
          </a:prstGeom>
        </p:spPr>
      </p:pic>
      <p:pic>
        <p:nvPicPr>
          <p:cNvPr id="12" name="Picture 11" descr="A group of people sitting on a bed&#10;&#10;Description automatically generated">
            <a:extLst>
              <a:ext uri="{FF2B5EF4-FFF2-40B4-BE49-F238E27FC236}">
                <a16:creationId xmlns:a16="http://schemas.microsoft.com/office/drawing/2014/main" id="{4EA91C12-2BEB-4C7C-8FF0-6154DE6D43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32180" y="1927006"/>
            <a:ext cx="3803891" cy="4550541"/>
          </a:xfrm>
          <a:prstGeom prst="rect">
            <a:avLst/>
          </a:prstGeom>
        </p:spPr>
      </p:pic>
      <p:pic>
        <p:nvPicPr>
          <p:cNvPr id="14" name="Picture 13" descr="A picture containing building, person, sitting, table&#10;&#10;Description automatically generated">
            <a:extLst>
              <a:ext uri="{FF2B5EF4-FFF2-40B4-BE49-F238E27FC236}">
                <a16:creationId xmlns:a16="http://schemas.microsoft.com/office/drawing/2014/main" id="{86922E22-E86B-4F9C-9925-CC31C2B029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511841" y="1938998"/>
            <a:ext cx="3587130" cy="4589229"/>
          </a:xfrm>
          <a:prstGeom prst="rect">
            <a:avLst/>
          </a:prstGeom>
        </p:spPr>
      </p:pic>
    </p:spTree>
    <p:custDataLst>
      <p:tags r:id="rId1"/>
    </p:custDataLst>
    <p:extLst>
      <p:ext uri="{BB962C8B-B14F-4D97-AF65-F5344CB8AC3E}">
        <p14:creationId xmlns:p14="http://schemas.microsoft.com/office/powerpoint/2010/main" val="219062224"/>
      </p:ext>
    </p:extLst>
  </p:cSld>
  <p:clrMapOvr>
    <a:masterClrMapping/>
  </p:clrMapOvr>
  <mc:AlternateContent xmlns:mc="http://schemas.openxmlformats.org/markup-compatibility/2006" xmlns:p14="http://schemas.microsoft.com/office/powerpoint/2010/main">
    <mc:Choice Requires="p14">
      <p:transition spd="slow" p14:dur="2000" advTm="7904"/>
    </mc:Choice>
    <mc:Fallback xmlns="">
      <p:transition spd="slow" advTm="7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5EE7FE-3686-4408-90A3-7930B0F8FB37}"/>
              </a:ext>
            </a:extLst>
          </p:cNvPr>
          <p:cNvGrpSpPr/>
          <p:nvPr/>
        </p:nvGrpSpPr>
        <p:grpSpPr>
          <a:xfrm>
            <a:off x="470625" y="915778"/>
            <a:ext cx="5833178" cy="5689652"/>
            <a:chOff x="733738" y="1427935"/>
            <a:chExt cx="9095437" cy="8871641"/>
          </a:xfrm>
        </p:grpSpPr>
        <p:pic>
          <p:nvPicPr>
            <p:cNvPr id="3" name="Picture 2" descr="A group of people standing in a room&#10;&#10;Description automatically generated">
              <a:extLst>
                <a:ext uri="{FF2B5EF4-FFF2-40B4-BE49-F238E27FC236}">
                  <a16:creationId xmlns:a16="http://schemas.microsoft.com/office/drawing/2014/main" id="{16B197DB-67E9-4760-B95B-32BA0298ED69}"/>
                </a:ext>
              </a:extLst>
            </p:cNvPr>
            <p:cNvPicPr>
              <a:picLocks noChangeAspect="1"/>
            </p:cNvPicPr>
            <p:nvPr/>
          </p:nvPicPr>
          <p:blipFill rotWithShape="1">
            <a:blip r:embed="rId4">
              <a:extLst>
                <a:ext uri="{28A0092B-C50C-407E-A947-70E740481C1C}">
                  <a14:useLocalDpi xmlns:a14="http://schemas.microsoft.com/office/drawing/2010/main" val="0"/>
                </a:ext>
              </a:extLst>
            </a:blip>
            <a:srcRect t="3655" b="4888"/>
            <a:stretch/>
          </p:blipFill>
          <p:spPr>
            <a:xfrm>
              <a:off x="733738" y="1427935"/>
              <a:ext cx="8607643" cy="7872149"/>
            </a:xfrm>
            <a:prstGeom prst="rect">
              <a:avLst/>
            </a:prstGeom>
          </p:spPr>
        </p:pic>
        <p:sp>
          <p:nvSpPr>
            <p:cNvPr id="7" name="Rectangle 6">
              <a:extLst>
                <a:ext uri="{FF2B5EF4-FFF2-40B4-BE49-F238E27FC236}">
                  <a16:creationId xmlns:a16="http://schemas.microsoft.com/office/drawing/2014/main" id="{A81541CF-0004-42CB-AEB6-A2F7FF024CC7}"/>
                </a:ext>
              </a:extLst>
            </p:cNvPr>
            <p:cNvSpPr/>
            <p:nvPr/>
          </p:nvSpPr>
          <p:spPr>
            <a:xfrm>
              <a:off x="1221532" y="9540130"/>
              <a:ext cx="8607643" cy="759446"/>
            </a:xfrm>
            <a:prstGeom prst="rect">
              <a:avLst/>
            </a:prstGeom>
          </p:spPr>
          <p:txBody>
            <a:bodyPr wrap="square">
              <a:spAutoFit/>
            </a:bodyPr>
            <a:lstStyle/>
            <a:p>
              <a:pPr marL="8145" defTabSz="293202">
                <a:spcBef>
                  <a:spcPts val="64"/>
                </a:spcBef>
                <a:defRPr/>
              </a:pPr>
              <a:r>
                <a:rPr lang="en-US" sz="2565" spc="-19" dirty="0" err="1">
                  <a:solidFill>
                    <a:prstClr val="black"/>
                  </a:solidFill>
                  <a:latin typeface="Tahoma" panose="020B0604030504040204" pitchFamily="34" charset="0"/>
                  <a:cs typeface="Source Sans Pro Light"/>
                </a:rPr>
                <a:t>Tình</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nguyện</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viên</a:t>
              </a:r>
              <a:r>
                <a:rPr lang="en-US" sz="2565" spc="-19" dirty="0">
                  <a:solidFill>
                    <a:prstClr val="black"/>
                  </a:solidFill>
                  <a:latin typeface="Tahoma" panose="020B0604030504040204" pitchFamily="34" charset="0"/>
                  <a:cs typeface="Source Sans Pro Light"/>
                </a:rPr>
                <a:t> ISHC </a:t>
              </a:r>
              <a:r>
                <a:rPr lang="en-US" sz="2565" spc="-19" dirty="0" err="1">
                  <a:solidFill>
                    <a:prstClr val="black"/>
                  </a:solidFill>
                  <a:latin typeface="Tahoma" panose="020B0604030504040204" pitchFamily="34" charset="0"/>
                  <a:cs typeface="Source Sans Pro Light"/>
                </a:rPr>
                <a:t>tại</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bệnh</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viện</a:t>
              </a:r>
              <a:endParaRPr lang="en-US" sz="2565" dirty="0">
                <a:solidFill>
                  <a:prstClr val="black"/>
                </a:solidFill>
                <a:latin typeface="Tahoma" panose="020B0604030504040204" pitchFamily="34" charset="0"/>
                <a:cs typeface="Source Sans Pro Light"/>
              </a:endParaRPr>
            </a:p>
          </p:txBody>
        </p:sp>
      </p:grpSp>
      <p:grpSp>
        <p:nvGrpSpPr>
          <p:cNvPr id="5" name="Group 4">
            <a:extLst>
              <a:ext uri="{FF2B5EF4-FFF2-40B4-BE49-F238E27FC236}">
                <a16:creationId xmlns:a16="http://schemas.microsoft.com/office/drawing/2014/main" id="{F0D1E4AF-0F2E-4A1E-A71A-6727B70A9EC0}"/>
              </a:ext>
            </a:extLst>
          </p:cNvPr>
          <p:cNvGrpSpPr/>
          <p:nvPr/>
        </p:nvGrpSpPr>
        <p:grpSpPr>
          <a:xfrm>
            <a:off x="6211521" y="849102"/>
            <a:ext cx="5864323" cy="5888275"/>
            <a:chOff x="9754319" y="1425930"/>
            <a:chExt cx="9144000" cy="9181347"/>
          </a:xfrm>
        </p:grpSpPr>
        <p:pic>
          <p:nvPicPr>
            <p:cNvPr id="11" name="Picture 10" descr="A picture containing person, indoor, sitting, man&#10;&#10;Description automatically generated">
              <a:extLst>
                <a:ext uri="{FF2B5EF4-FFF2-40B4-BE49-F238E27FC236}">
                  <a16:creationId xmlns:a16="http://schemas.microsoft.com/office/drawing/2014/main" id="{CEF16C25-54B1-417D-B2EF-FD34787A3965}"/>
                </a:ext>
              </a:extLst>
            </p:cNvPr>
            <p:cNvPicPr>
              <a:picLocks noChangeAspect="1"/>
            </p:cNvPicPr>
            <p:nvPr/>
          </p:nvPicPr>
          <p:blipFill rotWithShape="1">
            <a:blip r:embed="rId5">
              <a:extLst>
                <a:ext uri="{28A0092B-C50C-407E-A947-70E740481C1C}">
                  <a14:useLocalDpi xmlns:a14="http://schemas.microsoft.com/office/drawing/2010/main" val="0"/>
                </a:ext>
              </a:extLst>
            </a:blip>
            <a:srcRect t="11520"/>
            <a:stretch/>
          </p:blipFill>
          <p:spPr>
            <a:xfrm>
              <a:off x="11010998" y="1425930"/>
              <a:ext cx="6584176" cy="7767555"/>
            </a:xfrm>
            <a:prstGeom prst="rect">
              <a:avLst/>
            </a:prstGeom>
          </p:spPr>
        </p:pic>
        <p:sp>
          <p:nvSpPr>
            <p:cNvPr id="12" name="Rectangle 11">
              <a:extLst>
                <a:ext uri="{FF2B5EF4-FFF2-40B4-BE49-F238E27FC236}">
                  <a16:creationId xmlns:a16="http://schemas.microsoft.com/office/drawing/2014/main" id="{C46AA8FC-D29F-4903-B921-227625A4D4B2}"/>
                </a:ext>
              </a:extLst>
            </p:cNvPr>
            <p:cNvSpPr/>
            <p:nvPr/>
          </p:nvSpPr>
          <p:spPr>
            <a:xfrm>
              <a:off x="9754319" y="9232353"/>
              <a:ext cx="9144000" cy="1374924"/>
            </a:xfrm>
            <a:prstGeom prst="rect">
              <a:avLst/>
            </a:prstGeom>
          </p:spPr>
          <p:txBody>
            <a:bodyPr wrap="square">
              <a:spAutoFit/>
            </a:bodyPr>
            <a:lstStyle/>
            <a:p>
              <a:pPr marL="8145" defTabSz="293202">
                <a:spcBef>
                  <a:spcPts val="64"/>
                </a:spcBef>
                <a:defRPr/>
              </a:pPr>
              <a:r>
                <a:rPr lang="en-US" sz="2565" spc="-19" dirty="0" err="1">
                  <a:solidFill>
                    <a:prstClr val="black"/>
                  </a:solidFill>
                  <a:latin typeface="Tahoma" panose="020B0604030504040204" pitchFamily="34" charset="0"/>
                  <a:cs typeface="Source Sans Pro Light"/>
                </a:rPr>
                <a:t>Bên</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cạnh</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dịch</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vụ</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đưa</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đến</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cơ</a:t>
              </a:r>
              <a:r>
                <a:rPr lang="en-US" sz="2565" spc="-19" dirty="0">
                  <a:solidFill>
                    <a:prstClr val="black"/>
                  </a:solidFill>
                  <a:latin typeface="Tahoma" panose="020B0604030504040204" pitchFamily="34" charset="0"/>
                  <a:cs typeface="Source Sans Pro Light"/>
                </a:rPr>
                <a:t> ở y </a:t>
              </a:r>
              <a:r>
                <a:rPr lang="en-US" sz="2565" spc="-19" dirty="0" err="1">
                  <a:solidFill>
                    <a:prstClr val="black"/>
                  </a:solidFill>
                  <a:latin typeface="Tahoma" panose="020B0604030504040204" pitchFamily="34" charset="0"/>
                  <a:cs typeface="Source Sans Pro Light"/>
                </a:rPr>
                <a:t>tế</a:t>
              </a:r>
              <a:r>
                <a:rPr lang="en-US" sz="2565" spc="-19" dirty="0">
                  <a:solidFill>
                    <a:prstClr val="black"/>
                  </a:solidFill>
                  <a:latin typeface="Tahoma" panose="020B0604030504040204" pitchFamily="34" charset="0"/>
                  <a:cs typeface="Source Sans Pro Light"/>
                </a:rPr>
                <a:t>,  ISHC </a:t>
              </a:r>
              <a:r>
                <a:rPr lang="en-US" sz="2565" spc="-19" dirty="0" err="1">
                  <a:solidFill>
                    <a:prstClr val="black"/>
                  </a:solidFill>
                  <a:latin typeface="Tahoma" panose="020B0604030504040204" pitchFamily="34" charset="0"/>
                  <a:cs typeface="Source Sans Pro Light"/>
                </a:rPr>
                <a:t>cũng</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hỗ</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trợ</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tài</a:t>
              </a:r>
              <a:r>
                <a:rPr lang="en-US" sz="2565" spc="-19" dirty="0">
                  <a:solidFill>
                    <a:prstClr val="black"/>
                  </a:solidFill>
                  <a:latin typeface="Tahoma" panose="020B0604030504040204" pitchFamily="34" charset="0"/>
                  <a:cs typeface="Source Sans Pro Light"/>
                </a:rPr>
                <a:t> </a:t>
              </a:r>
              <a:r>
                <a:rPr lang="en-US" sz="2565" spc="-19" dirty="0" err="1">
                  <a:solidFill>
                    <a:prstClr val="black"/>
                  </a:solidFill>
                  <a:latin typeface="Tahoma" panose="020B0604030504040204" pitchFamily="34" charset="0"/>
                  <a:cs typeface="Source Sans Pro Light"/>
                </a:rPr>
                <a:t>chính</a:t>
              </a:r>
              <a:endParaRPr lang="en-US" sz="2565" dirty="0">
                <a:solidFill>
                  <a:prstClr val="black"/>
                </a:solidFill>
                <a:latin typeface="Tahoma" panose="020B0604030504040204" pitchFamily="34" charset="0"/>
                <a:cs typeface="Source Sans Pro Light"/>
              </a:endParaRPr>
            </a:p>
          </p:txBody>
        </p:sp>
      </p:grpSp>
      <p:grpSp>
        <p:nvGrpSpPr>
          <p:cNvPr id="9" name="Group 8">
            <a:extLst>
              <a:ext uri="{FF2B5EF4-FFF2-40B4-BE49-F238E27FC236}">
                <a16:creationId xmlns:a16="http://schemas.microsoft.com/office/drawing/2014/main" id="{B72B307C-F508-4EE1-87E0-16F4210AAF80}"/>
              </a:ext>
            </a:extLst>
          </p:cNvPr>
          <p:cNvGrpSpPr/>
          <p:nvPr/>
        </p:nvGrpSpPr>
        <p:grpSpPr>
          <a:xfrm>
            <a:off x="97828" y="55233"/>
            <a:ext cx="12487872" cy="1311416"/>
            <a:chOff x="152449" y="86113"/>
            <a:chExt cx="19471832" cy="2044837"/>
          </a:xfrm>
        </p:grpSpPr>
        <p:grpSp>
          <p:nvGrpSpPr>
            <p:cNvPr id="10" name="Group 9">
              <a:extLst>
                <a:ext uri="{FF2B5EF4-FFF2-40B4-BE49-F238E27FC236}">
                  <a16:creationId xmlns:a16="http://schemas.microsoft.com/office/drawing/2014/main" id="{33994F45-4CFE-4147-BB45-AF7AED514816}"/>
                </a:ext>
              </a:extLst>
            </p:cNvPr>
            <p:cNvGrpSpPr/>
            <p:nvPr/>
          </p:nvGrpSpPr>
          <p:grpSpPr>
            <a:xfrm rot="10800000" flipH="1">
              <a:off x="152449" y="292751"/>
              <a:ext cx="19471832" cy="1171280"/>
              <a:chOff x="269008" y="5437056"/>
              <a:chExt cx="17327084" cy="598300"/>
            </a:xfrm>
          </p:grpSpPr>
          <p:sp>
            <p:nvSpPr>
              <p:cNvPr id="14" name="object 25">
                <a:extLst>
                  <a:ext uri="{FF2B5EF4-FFF2-40B4-BE49-F238E27FC236}">
                    <a16:creationId xmlns:a16="http://schemas.microsoft.com/office/drawing/2014/main" id="{E80E4D3C-F775-4A6B-8CE3-C72EE14B1E92}"/>
                  </a:ext>
                </a:extLst>
              </p:cNvPr>
              <p:cNvSpPr/>
              <p:nvPr/>
            </p:nvSpPr>
            <p:spPr>
              <a:xfrm>
                <a:off x="269008" y="5437056"/>
                <a:ext cx="17327084" cy="5983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026" dirty="0">
                  <a:solidFill>
                    <a:prstClr val="black"/>
                  </a:solidFill>
                  <a:latin typeface="Tahoma" panose="020B0604030504040204" pitchFamily="34" charset="0"/>
                </a:endParaRPr>
              </a:p>
            </p:txBody>
          </p:sp>
          <p:sp>
            <p:nvSpPr>
              <p:cNvPr id="15" name="object 26">
                <a:extLst>
                  <a:ext uri="{FF2B5EF4-FFF2-40B4-BE49-F238E27FC236}">
                    <a16:creationId xmlns:a16="http://schemas.microsoft.com/office/drawing/2014/main" id="{750B3FCB-FF8F-4DF2-8989-9CDD54955B32}"/>
                  </a:ext>
                </a:extLst>
              </p:cNvPr>
              <p:cNvSpPr txBox="1"/>
              <p:nvPr/>
            </p:nvSpPr>
            <p:spPr>
              <a:xfrm>
                <a:off x="665956" y="5456527"/>
                <a:ext cx="7163594" cy="195205"/>
              </a:xfrm>
              <a:prstGeom prst="rect">
                <a:avLst/>
              </a:prstGeom>
            </p:spPr>
            <p:txBody>
              <a:bodyPr vert="horz" wrap="square" lIns="0" tIns="8145" rIns="0" bIns="0" rtlCol="0">
                <a:spAutoFit/>
              </a:bodyPr>
              <a:lstStyle/>
              <a:p>
                <a:pPr marL="8145" defTabSz="293202">
                  <a:spcBef>
                    <a:spcPts val="64"/>
                  </a:spcBef>
                  <a:defRPr/>
                </a:pPr>
                <a:endParaRPr lang="en-US" sz="1539" dirty="0">
                  <a:solidFill>
                    <a:prstClr val="black"/>
                  </a:solidFill>
                  <a:latin typeface="Tahoma" panose="020B0604030504040204" pitchFamily="34" charset="0"/>
                  <a:cs typeface="Source Sans Pro Light"/>
                </a:endParaRPr>
              </a:p>
            </p:txBody>
          </p:sp>
        </p:grpSp>
        <p:sp>
          <p:nvSpPr>
            <p:cNvPr id="13" name="Title 1">
              <a:extLst>
                <a:ext uri="{FF2B5EF4-FFF2-40B4-BE49-F238E27FC236}">
                  <a16:creationId xmlns:a16="http://schemas.microsoft.com/office/drawing/2014/main" id="{56236829-DB0D-4BCA-AFB7-37CFAF8C95D9}"/>
                </a:ext>
              </a:extLst>
            </p:cNvPr>
            <p:cNvSpPr txBox="1">
              <a:spLocks/>
            </p:cNvSpPr>
            <p:nvPr/>
          </p:nvSpPr>
          <p:spPr>
            <a:xfrm>
              <a:off x="330426" y="86113"/>
              <a:ext cx="18858198" cy="204483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4233" b="1" dirty="0" err="1">
                  <a:solidFill>
                    <a:schemeClr val="bg1"/>
                  </a:solidFill>
                </a:rPr>
                <a:t>Dịch</a:t>
              </a:r>
              <a:r>
                <a:rPr lang="en-US" sz="4233" b="1" dirty="0">
                  <a:solidFill>
                    <a:schemeClr val="bg1"/>
                  </a:solidFill>
                </a:rPr>
                <a:t> </a:t>
              </a:r>
              <a:r>
                <a:rPr lang="en-US" sz="4233" b="1" dirty="0" err="1">
                  <a:solidFill>
                    <a:schemeClr val="bg1"/>
                  </a:solidFill>
                </a:rPr>
                <a:t>vụ</a:t>
              </a:r>
              <a:r>
                <a:rPr lang="en-US" sz="4233" b="1" dirty="0">
                  <a:solidFill>
                    <a:schemeClr val="bg1"/>
                  </a:solidFill>
                </a:rPr>
                <a:t> </a:t>
              </a:r>
              <a:r>
                <a:rPr lang="en-US" sz="4233" b="1" dirty="0" err="1">
                  <a:solidFill>
                    <a:schemeClr val="bg1"/>
                  </a:solidFill>
                </a:rPr>
                <a:t>đưa</a:t>
              </a:r>
              <a:r>
                <a:rPr lang="en-US" sz="4233" b="1" dirty="0">
                  <a:solidFill>
                    <a:schemeClr val="bg1"/>
                  </a:solidFill>
                </a:rPr>
                <a:t> </a:t>
              </a:r>
              <a:r>
                <a:rPr lang="en-US" sz="4233" b="1" dirty="0" err="1">
                  <a:solidFill>
                    <a:schemeClr val="bg1"/>
                  </a:solidFill>
                </a:rPr>
                <a:t>đi</a:t>
              </a:r>
              <a:r>
                <a:rPr lang="en-US" sz="4233" b="1" dirty="0">
                  <a:solidFill>
                    <a:schemeClr val="bg1"/>
                  </a:solidFill>
                </a:rPr>
                <a:t> </a:t>
              </a:r>
              <a:r>
                <a:rPr lang="en-US" sz="4233" b="1" dirty="0" err="1">
                  <a:solidFill>
                    <a:schemeClr val="bg1"/>
                  </a:solidFill>
                </a:rPr>
                <a:t>thăm</a:t>
              </a:r>
              <a:r>
                <a:rPr lang="en-US" sz="4233" b="1" dirty="0">
                  <a:solidFill>
                    <a:schemeClr val="bg1"/>
                  </a:solidFill>
                </a:rPr>
                <a:t> </a:t>
              </a:r>
              <a:r>
                <a:rPr lang="en-US" sz="4233" b="1" dirty="0" err="1">
                  <a:solidFill>
                    <a:schemeClr val="bg1"/>
                  </a:solidFill>
                </a:rPr>
                <a:t>khám</a:t>
              </a:r>
              <a:r>
                <a:rPr lang="en-US" sz="4233" b="1" dirty="0">
                  <a:solidFill>
                    <a:schemeClr val="bg1"/>
                  </a:solidFill>
                </a:rPr>
                <a:t> </a:t>
              </a:r>
              <a:r>
                <a:rPr lang="en-US" sz="4233" b="1" dirty="0" err="1">
                  <a:solidFill>
                    <a:schemeClr val="bg1"/>
                  </a:solidFill>
                </a:rPr>
                <a:t>và</a:t>
              </a:r>
              <a:r>
                <a:rPr lang="en-US" sz="4233" b="1" dirty="0">
                  <a:solidFill>
                    <a:schemeClr val="bg1"/>
                  </a:solidFill>
                </a:rPr>
                <a:t> </a:t>
              </a:r>
              <a:r>
                <a:rPr lang="en-US" sz="4233" b="1" dirty="0" err="1">
                  <a:solidFill>
                    <a:schemeClr val="bg1"/>
                  </a:solidFill>
                </a:rPr>
                <a:t>chuyển</a:t>
              </a:r>
              <a:r>
                <a:rPr lang="en-US" sz="4233" b="1" dirty="0">
                  <a:solidFill>
                    <a:schemeClr val="bg1"/>
                  </a:solidFill>
                </a:rPr>
                <a:t> </a:t>
              </a:r>
              <a:r>
                <a:rPr lang="en-US" sz="4233" b="1" dirty="0" err="1">
                  <a:solidFill>
                    <a:schemeClr val="bg1"/>
                  </a:solidFill>
                </a:rPr>
                <a:t>tuyến</a:t>
              </a:r>
              <a:r>
                <a:rPr lang="en-US" sz="4233" b="1" dirty="0">
                  <a:solidFill>
                    <a:schemeClr val="bg1"/>
                  </a:solidFill>
                </a:rPr>
                <a:t> </a:t>
              </a:r>
            </a:p>
          </p:txBody>
        </p:sp>
      </p:grpSp>
    </p:spTree>
    <p:custDataLst>
      <p:tags r:id="rId1"/>
    </p:custDataLst>
    <p:extLst>
      <p:ext uri="{BB962C8B-B14F-4D97-AF65-F5344CB8AC3E}">
        <p14:creationId xmlns:p14="http://schemas.microsoft.com/office/powerpoint/2010/main" val="4086897041"/>
      </p:ext>
    </p:extLst>
  </p:cSld>
  <p:clrMapOvr>
    <a:masterClrMapping/>
  </p:clrMapOvr>
  <mc:AlternateContent xmlns:mc="http://schemas.openxmlformats.org/markup-compatibility/2006" xmlns:p14="http://schemas.microsoft.com/office/powerpoint/2010/main">
    <mc:Choice Requires="p14">
      <p:transition spd="slow" p14:dur="2000" advTm="10737"/>
    </mc:Choice>
    <mc:Fallback xmlns="">
      <p:transition spd="slow" advTm="10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ACBE4F-C67F-4EBA-B1F1-4824F75E3A50}"/>
              </a:ext>
            </a:extLst>
          </p:cNvPr>
          <p:cNvSpPr/>
          <p:nvPr/>
        </p:nvSpPr>
        <p:spPr>
          <a:xfrm>
            <a:off x="7317734" y="5486562"/>
            <a:ext cx="6377982" cy="1158394"/>
          </a:xfrm>
          <a:prstGeom prst="rect">
            <a:avLst/>
          </a:prstGeom>
        </p:spPr>
        <p:txBody>
          <a:bodyPr wrap="square">
            <a:spAutoFit/>
          </a:bodyPr>
          <a:lstStyle/>
          <a:p>
            <a:pPr marL="8145" defTabSz="293202">
              <a:spcBef>
                <a:spcPts val="64"/>
              </a:spcBef>
              <a:defRPr/>
            </a:pPr>
            <a:r>
              <a:rPr lang="en-US" sz="2309" spc="-19" dirty="0">
                <a:solidFill>
                  <a:srgbClr val="FFFFFF"/>
                </a:solidFill>
                <a:latin typeface="Tahoma" panose="020B0604030504040204" pitchFamily="34" charset="0"/>
                <a:cs typeface="Source Sans Pro Light"/>
              </a:rPr>
              <a:t>Volunteer to go shopping for house bound people. Leave outside, not give directly because of physical distancing</a:t>
            </a:r>
            <a:endParaRPr lang="en-US" sz="2309" dirty="0">
              <a:solidFill>
                <a:prstClr val="black"/>
              </a:solidFill>
              <a:latin typeface="Tahoma" panose="020B0604030504040204" pitchFamily="34" charset="0"/>
              <a:cs typeface="Source Sans Pro Light"/>
            </a:endParaRPr>
          </a:p>
        </p:txBody>
      </p:sp>
      <p:grpSp>
        <p:nvGrpSpPr>
          <p:cNvPr id="13" name="Group 12">
            <a:extLst>
              <a:ext uri="{FF2B5EF4-FFF2-40B4-BE49-F238E27FC236}">
                <a16:creationId xmlns:a16="http://schemas.microsoft.com/office/drawing/2014/main" id="{7C017960-389A-482F-A499-95DFD06585EF}"/>
              </a:ext>
            </a:extLst>
          </p:cNvPr>
          <p:cNvGrpSpPr/>
          <p:nvPr/>
        </p:nvGrpSpPr>
        <p:grpSpPr>
          <a:xfrm>
            <a:off x="57" y="161219"/>
            <a:ext cx="12207087" cy="1533261"/>
            <a:chOff x="-1" y="-4"/>
            <a:chExt cx="19034013" cy="2390752"/>
          </a:xfrm>
        </p:grpSpPr>
        <p:grpSp>
          <p:nvGrpSpPr>
            <p:cNvPr id="6" name="Group 5">
              <a:extLst>
                <a:ext uri="{FF2B5EF4-FFF2-40B4-BE49-F238E27FC236}">
                  <a16:creationId xmlns:a16="http://schemas.microsoft.com/office/drawing/2014/main" id="{078FFC76-A34A-4A0E-8E20-B521738096D1}"/>
                </a:ext>
              </a:extLst>
            </p:cNvPr>
            <p:cNvGrpSpPr/>
            <p:nvPr/>
          </p:nvGrpSpPr>
          <p:grpSpPr>
            <a:xfrm rot="10800000" flipH="1">
              <a:off x="-1" y="-4"/>
              <a:ext cx="9505157" cy="1841503"/>
              <a:chOff x="133350" y="5244244"/>
              <a:chExt cx="8458200" cy="940656"/>
            </a:xfrm>
          </p:grpSpPr>
          <p:sp>
            <p:nvSpPr>
              <p:cNvPr id="7" name="object 25">
                <a:extLst>
                  <a:ext uri="{FF2B5EF4-FFF2-40B4-BE49-F238E27FC236}">
                    <a16:creationId xmlns:a16="http://schemas.microsoft.com/office/drawing/2014/main" id="{1C738488-0BA2-4A4F-85D2-A216ED4216C5}"/>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endParaRPr lang="en-US" sz="1154" dirty="0">
                  <a:solidFill>
                    <a:prstClr val="black"/>
                  </a:solidFill>
                  <a:latin typeface="Tahoma" panose="020B0604030504040204" pitchFamily="34" charset="0"/>
                </a:endParaRPr>
              </a:p>
            </p:txBody>
          </p:sp>
          <p:sp>
            <p:nvSpPr>
              <p:cNvPr id="8" name="object 26">
                <a:extLst>
                  <a:ext uri="{FF2B5EF4-FFF2-40B4-BE49-F238E27FC236}">
                    <a16:creationId xmlns:a16="http://schemas.microsoft.com/office/drawing/2014/main" id="{B5D36A9A-E1D4-4D94-9C76-A97B09B19450}"/>
                  </a:ext>
                </a:extLst>
              </p:cNvPr>
              <p:cNvSpPr txBox="1"/>
              <p:nvPr/>
            </p:nvSpPr>
            <p:spPr>
              <a:xfrm>
                <a:off x="665956" y="5440797"/>
                <a:ext cx="7163594" cy="226665"/>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11" name="Title 1">
              <a:extLst>
                <a:ext uri="{FF2B5EF4-FFF2-40B4-BE49-F238E27FC236}">
                  <a16:creationId xmlns:a16="http://schemas.microsoft.com/office/drawing/2014/main" id="{22B9DBB3-B4F9-41A7-820C-EBFFEBB3321A}"/>
                </a:ext>
              </a:extLst>
            </p:cNvPr>
            <p:cNvSpPr txBox="1">
              <a:spLocks/>
            </p:cNvSpPr>
            <p:nvPr/>
          </p:nvSpPr>
          <p:spPr>
            <a:xfrm>
              <a:off x="36513" y="323851"/>
              <a:ext cx="18997499" cy="206689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4553" b="1" dirty="0">
                  <a:solidFill>
                    <a:schemeClr val="bg1"/>
                  </a:solidFill>
                </a:rPr>
                <a:t>“</a:t>
              </a:r>
              <a:r>
                <a:rPr lang="en-US" sz="4553" b="1" dirty="0" err="1">
                  <a:solidFill>
                    <a:schemeClr val="bg1"/>
                  </a:solidFill>
                </a:rPr>
                <a:t>Hỗ</a:t>
              </a:r>
              <a:r>
                <a:rPr lang="en-US" sz="4553" b="1" dirty="0">
                  <a:solidFill>
                    <a:schemeClr val="bg1"/>
                  </a:solidFill>
                </a:rPr>
                <a:t> </a:t>
              </a:r>
              <a:r>
                <a:rPr lang="en-US" sz="4553" b="1" dirty="0" err="1">
                  <a:solidFill>
                    <a:schemeClr val="bg1"/>
                  </a:solidFill>
                </a:rPr>
                <a:t>trợ</a:t>
              </a:r>
              <a:r>
                <a:rPr lang="en-US" sz="4553" b="1" dirty="0">
                  <a:solidFill>
                    <a:schemeClr val="bg1"/>
                  </a:solidFill>
                </a:rPr>
                <a:t> </a:t>
              </a:r>
              <a:r>
                <a:rPr lang="en-US" sz="4553" b="1" dirty="0" err="1">
                  <a:solidFill>
                    <a:schemeClr val="bg1"/>
                  </a:solidFill>
                </a:rPr>
                <a:t>cuộc</a:t>
              </a:r>
              <a:r>
                <a:rPr lang="en-US" sz="4553" b="1" dirty="0">
                  <a:solidFill>
                    <a:schemeClr val="bg1"/>
                  </a:solidFill>
                </a:rPr>
                <a:t> </a:t>
              </a:r>
              <a:r>
                <a:rPr lang="en-US" sz="4553" b="1" dirty="0" err="1">
                  <a:solidFill>
                    <a:schemeClr val="bg1"/>
                  </a:solidFill>
                </a:rPr>
                <a:t>sống</a:t>
              </a:r>
              <a:r>
                <a:rPr lang="en-US" sz="4553" b="1" dirty="0">
                  <a:solidFill>
                    <a:schemeClr val="bg1"/>
                  </a:solidFill>
                </a:rPr>
                <a:t>”</a:t>
              </a:r>
            </a:p>
          </p:txBody>
        </p:sp>
      </p:grpSp>
      <p:pic>
        <p:nvPicPr>
          <p:cNvPr id="3" name="Picture 2" descr="A picture containing outdoor, building, sitting, chair&#10;&#10;Description automatically generated">
            <a:extLst>
              <a:ext uri="{FF2B5EF4-FFF2-40B4-BE49-F238E27FC236}">
                <a16:creationId xmlns:a16="http://schemas.microsoft.com/office/drawing/2014/main" id="{749F6799-E32B-49B1-B2BB-64E14F173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30"/>
          <a:stretch/>
        </p:blipFill>
        <p:spPr>
          <a:xfrm>
            <a:off x="230127" y="1729394"/>
            <a:ext cx="5277891" cy="5128606"/>
          </a:xfrm>
          <a:prstGeom prst="rect">
            <a:avLst/>
          </a:prstGeom>
        </p:spPr>
      </p:pic>
      <p:pic>
        <p:nvPicPr>
          <p:cNvPr id="2" name="Picture 1">
            <a:extLst>
              <a:ext uri="{FF2B5EF4-FFF2-40B4-BE49-F238E27FC236}">
                <a16:creationId xmlns:a16="http://schemas.microsoft.com/office/drawing/2014/main" id="{11A7C0D3-B3FB-43B6-BBEF-369AFFE55EE2}"/>
              </a:ext>
            </a:extLst>
          </p:cNvPr>
          <p:cNvPicPr>
            <a:picLocks noChangeAspect="1"/>
          </p:cNvPicPr>
          <p:nvPr/>
        </p:nvPicPr>
        <p:blipFill>
          <a:blip r:embed="rId5"/>
          <a:stretch>
            <a:fillRect/>
          </a:stretch>
        </p:blipFill>
        <p:spPr>
          <a:xfrm>
            <a:off x="6076292" y="1729394"/>
            <a:ext cx="3829881" cy="2665285"/>
          </a:xfrm>
          <a:prstGeom prst="rect">
            <a:avLst/>
          </a:prstGeom>
        </p:spPr>
      </p:pic>
      <p:pic>
        <p:nvPicPr>
          <p:cNvPr id="4" name="Picture 3">
            <a:extLst>
              <a:ext uri="{FF2B5EF4-FFF2-40B4-BE49-F238E27FC236}">
                <a16:creationId xmlns:a16="http://schemas.microsoft.com/office/drawing/2014/main" id="{A4CE85EB-ACC1-4C3B-ACBE-5E7E1CEE9C34}"/>
              </a:ext>
            </a:extLst>
          </p:cNvPr>
          <p:cNvPicPr>
            <a:picLocks noChangeAspect="1"/>
          </p:cNvPicPr>
          <p:nvPr/>
        </p:nvPicPr>
        <p:blipFill rotWithShape="1">
          <a:blip r:embed="rId6"/>
          <a:srcRect t="12999" b="10488"/>
          <a:stretch/>
        </p:blipFill>
        <p:spPr>
          <a:xfrm>
            <a:off x="6112434" y="4394679"/>
            <a:ext cx="3808938" cy="2343987"/>
          </a:xfrm>
          <a:prstGeom prst="rect">
            <a:avLst/>
          </a:prstGeom>
        </p:spPr>
      </p:pic>
      <p:sp>
        <p:nvSpPr>
          <p:cNvPr id="12" name="TextBox 11">
            <a:extLst>
              <a:ext uri="{FF2B5EF4-FFF2-40B4-BE49-F238E27FC236}">
                <a16:creationId xmlns:a16="http://schemas.microsoft.com/office/drawing/2014/main" id="{5D441968-52A4-42A2-A130-4E07A2794783}"/>
              </a:ext>
            </a:extLst>
          </p:cNvPr>
          <p:cNvSpPr txBox="1"/>
          <p:nvPr/>
        </p:nvSpPr>
        <p:spPr>
          <a:xfrm>
            <a:off x="6204428" y="41454"/>
            <a:ext cx="6049110" cy="1691232"/>
          </a:xfrm>
          <a:prstGeom prst="rect">
            <a:avLst/>
          </a:prstGeom>
          <a:noFill/>
        </p:spPr>
        <p:txBody>
          <a:bodyPr wrap="square">
            <a:spAutoFit/>
          </a:bodyPr>
          <a:lstStyle/>
          <a:p>
            <a:pPr defTabSz="914322">
              <a:lnSpc>
                <a:spcPct val="90000"/>
              </a:lnSpc>
              <a:spcBef>
                <a:spcPct val="0"/>
              </a:spcBef>
              <a:defRPr/>
            </a:pPr>
            <a:r>
              <a:rPr lang="en-US" sz="3848" dirty="0" err="1"/>
              <a:t>Đi</a:t>
            </a:r>
            <a:r>
              <a:rPr lang="en-US" sz="3848" dirty="0"/>
              <a:t> </a:t>
            </a:r>
            <a:r>
              <a:rPr lang="en-US" sz="3848" dirty="0" err="1"/>
              <a:t>mua</a:t>
            </a:r>
            <a:r>
              <a:rPr lang="en-US" sz="3848" dirty="0"/>
              <a:t> </a:t>
            </a:r>
            <a:r>
              <a:rPr lang="en-US" sz="3848" dirty="0" err="1"/>
              <a:t>sắm</a:t>
            </a:r>
            <a:r>
              <a:rPr lang="en-US" sz="3848" dirty="0"/>
              <a:t>, </a:t>
            </a:r>
            <a:r>
              <a:rPr lang="en-US" sz="3848" dirty="0" err="1"/>
              <a:t>đưa</a:t>
            </a:r>
            <a:r>
              <a:rPr lang="en-US" sz="3848" dirty="0"/>
              <a:t> </a:t>
            </a:r>
            <a:r>
              <a:rPr lang="en-US" sz="3848" dirty="0" err="1"/>
              <a:t>cơm</a:t>
            </a:r>
            <a:r>
              <a:rPr lang="en-US" sz="3848" dirty="0"/>
              <a:t>, </a:t>
            </a:r>
            <a:r>
              <a:rPr lang="en-US" sz="3848" dirty="0" err="1"/>
              <a:t>làm</a:t>
            </a:r>
            <a:r>
              <a:rPr lang="en-US" sz="3848" dirty="0"/>
              <a:t> </a:t>
            </a:r>
            <a:r>
              <a:rPr lang="en-US" sz="3848" dirty="0" err="1"/>
              <a:t>việc</a:t>
            </a:r>
            <a:r>
              <a:rPr lang="en-US" sz="3848" dirty="0"/>
              <a:t> </a:t>
            </a:r>
            <a:r>
              <a:rPr lang="en-US" sz="3848" dirty="0" err="1"/>
              <a:t>vặt</a:t>
            </a:r>
            <a:r>
              <a:rPr lang="en-US" sz="3848" dirty="0"/>
              <a:t>, </a:t>
            </a:r>
            <a:r>
              <a:rPr lang="en-US" sz="3848" dirty="0" err="1"/>
              <a:t>sửa</a:t>
            </a:r>
            <a:r>
              <a:rPr lang="en-US" sz="3848" dirty="0"/>
              <a:t> </a:t>
            </a:r>
            <a:r>
              <a:rPr lang="en-US" sz="3848" dirty="0" err="1"/>
              <a:t>nhà</a:t>
            </a:r>
            <a:r>
              <a:rPr lang="en-US" sz="3848" dirty="0"/>
              <a:t> </a:t>
            </a:r>
            <a:r>
              <a:rPr lang="en-US" sz="3848" dirty="0" err="1"/>
              <a:t>và</a:t>
            </a:r>
            <a:r>
              <a:rPr lang="en-US" sz="3848" dirty="0"/>
              <a:t> </a:t>
            </a:r>
            <a:r>
              <a:rPr lang="en-US" sz="3848" dirty="0" err="1"/>
              <a:t>làm</a:t>
            </a:r>
            <a:r>
              <a:rPr lang="en-US" sz="3848" dirty="0"/>
              <a:t> </a:t>
            </a:r>
            <a:r>
              <a:rPr lang="en-US" sz="3848" dirty="0" err="1"/>
              <a:t>đồng</a:t>
            </a:r>
            <a:r>
              <a:rPr lang="en-US" sz="3848" dirty="0"/>
              <a:t> </a:t>
            </a:r>
            <a:r>
              <a:rPr lang="en-US" sz="3848" dirty="0" err="1"/>
              <a:t>áng</a:t>
            </a:r>
            <a:endParaRPr lang="en-US" sz="3848" dirty="0">
              <a:latin typeface="Tahoma" panose="020B0604030504040204" pitchFamily="34" charset="0"/>
              <a:ea typeface="+mj-ea"/>
              <a:cs typeface="+mj-cs"/>
            </a:endParaRPr>
          </a:p>
        </p:txBody>
      </p:sp>
    </p:spTree>
    <p:custDataLst>
      <p:tags r:id="rId1"/>
    </p:custDataLst>
    <p:extLst>
      <p:ext uri="{BB962C8B-B14F-4D97-AF65-F5344CB8AC3E}">
        <p14:creationId xmlns:p14="http://schemas.microsoft.com/office/powerpoint/2010/main" val="287758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69F77F2-815E-4ACC-A2A1-1889452214EE}"/>
              </a:ext>
            </a:extLst>
          </p:cNvPr>
          <p:cNvSpPr>
            <a:spLocks noGrp="1"/>
          </p:cNvSpPr>
          <p:nvPr>
            <p:ph type="title"/>
          </p:nvPr>
        </p:nvSpPr>
        <p:spPr>
          <a:xfrm>
            <a:off x="62577" y="2623456"/>
            <a:ext cx="2785553" cy="625686"/>
          </a:xfrm>
        </p:spPr>
        <p:txBody>
          <a:bodyPr vert="horz" lIns="58643" tIns="29322" rIns="58643" bIns="29322" rtlCol="0" anchor="b">
            <a:noAutofit/>
          </a:bodyPr>
          <a:lstStyle/>
          <a:p>
            <a:pPr algn="ctr" defTabSz="586405"/>
            <a:r>
              <a:rPr lang="en-US" sz="2052" b="1" dirty="0">
                <a:latin typeface="Tahoma" panose="020B0604030504040204" pitchFamily="34" charset="0"/>
              </a:rPr>
              <a:t>Thon Cong ISHC, </a:t>
            </a:r>
            <a:r>
              <a:rPr lang="en-US" sz="2052" b="1" dirty="0" err="1">
                <a:latin typeface="Tahoma" panose="020B0604030504040204" pitchFamily="34" charset="0"/>
              </a:rPr>
              <a:t>Hoa</a:t>
            </a:r>
            <a:r>
              <a:rPr lang="en-US" sz="2052" b="1" dirty="0">
                <a:latin typeface="Tahoma" panose="020B0604030504040204" pitchFamily="34" charset="0"/>
              </a:rPr>
              <a:t> </a:t>
            </a:r>
            <a:r>
              <a:rPr lang="en-US" sz="2052" b="1" dirty="0" err="1">
                <a:latin typeface="Tahoma" panose="020B0604030504040204" pitchFamily="34" charset="0"/>
              </a:rPr>
              <a:t>Binh</a:t>
            </a:r>
            <a:r>
              <a:rPr lang="en-US" sz="2052" b="1" dirty="0">
                <a:latin typeface="Tahoma" panose="020B0604030504040204" pitchFamily="34" charset="0"/>
              </a:rPr>
              <a:t> Province</a:t>
            </a:r>
          </a:p>
        </p:txBody>
      </p:sp>
      <p:sp>
        <p:nvSpPr>
          <p:cNvPr id="44" name="Title 8">
            <a:extLst>
              <a:ext uri="{FF2B5EF4-FFF2-40B4-BE49-F238E27FC236}">
                <a16:creationId xmlns:a16="http://schemas.microsoft.com/office/drawing/2014/main" id="{E7032B13-B6FF-4573-BFB8-E2B173C27D45}"/>
              </a:ext>
            </a:extLst>
          </p:cNvPr>
          <p:cNvSpPr txBox="1">
            <a:spLocks/>
          </p:cNvSpPr>
          <p:nvPr/>
        </p:nvSpPr>
        <p:spPr>
          <a:xfrm>
            <a:off x="3017283" y="2528410"/>
            <a:ext cx="2953833" cy="731276"/>
          </a:xfrm>
          <a:prstGeom prst="rect">
            <a:avLst/>
          </a:prstGeom>
        </p:spPr>
        <p:txBody>
          <a:bodyPr vert="horz" lIns="58643" tIns="29322" rIns="58643" bIns="29322" rtlCol="0" anchor="b">
            <a:normAutofit fontScale="97500"/>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algn="ctr" defTabSz="586405">
              <a:defRPr/>
            </a:pPr>
            <a:r>
              <a:rPr lang="en-US" sz="2052" b="1" dirty="0" err="1">
                <a:solidFill>
                  <a:prstClr val="black"/>
                </a:solidFill>
                <a:latin typeface="Tahoma" panose="020B0604030504040204" pitchFamily="34" charset="0"/>
                <a:cs typeface="Tahoma" panose="020B0604030504040204" pitchFamily="34" charset="0"/>
              </a:rPr>
              <a:t>Khuong</a:t>
            </a:r>
            <a:r>
              <a:rPr lang="en-US" sz="2052" b="1" dirty="0">
                <a:solidFill>
                  <a:prstClr val="black"/>
                </a:solidFill>
                <a:latin typeface="Tahoma" panose="020B0604030504040204" pitchFamily="34" charset="0"/>
                <a:cs typeface="Tahoma" panose="020B0604030504040204" pitchFamily="34" charset="0"/>
              </a:rPr>
              <a:t> </a:t>
            </a:r>
            <a:r>
              <a:rPr lang="en-US" sz="2052" b="1" dirty="0" err="1">
                <a:solidFill>
                  <a:prstClr val="black"/>
                </a:solidFill>
                <a:latin typeface="Tahoma" panose="020B0604030504040204" pitchFamily="34" charset="0"/>
                <a:cs typeface="Tahoma" panose="020B0604030504040204" pitchFamily="34" charset="0"/>
              </a:rPr>
              <a:t>Dinh</a:t>
            </a:r>
            <a:r>
              <a:rPr lang="en-US" sz="2052" b="1" dirty="0">
                <a:solidFill>
                  <a:prstClr val="black"/>
                </a:solidFill>
                <a:latin typeface="Tahoma" panose="020B0604030504040204" pitchFamily="34" charset="0"/>
                <a:cs typeface="Tahoma" panose="020B0604030504040204" pitchFamily="34" charset="0"/>
              </a:rPr>
              <a:t> ISHC, Ha </a:t>
            </a:r>
            <a:r>
              <a:rPr lang="en-US" sz="2052" b="1" dirty="0" err="1">
                <a:solidFill>
                  <a:prstClr val="black"/>
                </a:solidFill>
                <a:latin typeface="Tahoma" panose="020B0604030504040204" pitchFamily="34" charset="0"/>
                <a:cs typeface="Tahoma" panose="020B0604030504040204" pitchFamily="34" charset="0"/>
              </a:rPr>
              <a:t>Noi</a:t>
            </a:r>
            <a:r>
              <a:rPr lang="en-US" sz="2052" b="1" dirty="0">
                <a:solidFill>
                  <a:prstClr val="black"/>
                </a:solidFill>
                <a:latin typeface="Tahoma" panose="020B0604030504040204" pitchFamily="34" charset="0"/>
                <a:cs typeface="Tahoma" panose="020B0604030504040204" pitchFamily="34" charset="0"/>
              </a:rPr>
              <a:t> city </a:t>
            </a:r>
          </a:p>
        </p:txBody>
      </p:sp>
      <p:sp>
        <p:nvSpPr>
          <p:cNvPr id="45" name="Title 8">
            <a:extLst>
              <a:ext uri="{FF2B5EF4-FFF2-40B4-BE49-F238E27FC236}">
                <a16:creationId xmlns:a16="http://schemas.microsoft.com/office/drawing/2014/main" id="{544228EC-4523-468F-864B-40D7C355DDF4}"/>
              </a:ext>
            </a:extLst>
          </p:cNvPr>
          <p:cNvSpPr txBox="1">
            <a:spLocks/>
          </p:cNvSpPr>
          <p:nvPr/>
        </p:nvSpPr>
        <p:spPr>
          <a:xfrm>
            <a:off x="5148371" y="2613430"/>
            <a:ext cx="4301984" cy="633537"/>
          </a:xfrm>
          <a:prstGeom prst="rect">
            <a:avLst/>
          </a:prstGeom>
        </p:spPr>
        <p:txBody>
          <a:bodyPr vert="horz" lIns="58643" tIns="29322" rIns="58643" bIns="29322" rtlCol="0" anchor="b">
            <a:normAutofit fontScale="97500"/>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algn="ctr" defTabSz="586405">
              <a:defRPr/>
            </a:pPr>
            <a:r>
              <a:rPr lang="en-US" sz="2052" b="1" dirty="0" err="1">
                <a:solidFill>
                  <a:prstClr val="black"/>
                </a:solidFill>
                <a:latin typeface="Tahoma" panose="020B0604030504040204" pitchFamily="34" charset="0"/>
                <a:cs typeface="Tahoma" panose="020B0604030504040204" pitchFamily="34" charset="0"/>
              </a:rPr>
              <a:t>Trung</a:t>
            </a:r>
            <a:r>
              <a:rPr lang="en-US" sz="2052" b="1" dirty="0">
                <a:solidFill>
                  <a:prstClr val="black"/>
                </a:solidFill>
                <a:latin typeface="Tahoma" panose="020B0604030504040204" pitchFamily="34" charset="0"/>
                <a:cs typeface="Tahoma" panose="020B0604030504040204" pitchFamily="34" charset="0"/>
              </a:rPr>
              <a:t> </a:t>
            </a:r>
            <a:r>
              <a:rPr lang="en-US" sz="2052" b="1" dirty="0" err="1">
                <a:solidFill>
                  <a:prstClr val="black"/>
                </a:solidFill>
                <a:latin typeface="Tahoma" panose="020B0604030504040204" pitchFamily="34" charset="0"/>
                <a:cs typeface="Tahoma" panose="020B0604030504040204" pitchFamily="34" charset="0"/>
              </a:rPr>
              <a:t>Chinh</a:t>
            </a:r>
            <a:r>
              <a:rPr lang="en-US" sz="2052" b="1" dirty="0">
                <a:solidFill>
                  <a:prstClr val="black"/>
                </a:solidFill>
                <a:latin typeface="Tahoma" panose="020B0604030504040204" pitchFamily="34" charset="0"/>
                <a:cs typeface="Tahoma" panose="020B0604030504040204" pitchFamily="34" charset="0"/>
              </a:rPr>
              <a:t> ISHC, </a:t>
            </a:r>
          </a:p>
          <a:p>
            <a:pPr algn="ctr" defTabSz="586405">
              <a:defRPr/>
            </a:pPr>
            <a:r>
              <a:rPr lang="en-US" sz="2052" b="1" dirty="0">
                <a:solidFill>
                  <a:prstClr val="black"/>
                </a:solidFill>
                <a:latin typeface="Tahoma" panose="020B0604030504040204" pitchFamily="34" charset="0"/>
                <a:cs typeface="Tahoma" panose="020B0604030504040204" pitchFamily="34" charset="0"/>
              </a:rPr>
              <a:t>Bac </a:t>
            </a:r>
            <a:r>
              <a:rPr lang="en-US" sz="2052" b="1" dirty="0" err="1">
                <a:solidFill>
                  <a:prstClr val="black"/>
                </a:solidFill>
                <a:latin typeface="Tahoma" panose="020B0604030504040204" pitchFamily="34" charset="0"/>
                <a:cs typeface="Tahoma" panose="020B0604030504040204" pitchFamily="34" charset="0"/>
              </a:rPr>
              <a:t>Ninh</a:t>
            </a:r>
            <a:r>
              <a:rPr lang="en-US" sz="2052" b="1" dirty="0">
                <a:solidFill>
                  <a:prstClr val="black"/>
                </a:solidFill>
                <a:latin typeface="Tahoma" panose="020B0604030504040204" pitchFamily="34" charset="0"/>
                <a:cs typeface="Tahoma" panose="020B0604030504040204" pitchFamily="34" charset="0"/>
              </a:rPr>
              <a:t> province</a:t>
            </a:r>
          </a:p>
        </p:txBody>
      </p:sp>
      <p:sp>
        <p:nvSpPr>
          <p:cNvPr id="49" name="Rectangle 48">
            <a:extLst>
              <a:ext uri="{FF2B5EF4-FFF2-40B4-BE49-F238E27FC236}">
                <a16:creationId xmlns:a16="http://schemas.microsoft.com/office/drawing/2014/main" id="{7F4AFF6E-ECF9-438C-9D1D-CE9720019306}"/>
              </a:ext>
            </a:extLst>
          </p:cNvPr>
          <p:cNvSpPr/>
          <p:nvPr/>
        </p:nvSpPr>
        <p:spPr>
          <a:xfrm>
            <a:off x="6746975" y="206858"/>
            <a:ext cx="5444969" cy="1039644"/>
          </a:xfrm>
          <a:prstGeom prst="rect">
            <a:avLst/>
          </a:prstGeom>
        </p:spPr>
        <p:txBody>
          <a:bodyPr wrap="square">
            <a:spAutoFit/>
          </a:bodyPr>
          <a:lstStyle/>
          <a:p>
            <a:pPr marL="8145" defTabSz="293202">
              <a:spcBef>
                <a:spcPts val="64"/>
              </a:spcBef>
              <a:defRPr/>
            </a:pPr>
            <a:r>
              <a:rPr lang="en-US" sz="3078" b="1" spc="-19" dirty="0" err="1">
                <a:latin typeface="Tahoma" panose="020B0604030504040204" pitchFamily="34" charset="0"/>
                <a:cs typeface="Source Sans Pro Light"/>
              </a:rPr>
              <a:t>Thường</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xuyên</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vệ</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sinh</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cộng</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đồng</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và</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khử</a:t>
            </a:r>
            <a:r>
              <a:rPr lang="en-US" sz="3078" b="1" spc="-19" dirty="0">
                <a:latin typeface="Tahoma" panose="020B0604030504040204" pitchFamily="34" charset="0"/>
                <a:cs typeface="Source Sans Pro Light"/>
              </a:rPr>
              <a:t> </a:t>
            </a:r>
            <a:r>
              <a:rPr lang="en-US" sz="3078" b="1" spc="-19" dirty="0" err="1">
                <a:latin typeface="Tahoma" panose="020B0604030504040204" pitchFamily="34" charset="0"/>
                <a:cs typeface="Source Sans Pro Light"/>
              </a:rPr>
              <a:t>khuẩn</a:t>
            </a:r>
            <a:endParaRPr lang="en-US" sz="3078" b="1" dirty="0">
              <a:latin typeface="Tahoma" panose="020B0604030504040204" pitchFamily="34" charset="0"/>
              <a:cs typeface="Source Sans Pro Light"/>
            </a:endParaRPr>
          </a:p>
        </p:txBody>
      </p:sp>
      <p:grpSp>
        <p:nvGrpSpPr>
          <p:cNvPr id="2" name="Group 1">
            <a:extLst>
              <a:ext uri="{FF2B5EF4-FFF2-40B4-BE49-F238E27FC236}">
                <a16:creationId xmlns:a16="http://schemas.microsoft.com/office/drawing/2014/main" id="{2A7E5FAD-1826-4747-AE2F-FC601A77BFF1}"/>
              </a:ext>
            </a:extLst>
          </p:cNvPr>
          <p:cNvGrpSpPr/>
          <p:nvPr/>
        </p:nvGrpSpPr>
        <p:grpSpPr>
          <a:xfrm>
            <a:off x="47378" y="102765"/>
            <a:ext cx="6635054" cy="1583365"/>
            <a:chOff x="73786" y="160237"/>
            <a:chExt cx="10345770" cy="2468876"/>
          </a:xfrm>
        </p:grpSpPr>
        <p:grpSp>
          <p:nvGrpSpPr>
            <p:cNvPr id="46" name="Group 45">
              <a:extLst>
                <a:ext uri="{FF2B5EF4-FFF2-40B4-BE49-F238E27FC236}">
                  <a16:creationId xmlns:a16="http://schemas.microsoft.com/office/drawing/2014/main" id="{490C0036-7F45-485C-A824-01358A0ED02D}"/>
                </a:ext>
              </a:extLst>
            </p:cNvPr>
            <p:cNvGrpSpPr/>
            <p:nvPr/>
          </p:nvGrpSpPr>
          <p:grpSpPr>
            <a:xfrm rot="10800000" flipH="1">
              <a:off x="73786" y="160237"/>
              <a:ext cx="10345770" cy="1772456"/>
              <a:chOff x="133350" y="5244244"/>
              <a:chExt cx="8458200" cy="940656"/>
            </a:xfrm>
          </p:grpSpPr>
          <p:sp>
            <p:nvSpPr>
              <p:cNvPr id="47" name="object 25">
                <a:extLst>
                  <a:ext uri="{FF2B5EF4-FFF2-40B4-BE49-F238E27FC236}">
                    <a16:creationId xmlns:a16="http://schemas.microsoft.com/office/drawing/2014/main" id="{E7D68E2D-8D9D-4C24-9708-78827C5D993E}"/>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r>
                  <a:rPr lang="en-US" sz="1154" dirty="0" err="1">
                    <a:solidFill>
                      <a:prstClr val="black"/>
                    </a:solidFill>
                    <a:latin typeface="Tahoma" panose="020B0604030504040204" pitchFamily="34" charset="0"/>
                  </a:rPr>
                  <a:t>Vệ</a:t>
                </a:r>
                <a:endParaRPr lang="en-US" sz="1154" dirty="0">
                  <a:solidFill>
                    <a:prstClr val="black"/>
                  </a:solidFill>
                  <a:latin typeface="Tahoma" panose="020B0604030504040204" pitchFamily="34" charset="0"/>
                </a:endParaRPr>
              </a:p>
            </p:txBody>
          </p:sp>
          <p:sp>
            <p:nvSpPr>
              <p:cNvPr id="48" name="object 26">
                <a:extLst>
                  <a:ext uri="{FF2B5EF4-FFF2-40B4-BE49-F238E27FC236}">
                    <a16:creationId xmlns:a16="http://schemas.microsoft.com/office/drawing/2014/main" id="{9D1E49C3-62E2-49AE-8B2C-2F79E2EF1E83}"/>
                  </a:ext>
                </a:extLst>
              </p:cNvPr>
              <p:cNvSpPr txBox="1"/>
              <p:nvPr/>
            </p:nvSpPr>
            <p:spPr>
              <a:xfrm>
                <a:off x="665956" y="5436382"/>
                <a:ext cx="7163593" cy="235495"/>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50" name="Title 1">
              <a:extLst>
                <a:ext uri="{FF2B5EF4-FFF2-40B4-BE49-F238E27FC236}">
                  <a16:creationId xmlns:a16="http://schemas.microsoft.com/office/drawing/2014/main" id="{52F1F243-0146-4AF3-89FC-01A250422D13}"/>
                </a:ext>
              </a:extLst>
            </p:cNvPr>
            <p:cNvSpPr txBox="1">
              <a:spLocks/>
            </p:cNvSpPr>
            <p:nvPr/>
          </p:nvSpPr>
          <p:spPr>
            <a:xfrm>
              <a:off x="208907" y="562216"/>
              <a:ext cx="9794942" cy="206689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chemeClr val="bg1"/>
                  </a:solidFill>
                </a:rPr>
                <a:t>“</a:t>
              </a:r>
              <a:r>
                <a:rPr lang="en-US" sz="3463" b="1" dirty="0" err="1">
                  <a:solidFill>
                    <a:schemeClr val="bg1"/>
                  </a:solidFill>
                </a:rPr>
                <a:t>Vệ</a:t>
              </a:r>
              <a:r>
                <a:rPr lang="en-US" sz="3463" b="1" dirty="0">
                  <a:solidFill>
                    <a:schemeClr val="bg1"/>
                  </a:solidFill>
                </a:rPr>
                <a:t> </a:t>
              </a:r>
              <a:r>
                <a:rPr lang="en-US" sz="3463" b="1" dirty="0" err="1">
                  <a:solidFill>
                    <a:schemeClr val="bg1"/>
                  </a:solidFill>
                </a:rPr>
                <a:t>sinh</a:t>
              </a:r>
              <a:r>
                <a:rPr lang="en-US" sz="3463" b="1" dirty="0">
                  <a:solidFill>
                    <a:schemeClr val="bg1"/>
                  </a:solidFill>
                </a:rPr>
                <a:t> </a:t>
              </a:r>
              <a:r>
                <a:rPr lang="en-US" sz="3463" b="1" dirty="0" err="1">
                  <a:solidFill>
                    <a:schemeClr val="bg1"/>
                  </a:solidFill>
                </a:rPr>
                <a:t>môi</a:t>
              </a:r>
              <a:r>
                <a:rPr lang="en-US" sz="3463" b="1" dirty="0">
                  <a:solidFill>
                    <a:schemeClr val="bg1"/>
                  </a:solidFill>
                </a:rPr>
                <a:t> </a:t>
              </a:r>
              <a:r>
                <a:rPr lang="en-US" sz="3463" b="1" dirty="0" err="1">
                  <a:solidFill>
                    <a:schemeClr val="bg1"/>
                  </a:solidFill>
                </a:rPr>
                <a:t>trường</a:t>
              </a:r>
              <a:r>
                <a:rPr lang="en-US" sz="3463" b="1" dirty="0">
                  <a:solidFill>
                    <a:schemeClr val="bg1"/>
                  </a:solidFill>
                </a:rPr>
                <a:t>”</a:t>
              </a:r>
            </a:p>
          </p:txBody>
        </p:sp>
      </p:grpSp>
      <p:pic>
        <p:nvPicPr>
          <p:cNvPr id="39" name="Picture 38" descr="A group of people walking on a sidewalk&#10;&#10;Description automatically generated">
            <a:extLst>
              <a:ext uri="{FF2B5EF4-FFF2-40B4-BE49-F238E27FC236}">
                <a16:creationId xmlns:a16="http://schemas.microsoft.com/office/drawing/2014/main" id="{3556D042-92BF-4C67-9178-F1F313C600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1378" y="3458328"/>
            <a:ext cx="2953833" cy="3166203"/>
          </a:xfrm>
          <a:prstGeom prst="rect">
            <a:avLst/>
          </a:prstGeom>
        </p:spPr>
      </p:pic>
      <p:pic>
        <p:nvPicPr>
          <p:cNvPr id="41" name="Picture 40" descr="A group of people on a sidewalk&#10;&#10;Description automatically generated">
            <a:extLst>
              <a:ext uri="{FF2B5EF4-FFF2-40B4-BE49-F238E27FC236}">
                <a16:creationId xmlns:a16="http://schemas.microsoft.com/office/drawing/2014/main" id="{BD9A8C58-C430-4E76-BF68-7BD6E54E53C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177492" y="3500541"/>
            <a:ext cx="2760601" cy="3060606"/>
          </a:xfrm>
          <a:prstGeom prst="rect">
            <a:avLst/>
          </a:prstGeom>
        </p:spPr>
      </p:pic>
      <p:pic>
        <p:nvPicPr>
          <p:cNvPr id="42" name="Picture 41" descr="A group of people standing next to a tree&#10;&#10;Description automatically generated">
            <a:extLst>
              <a:ext uri="{FF2B5EF4-FFF2-40B4-BE49-F238E27FC236}">
                <a16:creationId xmlns:a16="http://schemas.microsoft.com/office/drawing/2014/main" id="{D9E15D5D-6C2F-4BBC-808F-467DE33F91C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6039202" y="3447742"/>
            <a:ext cx="2488514" cy="3166203"/>
          </a:xfrm>
          <a:prstGeom prst="rect">
            <a:avLst/>
          </a:prstGeom>
        </p:spPr>
      </p:pic>
      <p:pic>
        <p:nvPicPr>
          <p:cNvPr id="43" name="Picture 42" descr="A group of people walking on a sidewalk&#10;&#10;Description automatically generated">
            <a:extLst>
              <a:ext uri="{FF2B5EF4-FFF2-40B4-BE49-F238E27FC236}">
                <a16:creationId xmlns:a16="http://schemas.microsoft.com/office/drawing/2014/main" id="{BA0F4968-13F7-4442-AB6E-DB6F3159AC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954"/>
          <a:stretch/>
        </p:blipFill>
        <p:spPr>
          <a:xfrm>
            <a:off x="8677099" y="3434943"/>
            <a:ext cx="3490619" cy="3126204"/>
          </a:xfrm>
          <a:prstGeom prst="rect">
            <a:avLst/>
          </a:prstGeom>
        </p:spPr>
      </p:pic>
      <p:sp>
        <p:nvSpPr>
          <p:cNvPr id="51" name="Title 8">
            <a:extLst>
              <a:ext uri="{FF2B5EF4-FFF2-40B4-BE49-F238E27FC236}">
                <a16:creationId xmlns:a16="http://schemas.microsoft.com/office/drawing/2014/main" id="{612E969D-49EE-4B7B-85D0-7BFE68959569}"/>
              </a:ext>
            </a:extLst>
          </p:cNvPr>
          <p:cNvSpPr txBox="1">
            <a:spLocks/>
          </p:cNvSpPr>
          <p:nvPr/>
        </p:nvSpPr>
        <p:spPr>
          <a:xfrm>
            <a:off x="8249176" y="2653542"/>
            <a:ext cx="4301984" cy="633537"/>
          </a:xfrm>
          <a:prstGeom prst="rect">
            <a:avLst/>
          </a:prstGeom>
        </p:spPr>
        <p:txBody>
          <a:bodyPr vert="horz" lIns="58643" tIns="29322" rIns="58643" bIns="29322" rtlCol="0" anchor="b">
            <a:normAutofit fontScale="97500"/>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algn="ctr" defTabSz="586405">
              <a:defRPr/>
            </a:pPr>
            <a:r>
              <a:rPr lang="en-US" sz="2052" b="1" dirty="0" err="1">
                <a:solidFill>
                  <a:prstClr val="black"/>
                </a:solidFill>
                <a:latin typeface="Tahoma" panose="020B0604030504040204" pitchFamily="34" charset="0"/>
                <a:cs typeface="Tahoma" panose="020B0604030504040204" pitchFamily="34" charset="0"/>
              </a:rPr>
              <a:t>Noi</a:t>
            </a:r>
            <a:r>
              <a:rPr lang="en-US" sz="2052" b="1" dirty="0">
                <a:solidFill>
                  <a:prstClr val="black"/>
                </a:solidFill>
                <a:latin typeface="Tahoma" panose="020B0604030504040204" pitchFamily="34" charset="0"/>
                <a:cs typeface="Tahoma" panose="020B0604030504040204" pitchFamily="34" charset="0"/>
              </a:rPr>
              <a:t> </a:t>
            </a:r>
            <a:r>
              <a:rPr lang="en-US" sz="2052" b="1" dirty="0" err="1">
                <a:solidFill>
                  <a:prstClr val="black"/>
                </a:solidFill>
                <a:latin typeface="Tahoma" panose="020B0604030504040204" pitchFamily="34" charset="0"/>
                <a:cs typeface="Tahoma" panose="020B0604030504040204" pitchFamily="34" charset="0"/>
              </a:rPr>
              <a:t>Thuong</a:t>
            </a:r>
            <a:r>
              <a:rPr lang="en-US" sz="2052" b="1" dirty="0">
                <a:solidFill>
                  <a:prstClr val="black"/>
                </a:solidFill>
                <a:latin typeface="Tahoma" panose="020B0604030504040204" pitchFamily="34" charset="0"/>
                <a:cs typeface="Tahoma" panose="020B0604030504040204" pitchFamily="34" charset="0"/>
              </a:rPr>
              <a:t> ISHC, </a:t>
            </a:r>
          </a:p>
          <a:p>
            <a:pPr algn="ctr" defTabSz="586405">
              <a:defRPr/>
            </a:pPr>
            <a:r>
              <a:rPr lang="en-US" sz="2052" b="1" dirty="0">
                <a:solidFill>
                  <a:prstClr val="black"/>
                </a:solidFill>
                <a:latin typeface="Tahoma" panose="020B0604030504040204" pitchFamily="34" charset="0"/>
                <a:cs typeface="Tahoma" panose="020B0604030504040204" pitchFamily="34" charset="0"/>
              </a:rPr>
              <a:t>Hung Yen province</a:t>
            </a:r>
          </a:p>
        </p:txBody>
      </p:sp>
    </p:spTree>
    <p:custDataLst>
      <p:tags r:id="rId1"/>
    </p:custDataLst>
    <p:extLst>
      <p:ext uri="{BB962C8B-B14F-4D97-AF65-F5344CB8AC3E}">
        <p14:creationId xmlns:p14="http://schemas.microsoft.com/office/powerpoint/2010/main" val="3882315872"/>
      </p:ext>
    </p:extLst>
  </p:cSld>
  <p:clrMapOvr>
    <a:masterClrMapping/>
  </p:clrMapOvr>
  <mc:AlternateContent xmlns:mc="http://schemas.openxmlformats.org/markup-compatibility/2006" xmlns:p14="http://schemas.microsoft.com/office/powerpoint/2010/main">
    <mc:Choice Requires="p14">
      <p:transition spd="slow" p14:dur="2000" advTm="6627"/>
    </mc:Choice>
    <mc:Fallback xmlns="">
      <p:transition spd="slow" advTm="66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73BB7D1-C77C-439E-96E3-08D998D78991}"/>
              </a:ext>
            </a:extLst>
          </p:cNvPr>
          <p:cNvSpPr/>
          <p:nvPr/>
        </p:nvSpPr>
        <p:spPr>
          <a:xfrm>
            <a:off x="5787922" y="148581"/>
            <a:ext cx="6542040" cy="830997"/>
          </a:xfrm>
          <a:prstGeom prst="rect">
            <a:avLst/>
          </a:prstGeom>
        </p:spPr>
        <p:txBody>
          <a:bodyPr wrap="square">
            <a:spAutoFit/>
          </a:bodyPr>
          <a:lstStyle/>
          <a:p>
            <a:pPr marL="8145" defTabSz="293202">
              <a:spcBef>
                <a:spcPts val="64"/>
              </a:spcBef>
              <a:defRPr/>
            </a:pPr>
            <a:r>
              <a:rPr lang="en-US" sz="2400" spc="-19" dirty="0" err="1">
                <a:latin typeface="Tahoma" panose="020B0604030504040204" pitchFamily="34" charset="0"/>
                <a:cs typeface="Source Sans Pro Light"/>
              </a:rPr>
              <a:t>Hàng</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ngày</a:t>
            </a:r>
            <a:r>
              <a:rPr lang="en-US" sz="2400" spc="-19" dirty="0">
                <a:latin typeface="Tahoma" panose="020B0604030504040204" pitchFamily="34" charset="0"/>
                <a:cs typeface="Source Sans Pro Light"/>
              </a:rPr>
              <a:t> chia </a:t>
            </a:r>
            <a:r>
              <a:rPr lang="en-US" sz="2400" spc="-19" dirty="0" err="1">
                <a:latin typeface="Tahoma" panose="020B0604030504040204" pitchFamily="34" charset="0"/>
                <a:cs typeface="Source Sans Pro Light"/>
              </a:rPr>
              <a:t>sẻ</a:t>
            </a:r>
            <a:r>
              <a:rPr lang="en-US" sz="2400" spc="-19" dirty="0">
                <a:latin typeface="Tahoma" panose="020B0604030504040204" pitchFamily="34" charset="0"/>
                <a:cs typeface="Source Sans Pro Light"/>
              </a:rPr>
              <a:t> online các </a:t>
            </a:r>
            <a:r>
              <a:rPr lang="en-US" sz="2400" spc="-19" dirty="0" err="1">
                <a:latin typeface="Tahoma" panose="020B0604030504040204" pitchFamily="34" charset="0"/>
                <a:cs typeface="Source Sans Pro Light"/>
              </a:rPr>
              <a:t>bài</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tập</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thể</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dục</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tại</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nhà</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để</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năng</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động</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và</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khỏe</a:t>
            </a:r>
            <a:r>
              <a:rPr lang="en-US" sz="2400" spc="-19" dirty="0">
                <a:latin typeface="Tahoma" panose="020B0604030504040204" pitchFamily="34" charset="0"/>
                <a:cs typeface="Source Sans Pro Light"/>
              </a:rPr>
              <a:t> </a:t>
            </a:r>
            <a:r>
              <a:rPr lang="en-US" sz="2400" spc="-19" dirty="0" err="1">
                <a:latin typeface="Tahoma" panose="020B0604030504040204" pitchFamily="34" charset="0"/>
                <a:cs typeface="Source Sans Pro Light"/>
              </a:rPr>
              <a:t>mạnh</a:t>
            </a:r>
            <a:endParaRPr lang="en-US" sz="2400" spc="-19" dirty="0">
              <a:latin typeface="Tahoma" panose="020B0604030504040204" pitchFamily="34" charset="0"/>
              <a:cs typeface="Source Sans Pro Light"/>
            </a:endParaRPr>
          </a:p>
        </p:txBody>
      </p:sp>
      <p:grpSp>
        <p:nvGrpSpPr>
          <p:cNvPr id="2" name="Group 1">
            <a:extLst>
              <a:ext uri="{FF2B5EF4-FFF2-40B4-BE49-F238E27FC236}">
                <a16:creationId xmlns:a16="http://schemas.microsoft.com/office/drawing/2014/main" id="{CF9A54F3-52A4-440F-9866-6200F18672E4}"/>
              </a:ext>
            </a:extLst>
          </p:cNvPr>
          <p:cNvGrpSpPr/>
          <p:nvPr/>
        </p:nvGrpSpPr>
        <p:grpSpPr>
          <a:xfrm>
            <a:off x="58" y="-2"/>
            <a:ext cx="6095943" cy="1599811"/>
            <a:chOff x="1" y="-3"/>
            <a:chExt cx="9505155" cy="2494520"/>
          </a:xfrm>
        </p:grpSpPr>
        <p:grpSp>
          <p:nvGrpSpPr>
            <p:cNvPr id="43" name="Group 42">
              <a:extLst>
                <a:ext uri="{FF2B5EF4-FFF2-40B4-BE49-F238E27FC236}">
                  <a16:creationId xmlns:a16="http://schemas.microsoft.com/office/drawing/2014/main" id="{E54EEAB3-9BE6-4343-B6C7-B3982B7257AB}"/>
                </a:ext>
              </a:extLst>
            </p:cNvPr>
            <p:cNvGrpSpPr/>
            <p:nvPr/>
          </p:nvGrpSpPr>
          <p:grpSpPr>
            <a:xfrm rot="10800000" flipH="1">
              <a:off x="1" y="-3"/>
              <a:ext cx="8590756" cy="1889827"/>
              <a:chOff x="133350" y="5244244"/>
              <a:chExt cx="8458200" cy="940656"/>
            </a:xfrm>
          </p:grpSpPr>
          <p:sp>
            <p:nvSpPr>
              <p:cNvPr id="45" name="object 25">
                <a:extLst>
                  <a:ext uri="{FF2B5EF4-FFF2-40B4-BE49-F238E27FC236}">
                    <a16:creationId xmlns:a16="http://schemas.microsoft.com/office/drawing/2014/main" id="{C87FF8C4-CF93-44CD-BEDF-B120988FF2B0}"/>
                  </a:ext>
                </a:extLst>
              </p:cNvPr>
              <p:cNvSpPr/>
              <p:nvPr/>
            </p:nvSpPr>
            <p:spPr>
              <a:xfrm>
                <a:off x="133350" y="5244244"/>
                <a:ext cx="8458200" cy="94065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r>
                  <a:rPr lang="en-US" sz="1154" dirty="0">
                    <a:solidFill>
                      <a:prstClr val="black"/>
                    </a:solidFill>
                    <a:latin typeface="Tahoma" panose="020B0604030504040204" pitchFamily="34" charset="0"/>
                  </a:rPr>
                  <a:t>K</a:t>
                </a:r>
              </a:p>
            </p:txBody>
          </p:sp>
          <p:sp>
            <p:nvSpPr>
              <p:cNvPr id="46" name="object 26">
                <a:extLst>
                  <a:ext uri="{FF2B5EF4-FFF2-40B4-BE49-F238E27FC236}">
                    <a16:creationId xmlns:a16="http://schemas.microsoft.com/office/drawing/2014/main" id="{BB92B069-24E7-41B0-9E1B-2B8EA0835960}"/>
                  </a:ext>
                </a:extLst>
              </p:cNvPr>
              <p:cNvSpPr txBox="1"/>
              <p:nvPr/>
            </p:nvSpPr>
            <p:spPr>
              <a:xfrm>
                <a:off x="665955" y="5443695"/>
                <a:ext cx="7163594" cy="220869"/>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48" name="Title 1">
              <a:extLst>
                <a:ext uri="{FF2B5EF4-FFF2-40B4-BE49-F238E27FC236}">
                  <a16:creationId xmlns:a16="http://schemas.microsoft.com/office/drawing/2014/main" id="{D6C01FF0-6605-41FB-8B47-2F9229AD4425}"/>
                </a:ext>
              </a:extLst>
            </p:cNvPr>
            <p:cNvSpPr txBox="1">
              <a:spLocks/>
            </p:cNvSpPr>
            <p:nvPr/>
          </p:nvSpPr>
          <p:spPr>
            <a:xfrm>
              <a:off x="304800" y="427620"/>
              <a:ext cx="9200356" cy="2066897"/>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chemeClr val="bg1"/>
                  </a:solidFill>
                </a:rPr>
                <a:t>“</a:t>
              </a:r>
              <a:r>
                <a:rPr lang="en-US" sz="3463" b="1" dirty="0" err="1">
                  <a:solidFill>
                    <a:schemeClr val="bg1"/>
                  </a:solidFill>
                </a:rPr>
                <a:t>khỏe</a:t>
              </a:r>
              <a:r>
                <a:rPr lang="en-US" sz="3463" b="1" dirty="0">
                  <a:solidFill>
                    <a:schemeClr val="bg1"/>
                  </a:solidFill>
                </a:rPr>
                <a:t> </a:t>
              </a:r>
              <a:r>
                <a:rPr lang="en-US" sz="3463" b="1" dirty="0" err="1">
                  <a:solidFill>
                    <a:schemeClr val="bg1"/>
                  </a:solidFill>
                </a:rPr>
                <a:t>mạnh</a:t>
              </a:r>
              <a:r>
                <a:rPr lang="en-US" sz="3463" b="1" dirty="0">
                  <a:solidFill>
                    <a:schemeClr val="bg1"/>
                  </a:solidFill>
                </a:rPr>
                <a:t>”</a:t>
              </a:r>
            </a:p>
          </p:txBody>
        </p:sp>
      </p:grpSp>
      <p:pic>
        <p:nvPicPr>
          <p:cNvPr id="3" name="Picture 2">
            <a:extLst>
              <a:ext uri="{FF2B5EF4-FFF2-40B4-BE49-F238E27FC236}">
                <a16:creationId xmlns:a16="http://schemas.microsoft.com/office/drawing/2014/main" id="{587E1F55-3B61-4ECA-9218-A3DA7430CBD8}"/>
              </a:ext>
            </a:extLst>
          </p:cNvPr>
          <p:cNvPicPr>
            <a:picLocks noChangeAspect="1"/>
          </p:cNvPicPr>
          <p:nvPr/>
        </p:nvPicPr>
        <p:blipFill rotWithShape="1">
          <a:blip r:embed="rId4"/>
          <a:srcRect l="1082" t="4814" r="1082" b="10741"/>
          <a:stretch/>
        </p:blipFill>
        <p:spPr>
          <a:xfrm>
            <a:off x="842544" y="1482556"/>
            <a:ext cx="10506912" cy="5101199"/>
          </a:xfrm>
          <a:prstGeom prst="rect">
            <a:avLst/>
          </a:prstGeom>
        </p:spPr>
      </p:pic>
    </p:spTree>
    <p:custDataLst>
      <p:tags r:id="rId1"/>
    </p:custDataLst>
    <p:extLst>
      <p:ext uri="{BB962C8B-B14F-4D97-AF65-F5344CB8AC3E}">
        <p14:creationId xmlns:p14="http://schemas.microsoft.com/office/powerpoint/2010/main" val="3967861610"/>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60AD3E-B839-4B55-890A-1E1CDB9549C2}"/>
              </a:ext>
            </a:extLst>
          </p:cNvPr>
          <p:cNvPicPr>
            <a:picLocks noChangeAspect="1"/>
          </p:cNvPicPr>
          <p:nvPr/>
        </p:nvPicPr>
        <p:blipFill>
          <a:blip r:embed="rId4"/>
          <a:stretch>
            <a:fillRect/>
          </a:stretch>
        </p:blipFill>
        <p:spPr>
          <a:xfrm>
            <a:off x="1216766" y="2470877"/>
            <a:ext cx="9758468" cy="430056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0" y="150981"/>
            <a:ext cx="1439447" cy="800776"/>
          </a:xfrm>
          <a:prstGeom prst="rect">
            <a:avLst/>
          </a:prstGeom>
        </p:spPr>
      </p:pic>
      <p:sp>
        <p:nvSpPr>
          <p:cNvPr id="2" name="Title 1"/>
          <p:cNvSpPr>
            <a:spLocks noGrp="1"/>
          </p:cNvSpPr>
          <p:nvPr>
            <p:ph type="ctrTitle"/>
          </p:nvPr>
        </p:nvSpPr>
        <p:spPr>
          <a:xfrm>
            <a:off x="190376" y="473450"/>
            <a:ext cx="12020550" cy="1306187"/>
          </a:xfrm>
        </p:spPr>
        <p:txBody>
          <a:bodyPr>
            <a:noAutofit/>
          </a:bodyPr>
          <a:lstStyle/>
          <a:p>
            <a:pPr algn="l"/>
            <a:br>
              <a:rPr lang="en-GB" sz="3600" b="1" dirty="0">
                <a:latin typeface="Verdana"/>
                <a:ea typeface="Verdana"/>
              </a:rPr>
            </a:br>
            <a:br>
              <a:rPr lang="en-GB" sz="3600" b="1" dirty="0">
                <a:latin typeface="Verdana"/>
                <a:ea typeface="Verdana"/>
              </a:rPr>
            </a:br>
            <a:r>
              <a:rPr lang="en-US" sz="2800" dirty="0"/>
              <a:t>HelpAge International </a:t>
            </a:r>
            <a:r>
              <a:rPr lang="en-US" sz="2800" dirty="0" err="1"/>
              <a:t>là</a:t>
            </a:r>
            <a:r>
              <a:rPr lang="en-US" sz="2800" dirty="0"/>
              <a:t> </a:t>
            </a:r>
            <a:r>
              <a:rPr lang="en-US" sz="2800" dirty="0" err="1"/>
              <a:t>là</a:t>
            </a:r>
            <a:r>
              <a:rPr lang="en-US" sz="2800" dirty="0"/>
              <a:t> ban </a:t>
            </a:r>
            <a:r>
              <a:rPr lang="en-US" sz="2800" dirty="0" err="1"/>
              <a:t>thư</a:t>
            </a:r>
            <a:r>
              <a:rPr lang="en-US" sz="2800" dirty="0"/>
              <a:t> </a:t>
            </a:r>
            <a:r>
              <a:rPr lang="en-US" sz="2800" dirty="0" err="1"/>
              <a:t>ký</a:t>
            </a:r>
            <a:r>
              <a:rPr lang="en-US" sz="2800" dirty="0"/>
              <a:t> </a:t>
            </a:r>
            <a:r>
              <a:rPr lang="en-US" sz="2800" dirty="0" err="1"/>
              <a:t>của</a:t>
            </a:r>
            <a:r>
              <a:rPr lang="en-US" sz="2800" dirty="0"/>
              <a:t> </a:t>
            </a:r>
            <a:r>
              <a:rPr lang="en-US" sz="2800" dirty="0" err="1"/>
              <a:t>mạng</a:t>
            </a:r>
            <a:r>
              <a:rPr lang="en-US" sz="2800" dirty="0"/>
              <a:t> </a:t>
            </a:r>
            <a:r>
              <a:rPr lang="en-US" sz="2800" dirty="0" err="1"/>
              <a:t>lưới</a:t>
            </a:r>
            <a:r>
              <a:rPr lang="en-US" sz="2800" dirty="0"/>
              <a:t> </a:t>
            </a:r>
            <a:r>
              <a:rPr lang="en-US" sz="2800" dirty="0" err="1"/>
              <a:t>toàn</a:t>
            </a:r>
            <a:r>
              <a:rPr lang="en-US" sz="2800" dirty="0"/>
              <a:t> </a:t>
            </a:r>
            <a:r>
              <a:rPr lang="en-US" sz="2800" dirty="0" err="1"/>
              <a:t>cầu</a:t>
            </a:r>
            <a:r>
              <a:rPr lang="en-US" sz="2800" dirty="0"/>
              <a:t> các </a:t>
            </a:r>
            <a:r>
              <a:rPr lang="en-US" sz="2800" dirty="0" err="1"/>
              <a:t>tổ</a:t>
            </a:r>
            <a:r>
              <a:rPr lang="en-US" sz="2800" dirty="0"/>
              <a:t> </a:t>
            </a:r>
            <a:r>
              <a:rPr lang="en-US" sz="2800" dirty="0" err="1"/>
              <a:t>chức</a:t>
            </a:r>
            <a:r>
              <a:rPr lang="en-US" sz="2800" dirty="0"/>
              <a:t> </a:t>
            </a:r>
            <a:r>
              <a:rPr lang="en-US" sz="2800" dirty="0" err="1"/>
              <a:t>hành</a:t>
            </a:r>
            <a:r>
              <a:rPr lang="en-US" sz="2800" dirty="0"/>
              <a:t> </a:t>
            </a:r>
            <a:r>
              <a:rPr lang="en-US" sz="2800" dirty="0" err="1"/>
              <a:t>động</a:t>
            </a:r>
            <a:r>
              <a:rPr lang="en-US" sz="2800" dirty="0"/>
              <a:t> </a:t>
            </a:r>
            <a:r>
              <a:rPr lang="en-US" sz="2800" dirty="0" err="1"/>
              <a:t>vì</a:t>
            </a:r>
            <a:r>
              <a:rPr lang="en-US" sz="2800" dirty="0"/>
              <a:t> </a:t>
            </a:r>
            <a:r>
              <a:rPr lang="en-US" sz="2800" dirty="0" err="1"/>
              <a:t>quyền</a:t>
            </a:r>
            <a:r>
              <a:rPr lang="en-US" sz="2800" dirty="0"/>
              <a:t> </a:t>
            </a:r>
            <a:r>
              <a:rPr lang="en-US" sz="2800" dirty="0" err="1"/>
              <a:t>của</a:t>
            </a:r>
            <a:r>
              <a:rPr lang="en-US" sz="2800" dirty="0"/>
              <a:t> NCT </a:t>
            </a:r>
            <a:r>
              <a:rPr lang="en-US" sz="2800" dirty="0" err="1"/>
              <a:t>được</a:t>
            </a:r>
            <a:r>
              <a:rPr lang="en-US" sz="2800" dirty="0"/>
              <a:t> </a:t>
            </a:r>
            <a:r>
              <a:rPr lang="en-US" sz="2800" dirty="0" err="1"/>
              <a:t>sống</a:t>
            </a:r>
            <a:r>
              <a:rPr lang="en-US" sz="2800" dirty="0"/>
              <a:t> </a:t>
            </a:r>
            <a:r>
              <a:rPr lang="en-US" sz="2800" dirty="0" err="1"/>
              <a:t>khỏe</a:t>
            </a:r>
            <a:r>
              <a:rPr lang="en-US" sz="2800" dirty="0"/>
              <a:t> </a:t>
            </a:r>
            <a:r>
              <a:rPr lang="en-US" sz="2800" dirty="0" err="1"/>
              <a:t>mạnh</a:t>
            </a:r>
            <a:r>
              <a:rPr lang="en-US" sz="2800" dirty="0"/>
              <a:t>, </a:t>
            </a:r>
            <a:r>
              <a:rPr lang="en-US" sz="2800" dirty="0" err="1"/>
              <a:t>có</a:t>
            </a:r>
            <a:r>
              <a:rPr lang="en-US" sz="2800" dirty="0"/>
              <a:t> phẩm </a:t>
            </a:r>
            <a:r>
              <a:rPr lang="en-US" sz="2800" dirty="0" err="1"/>
              <a:t>giá</a:t>
            </a:r>
            <a:r>
              <a:rPr lang="en-US" sz="2800" dirty="0"/>
              <a:t> </a:t>
            </a:r>
            <a:r>
              <a:rPr lang="en-US" sz="2800" dirty="0" err="1"/>
              <a:t>và</a:t>
            </a:r>
            <a:r>
              <a:rPr lang="en-US" sz="2800" dirty="0"/>
              <a:t> an </a:t>
            </a:r>
            <a:r>
              <a:rPr lang="en-US" sz="2800" dirty="0" err="1"/>
              <a:t>toàn</a:t>
            </a:r>
            <a:r>
              <a:rPr lang="en-US" sz="2800" dirty="0"/>
              <a:t>.</a:t>
            </a:r>
            <a:endParaRPr lang="en-GB" sz="26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a16="http://schemas.microsoft.com/office/drawing/2014/main" id="{FE9DBFDF-477B-4D66-B13F-4D1495BBE44A}"/>
              </a:ext>
            </a:extLst>
          </p:cNvPr>
          <p:cNvSpPr/>
          <p:nvPr/>
        </p:nvSpPr>
        <p:spPr>
          <a:xfrm>
            <a:off x="190376" y="8893"/>
            <a:ext cx="5426653" cy="769441"/>
          </a:xfrm>
          <a:prstGeom prst="rect">
            <a:avLst/>
          </a:prstGeom>
        </p:spPr>
        <p:txBody>
          <a:bodyPr wrap="square">
            <a:spAutoFit/>
          </a:bodyPr>
          <a:lstStyle/>
          <a:p>
            <a:r>
              <a:rPr lang="en-GB" sz="4400" b="1" dirty="0" err="1">
                <a:solidFill>
                  <a:srgbClr val="FF0000"/>
                </a:solidFill>
                <a:latin typeface="Verdana" panose="020B0604030504040204" pitchFamily="34" charset="0"/>
                <a:ea typeface="Verdana" panose="020B0604030504040204" pitchFamily="34" charset="0"/>
              </a:rPr>
              <a:t>Chúng</a:t>
            </a:r>
            <a:r>
              <a:rPr lang="en-GB" sz="4400" b="1" dirty="0">
                <a:solidFill>
                  <a:srgbClr val="FF0000"/>
                </a:solidFill>
                <a:latin typeface="Verdana" panose="020B0604030504040204" pitchFamily="34" charset="0"/>
                <a:ea typeface="Verdana" panose="020B0604030504040204" pitchFamily="34" charset="0"/>
              </a:rPr>
              <a:t> </a:t>
            </a:r>
            <a:r>
              <a:rPr lang="en-GB" sz="4400" b="1" dirty="0" err="1">
                <a:solidFill>
                  <a:srgbClr val="FF0000"/>
                </a:solidFill>
                <a:latin typeface="Verdana" panose="020B0604030504040204" pitchFamily="34" charset="0"/>
                <a:ea typeface="Verdana" panose="020B0604030504040204" pitchFamily="34" charset="0"/>
              </a:rPr>
              <a:t>tôi</a:t>
            </a:r>
            <a:r>
              <a:rPr lang="en-GB" sz="4400" b="1" dirty="0">
                <a:solidFill>
                  <a:srgbClr val="FF0000"/>
                </a:solidFill>
                <a:latin typeface="Verdana" panose="020B0604030504040204" pitchFamily="34" charset="0"/>
                <a:ea typeface="Verdana" panose="020B0604030504040204" pitchFamily="34" charset="0"/>
              </a:rPr>
              <a:t> </a:t>
            </a:r>
            <a:r>
              <a:rPr lang="en-GB" sz="4400" b="1" dirty="0" err="1">
                <a:solidFill>
                  <a:srgbClr val="FF0000"/>
                </a:solidFill>
                <a:latin typeface="Verdana" panose="020B0604030504040204" pitchFamily="34" charset="0"/>
                <a:ea typeface="Verdana" panose="020B0604030504040204" pitchFamily="34" charset="0"/>
              </a:rPr>
              <a:t>là</a:t>
            </a:r>
            <a:r>
              <a:rPr lang="en-GB" sz="4400" b="1" dirty="0">
                <a:solidFill>
                  <a:srgbClr val="FF0000"/>
                </a:solidFill>
                <a:latin typeface="Verdana" panose="020B0604030504040204" pitchFamily="34" charset="0"/>
                <a:ea typeface="Verdana" panose="020B0604030504040204" pitchFamily="34" charset="0"/>
              </a:rPr>
              <a:t> ai</a:t>
            </a:r>
            <a:endParaRPr lang="en-US" sz="4400" b="1" dirty="0">
              <a:solidFill>
                <a:srgbClr val="FF0000"/>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16CAA797-410A-4CD0-A572-224FD5B182FB}"/>
              </a:ext>
            </a:extLst>
          </p:cNvPr>
          <p:cNvSpPr txBox="1"/>
          <p:nvPr/>
        </p:nvSpPr>
        <p:spPr>
          <a:xfrm>
            <a:off x="190376" y="1871364"/>
            <a:ext cx="11163341" cy="954107"/>
          </a:xfrm>
          <a:prstGeom prst="rect">
            <a:avLst/>
          </a:prstGeom>
          <a:noFill/>
        </p:spPr>
        <p:txBody>
          <a:bodyPr wrap="square">
            <a:spAutoFit/>
          </a:bodyPr>
          <a:lstStyle/>
          <a:p>
            <a:r>
              <a:rPr lang="en-US" sz="2600" b="1" dirty="0" err="1">
                <a:latin typeface="Verdana" panose="020B0604030504040204" pitchFamily="34" charset="0"/>
                <a:ea typeface="Verdana" panose="020B0604030504040204" pitchFamily="34" charset="0"/>
              </a:rPr>
              <a:t>Mạng</a:t>
            </a:r>
            <a:r>
              <a:rPr lang="en-US" sz="2600" b="1" dirty="0">
                <a:latin typeface="Verdana" panose="020B0604030504040204" pitchFamily="34" charset="0"/>
                <a:ea typeface="Verdana" panose="020B0604030504040204" pitchFamily="34" charset="0"/>
              </a:rPr>
              <a:t> </a:t>
            </a:r>
            <a:r>
              <a:rPr lang="en-US" sz="2600" b="1" dirty="0" err="1">
                <a:latin typeface="Verdana" panose="020B0604030504040204" pitchFamily="34" charset="0"/>
                <a:ea typeface="Verdana" panose="020B0604030504040204" pitchFamily="34" charset="0"/>
              </a:rPr>
              <a:t>lưới</a:t>
            </a:r>
            <a:r>
              <a:rPr lang="en-US" sz="2600" b="1" dirty="0">
                <a:latin typeface="Verdana" panose="020B0604030504040204" pitchFamily="34" charset="0"/>
                <a:ea typeface="Verdana" panose="020B0604030504040204" pitchFamily="34" charset="0"/>
              </a:rPr>
              <a:t> </a:t>
            </a:r>
            <a:r>
              <a:rPr lang="en-US" sz="2600" b="1" dirty="0" err="1">
                <a:latin typeface="Verdana" panose="020B0604030504040204" pitchFamily="34" charset="0"/>
                <a:ea typeface="Verdana" panose="020B0604030504040204" pitchFamily="34" charset="0"/>
              </a:rPr>
              <a:t>của</a:t>
            </a:r>
            <a:r>
              <a:rPr lang="en-US" sz="2600" b="1" dirty="0">
                <a:latin typeface="Verdana" panose="020B0604030504040204" pitchFamily="34" charset="0"/>
                <a:ea typeface="Verdana" panose="020B0604030504040204" pitchFamily="34" charset="0"/>
              </a:rPr>
              <a:t> </a:t>
            </a:r>
            <a:r>
              <a:rPr lang="en-US" sz="2600" b="1" dirty="0" err="1">
                <a:latin typeface="Verdana" panose="020B0604030504040204" pitchFamily="34" charset="0"/>
                <a:ea typeface="Verdana" panose="020B0604030504040204" pitchFamily="34" charset="0"/>
              </a:rPr>
              <a:t>chúng</a:t>
            </a:r>
            <a:r>
              <a:rPr lang="en-US" sz="2600" b="1" dirty="0">
                <a:latin typeface="Verdana" panose="020B0604030504040204" pitchFamily="34" charset="0"/>
                <a:ea typeface="Verdana" panose="020B0604030504040204" pitchFamily="34" charset="0"/>
              </a:rPr>
              <a:t> </a:t>
            </a:r>
            <a:r>
              <a:rPr lang="en-US" sz="2600" b="1" dirty="0" err="1">
                <a:latin typeface="Verdana" panose="020B0604030504040204" pitchFamily="34" charset="0"/>
                <a:ea typeface="Verdana" panose="020B0604030504040204" pitchFamily="34" charset="0"/>
              </a:rPr>
              <a:t>tôi</a:t>
            </a:r>
            <a:r>
              <a:rPr lang="en-US" sz="2600" b="1" dirty="0">
                <a:latin typeface="Verdana" panose="020B0604030504040204" pitchFamily="34" charset="0"/>
                <a:ea typeface="Verdana" panose="020B0604030504040204" pitchFamily="34" charset="0"/>
              </a:rPr>
              <a:t> </a:t>
            </a:r>
            <a:r>
              <a:rPr lang="en-US" sz="2600" b="1" dirty="0" err="1">
                <a:latin typeface="Verdana" panose="020B0604030504040204" pitchFamily="34" charset="0"/>
                <a:ea typeface="Verdana" panose="020B0604030504040204" pitchFamily="34" charset="0"/>
              </a:rPr>
              <a:t>gồm</a:t>
            </a:r>
            <a:r>
              <a:rPr lang="en-US" sz="2600" b="1" dirty="0">
                <a:latin typeface="Verdana" panose="020B0604030504040204" pitchFamily="34" charset="0"/>
                <a:ea typeface="Verdana" panose="020B0604030504040204" pitchFamily="34" charset="0"/>
              </a:rPr>
              <a:t> </a:t>
            </a:r>
            <a:r>
              <a:rPr lang="en-GB" sz="2800" dirty="0">
                <a:solidFill>
                  <a:srgbClr val="FF0000"/>
                </a:solidFill>
              </a:rPr>
              <a:t>148 </a:t>
            </a:r>
            <a:r>
              <a:rPr lang="en-GB" sz="2800" dirty="0" err="1">
                <a:solidFill>
                  <a:srgbClr val="FF0000"/>
                </a:solidFill>
              </a:rPr>
              <a:t>thành</a:t>
            </a:r>
            <a:r>
              <a:rPr lang="en-GB" sz="2800" dirty="0">
                <a:solidFill>
                  <a:srgbClr val="FF0000"/>
                </a:solidFill>
              </a:rPr>
              <a:t> </a:t>
            </a:r>
            <a:r>
              <a:rPr lang="en-GB" sz="2800" dirty="0" err="1">
                <a:solidFill>
                  <a:srgbClr val="FF0000"/>
                </a:solidFill>
              </a:rPr>
              <a:t>viên</a:t>
            </a:r>
            <a:r>
              <a:rPr lang="en-GB" sz="2800" dirty="0"/>
              <a:t> </a:t>
            </a:r>
            <a:r>
              <a:rPr lang="en-GB" sz="2800" dirty="0" err="1"/>
              <a:t>tại</a:t>
            </a:r>
            <a:r>
              <a:rPr lang="en-GB" sz="2800" dirty="0"/>
              <a:t> </a:t>
            </a:r>
            <a:r>
              <a:rPr lang="en-GB" sz="2800" dirty="0">
                <a:solidFill>
                  <a:srgbClr val="FF0000"/>
                </a:solidFill>
              </a:rPr>
              <a:t>86 </a:t>
            </a:r>
            <a:r>
              <a:rPr lang="en-GB" sz="2800" dirty="0" err="1">
                <a:solidFill>
                  <a:srgbClr val="FF0000"/>
                </a:solidFill>
              </a:rPr>
              <a:t>nước</a:t>
            </a:r>
            <a:r>
              <a:rPr lang="en-GB" sz="2800" dirty="0">
                <a:solidFill>
                  <a:srgbClr val="FF0000"/>
                </a:solidFill>
              </a:rPr>
              <a:t> </a:t>
            </a:r>
            <a:r>
              <a:rPr lang="en-GB" sz="2800" dirty="0" err="1"/>
              <a:t>trên</a:t>
            </a:r>
            <a:r>
              <a:rPr lang="en-GB" sz="2800" dirty="0"/>
              <a:t> </a:t>
            </a:r>
            <a:r>
              <a:rPr lang="en-GB" sz="2800" dirty="0" err="1"/>
              <a:t>toàn</a:t>
            </a:r>
            <a:r>
              <a:rPr lang="en-GB" sz="2800" dirty="0"/>
              <a:t> </a:t>
            </a:r>
            <a:r>
              <a:rPr lang="en-GB" sz="2800" dirty="0" err="1"/>
              <a:t>thế</a:t>
            </a:r>
            <a:r>
              <a:rPr lang="en-GB" sz="2800" dirty="0"/>
              <a:t> </a:t>
            </a:r>
            <a:r>
              <a:rPr lang="en-GB" sz="2800" dirty="0" err="1"/>
              <a:t>giới</a:t>
            </a:r>
            <a:r>
              <a:rPr lang="en-GB" sz="2800" dirty="0"/>
              <a:t>.</a:t>
            </a:r>
            <a:endParaRPr lang="en-GB" dirty="0"/>
          </a:p>
        </p:txBody>
      </p:sp>
    </p:spTree>
    <p:custDataLst>
      <p:tags r:id="rId1"/>
    </p:custDataLst>
    <p:extLst>
      <p:ext uri="{BB962C8B-B14F-4D97-AF65-F5344CB8AC3E}">
        <p14:creationId xmlns:p14="http://schemas.microsoft.com/office/powerpoint/2010/main" val="185585615"/>
      </p:ext>
    </p:extLst>
  </p:cSld>
  <p:clrMapOvr>
    <a:masterClrMapping/>
  </p:clrMapOvr>
  <mc:AlternateContent xmlns:mc="http://schemas.openxmlformats.org/markup-compatibility/2006" xmlns:p14="http://schemas.microsoft.com/office/powerpoint/2010/main">
    <mc:Choice Requires="p14">
      <p:transition spd="slow" p14:dur="2000" advTm="18773"/>
    </mc:Choice>
    <mc:Fallback xmlns="">
      <p:transition spd="slow" advTm="18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25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16A4B2-D1AF-426C-AF04-E12C79DB8144}"/>
              </a:ext>
            </a:extLst>
          </p:cNvPr>
          <p:cNvGrpSpPr/>
          <p:nvPr/>
        </p:nvGrpSpPr>
        <p:grpSpPr>
          <a:xfrm>
            <a:off x="3724976" y="102756"/>
            <a:ext cx="8505894" cy="1692605"/>
            <a:chOff x="5808116" y="160222"/>
            <a:chExt cx="13262894" cy="3051545"/>
          </a:xfrm>
        </p:grpSpPr>
        <p:grpSp>
          <p:nvGrpSpPr>
            <p:cNvPr id="46" name="Group 45">
              <a:extLst>
                <a:ext uri="{FF2B5EF4-FFF2-40B4-BE49-F238E27FC236}">
                  <a16:creationId xmlns:a16="http://schemas.microsoft.com/office/drawing/2014/main" id="{490C0036-7F45-485C-A824-01358A0ED02D}"/>
                </a:ext>
              </a:extLst>
            </p:cNvPr>
            <p:cNvGrpSpPr/>
            <p:nvPr/>
          </p:nvGrpSpPr>
          <p:grpSpPr>
            <a:xfrm rot="10800000">
              <a:off x="5808116" y="160222"/>
              <a:ext cx="13260967" cy="3051545"/>
              <a:chOff x="133350" y="5045593"/>
              <a:chExt cx="9012595" cy="1139309"/>
            </a:xfrm>
          </p:grpSpPr>
          <p:sp>
            <p:nvSpPr>
              <p:cNvPr id="47" name="object 25">
                <a:extLst>
                  <a:ext uri="{FF2B5EF4-FFF2-40B4-BE49-F238E27FC236}">
                    <a16:creationId xmlns:a16="http://schemas.microsoft.com/office/drawing/2014/main" id="{E7D68E2D-8D9D-4C24-9708-78827C5D993E}"/>
                  </a:ext>
                </a:extLst>
              </p:cNvPr>
              <p:cNvSpPr/>
              <p:nvPr/>
            </p:nvSpPr>
            <p:spPr>
              <a:xfrm>
                <a:off x="133350" y="5045593"/>
                <a:ext cx="9012595" cy="1139309"/>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pPr defTabSz="293202">
                  <a:defRPr/>
                </a:pPr>
                <a:r>
                  <a:rPr lang="en-US" sz="1154" dirty="0" err="1">
                    <a:solidFill>
                      <a:prstClr val="black"/>
                    </a:solidFill>
                    <a:latin typeface="Tahoma" panose="020B0604030504040204" pitchFamily="34" charset="0"/>
                  </a:rPr>
                  <a:t>Trên</a:t>
                </a:r>
                <a:r>
                  <a:rPr lang="en-US" sz="1154" dirty="0">
                    <a:solidFill>
                      <a:prstClr val="black"/>
                    </a:solidFill>
                    <a:latin typeface="Tahoma" panose="020B0604030504040204" pitchFamily="34" charset="0"/>
                  </a:rPr>
                  <a:t> tr</a:t>
                </a:r>
              </a:p>
            </p:txBody>
          </p:sp>
          <p:sp>
            <p:nvSpPr>
              <p:cNvPr id="48" name="object 26">
                <a:extLst>
                  <a:ext uri="{FF2B5EF4-FFF2-40B4-BE49-F238E27FC236}">
                    <a16:creationId xmlns:a16="http://schemas.microsoft.com/office/drawing/2014/main" id="{9D1E49C3-62E2-49AE-8B2C-2F79E2EF1E83}"/>
                  </a:ext>
                </a:extLst>
              </p:cNvPr>
              <p:cNvSpPr txBox="1"/>
              <p:nvPr/>
            </p:nvSpPr>
            <p:spPr>
              <a:xfrm>
                <a:off x="665956" y="5471294"/>
                <a:ext cx="7163594" cy="165671"/>
              </a:xfrm>
              <a:prstGeom prst="rect">
                <a:avLst/>
              </a:prstGeom>
            </p:spPr>
            <p:txBody>
              <a:bodyPr vert="horz" wrap="square" lIns="0" tIns="8145" rIns="0" bIns="0" rtlCol="0">
                <a:spAutoFit/>
              </a:bodyPr>
              <a:lstStyle/>
              <a:p>
                <a:pPr marL="8145" defTabSz="293202">
                  <a:spcBef>
                    <a:spcPts val="64"/>
                  </a:spcBef>
                  <a:defRPr/>
                </a:pPr>
                <a:endParaRPr lang="en-US" sz="1796" dirty="0">
                  <a:solidFill>
                    <a:prstClr val="black"/>
                  </a:solidFill>
                  <a:latin typeface="Tahoma" panose="020B0604030504040204" pitchFamily="34" charset="0"/>
                  <a:cs typeface="Source Sans Pro Light"/>
                </a:endParaRPr>
              </a:p>
            </p:txBody>
          </p:sp>
        </p:grpSp>
        <p:sp>
          <p:nvSpPr>
            <p:cNvPr id="49" name="Rectangle 48">
              <a:extLst>
                <a:ext uri="{FF2B5EF4-FFF2-40B4-BE49-F238E27FC236}">
                  <a16:creationId xmlns:a16="http://schemas.microsoft.com/office/drawing/2014/main" id="{7F4AFF6E-ECF9-438C-9D1D-CE9720019306}"/>
                </a:ext>
              </a:extLst>
            </p:cNvPr>
            <p:cNvSpPr/>
            <p:nvPr/>
          </p:nvSpPr>
          <p:spPr>
            <a:xfrm>
              <a:off x="6093273" y="450468"/>
              <a:ext cx="12977737" cy="2301368"/>
            </a:xfrm>
            <a:prstGeom prst="rect">
              <a:avLst/>
            </a:prstGeom>
          </p:spPr>
          <p:txBody>
            <a:bodyPr wrap="square">
              <a:spAutoFit/>
            </a:bodyPr>
            <a:lstStyle/>
            <a:p>
              <a:pPr marL="8145" defTabSz="293202">
                <a:spcBef>
                  <a:spcPts val="64"/>
                </a:spcBef>
                <a:defRPr/>
              </a:pPr>
              <a:r>
                <a:rPr lang="en-US" sz="2565" spc="-19" dirty="0">
                  <a:solidFill>
                    <a:srgbClr val="FFFFFF"/>
                  </a:solidFill>
                  <a:latin typeface="Tahoma" panose="020B0604030504040204" pitchFamily="34" charset="0"/>
                  <a:cs typeface="Source Sans Pro Light"/>
                </a:rPr>
                <a:t>Chia </a:t>
              </a:r>
              <a:r>
                <a:rPr lang="en-US" sz="2565" spc="-19" dirty="0" err="1">
                  <a:solidFill>
                    <a:srgbClr val="FFFFFF"/>
                  </a:solidFill>
                  <a:latin typeface="Tahoma" panose="020B0604030504040204" pitchFamily="34" charset="0"/>
                  <a:cs typeface="Source Sans Pro Light"/>
                </a:rPr>
                <a:t>sẻ</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những</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bài</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thơ</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bài</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viết</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của</a:t>
              </a:r>
              <a:r>
                <a:rPr lang="en-US" sz="2565" spc="-19" dirty="0">
                  <a:solidFill>
                    <a:srgbClr val="FFFFFF"/>
                  </a:solidFill>
                  <a:latin typeface="Tahoma" panose="020B0604030504040204" pitchFamily="34" charset="0"/>
                  <a:cs typeface="Source Sans Pro Light"/>
                </a:rPr>
                <a:t> các </a:t>
              </a:r>
              <a:r>
                <a:rPr lang="en-US" sz="2565" spc="-19" dirty="0" err="1">
                  <a:solidFill>
                    <a:srgbClr val="FFFFFF"/>
                  </a:solidFill>
                  <a:latin typeface="Tahoma" panose="020B0604030504040204" pitchFamily="34" charset="0"/>
                  <a:cs typeface="Source Sans Pro Light"/>
                </a:rPr>
                <a:t>thành</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viên</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về</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phòng</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chống</a:t>
              </a:r>
              <a:r>
                <a:rPr lang="en-US" sz="2565" spc="-19" dirty="0">
                  <a:solidFill>
                    <a:srgbClr val="FFFFFF"/>
                  </a:solidFill>
                  <a:latin typeface="Tahoma" panose="020B0604030504040204" pitchFamily="34" charset="0"/>
                  <a:cs typeface="Source Sans Pro Light"/>
                </a:rPr>
                <a:t> COVID-19 </a:t>
              </a:r>
              <a:r>
                <a:rPr lang="en-US" sz="2565" spc="-19" dirty="0" err="1">
                  <a:solidFill>
                    <a:srgbClr val="FFFFFF"/>
                  </a:solidFill>
                  <a:latin typeface="Tahoma" panose="020B0604030504040204" pitchFamily="34" charset="0"/>
                  <a:cs typeface="Source Sans Pro Light"/>
                </a:rPr>
                <a:t>để</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thúc</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đẩy</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suy</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nghĩ</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tích</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cực</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và</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giúp</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xác</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định</a:t>
              </a:r>
              <a:r>
                <a:rPr lang="en-US" sz="2565" spc="-19" dirty="0">
                  <a:solidFill>
                    <a:srgbClr val="FFFFFF"/>
                  </a:solidFill>
                  <a:latin typeface="Tahoma" panose="020B0604030504040204" pitchFamily="34" charset="0"/>
                  <a:cs typeface="Source Sans Pro Light"/>
                </a:rPr>
                <a:t> các </a:t>
              </a:r>
              <a:r>
                <a:rPr lang="en-US" sz="2565" spc="-19" dirty="0" err="1">
                  <a:solidFill>
                    <a:srgbClr val="FFFFFF"/>
                  </a:solidFill>
                  <a:latin typeface="Tahoma" panose="020B0604030504040204" pitchFamily="34" charset="0"/>
                  <a:cs typeface="Source Sans Pro Light"/>
                </a:rPr>
                <a:t>thông</a:t>
              </a:r>
              <a:r>
                <a:rPr lang="en-US" sz="2565" spc="-19" dirty="0">
                  <a:solidFill>
                    <a:srgbClr val="FFFFFF"/>
                  </a:solidFill>
                  <a:latin typeface="Tahoma" panose="020B0604030504040204" pitchFamily="34" charset="0"/>
                  <a:cs typeface="Source Sans Pro Light"/>
                </a:rPr>
                <a:t> </a:t>
              </a:r>
              <a:r>
                <a:rPr lang="en-US" sz="2565" spc="-19" dirty="0" err="1">
                  <a:solidFill>
                    <a:srgbClr val="FFFFFF"/>
                  </a:solidFill>
                  <a:latin typeface="Tahoma" panose="020B0604030504040204" pitchFamily="34" charset="0"/>
                  <a:cs typeface="Source Sans Pro Light"/>
                </a:rPr>
                <a:t>điệp</a:t>
              </a:r>
              <a:r>
                <a:rPr lang="en-US" sz="2565" spc="-19" dirty="0">
                  <a:solidFill>
                    <a:srgbClr val="FFFFFF"/>
                  </a:solidFill>
                  <a:latin typeface="Tahoma" panose="020B0604030504040204" pitchFamily="34" charset="0"/>
                  <a:cs typeface="Source Sans Pro Light"/>
                </a:rPr>
                <a:t> COVID-19 </a:t>
              </a:r>
              <a:r>
                <a:rPr lang="en-US" sz="2565" spc="-19" dirty="0" err="1">
                  <a:solidFill>
                    <a:srgbClr val="FFFFFF"/>
                  </a:solidFill>
                  <a:latin typeface="Tahoma" panose="020B0604030504040204" pitchFamily="34" charset="0"/>
                  <a:cs typeface="Source Sans Pro Light"/>
                </a:rPr>
                <a:t>trên</a:t>
              </a:r>
              <a:r>
                <a:rPr lang="en-US" sz="2565" spc="-19" dirty="0">
                  <a:solidFill>
                    <a:srgbClr val="FFFFFF"/>
                  </a:solidFill>
                  <a:latin typeface="Tahoma" panose="020B0604030504040204" pitchFamily="34" charset="0"/>
                  <a:cs typeface="Source Sans Pro Light"/>
                </a:rPr>
                <a:t> Facebook.</a:t>
              </a:r>
              <a:endParaRPr lang="en-US" sz="2565" dirty="0">
                <a:solidFill>
                  <a:prstClr val="black"/>
                </a:solidFill>
                <a:latin typeface="Tahoma" panose="020B0604030504040204" pitchFamily="34" charset="0"/>
                <a:cs typeface="Source Sans Pro Light"/>
              </a:endParaRPr>
            </a:p>
          </p:txBody>
        </p:sp>
      </p:grpSp>
      <p:sp>
        <p:nvSpPr>
          <p:cNvPr id="50" name="Title 1">
            <a:extLst>
              <a:ext uri="{FF2B5EF4-FFF2-40B4-BE49-F238E27FC236}">
                <a16:creationId xmlns:a16="http://schemas.microsoft.com/office/drawing/2014/main" id="{52F1F243-0146-4AF3-89FC-01A250422D13}"/>
              </a:ext>
            </a:extLst>
          </p:cNvPr>
          <p:cNvSpPr txBox="1">
            <a:spLocks/>
          </p:cNvSpPr>
          <p:nvPr/>
        </p:nvSpPr>
        <p:spPr>
          <a:xfrm>
            <a:off x="57" y="469798"/>
            <a:ext cx="5900466" cy="1325563"/>
          </a:xfrm>
          <a:prstGeom prst="rect">
            <a:avLst/>
          </a:prstGeom>
        </p:spPr>
        <p:txBody>
          <a:bodyPr>
            <a:normAutofit/>
          </a:bodyPr>
          <a:lstStyle>
            <a:lvl1pPr algn="l" defTabSz="1425732" rtl="0" eaLnBrk="1" latinLnBrk="0" hangingPunct="1">
              <a:lnSpc>
                <a:spcPct val="90000"/>
              </a:lnSpc>
              <a:spcBef>
                <a:spcPct val="0"/>
              </a:spcBef>
              <a:buNone/>
              <a:defRPr sz="6860" kern="1200">
                <a:solidFill>
                  <a:schemeClr val="tx1"/>
                </a:solidFill>
                <a:latin typeface="Tahoma" panose="020B0604030504040204" pitchFamily="34" charset="0"/>
                <a:ea typeface="+mj-ea"/>
                <a:cs typeface="+mj-cs"/>
              </a:defRPr>
            </a:lvl1pPr>
          </a:lstStyle>
          <a:p>
            <a:pPr defTabSz="914322">
              <a:defRPr/>
            </a:pPr>
            <a:r>
              <a:rPr lang="en-US" sz="3463" b="1" dirty="0">
                <a:solidFill>
                  <a:srgbClr val="0070C0"/>
                </a:solidFill>
              </a:rPr>
              <a:t>“</a:t>
            </a:r>
            <a:r>
              <a:rPr lang="en-US" sz="3463" b="1" dirty="0" err="1">
                <a:solidFill>
                  <a:srgbClr val="0070C0"/>
                </a:solidFill>
              </a:rPr>
              <a:t>Năng</a:t>
            </a:r>
            <a:r>
              <a:rPr lang="en-US" sz="3463" b="1" dirty="0">
                <a:solidFill>
                  <a:srgbClr val="0070C0"/>
                </a:solidFill>
              </a:rPr>
              <a:t> </a:t>
            </a:r>
            <a:r>
              <a:rPr lang="en-US" sz="3463" b="1" dirty="0" err="1">
                <a:solidFill>
                  <a:srgbClr val="0070C0"/>
                </a:solidFill>
              </a:rPr>
              <a:t>động</a:t>
            </a:r>
            <a:r>
              <a:rPr lang="en-US" sz="3463" b="1" dirty="0">
                <a:solidFill>
                  <a:srgbClr val="0070C0"/>
                </a:solidFill>
              </a:rPr>
              <a:t>”</a:t>
            </a:r>
          </a:p>
        </p:txBody>
      </p:sp>
      <p:pic>
        <p:nvPicPr>
          <p:cNvPr id="5" name="Picture 4" descr="A close up of text on a black background&#10;&#10;Description automatically generated">
            <a:extLst>
              <a:ext uri="{FF2B5EF4-FFF2-40B4-BE49-F238E27FC236}">
                <a16:creationId xmlns:a16="http://schemas.microsoft.com/office/drawing/2014/main" id="{13B12A0F-6398-4580-9793-A6A23DDB0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46" y="1193158"/>
            <a:ext cx="3896148" cy="5717063"/>
          </a:xfrm>
          <a:prstGeom prst="rect">
            <a:avLst/>
          </a:prstGeom>
        </p:spPr>
      </p:pic>
      <p:sp>
        <p:nvSpPr>
          <p:cNvPr id="6" name="Rectangle 5">
            <a:extLst>
              <a:ext uri="{FF2B5EF4-FFF2-40B4-BE49-F238E27FC236}">
                <a16:creationId xmlns:a16="http://schemas.microsoft.com/office/drawing/2014/main" id="{59EB46B8-6F83-4845-A824-2251CDEA232E}"/>
              </a:ext>
            </a:extLst>
          </p:cNvPr>
          <p:cNvSpPr/>
          <p:nvPr/>
        </p:nvSpPr>
        <p:spPr>
          <a:xfrm>
            <a:off x="9753434" y="3308711"/>
            <a:ext cx="2785553" cy="1513748"/>
          </a:xfrm>
          <a:prstGeom prst="rect">
            <a:avLst/>
          </a:prstGeom>
        </p:spPr>
        <p:txBody>
          <a:bodyPr wrap="square">
            <a:spAutoFit/>
          </a:bodyPr>
          <a:lstStyle/>
          <a:p>
            <a:pPr defTabSz="293202">
              <a:defRPr/>
            </a:pPr>
            <a:r>
              <a:rPr lang="en-US" sz="2309" dirty="0">
                <a:solidFill>
                  <a:prstClr val="black"/>
                </a:solidFill>
                <a:latin typeface="Calibri" panose="020F0502020204030204"/>
              </a:rPr>
              <a:t>Residential No. 6 ISHC, Phuong Lien ward, Dong Da district, Hanoi</a:t>
            </a:r>
          </a:p>
        </p:txBody>
      </p:sp>
    </p:spTree>
    <p:custDataLst>
      <p:tags r:id="rId1"/>
    </p:custDataLst>
    <p:extLst>
      <p:ext uri="{BB962C8B-B14F-4D97-AF65-F5344CB8AC3E}">
        <p14:creationId xmlns:p14="http://schemas.microsoft.com/office/powerpoint/2010/main" val="1889510581"/>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53273" y="0"/>
            <a:ext cx="11885453" cy="1143000"/>
          </a:xfrm>
        </p:spPr>
        <p:txBody>
          <a:bodyPr>
            <a:noAutofit/>
          </a:bodyPr>
          <a:lstStyle/>
          <a:p>
            <a:pPr algn="l"/>
            <a:r>
              <a:rPr lang="en-US" altLang="en-US" sz="4000" b="1" dirty="0" err="1">
                <a:solidFill>
                  <a:srgbClr val="FF0000"/>
                </a:solidFill>
              </a:rPr>
              <a:t>Những</a:t>
            </a:r>
            <a:r>
              <a:rPr lang="en-US" altLang="en-US" sz="4000" b="1" dirty="0">
                <a:solidFill>
                  <a:srgbClr val="FF0000"/>
                </a:solidFill>
              </a:rPr>
              <a:t> </a:t>
            </a:r>
            <a:r>
              <a:rPr lang="en-US" altLang="en-US" sz="4000" b="1" dirty="0" err="1">
                <a:solidFill>
                  <a:srgbClr val="FF0000"/>
                </a:solidFill>
              </a:rPr>
              <a:t>phát</a:t>
            </a:r>
            <a:r>
              <a:rPr lang="en-US" altLang="en-US" sz="4000" b="1" dirty="0">
                <a:solidFill>
                  <a:srgbClr val="FF0000"/>
                </a:solidFill>
              </a:rPr>
              <a:t> </a:t>
            </a:r>
            <a:r>
              <a:rPr lang="en-US" altLang="en-US" sz="4000" b="1" dirty="0" err="1">
                <a:solidFill>
                  <a:srgbClr val="FF0000"/>
                </a:solidFill>
              </a:rPr>
              <a:t>hiện</a:t>
            </a:r>
            <a:r>
              <a:rPr lang="en-US" altLang="en-US" sz="4000" b="1" dirty="0">
                <a:solidFill>
                  <a:srgbClr val="FF0000"/>
                </a:solidFill>
              </a:rPr>
              <a:t> </a:t>
            </a:r>
            <a:r>
              <a:rPr lang="en-US" altLang="en-US" sz="4000" b="1" dirty="0" err="1">
                <a:solidFill>
                  <a:srgbClr val="FF0000"/>
                </a:solidFill>
              </a:rPr>
              <a:t>và</a:t>
            </a:r>
            <a:r>
              <a:rPr lang="en-US" altLang="en-US" sz="4000" b="1" dirty="0">
                <a:solidFill>
                  <a:srgbClr val="FF0000"/>
                </a:solidFill>
              </a:rPr>
              <a:t> </a:t>
            </a:r>
            <a:r>
              <a:rPr lang="en-US" altLang="en-US" sz="4000" b="1" dirty="0" err="1">
                <a:solidFill>
                  <a:srgbClr val="FF0000"/>
                </a:solidFill>
              </a:rPr>
              <a:t>kết</a:t>
            </a:r>
            <a:r>
              <a:rPr lang="en-US" altLang="en-US" sz="4000" b="1" dirty="0">
                <a:solidFill>
                  <a:srgbClr val="FF0000"/>
                </a:solidFill>
              </a:rPr>
              <a:t> </a:t>
            </a:r>
            <a:r>
              <a:rPr lang="en-US" altLang="en-US" sz="4000" b="1" dirty="0" err="1">
                <a:solidFill>
                  <a:srgbClr val="FF0000"/>
                </a:solidFill>
              </a:rPr>
              <a:t>luận</a:t>
            </a:r>
            <a:r>
              <a:rPr lang="en-US" altLang="en-US" sz="4000" b="1" dirty="0">
                <a:solidFill>
                  <a:srgbClr val="FF0000"/>
                </a:solidFill>
              </a:rPr>
              <a:t>:</a:t>
            </a:r>
            <a:endParaRPr lang="th-TH" altLang="en-US" sz="4000" b="1" dirty="0">
              <a:solidFill>
                <a:srgbClr val="FF0000"/>
              </a:solidFill>
            </a:endParaRPr>
          </a:p>
        </p:txBody>
      </p:sp>
      <p:sp>
        <p:nvSpPr>
          <p:cNvPr id="53251" name="Content Placeholder 2"/>
          <p:cNvSpPr>
            <a:spLocks noGrp="1"/>
          </p:cNvSpPr>
          <p:nvPr>
            <p:ph idx="1"/>
          </p:nvPr>
        </p:nvSpPr>
        <p:spPr>
          <a:xfrm>
            <a:off x="306491" y="1034401"/>
            <a:ext cx="11579017" cy="6010931"/>
          </a:xfrm>
        </p:spPr>
        <p:txBody>
          <a:bodyPr>
            <a:noAutofit/>
          </a:bodyPr>
          <a:lstStyle/>
          <a:p>
            <a:pPr marL="514339" indent="-514339">
              <a:buFontTx/>
              <a:buAutoNum type="arabicPeriod"/>
            </a:pPr>
            <a:r>
              <a:rPr lang="en-US" altLang="en-US" sz="3207" dirty="0"/>
              <a:t>ISHC </a:t>
            </a:r>
            <a:r>
              <a:rPr lang="en-US" altLang="en-US" sz="3207" dirty="0" err="1"/>
              <a:t>có</a:t>
            </a:r>
            <a:r>
              <a:rPr lang="en-US" altLang="en-US" sz="3207" dirty="0"/>
              <a:t> </a:t>
            </a:r>
            <a:r>
              <a:rPr lang="en-US" altLang="en-US" sz="3207" dirty="0" err="1"/>
              <a:t>thể</a:t>
            </a:r>
            <a:r>
              <a:rPr lang="en-US" altLang="en-US" sz="3207" dirty="0"/>
              <a:t> </a:t>
            </a:r>
            <a:r>
              <a:rPr lang="en-US" altLang="en-US" sz="3207" dirty="0" err="1"/>
              <a:t>hỗ</a:t>
            </a:r>
            <a:r>
              <a:rPr lang="en-US" altLang="en-US" sz="3207" dirty="0"/>
              <a:t> </a:t>
            </a:r>
            <a:r>
              <a:rPr lang="en-US" altLang="en-US" sz="3207" dirty="0" err="1"/>
              <a:t>trợ</a:t>
            </a:r>
            <a:r>
              <a:rPr lang="en-US" altLang="en-US" sz="3207" dirty="0"/>
              <a:t> </a:t>
            </a:r>
            <a:r>
              <a:rPr lang="en-US" altLang="en-US" sz="3207" dirty="0" err="1"/>
              <a:t>nhiều</a:t>
            </a:r>
            <a:r>
              <a:rPr lang="en-US" altLang="en-US" sz="3207" dirty="0"/>
              <a:t> </a:t>
            </a:r>
            <a:r>
              <a:rPr lang="en-US" altLang="en-US" sz="3207" dirty="0" err="1"/>
              <a:t>cho</a:t>
            </a:r>
            <a:r>
              <a:rPr lang="en-US" altLang="en-US" sz="3207" dirty="0"/>
              <a:t> </a:t>
            </a:r>
            <a:r>
              <a:rPr lang="en-US" altLang="en-US" sz="3207" dirty="0" err="1"/>
              <a:t>sự</a:t>
            </a:r>
            <a:r>
              <a:rPr lang="en-US" altLang="en-US" sz="3207" dirty="0"/>
              <a:t> </a:t>
            </a:r>
            <a:r>
              <a:rPr lang="en-US" altLang="en-US" sz="3207" dirty="0" err="1"/>
              <a:t>phát</a:t>
            </a:r>
            <a:r>
              <a:rPr lang="en-US" altLang="en-US" sz="3207" dirty="0"/>
              <a:t> </a:t>
            </a:r>
            <a:r>
              <a:rPr lang="en-US" altLang="en-US" sz="3207" dirty="0" err="1"/>
              <a:t>triển</a:t>
            </a:r>
            <a:r>
              <a:rPr lang="en-US" altLang="en-US" sz="3207" dirty="0"/>
              <a:t> </a:t>
            </a:r>
            <a:r>
              <a:rPr lang="en-US" altLang="en-US" sz="3207" dirty="0" err="1"/>
              <a:t>địa</a:t>
            </a:r>
            <a:r>
              <a:rPr lang="en-US" altLang="en-US" sz="3207" dirty="0"/>
              <a:t> </a:t>
            </a:r>
            <a:r>
              <a:rPr lang="en-US" altLang="en-US" sz="3207" dirty="0" err="1"/>
              <a:t>phương</a:t>
            </a:r>
            <a:r>
              <a:rPr lang="en-US" altLang="en-US" sz="3207" dirty="0"/>
              <a:t> </a:t>
            </a:r>
            <a:r>
              <a:rPr lang="en-US" altLang="en-US" sz="3207" dirty="0" err="1"/>
              <a:t>và</a:t>
            </a:r>
            <a:r>
              <a:rPr lang="en-US" altLang="en-US" sz="3207" dirty="0"/>
              <a:t> </a:t>
            </a:r>
            <a:r>
              <a:rPr lang="en-US" altLang="en-US" sz="3207" dirty="0" err="1"/>
              <a:t>ứng</a:t>
            </a:r>
            <a:r>
              <a:rPr lang="en-US" altLang="en-US" sz="3207" dirty="0"/>
              <a:t> </a:t>
            </a:r>
            <a:r>
              <a:rPr lang="en-US" altLang="en-US" sz="3207" dirty="0" err="1"/>
              <a:t>phó</a:t>
            </a:r>
            <a:r>
              <a:rPr lang="en-US" altLang="en-US" sz="3207" dirty="0"/>
              <a:t> </a:t>
            </a:r>
            <a:r>
              <a:rPr lang="en-US" altLang="en-US" sz="3207" dirty="0" err="1"/>
              <a:t>khẩn</a:t>
            </a:r>
            <a:r>
              <a:rPr lang="en-US" altLang="en-US" sz="3207" dirty="0"/>
              <a:t> </a:t>
            </a:r>
            <a:r>
              <a:rPr lang="en-US" altLang="en-US" sz="3207" dirty="0" err="1"/>
              <a:t>cấp</a:t>
            </a:r>
            <a:r>
              <a:rPr lang="en-US" altLang="en-US" sz="3207" dirty="0"/>
              <a:t> </a:t>
            </a:r>
            <a:r>
              <a:rPr lang="en-US" altLang="en-US" sz="3207" dirty="0" err="1"/>
              <a:t>nếu</a:t>
            </a:r>
            <a:r>
              <a:rPr lang="en-US" altLang="en-US" sz="3207" dirty="0"/>
              <a:t> </a:t>
            </a:r>
            <a:r>
              <a:rPr lang="en-US" altLang="en-US" sz="3207" dirty="0" err="1"/>
              <a:t>được</a:t>
            </a:r>
            <a:r>
              <a:rPr lang="en-US" altLang="en-US" sz="3207" dirty="0"/>
              <a:t> </a:t>
            </a:r>
            <a:r>
              <a:rPr lang="en-US" altLang="en-US" sz="3207" dirty="0" err="1"/>
              <a:t>đưa</a:t>
            </a:r>
            <a:r>
              <a:rPr lang="en-US" altLang="en-US" sz="3207" dirty="0"/>
              <a:t> </a:t>
            </a:r>
            <a:r>
              <a:rPr lang="en-US" altLang="en-US" sz="3207" dirty="0" err="1"/>
              <a:t>vào</a:t>
            </a:r>
            <a:r>
              <a:rPr lang="en-US" altLang="en-US" sz="3207" dirty="0"/>
              <a:t> </a:t>
            </a:r>
          </a:p>
          <a:p>
            <a:pPr marL="514339" indent="-514339">
              <a:buFontTx/>
              <a:buAutoNum type="arabicPeriod"/>
            </a:pPr>
            <a:r>
              <a:rPr lang="en-US" altLang="en-US" sz="3207" dirty="0"/>
              <a:t>ISHC </a:t>
            </a:r>
            <a:r>
              <a:rPr lang="en-US" altLang="en-US" sz="3207" dirty="0" err="1"/>
              <a:t>có</a:t>
            </a:r>
            <a:r>
              <a:rPr lang="en-US" altLang="en-US" sz="3207" dirty="0"/>
              <a:t> </a:t>
            </a:r>
            <a:r>
              <a:rPr lang="en-US" altLang="en-US" sz="3207" dirty="0" err="1"/>
              <a:t>thể</a:t>
            </a:r>
            <a:r>
              <a:rPr lang="en-US" altLang="en-US" sz="3207" dirty="0"/>
              <a:t> </a:t>
            </a:r>
            <a:r>
              <a:rPr lang="en-US" altLang="en-US" sz="3207" dirty="0" err="1"/>
              <a:t>giúp</a:t>
            </a:r>
            <a:r>
              <a:rPr lang="en-US" altLang="en-US" sz="3207" dirty="0"/>
              <a:t> các </a:t>
            </a:r>
            <a:r>
              <a:rPr lang="en-US" altLang="en-US" sz="3207" dirty="0" err="1"/>
              <a:t>cơ</a:t>
            </a:r>
            <a:r>
              <a:rPr lang="en-US" altLang="en-US" sz="3207" dirty="0"/>
              <a:t> </a:t>
            </a:r>
            <a:r>
              <a:rPr lang="en-US" altLang="en-US" sz="3207" dirty="0" err="1"/>
              <a:t>quan</a:t>
            </a:r>
            <a:r>
              <a:rPr lang="en-US" altLang="en-US" sz="3207" dirty="0"/>
              <a:t> </a:t>
            </a:r>
            <a:r>
              <a:rPr lang="en-US" altLang="en-US" sz="3207" dirty="0" err="1"/>
              <a:t>nhà</a:t>
            </a:r>
            <a:r>
              <a:rPr lang="en-US" altLang="en-US" sz="3207" dirty="0"/>
              <a:t> </a:t>
            </a:r>
            <a:r>
              <a:rPr lang="en-US" altLang="en-US" sz="3207" dirty="0" err="1"/>
              <a:t>nước</a:t>
            </a:r>
            <a:r>
              <a:rPr lang="en-US" altLang="en-US" sz="3207" dirty="0"/>
              <a:t> </a:t>
            </a:r>
            <a:r>
              <a:rPr lang="en-US" altLang="en-US" sz="3207" dirty="0" err="1"/>
              <a:t>đến</a:t>
            </a:r>
            <a:r>
              <a:rPr lang="en-US" altLang="en-US" sz="3207" dirty="0"/>
              <a:t> </a:t>
            </a:r>
            <a:r>
              <a:rPr lang="en-US" altLang="en-US" sz="3207" dirty="0" err="1"/>
              <a:t>được</a:t>
            </a:r>
            <a:r>
              <a:rPr lang="en-US" altLang="en-US" sz="3207" dirty="0"/>
              <a:t> </a:t>
            </a:r>
            <a:r>
              <a:rPr lang="en-US" altLang="en-US" sz="3207" dirty="0" err="1"/>
              <a:t>những</a:t>
            </a:r>
            <a:r>
              <a:rPr lang="en-US" altLang="en-US" sz="3207" dirty="0"/>
              <a:t> người </a:t>
            </a:r>
            <a:r>
              <a:rPr lang="en-US" altLang="en-US" sz="3207" dirty="0" err="1"/>
              <a:t>khó</a:t>
            </a:r>
            <a:r>
              <a:rPr lang="en-US" altLang="en-US" sz="3207" dirty="0"/>
              <a:t> </a:t>
            </a:r>
            <a:r>
              <a:rPr lang="en-US" altLang="en-US" sz="3207" dirty="0" err="1"/>
              <a:t>khăn</a:t>
            </a:r>
            <a:r>
              <a:rPr lang="en-US" altLang="en-US" sz="3207" dirty="0"/>
              <a:t> </a:t>
            </a:r>
            <a:r>
              <a:rPr lang="en-US" altLang="en-US" sz="3207" dirty="0" err="1"/>
              <a:t>nhất</a:t>
            </a:r>
            <a:r>
              <a:rPr lang="en-US" altLang="en-US" sz="3207" dirty="0"/>
              <a:t> </a:t>
            </a:r>
            <a:r>
              <a:rPr lang="en-US" altLang="en-US" sz="3207" dirty="0" err="1"/>
              <a:t>như</a:t>
            </a:r>
            <a:r>
              <a:rPr lang="en-US" altLang="en-US" sz="3207" dirty="0"/>
              <a:t> </a:t>
            </a:r>
            <a:r>
              <a:rPr lang="en-US" altLang="en-US" sz="3207" dirty="0" err="1"/>
              <a:t>những</a:t>
            </a:r>
            <a:r>
              <a:rPr lang="en-US" altLang="en-US" sz="3207" dirty="0"/>
              <a:t> người </a:t>
            </a:r>
            <a:r>
              <a:rPr lang="en-US" altLang="en-US" sz="3207" dirty="0" err="1"/>
              <a:t>sống</a:t>
            </a:r>
            <a:r>
              <a:rPr lang="en-US" altLang="en-US" sz="3207" dirty="0"/>
              <a:t> </a:t>
            </a:r>
            <a:r>
              <a:rPr lang="en-US" altLang="en-US" sz="3207" dirty="0" err="1"/>
              <a:t>một</a:t>
            </a:r>
            <a:r>
              <a:rPr lang="en-US" altLang="en-US" sz="3207" dirty="0"/>
              <a:t> </a:t>
            </a:r>
            <a:r>
              <a:rPr lang="en-US" altLang="en-US" sz="3207" dirty="0" err="1"/>
              <a:t>mình</a:t>
            </a:r>
            <a:r>
              <a:rPr lang="en-US" altLang="en-US" sz="3207" dirty="0"/>
              <a:t>, </a:t>
            </a:r>
            <a:r>
              <a:rPr lang="en-US" altLang="en-US" sz="3207" dirty="0" err="1"/>
              <a:t>nằm</a:t>
            </a:r>
            <a:r>
              <a:rPr lang="en-US" altLang="en-US" sz="3207" dirty="0"/>
              <a:t> </a:t>
            </a:r>
            <a:r>
              <a:rPr lang="en-US" altLang="en-US" sz="3207" dirty="0" err="1"/>
              <a:t>một</a:t>
            </a:r>
            <a:r>
              <a:rPr lang="en-US" altLang="en-US" sz="3207" dirty="0"/>
              <a:t> </a:t>
            </a:r>
            <a:r>
              <a:rPr lang="en-US" altLang="en-US" sz="3207" dirty="0" err="1"/>
              <a:t>chỗ</a:t>
            </a:r>
            <a:r>
              <a:rPr lang="en-US" altLang="en-US" sz="3207" dirty="0"/>
              <a:t> </a:t>
            </a:r>
            <a:r>
              <a:rPr lang="en-US" altLang="en-US" sz="3207" dirty="0" err="1"/>
              <a:t>và</a:t>
            </a:r>
            <a:r>
              <a:rPr lang="en-US" altLang="en-US" sz="3207" dirty="0"/>
              <a:t> </a:t>
            </a:r>
            <a:r>
              <a:rPr lang="en-US" altLang="en-US" sz="3207" dirty="0" err="1"/>
              <a:t>cực</a:t>
            </a:r>
            <a:r>
              <a:rPr lang="en-US" altLang="en-US" sz="3207" dirty="0"/>
              <a:t> </a:t>
            </a:r>
            <a:r>
              <a:rPr lang="en-US" altLang="en-US" sz="3207" dirty="0" err="1"/>
              <a:t>nghèo</a:t>
            </a:r>
            <a:r>
              <a:rPr lang="en-US" altLang="en-US" sz="3207" dirty="0"/>
              <a:t>.</a:t>
            </a:r>
          </a:p>
          <a:p>
            <a:pPr marL="514339" indent="-514339">
              <a:buFontTx/>
              <a:buAutoNum type="arabicPeriod"/>
            </a:pPr>
            <a:r>
              <a:rPr lang="en-US" altLang="en-US" sz="3207" dirty="0" err="1"/>
              <a:t>Sự</a:t>
            </a:r>
            <a:r>
              <a:rPr lang="en-US" altLang="en-US" sz="3207" dirty="0"/>
              <a:t> </a:t>
            </a:r>
            <a:r>
              <a:rPr lang="en-US" altLang="en-US" sz="3207" dirty="0" err="1"/>
              <a:t>hợp</a:t>
            </a:r>
            <a:r>
              <a:rPr lang="en-US" altLang="en-US" sz="3207" dirty="0"/>
              <a:t> </a:t>
            </a:r>
            <a:r>
              <a:rPr lang="en-US" altLang="en-US" sz="3207" dirty="0" err="1"/>
              <a:t>tác</a:t>
            </a:r>
            <a:r>
              <a:rPr lang="en-US" altLang="en-US" sz="3207" dirty="0"/>
              <a:t> </a:t>
            </a:r>
            <a:r>
              <a:rPr lang="en-US" altLang="en-US" sz="3207" dirty="0" err="1"/>
              <a:t>lâu</a:t>
            </a:r>
            <a:r>
              <a:rPr lang="en-US" altLang="en-US" sz="3207" dirty="0"/>
              <a:t> </a:t>
            </a:r>
            <a:r>
              <a:rPr lang="en-US" altLang="en-US" sz="3207" dirty="0" err="1"/>
              <a:t>dài</a:t>
            </a:r>
            <a:r>
              <a:rPr lang="en-US" altLang="en-US" sz="3207" dirty="0"/>
              <a:t> </a:t>
            </a:r>
            <a:r>
              <a:rPr lang="en-US" altLang="en-US" sz="3207" dirty="0" err="1"/>
              <a:t>giữa</a:t>
            </a:r>
            <a:r>
              <a:rPr lang="en-US" altLang="en-US" sz="3207" dirty="0"/>
              <a:t> ISHC </a:t>
            </a:r>
            <a:r>
              <a:rPr lang="en-US" altLang="en-US" sz="3207" dirty="0" err="1"/>
              <a:t>và</a:t>
            </a:r>
            <a:r>
              <a:rPr lang="en-US" altLang="en-US" sz="3207" dirty="0"/>
              <a:t> </a:t>
            </a:r>
            <a:r>
              <a:rPr lang="en-US" altLang="en-US" sz="3207" dirty="0" err="1"/>
              <a:t>những</a:t>
            </a:r>
            <a:r>
              <a:rPr lang="en-US" altLang="en-US" sz="3207" dirty="0"/>
              <a:t> người </a:t>
            </a:r>
            <a:r>
              <a:rPr lang="en-US" altLang="en-US" sz="3207" dirty="0" err="1"/>
              <a:t>cung</a:t>
            </a:r>
            <a:r>
              <a:rPr lang="en-US" altLang="en-US" sz="3207" dirty="0"/>
              <a:t> </a:t>
            </a:r>
            <a:r>
              <a:rPr lang="en-US" altLang="en-US" sz="3207" dirty="0" err="1"/>
              <a:t>cấp</a:t>
            </a:r>
            <a:r>
              <a:rPr lang="en-US" altLang="en-US" sz="3207" dirty="0"/>
              <a:t> </a:t>
            </a:r>
            <a:r>
              <a:rPr lang="en-US" altLang="en-US" sz="3207" dirty="0" err="1"/>
              <a:t>dịch</a:t>
            </a:r>
            <a:r>
              <a:rPr lang="en-US" altLang="en-US" sz="3207" dirty="0"/>
              <a:t> </a:t>
            </a:r>
            <a:r>
              <a:rPr lang="en-US" altLang="en-US" sz="3207" dirty="0" err="1"/>
              <a:t>vụ</a:t>
            </a:r>
            <a:r>
              <a:rPr lang="en-US" altLang="en-US" sz="3207" dirty="0"/>
              <a:t> </a:t>
            </a:r>
            <a:r>
              <a:rPr lang="en-US" altLang="en-US" sz="3207" dirty="0" err="1"/>
              <a:t>công</a:t>
            </a:r>
            <a:r>
              <a:rPr lang="en-US" altLang="en-US" sz="3207" dirty="0"/>
              <a:t> ở </a:t>
            </a:r>
            <a:r>
              <a:rPr lang="en-US" altLang="en-US" sz="3207" dirty="0" err="1"/>
              <a:t>địa</a:t>
            </a:r>
            <a:r>
              <a:rPr lang="en-US" altLang="en-US" sz="3207" dirty="0"/>
              <a:t> </a:t>
            </a:r>
            <a:r>
              <a:rPr lang="en-US" altLang="en-US" sz="3207" dirty="0" err="1"/>
              <a:t>phương</a:t>
            </a:r>
            <a:r>
              <a:rPr lang="en-US" altLang="en-US" sz="3207" dirty="0"/>
              <a:t> </a:t>
            </a:r>
            <a:r>
              <a:rPr lang="en-US" altLang="en-US" sz="3207" dirty="0" err="1"/>
              <a:t>có</a:t>
            </a:r>
            <a:r>
              <a:rPr lang="en-US" altLang="en-US" sz="3207" dirty="0"/>
              <a:t> </a:t>
            </a:r>
            <a:r>
              <a:rPr lang="en-US" altLang="en-US" sz="3207" dirty="0" err="1"/>
              <a:t>thể</a:t>
            </a:r>
            <a:r>
              <a:rPr lang="en-US" altLang="en-US" sz="3207" dirty="0"/>
              <a:t>  </a:t>
            </a:r>
            <a:r>
              <a:rPr lang="en-US" altLang="en-US" sz="3207" dirty="0" err="1"/>
              <a:t>làm</a:t>
            </a:r>
            <a:r>
              <a:rPr lang="en-US" altLang="en-US" sz="3207" dirty="0"/>
              <a:t> </a:t>
            </a:r>
            <a:r>
              <a:rPr lang="en-US" altLang="en-US" sz="3207" dirty="0" err="1"/>
              <a:t>tăng</a:t>
            </a:r>
            <a:r>
              <a:rPr lang="en-US" altLang="en-US" sz="3207" dirty="0"/>
              <a:t> </a:t>
            </a:r>
            <a:r>
              <a:rPr lang="en-US" altLang="en-US" sz="3207" dirty="0" err="1"/>
              <a:t>hiệu</a:t>
            </a:r>
            <a:r>
              <a:rPr lang="en-US" altLang="en-US" sz="3207" dirty="0"/>
              <a:t> </a:t>
            </a:r>
            <a:r>
              <a:rPr lang="en-US" altLang="en-US" sz="3207" dirty="0" err="1"/>
              <a:t>quả</a:t>
            </a:r>
            <a:r>
              <a:rPr lang="en-US" altLang="en-US" sz="3207" dirty="0"/>
              <a:t> </a:t>
            </a:r>
            <a:r>
              <a:rPr lang="en-US" altLang="en-US" sz="3207" dirty="0" err="1"/>
              <a:t>dịch</a:t>
            </a:r>
            <a:r>
              <a:rPr lang="en-US" altLang="en-US" sz="3207" dirty="0"/>
              <a:t> </a:t>
            </a:r>
            <a:r>
              <a:rPr lang="en-US" altLang="en-US" sz="3207" dirty="0" err="1"/>
              <a:t>vụ</a:t>
            </a:r>
            <a:r>
              <a:rPr lang="en-US" altLang="en-US" sz="3207" dirty="0"/>
              <a:t> </a:t>
            </a:r>
            <a:r>
              <a:rPr lang="en-US" altLang="en-US" sz="3207" dirty="0" err="1"/>
              <a:t>và</a:t>
            </a:r>
            <a:r>
              <a:rPr lang="en-US" altLang="en-US" sz="3207" dirty="0"/>
              <a:t> </a:t>
            </a:r>
            <a:r>
              <a:rPr lang="en-US" altLang="en-US" sz="3207" dirty="0" err="1"/>
              <a:t>hỗ</a:t>
            </a:r>
            <a:r>
              <a:rPr lang="en-US" altLang="en-US" sz="3207" dirty="0"/>
              <a:t> </a:t>
            </a:r>
            <a:r>
              <a:rPr lang="en-US" altLang="en-US" sz="3207" dirty="0" err="1"/>
              <a:t>trợ</a:t>
            </a:r>
            <a:r>
              <a:rPr lang="en-US" altLang="en-US" sz="3207" dirty="0"/>
              <a:t> </a:t>
            </a:r>
            <a:r>
              <a:rPr lang="en-US" altLang="en-US" sz="3207" dirty="0" err="1"/>
              <a:t>giảm</a:t>
            </a:r>
            <a:r>
              <a:rPr lang="en-US" altLang="en-US" sz="3207" dirty="0"/>
              <a:t> </a:t>
            </a:r>
            <a:r>
              <a:rPr lang="en-US" altLang="en-US" sz="3207" dirty="0" err="1"/>
              <a:t>nhẹ</a:t>
            </a:r>
            <a:endParaRPr lang="en-US" altLang="en-US" sz="3207" dirty="0"/>
          </a:p>
          <a:p>
            <a:pPr marL="514339" indent="-514339">
              <a:buFontTx/>
              <a:buAutoNum type="arabicPeriod"/>
            </a:pPr>
            <a:r>
              <a:rPr lang="en-US" altLang="en-US" sz="3207" dirty="0" err="1"/>
              <a:t>Huy</a:t>
            </a:r>
            <a:r>
              <a:rPr lang="en-US" altLang="en-US" sz="3207" dirty="0"/>
              <a:t> </a:t>
            </a:r>
            <a:r>
              <a:rPr lang="en-US" altLang="en-US" sz="3207" dirty="0" err="1"/>
              <a:t>động</a:t>
            </a:r>
            <a:r>
              <a:rPr lang="en-US" altLang="en-US" sz="3207" dirty="0"/>
              <a:t> </a:t>
            </a:r>
            <a:r>
              <a:rPr lang="en-US" altLang="en-US" sz="3207" dirty="0" err="1"/>
              <a:t>nguồn</a:t>
            </a:r>
            <a:r>
              <a:rPr lang="en-US" altLang="en-US" sz="3207" dirty="0"/>
              <a:t> </a:t>
            </a:r>
            <a:r>
              <a:rPr lang="en-US" altLang="en-US" sz="3207" dirty="0" err="1"/>
              <a:t>chung</a:t>
            </a:r>
            <a:r>
              <a:rPr lang="en-US" altLang="en-US" sz="3207" dirty="0"/>
              <a:t> </a:t>
            </a:r>
            <a:r>
              <a:rPr lang="en-US" altLang="en-US" sz="3207" dirty="0" err="1"/>
              <a:t>giữa</a:t>
            </a:r>
            <a:r>
              <a:rPr lang="en-US" altLang="en-US" sz="3207" dirty="0"/>
              <a:t> ISHC, </a:t>
            </a:r>
            <a:r>
              <a:rPr lang="en-US" altLang="en-US" sz="3207" dirty="0" err="1"/>
              <a:t>khu</a:t>
            </a:r>
            <a:r>
              <a:rPr lang="en-US" altLang="en-US" sz="3207" dirty="0"/>
              <a:t> </a:t>
            </a:r>
            <a:r>
              <a:rPr lang="en-US" altLang="en-US" sz="3207" dirty="0" err="1"/>
              <a:t>vực</a:t>
            </a:r>
            <a:r>
              <a:rPr lang="en-US" altLang="en-US" sz="3207" dirty="0"/>
              <a:t> </a:t>
            </a:r>
            <a:r>
              <a:rPr lang="en-US" altLang="en-US" sz="3207" dirty="0" err="1"/>
              <a:t>tư</a:t>
            </a:r>
            <a:r>
              <a:rPr lang="en-US" altLang="en-US" sz="3207" dirty="0"/>
              <a:t> </a:t>
            </a:r>
            <a:r>
              <a:rPr lang="en-US" altLang="en-US" sz="3207" dirty="0" err="1"/>
              <a:t>và</a:t>
            </a:r>
            <a:r>
              <a:rPr lang="en-US" altLang="en-US" sz="3207" dirty="0"/>
              <a:t> </a:t>
            </a:r>
            <a:r>
              <a:rPr lang="en-US" altLang="en-US" sz="3207" dirty="0" err="1"/>
              <a:t>công</a:t>
            </a:r>
            <a:r>
              <a:rPr lang="en-US" altLang="en-US" sz="3207" dirty="0"/>
              <a:t> </a:t>
            </a:r>
            <a:r>
              <a:rPr lang="en-US" altLang="en-US" sz="3207" dirty="0" err="1"/>
              <a:t>có</a:t>
            </a:r>
            <a:r>
              <a:rPr lang="en-US" altLang="en-US" sz="3207" dirty="0"/>
              <a:t> </a:t>
            </a:r>
            <a:r>
              <a:rPr lang="en-US" altLang="en-US" sz="3207" dirty="0" err="1"/>
              <a:t>thể</a:t>
            </a:r>
            <a:r>
              <a:rPr lang="en-US" altLang="en-US" sz="3207" dirty="0"/>
              <a:t> </a:t>
            </a:r>
            <a:r>
              <a:rPr lang="en-US" altLang="en-US" sz="3207" dirty="0" err="1"/>
              <a:t>tăng</a:t>
            </a:r>
            <a:r>
              <a:rPr lang="en-US" altLang="en-US" sz="3207" dirty="0"/>
              <a:t> </a:t>
            </a:r>
            <a:r>
              <a:rPr lang="en-US" altLang="en-US" sz="3207" dirty="0" err="1"/>
              <a:t>sự</a:t>
            </a:r>
            <a:r>
              <a:rPr lang="en-US" altLang="en-US" sz="3207" dirty="0"/>
              <a:t> </a:t>
            </a:r>
            <a:r>
              <a:rPr lang="en-US" altLang="en-US" sz="3207" dirty="0" err="1"/>
              <a:t>thành</a:t>
            </a:r>
            <a:r>
              <a:rPr lang="en-US" altLang="en-US" sz="3207" dirty="0"/>
              <a:t> </a:t>
            </a:r>
            <a:r>
              <a:rPr lang="en-US" altLang="en-US" sz="3207" dirty="0" err="1"/>
              <a:t>công</a:t>
            </a:r>
            <a:r>
              <a:rPr lang="en-US" altLang="en-US" sz="3207" dirty="0"/>
              <a:t> </a:t>
            </a:r>
            <a:r>
              <a:rPr lang="en-US" altLang="en-US" sz="3207" dirty="0" err="1"/>
              <a:t>trong</a:t>
            </a:r>
            <a:r>
              <a:rPr lang="en-US" altLang="en-US" sz="3207" dirty="0"/>
              <a:t> </a:t>
            </a:r>
            <a:r>
              <a:rPr lang="en-US" altLang="en-US" sz="3207" dirty="0" err="1"/>
              <a:t>việc</a:t>
            </a:r>
            <a:r>
              <a:rPr lang="en-US" altLang="en-US" sz="3207" dirty="0"/>
              <a:t> </a:t>
            </a:r>
            <a:r>
              <a:rPr lang="en-US" altLang="en-US" sz="3207" dirty="0" err="1"/>
              <a:t>gây</a:t>
            </a:r>
            <a:r>
              <a:rPr lang="en-US" altLang="en-US" sz="3207" dirty="0"/>
              <a:t> </a:t>
            </a:r>
            <a:r>
              <a:rPr lang="en-US" altLang="en-US" sz="3207" dirty="0" err="1"/>
              <a:t>quỹ</a:t>
            </a:r>
            <a:r>
              <a:rPr lang="en-US" altLang="en-US" sz="3207" dirty="0"/>
              <a:t> </a:t>
            </a:r>
          </a:p>
          <a:p>
            <a:pPr marL="514339" indent="-514339">
              <a:buFontTx/>
              <a:buAutoNum type="arabicPeriod"/>
            </a:pPr>
            <a:endParaRPr lang="en-US" altLang="en-US" sz="3207" dirty="0"/>
          </a:p>
          <a:p>
            <a:pPr marL="514339" indent="-514339">
              <a:buFontTx/>
              <a:buAutoNum type="arabicPeriod"/>
            </a:pPr>
            <a:endParaRPr lang="en-US" altLang="en-US" sz="3207" u="sng"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014"/>
    </mc:Choice>
    <mc:Fallback xmlns="">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wipe(left)">
                                      <p:cBhvr>
                                        <p:cTn id="7" dur="5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wipe(left)">
                                      <p:cBhvr>
                                        <p:cTn id="12" dur="500"/>
                                        <p:tgtEl>
                                          <p:spTgt spid="53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wipe(left)">
                                      <p:cBhvr>
                                        <p:cTn id="17" dur="500"/>
                                        <p:tgtEl>
                                          <p:spTgt spid="53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251">
                                            <p:txEl>
                                              <p:pRg st="3" end="3"/>
                                            </p:txEl>
                                          </p:spTgt>
                                        </p:tgtEl>
                                        <p:attrNameLst>
                                          <p:attrName>style.visibility</p:attrName>
                                        </p:attrNameLst>
                                      </p:cBhvr>
                                      <p:to>
                                        <p:strVal val="visible"/>
                                      </p:to>
                                    </p:set>
                                    <p:animEffect transition="in" filter="wipe(left)">
                                      <p:cBhvr>
                                        <p:cTn id="22" dur="500"/>
                                        <p:tgtEl>
                                          <p:spTgt spid="53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8837-6D1A-4425-B392-9F3C0709E55A}"/>
              </a:ext>
            </a:extLst>
          </p:cNvPr>
          <p:cNvSpPr>
            <a:spLocks noGrp="1"/>
          </p:cNvSpPr>
          <p:nvPr>
            <p:ph type="ctrTitle"/>
          </p:nvPr>
        </p:nvSpPr>
        <p:spPr>
          <a:xfrm>
            <a:off x="0" y="-222255"/>
            <a:ext cx="9144000" cy="992187"/>
          </a:xfrm>
        </p:spPr>
        <p:txBody>
          <a:bodyPr>
            <a:normAutofit/>
          </a:bodyPr>
          <a:lstStyle/>
          <a:p>
            <a:pPr algn="l"/>
            <a:r>
              <a:rPr lang="en-US" sz="4800" dirty="0">
                <a:latin typeface="Amasis MT Pro Black" panose="02040A04050005020304" pitchFamily="18" charset="0"/>
                <a:cs typeface="Aharoni" panose="02010803020104030203" pitchFamily="2" charset="-79"/>
              </a:rPr>
              <a:t>COVID-19 VIDEOS</a:t>
            </a:r>
            <a:endParaRPr lang="en-GB" sz="4800" dirty="0">
              <a:latin typeface="Amasis MT Pro Black" panose="02040A04050005020304" pitchFamily="18" charset="0"/>
              <a:cs typeface="Aharoni" panose="02010803020104030203" pitchFamily="2" charset="-79"/>
            </a:endParaRPr>
          </a:p>
        </p:txBody>
      </p:sp>
      <p:pic>
        <p:nvPicPr>
          <p:cNvPr id="5" name="Picture 4" descr="Text&#10;&#10;Description automatically generated with medium confidence">
            <a:extLst>
              <a:ext uri="{FF2B5EF4-FFF2-40B4-BE49-F238E27FC236}">
                <a16:creationId xmlns:a16="http://schemas.microsoft.com/office/drawing/2014/main" id="{5A2143BF-4BEC-4A5F-8535-86F09BDA8C51}"/>
              </a:ext>
            </a:extLst>
          </p:cNvPr>
          <p:cNvPicPr>
            <a:picLocks noChangeAspect="1"/>
          </p:cNvPicPr>
          <p:nvPr/>
        </p:nvPicPr>
        <p:blipFill rotWithShape="1">
          <a:blip r:embed="rId3"/>
          <a:srcRect l="10789" t="7217" r="11618" b="14184"/>
          <a:stretch/>
        </p:blipFill>
        <p:spPr>
          <a:xfrm>
            <a:off x="9144000" y="3217040"/>
            <a:ext cx="2865402" cy="1631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Graphical user interface, application&#10;&#10;Description automatically generated">
            <a:extLst>
              <a:ext uri="{FF2B5EF4-FFF2-40B4-BE49-F238E27FC236}">
                <a16:creationId xmlns:a16="http://schemas.microsoft.com/office/drawing/2014/main" id="{9A083305-A957-4598-B109-39EA135EABB0}"/>
              </a:ext>
            </a:extLst>
          </p:cNvPr>
          <p:cNvPicPr>
            <a:picLocks noChangeAspect="1"/>
          </p:cNvPicPr>
          <p:nvPr/>
        </p:nvPicPr>
        <p:blipFill rotWithShape="1">
          <a:blip r:embed="rId4"/>
          <a:srcRect l="10138" t="5687" r="4810" b="7215"/>
          <a:stretch/>
        </p:blipFill>
        <p:spPr>
          <a:xfrm>
            <a:off x="9144000" y="5069479"/>
            <a:ext cx="2818166" cy="162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Graphical user interface, diagram&#10;&#10;Description automatically generated">
            <a:extLst>
              <a:ext uri="{FF2B5EF4-FFF2-40B4-BE49-F238E27FC236}">
                <a16:creationId xmlns:a16="http://schemas.microsoft.com/office/drawing/2014/main" id="{6B751116-83F7-4972-992E-A4D0C8CB160B}"/>
              </a:ext>
            </a:extLst>
          </p:cNvPr>
          <p:cNvPicPr>
            <a:picLocks noChangeAspect="1"/>
          </p:cNvPicPr>
          <p:nvPr/>
        </p:nvPicPr>
        <p:blipFill rotWithShape="1">
          <a:blip r:embed="rId5"/>
          <a:srcRect l="9258" t="4352" r="5312" b="7270"/>
          <a:stretch/>
        </p:blipFill>
        <p:spPr>
          <a:xfrm>
            <a:off x="6143887" y="5084543"/>
            <a:ext cx="2789764" cy="162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Graphical user interface, application&#10;&#10;Description automatically generated">
            <a:extLst>
              <a:ext uri="{FF2B5EF4-FFF2-40B4-BE49-F238E27FC236}">
                <a16:creationId xmlns:a16="http://schemas.microsoft.com/office/drawing/2014/main" id="{E4F9609D-2FB1-4529-BF90-3B6C9B6E250D}"/>
              </a:ext>
            </a:extLst>
          </p:cNvPr>
          <p:cNvPicPr>
            <a:picLocks noChangeAspect="1"/>
          </p:cNvPicPr>
          <p:nvPr/>
        </p:nvPicPr>
        <p:blipFill rotWithShape="1">
          <a:blip r:embed="rId6"/>
          <a:srcRect l="6094" t="6021" r="5898" b="7688"/>
          <a:stretch/>
        </p:blipFill>
        <p:spPr>
          <a:xfrm>
            <a:off x="3186111" y="5069479"/>
            <a:ext cx="2771777" cy="162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Graphical user interface, application&#10;&#10;Description automatically generated">
            <a:extLst>
              <a:ext uri="{FF2B5EF4-FFF2-40B4-BE49-F238E27FC236}">
                <a16:creationId xmlns:a16="http://schemas.microsoft.com/office/drawing/2014/main" id="{612AEC97-17A6-46AF-9E90-2E348D79D801}"/>
              </a:ext>
            </a:extLst>
          </p:cNvPr>
          <p:cNvPicPr>
            <a:picLocks noChangeAspect="1"/>
          </p:cNvPicPr>
          <p:nvPr/>
        </p:nvPicPr>
        <p:blipFill rotWithShape="1">
          <a:blip r:embed="rId7"/>
          <a:srcRect l="6328" t="5696" r="7558" b="6553"/>
          <a:stretch/>
        </p:blipFill>
        <p:spPr>
          <a:xfrm>
            <a:off x="146304" y="5084543"/>
            <a:ext cx="2832128" cy="162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Graphical user interface&#10;&#10;Description automatically generated">
            <a:extLst>
              <a:ext uri="{FF2B5EF4-FFF2-40B4-BE49-F238E27FC236}">
                <a16:creationId xmlns:a16="http://schemas.microsoft.com/office/drawing/2014/main" id="{95DBA80E-201E-4E0C-A1F8-9C68E878E1C9}"/>
              </a:ext>
            </a:extLst>
          </p:cNvPr>
          <p:cNvPicPr>
            <a:picLocks noChangeAspect="1"/>
          </p:cNvPicPr>
          <p:nvPr/>
        </p:nvPicPr>
        <p:blipFill rotWithShape="1">
          <a:blip r:embed="rId8"/>
          <a:srcRect l="5623" t="5696" r="4092" b="5696"/>
          <a:stretch/>
        </p:blipFill>
        <p:spPr>
          <a:xfrm>
            <a:off x="182598" y="3221700"/>
            <a:ext cx="2832128" cy="162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TextBox 26">
            <a:extLst>
              <a:ext uri="{FF2B5EF4-FFF2-40B4-BE49-F238E27FC236}">
                <a16:creationId xmlns:a16="http://schemas.microsoft.com/office/drawing/2014/main" id="{CDBC1EB0-D938-4DB1-B7F7-CCA043F5437F}"/>
              </a:ext>
            </a:extLst>
          </p:cNvPr>
          <p:cNvSpPr txBox="1"/>
          <p:nvPr/>
        </p:nvSpPr>
        <p:spPr>
          <a:xfrm>
            <a:off x="3458302" y="3976925"/>
            <a:ext cx="5371171" cy="523220"/>
          </a:xfrm>
          <a:prstGeom prst="rect">
            <a:avLst/>
          </a:prstGeom>
          <a:noFill/>
        </p:spPr>
        <p:txBody>
          <a:bodyPr wrap="square" rtlCol="0">
            <a:spAutoFit/>
          </a:bodyPr>
          <a:lstStyle/>
          <a:p>
            <a:r>
              <a:rPr lang="en-US" sz="2800" b="1" dirty="0"/>
              <a:t>Vaccines COVID-19 </a:t>
            </a:r>
            <a:r>
              <a:rPr lang="en-US" sz="2800" b="1" dirty="0" err="1"/>
              <a:t>và</a:t>
            </a:r>
            <a:r>
              <a:rPr lang="en-US" sz="2800" b="1" dirty="0"/>
              <a:t> NCT</a:t>
            </a:r>
            <a:endParaRPr lang="en-GB" sz="2800" b="1" dirty="0"/>
          </a:p>
        </p:txBody>
      </p:sp>
      <p:pic>
        <p:nvPicPr>
          <p:cNvPr id="3" name="Picture 2">
            <a:extLst>
              <a:ext uri="{FF2B5EF4-FFF2-40B4-BE49-F238E27FC236}">
                <a16:creationId xmlns:a16="http://schemas.microsoft.com/office/drawing/2014/main" id="{93484069-CBA7-4C16-A1F9-71871AF984E5}"/>
              </a:ext>
            </a:extLst>
          </p:cNvPr>
          <p:cNvPicPr>
            <a:picLocks noChangeAspect="1"/>
          </p:cNvPicPr>
          <p:nvPr/>
        </p:nvPicPr>
        <p:blipFill>
          <a:blip r:embed="rId9"/>
          <a:stretch>
            <a:fillRect/>
          </a:stretch>
        </p:blipFill>
        <p:spPr>
          <a:xfrm>
            <a:off x="3331125" y="713866"/>
            <a:ext cx="5764356" cy="3319125"/>
          </a:xfrm>
          <a:prstGeom prst="rect">
            <a:avLst/>
          </a:prstGeom>
        </p:spPr>
      </p:pic>
    </p:spTree>
    <p:extLst>
      <p:ext uri="{BB962C8B-B14F-4D97-AF65-F5344CB8AC3E}">
        <p14:creationId xmlns:p14="http://schemas.microsoft.com/office/powerpoint/2010/main" val="2051029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82">
        <p159:morph option="byObject"/>
      </p:transition>
    </mc:Choice>
    <mc:Fallback xmlns="">
      <p:transition spd="slow" advTm="3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65734" y="1606167"/>
            <a:ext cx="9144000" cy="1394216"/>
          </a:xfrm>
          <a:noFill/>
        </p:spPr>
        <p:txBody>
          <a:bodyPr>
            <a:noAutofit/>
          </a:bodyPr>
          <a:lstStyle/>
          <a:p>
            <a:pPr algn="ctr"/>
            <a:r>
              <a:rPr lang="en-US" sz="9600" b="1" dirty="0">
                <a:solidFill>
                  <a:srgbClr val="FF0000"/>
                </a:solidFill>
                <a:latin typeface="Aharoni" panose="02010803020104030203" pitchFamily="2" charset="-79"/>
                <a:cs typeface="Aharoni" panose="02010803020104030203" pitchFamily="2" charset="-79"/>
              </a:rPr>
              <a:t>THANK YOU</a:t>
            </a:r>
            <a:endParaRPr lang="th-TH" sz="9600" b="1" dirty="0">
              <a:solidFill>
                <a:srgbClr val="FF0000"/>
              </a:solidFill>
              <a:latin typeface="Aharoni" panose="02010803020104030203" pitchFamily="2" charset="-79"/>
            </a:endParaRPr>
          </a:p>
        </p:txBody>
      </p:sp>
      <p:pic>
        <p:nvPicPr>
          <p:cNvPr id="2" name="Picture 1">
            <a:extLst>
              <a:ext uri="{FF2B5EF4-FFF2-40B4-BE49-F238E27FC236}">
                <a16:creationId xmlns:a16="http://schemas.microsoft.com/office/drawing/2014/main" id="{18219F08-66CC-41B4-872C-8E4CEECDF222}"/>
              </a:ext>
            </a:extLst>
          </p:cNvPr>
          <p:cNvPicPr>
            <a:picLocks noChangeAspect="1"/>
          </p:cNvPicPr>
          <p:nvPr/>
        </p:nvPicPr>
        <p:blipFill>
          <a:blip r:embed="rId4"/>
          <a:stretch>
            <a:fillRect/>
          </a:stretch>
        </p:blipFill>
        <p:spPr>
          <a:xfrm>
            <a:off x="1703513" y="5506855"/>
            <a:ext cx="2120265" cy="1031821"/>
          </a:xfrm>
          <a:prstGeom prst="rect">
            <a:avLst/>
          </a:prstGeom>
        </p:spPr>
      </p:pic>
      <p:sp>
        <p:nvSpPr>
          <p:cNvPr id="3" name="Rectangle 2">
            <a:extLst>
              <a:ext uri="{FF2B5EF4-FFF2-40B4-BE49-F238E27FC236}">
                <a16:creationId xmlns:a16="http://schemas.microsoft.com/office/drawing/2014/main" id="{A53B61AC-0B25-428F-B61B-FE0C6D01F857}"/>
              </a:ext>
            </a:extLst>
          </p:cNvPr>
          <p:cNvSpPr/>
          <p:nvPr/>
        </p:nvSpPr>
        <p:spPr>
          <a:xfrm>
            <a:off x="4007769" y="2974947"/>
            <a:ext cx="8103469" cy="2169825"/>
          </a:xfrm>
          <a:prstGeom prst="rect">
            <a:avLst/>
          </a:prstGeom>
        </p:spPr>
        <p:txBody>
          <a:bodyPr wrap="square">
            <a:spAutoFit/>
          </a:bodyPr>
          <a:lstStyle/>
          <a:p>
            <a:pPr>
              <a:tabLst>
                <a:tab pos="304556" algn="l"/>
              </a:tabLst>
            </a:pPr>
            <a:r>
              <a:rPr lang="en-US" sz="2700" b="1" dirty="0"/>
              <a:t>Mr. Quyen Tran,  </a:t>
            </a:r>
          </a:p>
          <a:p>
            <a:pPr>
              <a:tabLst>
                <a:tab pos="304556" algn="l"/>
              </a:tabLst>
            </a:pPr>
            <a:r>
              <a:rPr lang="en-US" sz="2700" b="1" dirty="0"/>
              <a:t>Portfolio Development and Quality Manager</a:t>
            </a:r>
          </a:p>
          <a:p>
            <a:pPr>
              <a:tabLst>
                <a:tab pos="304556" algn="l"/>
              </a:tabLst>
            </a:pPr>
            <a:r>
              <a:rPr lang="en-US" sz="2700" b="1" dirty="0"/>
              <a:t>HelpAge International </a:t>
            </a:r>
          </a:p>
          <a:p>
            <a:pPr>
              <a:tabLst>
                <a:tab pos="304556" algn="l"/>
              </a:tabLst>
            </a:pPr>
            <a:r>
              <a:rPr lang="en-US" sz="2700" b="1" dirty="0"/>
              <a:t>E-mail: </a:t>
            </a:r>
            <a:r>
              <a:rPr lang="en-US" sz="2700" b="1" dirty="0">
                <a:hlinkClick r:id="rId5"/>
              </a:rPr>
              <a:t>quyen.tran@helpage.org</a:t>
            </a:r>
            <a:endParaRPr lang="en-US" sz="2700" b="1" dirty="0"/>
          </a:p>
          <a:p>
            <a:pPr>
              <a:tabLst>
                <a:tab pos="304556" algn="l"/>
              </a:tabLst>
            </a:pPr>
            <a:endParaRPr lang="en-US" sz="2700" b="1" dirty="0"/>
          </a:p>
        </p:txBody>
      </p:sp>
      <p:sp>
        <p:nvSpPr>
          <p:cNvPr id="5" name="Rectangle 4">
            <a:extLst>
              <a:ext uri="{FF2B5EF4-FFF2-40B4-BE49-F238E27FC236}">
                <a16:creationId xmlns:a16="http://schemas.microsoft.com/office/drawing/2014/main" id="{F9F89CFF-53CE-4FF3-8515-F19E4DC315BE}"/>
              </a:ext>
            </a:extLst>
          </p:cNvPr>
          <p:cNvSpPr/>
          <p:nvPr/>
        </p:nvSpPr>
        <p:spPr>
          <a:xfrm>
            <a:off x="1890343" y="1449620"/>
            <a:ext cx="9144000" cy="356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M:\Disk E\VAE\Photos select\Photos select\OP member in Nongcong.JPG"/>
          <p:cNvPicPr>
            <a:picLocks noChangeAspect="1" noChangeArrowheads="1"/>
          </p:cNvPicPr>
          <p:nvPr/>
        </p:nvPicPr>
        <p:blipFill rotWithShape="1">
          <a:blip r:embed="rId6" cstate="print"/>
          <a:srcRect t="42918"/>
          <a:stretch/>
        </p:blipFill>
        <p:spPr bwMode="auto">
          <a:xfrm>
            <a:off x="1778039" y="1397456"/>
            <a:ext cx="9144000" cy="356461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41474563"/>
      </p:ext>
    </p:extLst>
  </p:cSld>
  <p:clrMapOvr>
    <a:masterClrMapping/>
  </p:clrMapOvr>
  <mc:AlternateContent xmlns:mc="http://schemas.openxmlformats.org/markup-compatibility/2006" xmlns:p14="http://schemas.microsoft.com/office/powerpoint/2010/main">
    <mc:Choice Requires="p14">
      <p:transition spd="slow" p14:dur="2000" advTm="7895"/>
    </mc:Choice>
    <mc:Fallback xmlns="">
      <p:transition spd="slow" advTm="7895"/>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64" presetClass="path" presetSubtype="0" accel="50000" fill="hold" grpId="0" nodeType="afterEffect" p14:presetBounceEnd="20000">
                                      <p:stCondLst>
                                        <p:cond delay="0"/>
                                      </p:stCondLst>
                                      <p:childTnLst>
                                        <p:animMotion origin="layout" path="M 1.45833E-6 0.03958 L 1.45833E-6 -0.21042 " pathEditMode="relative" rAng="0" ptsTypes="AA" p14:bounceEnd="20000">
                                          <p:cBhvr>
                                            <p:cTn id="11" dur="750" fill="hold"/>
                                            <p:tgtEl>
                                              <p:spTgt spid="15362"/>
                                            </p:tgtEl>
                                            <p:attrNameLst>
                                              <p:attrName>ppt_x</p:attrName>
                                              <p:attrName>ppt_y</p:attrName>
                                            </p:attrNameLst>
                                          </p:cBhvr>
                                          <p:rCtr x="0" y="-12500"/>
                                        </p:animMotion>
                                      </p:childTnLst>
                                    </p:cTn>
                                  </p:par>
                                </p:childTnLst>
                              </p:cTn>
                            </p:par>
                            <p:par>
                              <p:cTn id="12" fill="hold">
                                <p:stCondLst>
                                  <p:cond delay="1750"/>
                                </p:stCondLst>
                                <p:childTnLst>
                                  <p:par>
                                    <p:cTn id="13" presetID="42" presetClass="path" presetSubtype="0" accel="50000" fill="hold" grpId="0" nodeType="afterEffect" p14:presetBounceEnd="20000">
                                      <p:stCondLst>
                                        <p:cond delay="0"/>
                                      </p:stCondLst>
                                      <p:childTnLst>
                                        <p:animMotion origin="layout" path="M 1.38889E-6 -1.48148E-6 L 0.00573 0.28634 " pathEditMode="relative" rAng="0" ptsTypes="AA" p14:bounceEnd="20000">
                                          <p:cBhvr>
                                            <p:cTn id="14" dur="750" fill="hold"/>
                                            <p:tgtEl>
                                              <p:spTgt spid="3"/>
                                            </p:tgtEl>
                                            <p:attrNameLst>
                                              <p:attrName>ppt_x</p:attrName>
                                              <p:attrName>ppt_y</p:attrName>
                                            </p:attrNameLst>
                                          </p:cBhvr>
                                          <p:rCtr x="-399" y="17338"/>
                                        </p:animMotion>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64" presetClass="path" presetSubtype="0" accel="50000" fill="hold" grpId="0" nodeType="afterEffect">
                                      <p:stCondLst>
                                        <p:cond delay="0"/>
                                      </p:stCondLst>
                                      <p:childTnLst>
                                        <p:animMotion origin="layout" path="M 1.45833E-6 0.03958 L 1.45833E-6 -0.21042 " pathEditMode="relative" rAng="0" ptsTypes="AA">
                                          <p:cBhvr>
                                            <p:cTn id="11" dur="750" fill="hold"/>
                                            <p:tgtEl>
                                              <p:spTgt spid="15362"/>
                                            </p:tgtEl>
                                            <p:attrNameLst>
                                              <p:attrName>ppt_x</p:attrName>
                                              <p:attrName>ppt_y</p:attrName>
                                            </p:attrNameLst>
                                          </p:cBhvr>
                                          <p:rCtr x="0" y="-12500"/>
                                        </p:animMotion>
                                      </p:childTnLst>
                                    </p:cTn>
                                  </p:par>
                                </p:childTnLst>
                              </p:cTn>
                            </p:par>
                            <p:par>
                              <p:cTn id="12" fill="hold">
                                <p:stCondLst>
                                  <p:cond delay="1750"/>
                                </p:stCondLst>
                                <p:childTnLst>
                                  <p:par>
                                    <p:cTn id="13" presetID="42" presetClass="path" presetSubtype="0" accel="50000" fill="hold" grpId="0" nodeType="afterEffect">
                                      <p:stCondLst>
                                        <p:cond delay="0"/>
                                      </p:stCondLst>
                                      <p:childTnLst>
                                        <p:animMotion origin="layout" path="M 1.38889E-6 -1.48148E-6 L 0.00573 0.28634 " pathEditMode="relative" rAng="0" ptsTypes="AA">
                                          <p:cBhvr>
                                            <p:cTn id="14" dur="750" fill="hold"/>
                                            <p:tgtEl>
                                              <p:spTgt spid="3"/>
                                            </p:tgtEl>
                                            <p:attrNameLst>
                                              <p:attrName>ppt_x</p:attrName>
                                              <p:attrName>ppt_y</p:attrName>
                                            </p:attrNameLst>
                                          </p:cBhvr>
                                          <p:rCtr x="-399" y="17338"/>
                                        </p:animMotion>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B6A-43D0-4EFB-8884-882F0F3C6B64}"/>
              </a:ext>
            </a:extLst>
          </p:cNvPr>
          <p:cNvSpPr>
            <a:spLocks noGrp="1"/>
          </p:cNvSpPr>
          <p:nvPr>
            <p:ph type="title"/>
          </p:nvPr>
        </p:nvSpPr>
        <p:spPr>
          <a:xfrm>
            <a:off x="2982687" y="2548504"/>
            <a:ext cx="9579428" cy="1325563"/>
          </a:xfrm>
        </p:spPr>
        <p:txBody>
          <a:bodyPr>
            <a:noAutofit/>
          </a:bodyPr>
          <a:lstStyle/>
          <a:p>
            <a:r>
              <a:rPr lang="en-US" sz="9600" b="1" dirty="0" err="1">
                <a:latin typeface="Amasis MT Pro Black" panose="02040A04050005020304" pitchFamily="18" charset="0"/>
              </a:rPr>
              <a:t>Già</a:t>
            </a:r>
            <a:r>
              <a:rPr lang="en-US" sz="9600" b="1" dirty="0">
                <a:latin typeface="Amasis MT Pro Black" panose="02040A04050005020304" pitchFamily="18" charset="0"/>
              </a:rPr>
              <a:t> </a:t>
            </a:r>
            <a:r>
              <a:rPr lang="en-US" sz="9600" b="1" dirty="0" err="1">
                <a:latin typeface="Amasis MT Pro Black" panose="02040A04050005020304" pitchFamily="18" charset="0"/>
              </a:rPr>
              <a:t>hóa</a:t>
            </a:r>
            <a:r>
              <a:rPr lang="en-US" sz="9600" b="1" dirty="0">
                <a:latin typeface="Amasis MT Pro Black" panose="02040A04050005020304" pitchFamily="18" charset="0"/>
              </a:rPr>
              <a:t> </a:t>
            </a:r>
            <a:r>
              <a:rPr lang="en-US" sz="9600" b="1" dirty="0" err="1">
                <a:latin typeface="Amasis MT Pro Black" panose="02040A04050005020304" pitchFamily="18" charset="0"/>
              </a:rPr>
              <a:t>dân</a:t>
            </a:r>
            <a:r>
              <a:rPr lang="en-US" sz="9600" b="1" dirty="0">
                <a:latin typeface="Amasis MT Pro Black" panose="02040A04050005020304" pitchFamily="18" charset="0"/>
              </a:rPr>
              <a:t> </a:t>
            </a:r>
            <a:r>
              <a:rPr lang="en-US" sz="9600" b="1" dirty="0" err="1">
                <a:latin typeface="Amasis MT Pro Black" panose="02040A04050005020304" pitchFamily="18" charset="0"/>
              </a:rPr>
              <a:t>số</a:t>
            </a:r>
            <a:r>
              <a:rPr lang="en-US" sz="9600" b="1" dirty="0">
                <a:latin typeface="Amasis MT Pro Black" panose="02040A04050005020304" pitchFamily="18" charset="0"/>
              </a:rPr>
              <a:t> </a:t>
            </a:r>
          </a:p>
        </p:txBody>
      </p:sp>
      <p:sp>
        <p:nvSpPr>
          <p:cNvPr id="5" name="Rectangle 4">
            <a:extLst>
              <a:ext uri="{FF2B5EF4-FFF2-40B4-BE49-F238E27FC236}">
                <a16:creationId xmlns:a16="http://schemas.microsoft.com/office/drawing/2014/main" id="{55FD6283-4857-4AB3-BFF4-EFAE91999FB3}"/>
              </a:ext>
            </a:extLst>
          </p:cNvPr>
          <p:cNvSpPr/>
          <p:nvPr/>
        </p:nvSpPr>
        <p:spPr>
          <a:xfrm>
            <a:off x="0" y="631371"/>
            <a:ext cx="2841172" cy="5246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38EE08A3-5907-469E-9C00-F858F9039BEA}"/>
              </a:ext>
            </a:extLst>
          </p:cNvPr>
          <p:cNvSpPr/>
          <p:nvPr/>
        </p:nvSpPr>
        <p:spPr>
          <a:xfrm>
            <a:off x="304800" y="1365363"/>
            <a:ext cx="2231571" cy="33745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00" b="1" dirty="0"/>
              <a:t>2</a:t>
            </a:r>
            <a:endParaRPr lang="en-GB" sz="23900" b="1" dirty="0"/>
          </a:p>
        </p:txBody>
      </p:sp>
    </p:spTree>
    <p:custDataLst>
      <p:tags r:id="rId1"/>
    </p:custDataLst>
    <p:extLst>
      <p:ext uri="{BB962C8B-B14F-4D97-AF65-F5344CB8AC3E}">
        <p14:creationId xmlns:p14="http://schemas.microsoft.com/office/powerpoint/2010/main" val="1814113000"/>
      </p:ext>
    </p:extLst>
  </p:cSld>
  <p:clrMapOvr>
    <a:masterClrMapping/>
  </p:clrMapOvr>
  <mc:AlternateContent xmlns:mc="http://schemas.openxmlformats.org/markup-compatibility/2006" xmlns:p14="http://schemas.microsoft.com/office/powerpoint/2010/main">
    <mc:Choice Requires="p14">
      <p:transition spd="slow" p14:dur="2000" advTm="8415"/>
    </mc:Choice>
    <mc:Fallback xmlns="">
      <p:transition spd="slow" advTm="84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xit" presetSubtype="8" fill="hold" grpId="1" nodeType="afterEffect">
                                  <p:stCondLst>
                                    <p:cond delay="2000"/>
                                  </p:stCondLst>
                                  <p:childTnLst>
                                    <p:anim calcmode="lin" valueType="num">
                                      <p:cBhvr additive="base">
                                        <p:cTn id="16" dur="1000"/>
                                        <p:tgtEl>
                                          <p:spTgt spid="2"/>
                                        </p:tgtEl>
                                        <p:attrNameLst>
                                          <p:attrName>ppt_x</p:attrName>
                                        </p:attrNameLst>
                                      </p:cBhvr>
                                      <p:tavLst>
                                        <p:tav tm="0">
                                          <p:val>
                                            <p:strVal val="ppt_x"/>
                                          </p:val>
                                        </p:tav>
                                        <p:tav tm="100000">
                                          <p:val>
                                            <p:strVal val="0-ppt_w/2"/>
                                          </p:val>
                                        </p:tav>
                                      </p:tavLst>
                                    </p:anim>
                                    <p:anim calcmode="lin" valueType="num">
                                      <p:cBhvr additive="base">
                                        <p:cTn id="17" dur="1000"/>
                                        <p:tgtEl>
                                          <p:spTgt spid="2"/>
                                        </p:tgtEl>
                                        <p:attrNameLst>
                                          <p:attrName>ppt_y</p:attrName>
                                        </p:attrNameLst>
                                      </p:cBhvr>
                                      <p:tavLst>
                                        <p:tav tm="0">
                                          <p:val>
                                            <p:strVal val="ppt_y"/>
                                          </p:val>
                                        </p:tav>
                                        <p:tav tm="100000">
                                          <p:val>
                                            <p:strVal val="ppt_y"/>
                                          </p:val>
                                        </p:tav>
                                      </p:tavLst>
                                    </p:anim>
                                    <p:set>
                                      <p:cBhvr>
                                        <p:cTn id="18" dur="1" fill="hold">
                                          <p:stCondLst>
                                            <p:cond delay="999"/>
                                          </p:stCondLst>
                                        </p:cTn>
                                        <p:tgtEl>
                                          <p:spTgt spid="2"/>
                                        </p:tgtEl>
                                        <p:attrNameLst>
                                          <p:attrName>style.visibility</p:attrName>
                                        </p:attrNameLst>
                                      </p:cBhvr>
                                      <p:to>
                                        <p:strVal val="hidden"/>
                                      </p:to>
                                    </p:set>
                                  </p:childTnLst>
                                </p:cTn>
                              </p:par>
                            </p:childTnLst>
                          </p:cTn>
                        </p:par>
                        <p:par>
                          <p:cTn id="19" fill="hold">
                            <p:stCondLst>
                              <p:cond delay="4750"/>
                            </p:stCondLst>
                            <p:childTnLst>
                              <p:par>
                                <p:cTn id="20" presetID="2" presetClass="exit" presetSubtype="8" fill="hold" grpId="1" nodeType="afterEffect">
                                  <p:stCondLst>
                                    <p:cond delay="0"/>
                                  </p:stCondLst>
                                  <p:childTnLst>
                                    <p:anim calcmode="lin" valueType="num">
                                      <p:cBhvr additive="base">
                                        <p:cTn id="21" dur="750"/>
                                        <p:tgtEl>
                                          <p:spTgt spid="4"/>
                                        </p:tgtEl>
                                        <p:attrNameLst>
                                          <p:attrName>ppt_x</p:attrName>
                                        </p:attrNameLst>
                                      </p:cBhvr>
                                      <p:tavLst>
                                        <p:tav tm="0">
                                          <p:val>
                                            <p:strVal val="ppt_x"/>
                                          </p:val>
                                        </p:tav>
                                        <p:tav tm="100000">
                                          <p:val>
                                            <p:strVal val="0-ppt_w/2"/>
                                          </p:val>
                                        </p:tav>
                                      </p:tavLst>
                                    </p:anim>
                                    <p:anim calcmode="lin" valueType="num">
                                      <p:cBhvr additive="base">
                                        <p:cTn id="22" dur="750"/>
                                        <p:tgtEl>
                                          <p:spTgt spid="4"/>
                                        </p:tgtEl>
                                        <p:attrNameLst>
                                          <p:attrName>ppt_y</p:attrName>
                                        </p:attrNameLst>
                                      </p:cBhvr>
                                      <p:tavLst>
                                        <p:tav tm="0">
                                          <p:val>
                                            <p:strVal val="ppt_y"/>
                                          </p:val>
                                        </p:tav>
                                        <p:tav tm="100000">
                                          <p:val>
                                            <p:strVal val="ppt_y"/>
                                          </p:val>
                                        </p:tav>
                                      </p:tavLst>
                                    </p:anim>
                                    <p:set>
                                      <p:cBhvr>
                                        <p:cTn id="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C2016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l="10633" t="7377" r="26122" b="232"/>
          <a:stretch/>
        </p:blipFill>
        <p:spPr>
          <a:xfrm>
            <a:off x="442915" y="740724"/>
            <a:ext cx="11272835" cy="6117276"/>
          </a:xfrm>
          <a:prstGeom prst="rect">
            <a:avLst/>
          </a:prstGeom>
        </p:spPr>
      </p:pic>
      <p:sp>
        <p:nvSpPr>
          <p:cNvPr id="6" name="Content Placeholder 5"/>
          <p:cNvSpPr txBox="1">
            <a:spLocks/>
          </p:cNvSpPr>
          <p:nvPr/>
        </p:nvSpPr>
        <p:spPr>
          <a:xfrm>
            <a:off x="-1" y="0"/>
            <a:ext cx="12192001" cy="685800"/>
          </a:xfrm>
          <a:prstGeom prst="rect">
            <a:avLst/>
          </a:prstGeom>
          <a:solidFill>
            <a:srgbClr val="FF0000"/>
          </a:solidFill>
        </p:spPr>
        <p:txBody>
          <a:bodyPr vert="horz" lIns="91440" tIns="45720" rIns="91440" bIns="45720" rtlCol="0">
            <a:noAutofit/>
          </a:bodyPr>
          <a:lstStyle/>
          <a:p>
            <a:pPr marL="512763" indent="-512763">
              <a:lnSpc>
                <a:spcPct val="120000"/>
              </a:lnSpc>
              <a:spcBef>
                <a:spcPts val="1200"/>
              </a:spcBef>
              <a:defRPr/>
            </a:pP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Khu</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vực</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đang</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già</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đi</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nhanh</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sau</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Nhật</a:t>
            </a:r>
            <a:r>
              <a:rPr lang="en-US" sz="3600" b="1" dirty="0">
                <a:solidFill>
                  <a:schemeClr val="bg1"/>
                </a:solidFill>
                <a:latin typeface="Aharoni" panose="02010803020104030203" pitchFamily="2" charset="-79"/>
                <a:cs typeface="Aharoni" panose="02010803020104030203" pitchFamily="2" charset="-79"/>
              </a:rPr>
              <a:t> </a:t>
            </a:r>
            <a:r>
              <a:rPr lang="en-US" sz="3600" b="1" dirty="0" err="1">
                <a:solidFill>
                  <a:schemeClr val="bg1"/>
                </a:solidFill>
                <a:latin typeface="Aharoni" panose="02010803020104030203" pitchFamily="2" charset="-79"/>
                <a:cs typeface="Aharoni" panose="02010803020104030203" pitchFamily="2" charset="-79"/>
              </a:rPr>
              <a:t>Bản</a:t>
            </a:r>
            <a:r>
              <a:rPr lang="en-US" sz="3600" b="1" dirty="0">
                <a:solidFill>
                  <a:schemeClr val="bg1"/>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3262796891"/>
      </p:ext>
    </p:extLst>
  </p:cSld>
  <p:clrMapOvr>
    <a:masterClrMapping/>
  </p:clrMapOvr>
  <mc:AlternateContent xmlns:mc="http://schemas.openxmlformats.org/markup-compatibility/2006" xmlns:p14="http://schemas.microsoft.com/office/powerpoint/2010/main">
    <mc:Choice Requires="p14">
      <p:transition spd="slow" p14:dur="2000" advTm="30232"/>
    </mc:Choice>
    <mc:Fallback xmlns="">
      <p:transition spd="slow" advTm="3023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5013" objId="4"/>
        <p14:triggerEvt type="onClick" time="5013" objId="4"/>
        <p14:stopEvt time="24992"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6B6A-43D0-4EFB-8884-882F0F3C6B64}"/>
              </a:ext>
            </a:extLst>
          </p:cNvPr>
          <p:cNvSpPr>
            <a:spLocks noGrp="1"/>
          </p:cNvSpPr>
          <p:nvPr>
            <p:ph type="title"/>
          </p:nvPr>
        </p:nvSpPr>
        <p:spPr>
          <a:xfrm>
            <a:off x="2485571" y="2415267"/>
            <a:ext cx="10112829" cy="1325563"/>
          </a:xfrm>
        </p:spPr>
        <p:txBody>
          <a:bodyPr>
            <a:noAutofit/>
          </a:bodyPr>
          <a:lstStyle/>
          <a:p>
            <a:r>
              <a:rPr lang="en-US" sz="7200" b="1" dirty="0">
                <a:latin typeface="Amasis MT Pro Black" panose="02040A04050005020304" pitchFamily="18" charset="0"/>
              </a:rPr>
              <a:t>Người </a:t>
            </a:r>
            <a:r>
              <a:rPr lang="en-US" sz="7200" b="1" dirty="0" err="1">
                <a:latin typeface="Amasis MT Pro Black" panose="02040A04050005020304" pitchFamily="18" charset="0"/>
              </a:rPr>
              <a:t>cao</a:t>
            </a:r>
            <a:r>
              <a:rPr lang="en-US" sz="7200" b="1" dirty="0">
                <a:latin typeface="Amasis MT Pro Black" panose="02040A04050005020304" pitchFamily="18" charset="0"/>
              </a:rPr>
              <a:t> </a:t>
            </a:r>
            <a:r>
              <a:rPr lang="en-US" sz="7200" b="1" dirty="0" err="1">
                <a:latin typeface="Amasis MT Pro Black" panose="02040A04050005020304" pitchFamily="18" charset="0"/>
              </a:rPr>
              <a:t>tuổi</a:t>
            </a:r>
            <a:r>
              <a:rPr lang="en-US" sz="7200" b="1" dirty="0">
                <a:latin typeface="Amasis MT Pro Black" panose="02040A04050005020304" pitchFamily="18" charset="0"/>
              </a:rPr>
              <a:t> </a:t>
            </a:r>
            <a:r>
              <a:rPr lang="en-US" sz="7200" b="1" dirty="0" err="1">
                <a:latin typeface="Amasis MT Pro Black" panose="02040A04050005020304" pitchFamily="18" charset="0"/>
              </a:rPr>
              <a:t>và</a:t>
            </a:r>
            <a:r>
              <a:rPr lang="en-US" sz="7200" b="1" dirty="0">
                <a:latin typeface="Amasis MT Pro Black" panose="02040A04050005020304" pitchFamily="18" charset="0"/>
              </a:rPr>
              <a:t> COVID-19: </a:t>
            </a:r>
            <a:r>
              <a:rPr lang="en-US" sz="7200" b="1" dirty="0" err="1">
                <a:latin typeface="Amasis MT Pro Black" panose="02040A04050005020304" pitchFamily="18" charset="0"/>
              </a:rPr>
              <a:t>Tác</a:t>
            </a:r>
            <a:r>
              <a:rPr lang="en-US" sz="7200" b="1" dirty="0">
                <a:latin typeface="Amasis MT Pro Black" panose="02040A04050005020304" pitchFamily="18" charset="0"/>
              </a:rPr>
              <a:t> </a:t>
            </a:r>
            <a:r>
              <a:rPr lang="en-US" sz="7200" b="1" dirty="0" err="1">
                <a:latin typeface="Amasis MT Pro Black" panose="02040A04050005020304" pitchFamily="18" charset="0"/>
              </a:rPr>
              <a:t>động</a:t>
            </a:r>
            <a:r>
              <a:rPr lang="en-US" sz="7200" b="1" dirty="0">
                <a:latin typeface="Amasis MT Pro Black" panose="02040A04050005020304" pitchFamily="18" charset="0"/>
              </a:rPr>
              <a:t> </a:t>
            </a:r>
            <a:r>
              <a:rPr lang="en-US" sz="7200" b="1" dirty="0" err="1">
                <a:latin typeface="Amasis MT Pro Black" panose="02040A04050005020304" pitchFamily="18" charset="0"/>
              </a:rPr>
              <a:t>và</a:t>
            </a:r>
            <a:r>
              <a:rPr lang="en-US" sz="7200" b="1" dirty="0">
                <a:latin typeface="Amasis MT Pro Black" panose="02040A04050005020304" pitchFamily="18" charset="0"/>
              </a:rPr>
              <a:t> </a:t>
            </a:r>
            <a:r>
              <a:rPr lang="en-US" sz="7200" b="1" dirty="0" err="1">
                <a:latin typeface="Amasis MT Pro Black" panose="02040A04050005020304" pitchFamily="18" charset="0"/>
              </a:rPr>
              <a:t>ứng</a:t>
            </a:r>
            <a:r>
              <a:rPr lang="en-US" sz="7200" b="1" dirty="0">
                <a:latin typeface="Amasis MT Pro Black" panose="02040A04050005020304" pitchFamily="18" charset="0"/>
              </a:rPr>
              <a:t> </a:t>
            </a:r>
            <a:r>
              <a:rPr lang="en-US" sz="7200" b="1" dirty="0" err="1">
                <a:latin typeface="Amasis MT Pro Black" panose="02040A04050005020304" pitchFamily="18" charset="0"/>
              </a:rPr>
              <a:t>phó</a:t>
            </a:r>
            <a:r>
              <a:rPr lang="en-US" sz="7200" b="1" dirty="0">
                <a:latin typeface="Amasis MT Pro Black" panose="02040A04050005020304" pitchFamily="18" charset="0"/>
              </a:rPr>
              <a:t> ở </a:t>
            </a:r>
            <a:r>
              <a:rPr lang="en-US" sz="7200" b="1" dirty="0" err="1">
                <a:latin typeface="Amasis MT Pro Black" panose="02040A04050005020304" pitchFamily="18" charset="0"/>
              </a:rPr>
              <a:t>châu</a:t>
            </a:r>
            <a:r>
              <a:rPr lang="en-US" sz="7200" b="1" dirty="0">
                <a:latin typeface="Amasis MT Pro Black" panose="02040A04050005020304" pitchFamily="18" charset="0"/>
              </a:rPr>
              <a:t> Á </a:t>
            </a:r>
          </a:p>
        </p:txBody>
      </p:sp>
      <p:sp>
        <p:nvSpPr>
          <p:cNvPr id="5" name="Rectangle 4">
            <a:extLst>
              <a:ext uri="{FF2B5EF4-FFF2-40B4-BE49-F238E27FC236}">
                <a16:creationId xmlns:a16="http://schemas.microsoft.com/office/drawing/2014/main" id="{55FD6283-4857-4AB3-BFF4-EFAE91999FB3}"/>
              </a:ext>
            </a:extLst>
          </p:cNvPr>
          <p:cNvSpPr/>
          <p:nvPr/>
        </p:nvSpPr>
        <p:spPr>
          <a:xfrm>
            <a:off x="-304801" y="633185"/>
            <a:ext cx="2841172" cy="5591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38EE08A3-5907-469E-9C00-F858F9039BEA}"/>
              </a:ext>
            </a:extLst>
          </p:cNvPr>
          <p:cNvSpPr/>
          <p:nvPr/>
        </p:nvSpPr>
        <p:spPr>
          <a:xfrm>
            <a:off x="177800" y="1365362"/>
            <a:ext cx="2231571" cy="33745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00" b="1" dirty="0"/>
              <a:t>3</a:t>
            </a:r>
            <a:endParaRPr lang="en-GB" sz="23900" b="1" dirty="0"/>
          </a:p>
        </p:txBody>
      </p:sp>
    </p:spTree>
    <p:custDataLst>
      <p:tags r:id="rId1"/>
    </p:custDataLst>
    <p:extLst>
      <p:ext uri="{BB962C8B-B14F-4D97-AF65-F5344CB8AC3E}">
        <p14:creationId xmlns:p14="http://schemas.microsoft.com/office/powerpoint/2010/main" val="1179779773"/>
      </p:ext>
    </p:extLst>
  </p:cSld>
  <p:clrMapOvr>
    <a:masterClrMapping/>
  </p:clrMapOvr>
  <mc:AlternateContent xmlns:mc="http://schemas.openxmlformats.org/markup-compatibility/2006" xmlns:p14="http://schemas.microsoft.com/office/powerpoint/2010/main">
    <mc:Choice Requires="p14">
      <p:transition spd="slow" p14:dur="2000" advTm="8415"/>
    </mc:Choice>
    <mc:Fallback xmlns="">
      <p:transition spd="slow" advTm="84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xit" presetSubtype="8" fill="hold" grpId="1" nodeType="afterEffect">
                                  <p:stCondLst>
                                    <p:cond delay="2000"/>
                                  </p:stCondLst>
                                  <p:childTnLst>
                                    <p:anim calcmode="lin" valueType="num">
                                      <p:cBhvr additive="base">
                                        <p:cTn id="16" dur="1000"/>
                                        <p:tgtEl>
                                          <p:spTgt spid="2"/>
                                        </p:tgtEl>
                                        <p:attrNameLst>
                                          <p:attrName>ppt_x</p:attrName>
                                        </p:attrNameLst>
                                      </p:cBhvr>
                                      <p:tavLst>
                                        <p:tav tm="0">
                                          <p:val>
                                            <p:strVal val="ppt_x"/>
                                          </p:val>
                                        </p:tav>
                                        <p:tav tm="100000">
                                          <p:val>
                                            <p:strVal val="0-ppt_w/2"/>
                                          </p:val>
                                        </p:tav>
                                      </p:tavLst>
                                    </p:anim>
                                    <p:anim calcmode="lin" valueType="num">
                                      <p:cBhvr additive="base">
                                        <p:cTn id="17" dur="1000"/>
                                        <p:tgtEl>
                                          <p:spTgt spid="2"/>
                                        </p:tgtEl>
                                        <p:attrNameLst>
                                          <p:attrName>ppt_y</p:attrName>
                                        </p:attrNameLst>
                                      </p:cBhvr>
                                      <p:tavLst>
                                        <p:tav tm="0">
                                          <p:val>
                                            <p:strVal val="ppt_y"/>
                                          </p:val>
                                        </p:tav>
                                        <p:tav tm="100000">
                                          <p:val>
                                            <p:strVal val="ppt_y"/>
                                          </p:val>
                                        </p:tav>
                                      </p:tavLst>
                                    </p:anim>
                                    <p:set>
                                      <p:cBhvr>
                                        <p:cTn id="18" dur="1" fill="hold">
                                          <p:stCondLst>
                                            <p:cond delay="999"/>
                                          </p:stCondLst>
                                        </p:cTn>
                                        <p:tgtEl>
                                          <p:spTgt spid="2"/>
                                        </p:tgtEl>
                                        <p:attrNameLst>
                                          <p:attrName>style.visibility</p:attrName>
                                        </p:attrNameLst>
                                      </p:cBhvr>
                                      <p:to>
                                        <p:strVal val="hidden"/>
                                      </p:to>
                                    </p:set>
                                  </p:childTnLst>
                                </p:cTn>
                              </p:par>
                            </p:childTnLst>
                          </p:cTn>
                        </p:par>
                        <p:par>
                          <p:cTn id="19" fill="hold">
                            <p:stCondLst>
                              <p:cond delay="4750"/>
                            </p:stCondLst>
                            <p:childTnLst>
                              <p:par>
                                <p:cTn id="20" presetID="2" presetClass="exit" presetSubtype="8" fill="hold" grpId="1" nodeType="afterEffect">
                                  <p:stCondLst>
                                    <p:cond delay="0"/>
                                  </p:stCondLst>
                                  <p:childTnLst>
                                    <p:anim calcmode="lin" valueType="num">
                                      <p:cBhvr additive="base">
                                        <p:cTn id="21" dur="750"/>
                                        <p:tgtEl>
                                          <p:spTgt spid="4"/>
                                        </p:tgtEl>
                                        <p:attrNameLst>
                                          <p:attrName>ppt_x</p:attrName>
                                        </p:attrNameLst>
                                      </p:cBhvr>
                                      <p:tavLst>
                                        <p:tav tm="0">
                                          <p:val>
                                            <p:strVal val="ppt_x"/>
                                          </p:val>
                                        </p:tav>
                                        <p:tav tm="100000">
                                          <p:val>
                                            <p:strVal val="0-ppt_w/2"/>
                                          </p:val>
                                        </p:tav>
                                      </p:tavLst>
                                    </p:anim>
                                    <p:anim calcmode="lin" valueType="num">
                                      <p:cBhvr additive="base">
                                        <p:cTn id="22" dur="750"/>
                                        <p:tgtEl>
                                          <p:spTgt spid="4"/>
                                        </p:tgtEl>
                                        <p:attrNameLst>
                                          <p:attrName>ppt_y</p:attrName>
                                        </p:attrNameLst>
                                      </p:cBhvr>
                                      <p:tavLst>
                                        <p:tav tm="0">
                                          <p:val>
                                            <p:strVal val="ppt_y"/>
                                          </p:val>
                                        </p:tav>
                                        <p:tav tm="100000">
                                          <p:val>
                                            <p:strVal val="ppt_y"/>
                                          </p:val>
                                        </p:tav>
                                      </p:tavLst>
                                    </p:anim>
                                    <p:set>
                                      <p:cBhvr>
                                        <p:cTn id="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79131-ADC0-40A7-9AB2-D51D3E051988}"/>
              </a:ext>
            </a:extLst>
          </p:cNvPr>
          <p:cNvSpPr txBox="1"/>
          <p:nvPr/>
        </p:nvSpPr>
        <p:spPr>
          <a:xfrm>
            <a:off x="134470" y="-83608"/>
            <a:ext cx="11923059" cy="717761"/>
          </a:xfrm>
          <a:prstGeom prst="rect">
            <a:avLst/>
          </a:prstGeom>
          <a:noFill/>
        </p:spPr>
        <p:txBody>
          <a:bodyPr wrap="square">
            <a:spAutoFit/>
          </a:bodyPr>
          <a:lstStyle/>
          <a:p>
            <a:pPr marL="0" marR="0">
              <a:lnSpc>
                <a:spcPct val="107000"/>
              </a:lnSpc>
              <a:spcBef>
                <a:spcPts val="900"/>
              </a:spcBef>
              <a:spcAft>
                <a:spcPts val="600"/>
              </a:spcAft>
            </a:pPr>
            <a:r>
              <a:rPr lang="en-GB" sz="4000" b="1"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Tóm</a:t>
            </a:r>
            <a:r>
              <a:rPr lang="en-GB" sz="4000" b="1"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a:t>
            </a:r>
            <a:r>
              <a:rPr lang="en-GB" sz="4000" b="1"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tắt</a:t>
            </a:r>
            <a:r>
              <a:rPr lang="en-GB" sz="4000" b="1"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a:t>
            </a:r>
            <a:r>
              <a:rPr lang="en-GB" sz="4000" b="1"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quốc</a:t>
            </a:r>
            <a:r>
              <a:rPr lang="en-GB" sz="4000" b="1"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a:t>
            </a:r>
            <a:r>
              <a:rPr lang="en-GB" sz="4000" b="1"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gia</a:t>
            </a:r>
            <a:r>
              <a:rPr lang="en-GB" sz="4000" b="1"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NCT </a:t>
            </a:r>
            <a:r>
              <a:rPr lang="en-GB" sz="4000" b="1"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và</a:t>
            </a:r>
            <a:r>
              <a:rPr lang="en-GB" sz="4000" b="1"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COVID-19</a:t>
            </a:r>
            <a:endParaRPr lang="en-GB" sz="2000" b="1" dirty="0">
              <a:effectLst/>
              <a:latin typeface="Calibri" panose="020F0502020204030204" pitchFamily="34" charset="0"/>
              <a:ea typeface="Calibri" panose="020F0502020204030204" pitchFamily="34" charset="0"/>
              <a:cs typeface="Cordia New" panose="020B0304020202020204" pitchFamily="34" charset="-34"/>
            </a:endParaRPr>
          </a:p>
        </p:txBody>
      </p:sp>
      <p:grpSp>
        <p:nvGrpSpPr>
          <p:cNvPr id="38" name="Group 37">
            <a:extLst>
              <a:ext uri="{FF2B5EF4-FFF2-40B4-BE49-F238E27FC236}">
                <a16:creationId xmlns:a16="http://schemas.microsoft.com/office/drawing/2014/main" id="{CE69BE6D-B818-4010-AB3B-1188F9E7F88B}"/>
              </a:ext>
            </a:extLst>
          </p:cNvPr>
          <p:cNvGrpSpPr/>
          <p:nvPr/>
        </p:nvGrpSpPr>
        <p:grpSpPr>
          <a:xfrm>
            <a:off x="50409" y="634153"/>
            <a:ext cx="2293548" cy="3088881"/>
            <a:chOff x="50409" y="634153"/>
            <a:chExt cx="2293548" cy="3088881"/>
          </a:xfrm>
        </p:grpSpPr>
        <p:pic>
          <p:nvPicPr>
            <p:cNvPr id="11" name="Picture 10">
              <a:extLst>
                <a:ext uri="{FF2B5EF4-FFF2-40B4-BE49-F238E27FC236}">
                  <a16:creationId xmlns:a16="http://schemas.microsoft.com/office/drawing/2014/main" id="{3F6B29B6-3540-4C36-9592-71339C26355D}"/>
                </a:ext>
              </a:extLst>
            </p:cNvPr>
            <p:cNvPicPr>
              <a:picLocks noChangeAspect="1"/>
            </p:cNvPicPr>
            <p:nvPr/>
          </p:nvPicPr>
          <p:blipFill rotWithShape="1">
            <a:blip r:embed="rId3"/>
            <a:srcRect l="35147" t="20902" r="36324" b="8738"/>
            <a:stretch/>
          </p:blipFill>
          <p:spPr>
            <a:xfrm>
              <a:off x="134470" y="634153"/>
              <a:ext cx="2143841" cy="2613055"/>
            </a:xfrm>
            <a:prstGeom prst="rect">
              <a:avLst/>
            </a:prstGeom>
          </p:spPr>
        </p:pic>
        <p:sp>
          <p:nvSpPr>
            <p:cNvPr id="28" name="TextBox 27">
              <a:extLst>
                <a:ext uri="{FF2B5EF4-FFF2-40B4-BE49-F238E27FC236}">
                  <a16:creationId xmlns:a16="http://schemas.microsoft.com/office/drawing/2014/main" id="{0F669F03-28FE-470F-A0D4-CC0B49BDA0E8}"/>
                </a:ext>
              </a:extLst>
            </p:cNvPr>
            <p:cNvSpPr txBox="1"/>
            <p:nvPr/>
          </p:nvSpPr>
          <p:spPr>
            <a:xfrm>
              <a:off x="50409" y="3199814"/>
              <a:ext cx="2293548" cy="523220"/>
            </a:xfrm>
            <a:prstGeom prst="rect">
              <a:avLst/>
            </a:prstGeom>
            <a:noFill/>
          </p:spPr>
          <p:txBody>
            <a:bodyPr wrap="square" rtlCol="0">
              <a:spAutoFit/>
            </a:bodyPr>
            <a:lstStyle/>
            <a:p>
              <a:pPr algn="ctr"/>
              <a:r>
                <a:rPr lang="en-US" sz="2800" b="1" dirty="0"/>
                <a:t>Afghanistan</a:t>
              </a:r>
              <a:endParaRPr lang="en-GB" sz="2800" b="1" dirty="0"/>
            </a:p>
          </p:txBody>
        </p:sp>
      </p:grpSp>
      <p:grpSp>
        <p:nvGrpSpPr>
          <p:cNvPr id="40" name="Group 39">
            <a:extLst>
              <a:ext uri="{FF2B5EF4-FFF2-40B4-BE49-F238E27FC236}">
                <a16:creationId xmlns:a16="http://schemas.microsoft.com/office/drawing/2014/main" id="{5C231751-D82C-4658-B14D-784A0EC6F1EA}"/>
              </a:ext>
            </a:extLst>
          </p:cNvPr>
          <p:cNvGrpSpPr/>
          <p:nvPr/>
        </p:nvGrpSpPr>
        <p:grpSpPr>
          <a:xfrm>
            <a:off x="4741660" y="652082"/>
            <a:ext cx="2373525" cy="3076423"/>
            <a:chOff x="4741660" y="652082"/>
            <a:chExt cx="2373525" cy="3076423"/>
          </a:xfrm>
        </p:grpSpPr>
        <p:pic>
          <p:nvPicPr>
            <p:cNvPr id="15" name="Picture 14">
              <a:extLst>
                <a:ext uri="{FF2B5EF4-FFF2-40B4-BE49-F238E27FC236}">
                  <a16:creationId xmlns:a16="http://schemas.microsoft.com/office/drawing/2014/main" id="{16CFFF9F-BB66-46A1-843A-93E8AAFF5E4F}"/>
                </a:ext>
              </a:extLst>
            </p:cNvPr>
            <p:cNvPicPr>
              <a:picLocks noChangeAspect="1"/>
            </p:cNvPicPr>
            <p:nvPr/>
          </p:nvPicPr>
          <p:blipFill rotWithShape="1">
            <a:blip r:embed="rId4"/>
            <a:srcRect l="35295" t="20236" r="36175" b="13836"/>
            <a:stretch/>
          </p:blipFill>
          <p:spPr>
            <a:xfrm>
              <a:off x="4874011" y="652082"/>
              <a:ext cx="2241174" cy="2568888"/>
            </a:xfrm>
            <a:prstGeom prst="rect">
              <a:avLst/>
            </a:prstGeom>
            <a:ln>
              <a:solidFill>
                <a:schemeClr val="tx1"/>
              </a:solidFill>
            </a:ln>
          </p:spPr>
        </p:pic>
        <p:sp>
          <p:nvSpPr>
            <p:cNvPr id="29" name="TextBox 28">
              <a:extLst>
                <a:ext uri="{FF2B5EF4-FFF2-40B4-BE49-F238E27FC236}">
                  <a16:creationId xmlns:a16="http://schemas.microsoft.com/office/drawing/2014/main" id="{FA5DFAED-6533-4498-ACA5-D4C67938A821}"/>
                </a:ext>
              </a:extLst>
            </p:cNvPr>
            <p:cNvSpPr txBox="1"/>
            <p:nvPr/>
          </p:nvSpPr>
          <p:spPr>
            <a:xfrm>
              <a:off x="4741660" y="3205285"/>
              <a:ext cx="2293548" cy="523220"/>
            </a:xfrm>
            <a:prstGeom prst="rect">
              <a:avLst/>
            </a:prstGeom>
            <a:noFill/>
          </p:spPr>
          <p:txBody>
            <a:bodyPr wrap="square" rtlCol="0">
              <a:spAutoFit/>
            </a:bodyPr>
            <a:lstStyle/>
            <a:p>
              <a:pPr algn="ctr"/>
              <a:r>
                <a:rPr lang="en-US" sz="2800" b="1" dirty="0"/>
                <a:t>India</a:t>
              </a:r>
              <a:endParaRPr lang="en-GB" sz="2800" b="1" dirty="0"/>
            </a:p>
          </p:txBody>
        </p:sp>
      </p:grpSp>
      <p:grpSp>
        <p:nvGrpSpPr>
          <p:cNvPr id="39" name="Group 38">
            <a:extLst>
              <a:ext uri="{FF2B5EF4-FFF2-40B4-BE49-F238E27FC236}">
                <a16:creationId xmlns:a16="http://schemas.microsoft.com/office/drawing/2014/main" id="{78B31267-678A-4F60-887F-D074F59E918A}"/>
              </a:ext>
            </a:extLst>
          </p:cNvPr>
          <p:cNvGrpSpPr/>
          <p:nvPr/>
        </p:nvGrpSpPr>
        <p:grpSpPr>
          <a:xfrm>
            <a:off x="2383099" y="634153"/>
            <a:ext cx="2293548" cy="3088881"/>
            <a:chOff x="2383099" y="634153"/>
            <a:chExt cx="2293548" cy="3088881"/>
          </a:xfrm>
        </p:grpSpPr>
        <p:pic>
          <p:nvPicPr>
            <p:cNvPr id="13" name="Picture 12">
              <a:extLst>
                <a:ext uri="{FF2B5EF4-FFF2-40B4-BE49-F238E27FC236}">
                  <a16:creationId xmlns:a16="http://schemas.microsoft.com/office/drawing/2014/main" id="{243DE62C-FACA-4FAB-880D-C18334D05EF1}"/>
                </a:ext>
              </a:extLst>
            </p:cNvPr>
            <p:cNvPicPr>
              <a:picLocks noChangeAspect="1"/>
            </p:cNvPicPr>
            <p:nvPr/>
          </p:nvPicPr>
          <p:blipFill rotWithShape="1">
            <a:blip r:embed="rId5"/>
            <a:srcRect l="36016" t="21106" r="36891" b="7909"/>
            <a:stretch/>
          </p:blipFill>
          <p:spPr>
            <a:xfrm>
              <a:off x="2469460" y="634153"/>
              <a:ext cx="2182552" cy="2613055"/>
            </a:xfrm>
            <a:prstGeom prst="rect">
              <a:avLst/>
            </a:prstGeom>
            <a:ln>
              <a:solidFill>
                <a:schemeClr val="tx1"/>
              </a:solidFill>
            </a:ln>
          </p:spPr>
        </p:pic>
        <p:sp>
          <p:nvSpPr>
            <p:cNvPr id="30" name="TextBox 29">
              <a:extLst>
                <a:ext uri="{FF2B5EF4-FFF2-40B4-BE49-F238E27FC236}">
                  <a16:creationId xmlns:a16="http://schemas.microsoft.com/office/drawing/2014/main" id="{7C64DB1F-15A2-43EA-9037-C0112C3C445F}"/>
                </a:ext>
              </a:extLst>
            </p:cNvPr>
            <p:cNvSpPr txBox="1"/>
            <p:nvPr/>
          </p:nvSpPr>
          <p:spPr>
            <a:xfrm>
              <a:off x="2383099" y="3199814"/>
              <a:ext cx="2293548" cy="523220"/>
            </a:xfrm>
            <a:prstGeom prst="rect">
              <a:avLst/>
            </a:prstGeom>
            <a:noFill/>
          </p:spPr>
          <p:txBody>
            <a:bodyPr wrap="square" rtlCol="0">
              <a:spAutoFit/>
            </a:bodyPr>
            <a:lstStyle/>
            <a:p>
              <a:pPr algn="ctr"/>
              <a:r>
                <a:rPr lang="en-US" sz="2800" b="1" dirty="0"/>
                <a:t>Bangladesh </a:t>
              </a:r>
              <a:endParaRPr lang="en-GB" sz="2800" b="1" dirty="0"/>
            </a:p>
          </p:txBody>
        </p:sp>
      </p:grpSp>
      <p:grpSp>
        <p:nvGrpSpPr>
          <p:cNvPr id="48" name="Group 47">
            <a:extLst>
              <a:ext uri="{FF2B5EF4-FFF2-40B4-BE49-F238E27FC236}">
                <a16:creationId xmlns:a16="http://schemas.microsoft.com/office/drawing/2014/main" id="{8C727DD1-E365-489E-AC1F-54085C348DDD}"/>
              </a:ext>
            </a:extLst>
          </p:cNvPr>
          <p:cNvGrpSpPr/>
          <p:nvPr/>
        </p:nvGrpSpPr>
        <p:grpSpPr>
          <a:xfrm>
            <a:off x="9842342" y="3762874"/>
            <a:ext cx="2293548" cy="3132474"/>
            <a:chOff x="9842342" y="3798732"/>
            <a:chExt cx="2293548" cy="3132474"/>
          </a:xfrm>
        </p:grpSpPr>
        <p:pic>
          <p:nvPicPr>
            <p:cNvPr id="26" name="Picture 25">
              <a:extLst>
                <a:ext uri="{FF2B5EF4-FFF2-40B4-BE49-F238E27FC236}">
                  <a16:creationId xmlns:a16="http://schemas.microsoft.com/office/drawing/2014/main" id="{1BE268C2-2BE4-409C-8CED-6FD554FD18BB}"/>
                </a:ext>
              </a:extLst>
            </p:cNvPr>
            <p:cNvPicPr>
              <a:picLocks noChangeAspect="1"/>
            </p:cNvPicPr>
            <p:nvPr/>
          </p:nvPicPr>
          <p:blipFill>
            <a:blip r:embed="rId6"/>
            <a:stretch>
              <a:fillRect/>
            </a:stretch>
          </p:blipFill>
          <p:spPr>
            <a:xfrm>
              <a:off x="9842342" y="3798732"/>
              <a:ext cx="2255956" cy="2689488"/>
            </a:xfrm>
            <a:prstGeom prst="rect">
              <a:avLst/>
            </a:prstGeom>
          </p:spPr>
        </p:pic>
        <p:sp>
          <p:nvSpPr>
            <p:cNvPr id="31" name="TextBox 30">
              <a:extLst>
                <a:ext uri="{FF2B5EF4-FFF2-40B4-BE49-F238E27FC236}">
                  <a16:creationId xmlns:a16="http://schemas.microsoft.com/office/drawing/2014/main" id="{A41F859B-18F4-4F8D-8AF8-BEC4818AF532}"/>
                </a:ext>
              </a:extLst>
            </p:cNvPr>
            <p:cNvSpPr txBox="1"/>
            <p:nvPr/>
          </p:nvSpPr>
          <p:spPr>
            <a:xfrm>
              <a:off x="9842342" y="6407986"/>
              <a:ext cx="2293548" cy="523220"/>
            </a:xfrm>
            <a:prstGeom prst="rect">
              <a:avLst/>
            </a:prstGeom>
            <a:noFill/>
          </p:spPr>
          <p:txBody>
            <a:bodyPr wrap="square" rtlCol="0">
              <a:spAutoFit/>
            </a:bodyPr>
            <a:lstStyle/>
            <a:p>
              <a:pPr algn="ctr"/>
              <a:r>
                <a:rPr lang="en-US" sz="2800" b="1" dirty="0"/>
                <a:t>Asia Region </a:t>
              </a:r>
              <a:endParaRPr lang="en-GB" sz="2800" b="1" dirty="0"/>
            </a:p>
          </p:txBody>
        </p:sp>
      </p:grpSp>
      <p:grpSp>
        <p:nvGrpSpPr>
          <p:cNvPr id="47" name="Group 46">
            <a:extLst>
              <a:ext uri="{FF2B5EF4-FFF2-40B4-BE49-F238E27FC236}">
                <a16:creationId xmlns:a16="http://schemas.microsoft.com/office/drawing/2014/main" id="{A8E4FF48-6831-4D01-8FE0-108559D65405}"/>
              </a:ext>
            </a:extLst>
          </p:cNvPr>
          <p:cNvGrpSpPr/>
          <p:nvPr/>
        </p:nvGrpSpPr>
        <p:grpSpPr>
          <a:xfrm>
            <a:off x="7366405" y="3762874"/>
            <a:ext cx="2315614" cy="3132474"/>
            <a:chOff x="7366405" y="3798732"/>
            <a:chExt cx="2315614" cy="3132474"/>
          </a:xfrm>
        </p:grpSpPr>
        <p:pic>
          <p:nvPicPr>
            <p:cNvPr id="25" name="Picture 24">
              <a:extLst>
                <a:ext uri="{FF2B5EF4-FFF2-40B4-BE49-F238E27FC236}">
                  <a16:creationId xmlns:a16="http://schemas.microsoft.com/office/drawing/2014/main" id="{F659231B-762A-4474-A72C-C14517A7C734}"/>
                </a:ext>
              </a:extLst>
            </p:cNvPr>
            <p:cNvPicPr>
              <a:picLocks noChangeAspect="1"/>
            </p:cNvPicPr>
            <p:nvPr/>
          </p:nvPicPr>
          <p:blipFill rotWithShape="1">
            <a:blip r:embed="rId7"/>
            <a:srcRect l="12206" t="29533" r="63382" b="8953"/>
            <a:stretch/>
          </p:blipFill>
          <p:spPr>
            <a:xfrm>
              <a:off x="7368398" y="3798732"/>
              <a:ext cx="2313621" cy="2689488"/>
            </a:xfrm>
            <a:prstGeom prst="rect">
              <a:avLst/>
            </a:prstGeom>
            <a:ln>
              <a:solidFill>
                <a:schemeClr val="tx1"/>
              </a:solidFill>
            </a:ln>
          </p:spPr>
        </p:pic>
        <p:sp>
          <p:nvSpPr>
            <p:cNvPr id="32" name="TextBox 31">
              <a:extLst>
                <a:ext uri="{FF2B5EF4-FFF2-40B4-BE49-F238E27FC236}">
                  <a16:creationId xmlns:a16="http://schemas.microsoft.com/office/drawing/2014/main" id="{4B21AB78-F99E-4FC8-B308-A71BD25A5317}"/>
                </a:ext>
              </a:extLst>
            </p:cNvPr>
            <p:cNvSpPr txBox="1"/>
            <p:nvPr/>
          </p:nvSpPr>
          <p:spPr>
            <a:xfrm>
              <a:off x="7366405" y="6407986"/>
              <a:ext cx="2293548" cy="523220"/>
            </a:xfrm>
            <a:prstGeom prst="rect">
              <a:avLst/>
            </a:prstGeom>
            <a:noFill/>
          </p:spPr>
          <p:txBody>
            <a:bodyPr wrap="square" rtlCol="0">
              <a:spAutoFit/>
            </a:bodyPr>
            <a:lstStyle/>
            <a:p>
              <a:pPr algn="ctr"/>
              <a:r>
                <a:rPr lang="en-US" sz="2800" b="1" dirty="0"/>
                <a:t>Vietnam </a:t>
              </a:r>
              <a:endParaRPr lang="en-GB" sz="2800" b="1" dirty="0"/>
            </a:p>
          </p:txBody>
        </p:sp>
      </p:grpSp>
      <p:grpSp>
        <p:nvGrpSpPr>
          <p:cNvPr id="46" name="Group 45">
            <a:extLst>
              <a:ext uri="{FF2B5EF4-FFF2-40B4-BE49-F238E27FC236}">
                <a16:creationId xmlns:a16="http://schemas.microsoft.com/office/drawing/2014/main" id="{607D5728-C3CC-43D8-AE9E-F499804420D5}"/>
              </a:ext>
            </a:extLst>
          </p:cNvPr>
          <p:cNvGrpSpPr/>
          <p:nvPr/>
        </p:nvGrpSpPr>
        <p:grpSpPr>
          <a:xfrm>
            <a:off x="4759588" y="3696141"/>
            <a:ext cx="2400321" cy="3143707"/>
            <a:chOff x="4725428" y="3762145"/>
            <a:chExt cx="2349242" cy="3143707"/>
          </a:xfrm>
        </p:grpSpPr>
        <p:pic>
          <p:nvPicPr>
            <p:cNvPr id="23" name="Picture 22">
              <a:extLst>
                <a:ext uri="{FF2B5EF4-FFF2-40B4-BE49-F238E27FC236}">
                  <a16:creationId xmlns:a16="http://schemas.microsoft.com/office/drawing/2014/main" id="{852873DA-6565-4298-BD4B-C1D7EE83A536}"/>
                </a:ext>
              </a:extLst>
            </p:cNvPr>
            <p:cNvPicPr>
              <a:picLocks noChangeAspect="1"/>
            </p:cNvPicPr>
            <p:nvPr/>
          </p:nvPicPr>
          <p:blipFill rotWithShape="1">
            <a:blip r:embed="rId8"/>
            <a:srcRect l="36617" t="18961" r="38797" b="23867"/>
            <a:stretch/>
          </p:blipFill>
          <p:spPr>
            <a:xfrm>
              <a:off x="4833496" y="3762145"/>
              <a:ext cx="2241174" cy="2689488"/>
            </a:xfrm>
            <a:prstGeom prst="rect">
              <a:avLst/>
            </a:prstGeom>
          </p:spPr>
        </p:pic>
        <p:sp>
          <p:nvSpPr>
            <p:cNvPr id="33" name="TextBox 32">
              <a:extLst>
                <a:ext uri="{FF2B5EF4-FFF2-40B4-BE49-F238E27FC236}">
                  <a16:creationId xmlns:a16="http://schemas.microsoft.com/office/drawing/2014/main" id="{AE941218-3E02-4A2E-BDB0-03A890E05122}"/>
                </a:ext>
              </a:extLst>
            </p:cNvPr>
            <p:cNvSpPr txBox="1"/>
            <p:nvPr/>
          </p:nvSpPr>
          <p:spPr>
            <a:xfrm>
              <a:off x="4725428" y="6382632"/>
              <a:ext cx="2293548" cy="523220"/>
            </a:xfrm>
            <a:prstGeom prst="rect">
              <a:avLst/>
            </a:prstGeom>
            <a:noFill/>
          </p:spPr>
          <p:txBody>
            <a:bodyPr wrap="square" rtlCol="0">
              <a:spAutoFit/>
            </a:bodyPr>
            <a:lstStyle/>
            <a:p>
              <a:pPr algn="ctr"/>
              <a:r>
                <a:rPr lang="en-US" sz="2800" b="1" dirty="0"/>
                <a:t>South Korea </a:t>
              </a:r>
              <a:endParaRPr lang="en-GB" sz="2800" b="1" dirty="0"/>
            </a:p>
          </p:txBody>
        </p:sp>
      </p:grpSp>
      <p:grpSp>
        <p:nvGrpSpPr>
          <p:cNvPr id="45" name="Group 44">
            <a:extLst>
              <a:ext uri="{FF2B5EF4-FFF2-40B4-BE49-F238E27FC236}">
                <a16:creationId xmlns:a16="http://schemas.microsoft.com/office/drawing/2014/main" id="{26840B2B-AF3B-48E9-A365-6898E7B71D37}"/>
              </a:ext>
            </a:extLst>
          </p:cNvPr>
          <p:cNvGrpSpPr/>
          <p:nvPr/>
        </p:nvGrpSpPr>
        <p:grpSpPr>
          <a:xfrm>
            <a:off x="2436273" y="3744216"/>
            <a:ext cx="2293548" cy="3151132"/>
            <a:chOff x="2436273" y="3780074"/>
            <a:chExt cx="2293548" cy="3151132"/>
          </a:xfrm>
        </p:grpSpPr>
        <p:pic>
          <p:nvPicPr>
            <p:cNvPr id="9" name="Picture 8">
              <a:extLst>
                <a:ext uri="{FF2B5EF4-FFF2-40B4-BE49-F238E27FC236}">
                  <a16:creationId xmlns:a16="http://schemas.microsoft.com/office/drawing/2014/main" id="{F497E94A-2BB4-4679-A1F9-A564138E7DCA}"/>
                </a:ext>
              </a:extLst>
            </p:cNvPr>
            <p:cNvPicPr>
              <a:picLocks noChangeAspect="1"/>
            </p:cNvPicPr>
            <p:nvPr/>
          </p:nvPicPr>
          <p:blipFill>
            <a:blip r:embed="rId9"/>
            <a:stretch>
              <a:fillRect/>
            </a:stretch>
          </p:blipFill>
          <p:spPr>
            <a:xfrm>
              <a:off x="2469459" y="3780074"/>
              <a:ext cx="2192057" cy="2707782"/>
            </a:xfrm>
            <a:prstGeom prst="rect">
              <a:avLst/>
            </a:prstGeom>
          </p:spPr>
        </p:pic>
        <p:sp>
          <p:nvSpPr>
            <p:cNvPr id="34" name="TextBox 33">
              <a:extLst>
                <a:ext uri="{FF2B5EF4-FFF2-40B4-BE49-F238E27FC236}">
                  <a16:creationId xmlns:a16="http://schemas.microsoft.com/office/drawing/2014/main" id="{BD149733-E1D1-4DEB-A560-4AAC57F90F3B}"/>
                </a:ext>
              </a:extLst>
            </p:cNvPr>
            <p:cNvSpPr txBox="1"/>
            <p:nvPr/>
          </p:nvSpPr>
          <p:spPr>
            <a:xfrm>
              <a:off x="2436273" y="6407986"/>
              <a:ext cx="2293548" cy="523220"/>
            </a:xfrm>
            <a:prstGeom prst="rect">
              <a:avLst/>
            </a:prstGeom>
            <a:noFill/>
          </p:spPr>
          <p:txBody>
            <a:bodyPr wrap="square" rtlCol="0">
              <a:spAutoFit/>
            </a:bodyPr>
            <a:lstStyle/>
            <a:p>
              <a:pPr algn="ctr"/>
              <a:r>
                <a:rPr lang="en-US" sz="2800" b="1" dirty="0"/>
                <a:t>Pakistan</a:t>
              </a:r>
              <a:endParaRPr lang="en-GB" sz="2800" b="1" dirty="0"/>
            </a:p>
          </p:txBody>
        </p:sp>
      </p:grpSp>
      <p:grpSp>
        <p:nvGrpSpPr>
          <p:cNvPr id="44" name="Group 43">
            <a:extLst>
              <a:ext uri="{FF2B5EF4-FFF2-40B4-BE49-F238E27FC236}">
                <a16:creationId xmlns:a16="http://schemas.microsoft.com/office/drawing/2014/main" id="{1CC06293-0FED-4935-AF9D-C66FA98BEE39}"/>
              </a:ext>
            </a:extLst>
          </p:cNvPr>
          <p:cNvGrpSpPr/>
          <p:nvPr/>
        </p:nvGrpSpPr>
        <p:grpSpPr>
          <a:xfrm>
            <a:off x="37373" y="3762510"/>
            <a:ext cx="2293548" cy="3107484"/>
            <a:chOff x="37373" y="3798368"/>
            <a:chExt cx="2293548" cy="3107484"/>
          </a:xfrm>
        </p:grpSpPr>
        <p:pic>
          <p:nvPicPr>
            <p:cNvPr id="8" name="Picture 7">
              <a:extLst>
                <a:ext uri="{FF2B5EF4-FFF2-40B4-BE49-F238E27FC236}">
                  <a16:creationId xmlns:a16="http://schemas.microsoft.com/office/drawing/2014/main" id="{DA4EA62D-A373-4820-8FC3-703CC8C2981C}"/>
                </a:ext>
              </a:extLst>
            </p:cNvPr>
            <p:cNvPicPr>
              <a:picLocks noChangeAspect="1"/>
            </p:cNvPicPr>
            <p:nvPr/>
          </p:nvPicPr>
          <p:blipFill>
            <a:blip r:embed="rId10"/>
            <a:stretch>
              <a:fillRect/>
            </a:stretch>
          </p:blipFill>
          <p:spPr>
            <a:xfrm>
              <a:off x="93702" y="3798368"/>
              <a:ext cx="2221145" cy="2707782"/>
            </a:xfrm>
            <a:prstGeom prst="rect">
              <a:avLst/>
            </a:prstGeom>
          </p:spPr>
        </p:pic>
        <p:sp>
          <p:nvSpPr>
            <p:cNvPr id="35" name="TextBox 34">
              <a:extLst>
                <a:ext uri="{FF2B5EF4-FFF2-40B4-BE49-F238E27FC236}">
                  <a16:creationId xmlns:a16="http://schemas.microsoft.com/office/drawing/2014/main" id="{8432E565-1939-4580-A6EE-6EBE3483D238}"/>
                </a:ext>
              </a:extLst>
            </p:cNvPr>
            <p:cNvSpPr txBox="1"/>
            <p:nvPr/>
          </p:nvSpPr>
          <p:spPr>
            <a:xfrm>
              <a:off x="37373" y="6382632"/>
              <a:ext cx="2293548" cy="523220"/>
            </a:xfrm>
            <a:prstGeom prst="rect">
              <a:avLst/>
            </a:prstGeom>
            <a:noFill/>
          </p:spPr>
          <p:txBody>
            <a:bodyPr wrap="square" rtlCol="0">
              <a:spAutoFit/>
            </a:bodyPr>
            <a:lstStyle/>
            <a:p>
              <a:pPr algn="ctr"/>
              <a:r>
                <a:rPr lang="en-US" sz="2800" b="1" dirty="0"/>
                <a:t>Myanmar</a:t>
              </a:r>
              <a:endParaRPr lang="en-GB" sz="2800" b="1" dirty="0"/>
            </a:p>
          </p:txBody>
        </p:sp>
      </p:grpSp>
      <p:grpSp>
        <p:nvGrpSpPr>
          <p:cNvPr id="43" name="Group 42">
            <a:extLst>
              <a:ext uri="{FF2B5EF4-FFF2-40B4-BE49-F238E27FC236}">
                <a16:creationId xmlns:a16="http://schemas.microsoft.com/office/drawing/2014/main" id="{A356394E-CA8F-4942-87B1-7A32294A78E2}"/>
              </a:ext>
            </a:extLst>
          </p:cNvPr>
          <p:cNvGrpSpPr/>
          <p:nvPr/>
        </p:nvGrpSpPr>
        <p:grpSpPr>
          <a:xfrm>
            <a:off x="9842342" y="651203"/>
            <a:ext cx="2349658" cy="3080796"/>
            <a:chOff x="9842342" y="651203"/>
            <a:chExt cx="2349658" cy="3080796"/>
          </a:xfrm>
        </p:grpSpPr>
        <p:pic>
          <p:nvPicPr>
            <p:cNvPr id="21" name="Picture 20">
              <a:extLst>
                <a:ext uri="{FF2B5EF4-FFF2-40B4-BE49-F238E27FC236}">
                  <a16:creationId xmlns:a16="http://schemas.microsoft.com/office/drawing/2014/main" id="{1CEC0634-5CB1-43D6-960F-D6BECA6F0AEE}"/>
                </a:ext>
              </a:extLst>
            </p:cNvPr>
            <p:cNvPicPr>
              <a:picLocks noChangeAspect="1"/>
            </p:cNvPicPr>
            <p:nvPr/>
          </p:nvPicPr>
          <p:blipFill rotWithShape="1">
            <a:blip r:embed="rId11"/>
            <a:srcRect l="35993" t="20236" r="36617" b="10046"/>
            <a:stretch/>
          </p:blipFill>
          <p:spPr>
            <a:xfrm>
              <a:off x="9842342" y="651203"/>
              <a:ext cx="2198523" cy="2568889"/>
            </a:xfrm>
            <a:prstGeom prst="rect">
              <a:avLst/>
            </a:prstGeom>
            <a:ln>
              <a:solidFill>
                <a:schemeClr val="tx1"/>
              </a:solidFill>
            </a:ln>
          </p:spPr>
        </p:pic>
        <p:sp>
          <p:nvSpPr>
            <p:cNvPr id="36" name="TextBox 35">
              <a:extLst>
                <a:ext uri="{FF2B5EF4-FFF2-40B4-BE49-F238E27FC236}">
                  <a16:creationId xmlns:a16="http://schemas.microsoft.com/office/drawing/2014/main" id="{A6FBF45C-F2E1-45F7-ABE6-AFE231F2DCC7}"/>
                </a:ext>
              </a:extLst>
            </p:cNvPr>
            <p:cNvSpPr txBox="1"/>
            <p:nvPr/>
          </p:nvSpPr>
          <p:spPr>
            <a:xfrm>
              <a:off x="9898452" y="3208779"/>
              <a:ext cx="2293548" cy="523220"/>
            </a:xfrm>
            <a:prstGeom prst="rect">
              <a:avLst/>
            </a:prstGeom>
            <a:noFill/>
          </p:spPr>
          <p:txBody>
            <a:bodyPr wrap="square" rtlCol="0">
              <a:spAutoFit/>
            </a:bodyPr>
            <a:lstStyle/>
            <a:p>
              <a:pPr algn="ctr"/>
              <a:r>
                <a:rPr lang="en-US" sz="2800" b="1" dirty="0"/>
                <a:t>Japan</a:t>
              </a:r>
              <a:endParaRPr lang="en-GB" sz="2800" b="1" dirty="0"/>
            </a:p>
          </p:txBody>
        </p:sp>
      </p:grpSp>
      <p:grpSp>
        <p:nvGrpSpPr>
          <p:cNvPr id="41" name="Group 40">
            <a:extLst>
              <a:ext uri="{FF2B5EF4-FFF2-40B4-BE49-F238E27FC236}">
                <a16:creationId xmlns:a16="http://schemas.microsoft.com/office/drawing/2014/main" id="{ADD54576-A66B-4AED-A603-CA5C9E392A80}"/>
              </a:ext>
            </a:extLst>
          </p:cNvPr>
          <p:cNvGrpSpPr/>
          <p:nvPr/>
        </p:nvGrpSpPr>
        <p:grpSpPr>
          <a:xfrm>
            <a:off x="7204833" y="633274"/>
            <a:ext cx="2477186" cy="3095231"/>
            <a:chOff x="7204833" y="633274"/>
            <a:chExt cx="2477186" cy="3095231"/>
          </a:xfrm>
        </p:grpSpPr>
        <p:grpSp>
          <p:nvGrpSpPr>
            <p:cNvPr id="19" name="Group 18">
              <a:extLst>
                <a:ext uri="{FF2B5EF4-FFF2-40B4-BE49-F238E27FC236}">
                  <a16:creationId xmlns:a16="http://schemas.microsoft.com/office/drawing/2014/main" id="{A5B7D801-2090-4AAE-B580-B84DECFAA41D}"/>
                </a:ext>
              </a:extLst>
            </p:cNvPr>
            <p:cNvGrpSpPr/>
            <p:nvPr/>
          </p:nvGrpSpPr>
          <p:grpSpPr>
            <a:xfrm>
              <a:off x="7337184" y="633274"/>
              <a:ext cx="2344835" cy="2593434"/>
              <a:chOff x="3524476" y="2251145"/>
              <a:chExt cx="5471617" cy="7537985"/>
            </a:xfrm>
          </p:grpSpPr>
          <p:pic>
            <p:nvPicPr>
              <p:cNvPr id="17" name="Picture 16">
                <a:extLst>
                  <a:ext uri="{FF2B5EF4-FFF2-40B4-BE49-F238E27FC236}">
                    <a16:creationId xmlns:a16="http://schemas.microsoft.com/office/drawing/2014/main" id="{EC1BF9A7-4FAA-4FC2-B8B6-0EAC9918DE4C}"/>
                  </a:ext>
                </a:extLst>
              </p:cNvPr>
              <p:cNvPicPr>
                <a:picLocks noChangeAspect="1"/>
              </p:cNvPicPr>
              <p:nvPr/>
            </p:nvPicPr>
            <p:blipFill rotWithShape="1">
              <a:blip r:embed="rId12"/>
              <a:srcRect l="35735" t="22470" r="36324" b="9523"/>
              <a:stretch/>
            </p:blipFill>
            <p:spPr>
              <a:xfrm>
                <a:off x="3524476" y="2251145"/>
                <a:ext cx="5471617" cy="7537985"/>
              </a:xfrm>
              <a:prstGeom prst="rect">
                <a:avLst/>
              </a:prstGeom>
              <a:ln>
                <a:solidFill>
                  <a:schemeClr val="tx1"/>
                </a:solidFill>
              </a:ln>
            </p:spPr>
          </p:pic>
          <p:pic>
            <p:nvPicPr>
              <p:cNvPr id="18" name="Picture 17">
                <a:extLst>
                  <a:ext uri="{FF2B5EF4-FFF2-40B4-BE49-F238E27FC236}">
                    <a16:creationId xmlns:a16="http://schemas.microsoft.com/office/drawing/2014/main" id="{A00649A4-12ED-4318-AB38-235369D2A1E1}"/>
                  </a:ext>
                </a:extLst>
              </p:cNvPr>
              <p:cNvPicPr>
                <a:picLocks noChangeAspect="1"/>
              </p:cNvPicPr>
              <p:nvPr/>
            </p:nvPicPr>
            <p:blipFill rotWithShape="1">
              <a:blip r:embed="rId13"/>
              <a:srcRect l="66870" t="939" r="2588" b="92866"/>
              <a:stretch/>
            </p:blipFill>
            <p:spPr>
              <a:xfrm>
                <a:off x="7579660" y="2302875"/>
                <a:ext cx="1335746" cy="401974"/>
              </a:xfrm>
              <a:prstGeom prst="rect">
                <a:avLst/>
              </a:prstGeom>
            </p:spPr>
          </p:pic>
        </p:grpSp>
        <p:sp>
          <p:nvSpPr>
            <p:cNvPr id="37" name="TextBox 36">
              <a:extLst>
                <a:ext uri="{FF2B5EF4-FFF2-40B4-BE49-F238E27FC236}">
                  <a16:creationId xmlns:a16="http://schemas.microsoft.com/office/drawing/2014/main" id="{C1CEC146-C936-447A-B5DA-20EA44F99EC1}"/>
                </a:ext>
              </a:extLst>
            </p:cNvPr>
            <p:cNvSpPr txBox="1"/>
            <p:nvPr/>
          </p:nvSpPr>
          <p:spPr>
            <a:xfrm>
              <a:off x="7204833" y="3205285"/>
              <a:ext cx="2293548" cy="523220"/>
            </a:xfrm>
            <a:prstGeom prst="rect">
              <a:avLst/>
            </a:prstGeom>
            <a:noFill/>
          </p:spPr>
          <p:txBody>
            <a:bodyPr wrap="square" rtlCol="0">
              <a:spAutoFit/>
            </a:bodyPr>
            <a:lstStyle/>
            <a:p>
              <a:pPr algn="ctr"/>
              <a:r>
                <a:rPr lang="en-US" sz="2800" b="1" dirty="0"/>
                <a:t>Iran</a:t>
              </a:r>
              <a:endParaRPr lang="en-GB" sz="2800" b="1" dirty="0"/>
            </a:p>
          </p:txBody>
        </p:sp>
      </p:grpSp>
    </p:spTree>
    <p:extLst>
      <p:ext uri="{BB962C8B-B14F-4D97-AF65-F5344CB8AC3E}">
        <p14:creationId xmlns:p14="http://schemas.microsoft.com/office/powerpoint/2010/main" val="178326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3A529F-A70B-4D6A-A487-9683578F9583}"/>
              </a:ext>
            </a:extLst>
          </p:cNvPr>
          <p:cNvPicPr>
            <a:picLocks noChangeAspect="1"/>
          </p:cNvPicPr>
          <p:nvPr/>
        </p:nvPicPr>
        <p:blipFill>
          <a:blip r:embed="rId3"/>
          <a:stretch>
            <a:fillRect/>
          </a:stretch>
        </p:blipFill>
        <p:spPr>
          <a:xfrm>
            <a:off x="3775318" y="1304632"/>
            <a:ext cx="8173671" cy="5314223"/>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7CB0BB4-3E70-4418-A77D-61D15B52C3FA}"/>
              </a:ext>
            </a:extLst>
          </p:cNvPr>
          <p:cNvSpPr txBox="1"/>
          <p:nvPr/>
        </p:nvSpPr>
        <p:spPr>
          <a:xfrm>
            <a:off x="103584" y="2856217"/>
            <a:ext cx="4069101" cy="2211055"/>
          </a:xfrm>
          <a:prstGeom prst="rect">
            <a:avLst/>
          </a:prstGeom>
          <a:noFill/>
        </p:spPr>
        <p:txBody>
          <a:bodyPr wrap="square">
            <a:spAutoFit/>
          </a:bodyPr>
          <a:lstStyle/>
          <a:p>
            <a:pPr marL="0" marR="0">
              <a:lnSpc>
                <a:spcPct val="107000"/>
              </a:lnSpc>
              <a:spcBef>
                <a:spcPts val="900"/>
              </a:spcBef>
              <a:spcAft>
                <a:spcPts val="600"/>
              </a:spcAft>
            </a:pPr>
            <a:r>
              <a:rPr lang="en-GB" sz="6600"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Báo</a:t>
            </a:r>
            <a:r>
              <a:rPr lang="en-GB" sz="6600"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a:t>
            </a:r>
            <a:r>
              <a:rPr lang="en-GB" sz="6600"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cáo</a:t>
            </a:r>
            <a:r>
              <a:rPr lang="en-GB" sz="6600"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a:t>
            </a:r>
            <a:r>
              <a:rPr lang="en-GB" sz="6600"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khu</a:t>
            </a:r>
            <a:r>
              <a:rPr lang="en-GB" sz="6600" spc="75" dirty="0">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 </a:t>
            </a:r>
            <a:r>
              <a:rPr lang="en-GB" sz="6600" spc="75" dirty="0" err="1">
                <a:solidFill>
                  <a:srgbClr val="F25821"/>
                </a:solidFill>
                <a:effectLst/>
                <a:latin typeface="Arial" panose="020B0604020202020204" pitchFamily="34" charset="0"/>
                <a:ea typeface="Times New Roman" panose="02020603050405020304" pitchFamily="18" charset="0"/>
                <a:cs typeface="Cordia New" panose="020B0304020202020204" pitchFamily="34" charset="-34"/>
              </a:rPr>
              <a:t>vực</a:t>
            </a:r>
            <a:endParaRPr lang="en-GB" sz="40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TextBox 7">
            <a:extLst>
              <a:ext uri="{FF2B5EF4-FFF2-40B4-BE49-F238E27FC236}">
                <a16:creationId xmlns:a16="http://schemas.microsoft.com/office/drawing/2014/main" id="{AA41C162-EB3A-4F49-96FA-0EA89421003F}"/>
              </a:ext>
            </a:extLst>
          </p:cNvPr>
          <p:cNvSpPr txBox="1"/>
          <p:nvPr/>
        </p:nvSpPr>
        <p:spPr>
          <a:xfrm>
            <a:off x="-36612" y="110834"/>
            <a:ext cx="12368808" cy="1117998"/>
          </a:xfrm>
          <a:prstGeom prst="rect">
            <a:avLst/>
          </a:prstGeom>
          <a:noFill/>
        </p:spPr>
        <p:txBody>
          <a:bodyPr wrap="square">
            <a:spAutoFit/>
          </a:bodyPr>
          <a:lstStyle/>
          <a:p>
            <a:pPr marL="0" marR="0">
              <a:lnSpc>
                <a:spcPct val="107000"/>
              </a:lnSpc>
              <a:spcBef>
                <a:spcPts val="0"/>
              </a:spcBef>
              <a:spcAft>
                <a:spcPts val="1500"/>
              </a:spcAft>
            </a:pPr>
            <a:r>
              <a:rPr lang="en-GB" sz="3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Báo</a:t>
            </a:r>
            <a:r>
              <a:rPr lang="en-GB"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cáo</a:t>
            </a:r>
            <a:r>
              <a:rPr lang="en-GB"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khu</a:t>
            </a:r>
            <a:r>
              <a:rPr lang="en-GB"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vực</a:t>
            </a:r>
            <a:r>
              <a:rPr lang="en-GB"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của</a:t>
            </a:r>
            <a:r>
              <a:rPr lang="en-GB"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HelpAge </a:t>
            </a:r>
            <a:r>
              <a:rPr lang="en-GB" sz="3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COVID-19 </a:t>
            </a:r>
            <a:r>
              <a:rPr lang="en-GB" sz="3200" b="1" i="1" u="none" strike="noStrike" dirty="0" err="1">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và</a:t>
            </a:r>
            <a:r>
              <a:rPr lang="en-GB" sz="3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 NCT </a:t>
            </a:r>
            <a:r>
              <a:rPr lang="en-GB" sz="3200" b="1" i="1" u="none" strike="noStrike" dirty="0" err="1">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khu</a:t>
            </a:r>
            <a:r>
              <a:rPr lang="en-GB" sz="3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 </a:t>
            </a:r>
            <a:r>
              <a:rPr lang="en-GB" sz="3200" b="1" i="1" u="none" strike="noStrike" dirty="0" err="1">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vực</a:t>
            </a:r>
            <a:r>
              <a:rPr lang="en-GB" sz="3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 </a:t>
            </a:r>
            <a:r>
              <a:rPr lang="en-GB" sz="3200" b="1" i="1" u="none" strike="noStrike" dirty="0" err="1">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châu</a:t>
            </a:r>
            <a:r>
              <a:rPr lang="en-GB" sz="3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 </a:t>
            </a:r>
            <a:r>
              <a:rPr lang="en-GB" sz="3200" b="1" i="1" dirty="0">
                <a:solidFill>
                  <a:srgbClr val="F25821"/>
                </a:solidFill>
                <a:latin typeface="Verdana" panose="020B0604030504040204" pitchFamily="34" charset="0"/>
                <a:ea typeface="Times New Roman" panose="02020603050405020304" pitchFamily="18" charset="0"/>
                <a:cs typeface="Times New Roman" panose="02020603050405020304" pitchFamily="18" charset="0"/>
                <a:hlinkClick r:id="rId4"/>
              </a:rPr>
              <a:t>Á-TBD: </a:t>
            </a:r>
            <a:r>
              <a:rPr lang="en-GB" sz="3200" b="1" i="1" dirty="0" err="1">
                <a:solidFill>
                  <a:srgbClr val="F25821"/>
                </a:solidFill>
                <a:latin typeface="Verdana" panose="020B0604030504040204" pitchFamily="34" charset="0"/>
                <a:ea typeface="Times New Roman" panose="02020603050405020304" pitchFamily="18" charset="0"/>
                <a:cs typeface="Times New Roman" panose="02020603050405020304" pitchFamily="18" charset="0"/>
                <a:hlinkClick r:id="rId4"/>
              </a:rPr>
              <a:t>Tổng</a:t>
            </a:r>
            <a:r>
              <a:rPr lang="en-GB" sz="3200" b="1" i="1" dirty="0">
                <a:solidFill>
                  <a:srgbClr val="F25821"/>
                </a:solidFill>
                <a:latin typeface="Verdana" panose="020B0604030504040204" pitchFamily="34" charset="0"/>
                <a:ea typeface="Times New Roman" panose="02020603050405020304" pitchFamily="18" charset="0"/>
                <a:cs typeface="Times New Roman" panose="02020603050405020304" pitchFamily="18" charset="0"/>
                <a:hlinkClick r:id="rId4"/>
              </a:rPr>
              <a:t> </a:t>
            </a:r>
            <a:r>
              <a:rPr lang="en-GB" sz="3200" b="1" i="1" dirty="0" err="1">
                <a:solidFill>
                  <a:srgbClr val="F25821"/>
                </a:solidFill>
                <a:latin typeface="Verdana" panose="020B0604030504040204" pitchFamily="34" charset="0"/>
                <a:ea typeface="Times New Roman" panose="02020603050405020304" pitchFamily="18" charset="0"/>
                <a:cs typeface="Times New Roman" panose="02020603050405020304" pitchFamily="18" charset="0"/>
                <a:hlinkClick r:id="rId4"/>
              </a:rPr>
              <a:t>quan</a:t>
            </a:r>
            <a:r>
              <a:rPr lang="en-GB" sz="3200" b="1" i="1" dirty="0">
                <a:solidFill>
                  <a:srgbClr val="F25821"/>
                </a:solidFill>
                <a:latin typeface="Verdana" panose="020B0604030504040204" pitchFamily="34" charset="0"/>
                <a:ea typeface="Times New Roman" panose="02020603050405020304" pitchFamily="18" charset="0"/>
                <a:cs typeface="Times New Roman" panose="02020603050405020304" pitchFamily="18" charset="0"/>
                <a:hlinkClick r:id="rId4"/>
              </a:rPr>
              <a:t> </a:t>
            </a:r>
            <a:r>
              <a:rPr lang="en-GB" sz="3200" b="1" i="1" dirty="0" err="1">
                <a:solidFill>
                  <a:srgbClr val="F25821"/>
                </a:solidFill>
                <a:latin typeface="Verdana" panose="020B0604030504040204" pitchFamily="34" charset="0"/>
                <a:ea typeface="Times New Roman" panose="02020603050405020304" pitchFamily="18" charset="0"/>
                <a:cs typeface="Times New Roman" panose="02020603050405020304" pitchFamily="18" charset="0"/>
                <a:hlinkClick r:id="rId4"/>
              </a:rPr>
              <a:t>năm</a:t>
            </a:r>
            <a:r>
              <a:rPr lang="en-GB" sz="3200" b="1" i="1" dirty="0">
                <a:solidFill>
                  <a:srgbClr val="F25821"/>
                </a:solidFill>
                <a:latin typeface="Verdana" panose="020B0604030504040204" pitchFamily="34" charset="0"/>
                <a:ea typeface="Times New Roman" panose="02020603050405020304" pitchFamily="18" charset="0"/>
                <a:cs typeface="Times New Roman" panose="02020603050405020304" pitchFamily="18" charset="0"/>
                <a:hlinkClick r:id="rId4"/>
              </a:rPr>
              <a:t> 2020</a:t>
            </a:r>
            <a:r>
              <a:rPr lang="en-GB" sz="3200" b="1" i="1" u="none" strike="noStrike" dirty="0">
                <a:solidFill>
                  <a:srgbClr val="F25821"/>
                </a:solidFill>
                <a:effectLst/>
                <a:latin typeface="Verdana" panose="020B0604030504040204" pitchFamily="34" charset="0"/>
                <a:ea typeface="Times New Roman" panose="02020603050405020304" pitchFamily="18" charset="0"/>
                <a:cs typeface="Times New Roman" panose="02020603050405020304" pitchFamily="18" charset="0"/>
                <a:hlinkClick r:id="rId4"/>
              </a:rPr>
              <a:t> 2020</a:t>
            </a:r>
            <a:r>
              <a:rPr lang="en-GB"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801345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0"/>
</p:tagLst>
</file>

<file path=ppt/tags/tag11.xml><?xml version="1.0" encoding="utf-8"?>
<p:tagLst xmlns:a="http://schemas.openxmlformats.org/drawingml/2006/main" xmlns:r="http://schemas.openxmlformats.org/officeDocument/2006/relationships" xmlns:p="http://schemas.openxmlformats.org/presentationml/2006/main">
  <p:tag name="TIMING" val="|1|1.9|2.7|2.4|2"/>
</p:tagLst>
</file>

<file path=ppt/tags/tag12.xml><?xml version="1.0" encoding="utf-8"?>
<p:tagLst xmlns:a="http://schemas.openxmlformats.org/drawingml/2006/main" xmlns:r="http://schemas.openxmlformats.org/officeDocument/2006/relationships" xmlns:p="http://schemas.openxmlformats.org/presentationml/2006/main">
  <p:tag name="TIMING" val="|1.8|3"/>
</p:tagLst>
</file>

<file path=ppt/tags/tag13.xml><?xml version="1.0" encoding="utf-8"?>
<p:tagLst xmlns:a="http://schemas.openxmlformats.org/drawingml/2006/main" xmlns:r="http://schemas.openxmlformats.org/officeDocument/2006/relationships" xmlns:p="http://schemas.openxmlformats.org/presentationml/2006/main">
  <p:tag name="TIMING" val="|1.5|1.5"/>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1.1|3.7|4.6|4.2"/>
</p:tagLst>
</file>

<file path=ppt/tags/tag16.xml><?xml version="1.0" encoding="utf-8"?>
<p:tagLst xmlns:a="http://schemas.openxmlformats.org/drawingml/2006/main" xmlns:r="http://schemas.openxmlformats.org/officeDocument/2006/relationships" xmlns:p="http://schemas.openxmlformats.org/presentationml/2006/main">
  <p:tag name="TIMING" val="|1.5"/>
</p:tagLst>
</file>

<file path=ppt/tags/tag17.xml><?xml version="1.0" encoding="utf-8"?>
<p:tagLst xmlns:a="http://schemas.openxmlformats.org/drawingml/2006/main" xmlns:r="http://schemas.openxmlformats.org/officeDocument/2006/relationships" xmlns:p="http://schemas.openxmlformats.org/presentationml/2006/main">
  <p:tag name="TIMING" val="|0|1.3"/>
</p:tagLst>
</file>

<file path=ppt/tags/tag18.xml><?xml version="1.0" encoding="utf-8"?>
<p:tagLst xmlns:a="http://schemas.openxmlformats.org/drawingml/2006/main" xmlns:r="http://schemas.openxmlformats.org/officeDocument/2006/relationships" xmlns:p="http://schemas.openxmlformats.org/presentationml/2006/main">
  <p:tag name="TIMING" val="|1.6"/>
</p:tagLst>
</file>

<file path=ppt/tags/tag19.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3|1.6|5.6"/>
</p:tagLst>
</file>

<file path=ppt/tags/tag20.xml><?xml version="1.0" encoding="utf-8"?>
<p:tagLst xmlns:a="http://schemas.openxmlformats.org/drawingml/2006/main" xmlns:r="http://schemas.openxmlformats.org/officeDocument/2006/relationships" xmlns:p="http://schemas.openxmlformats.org/presentationml/2006/main">
  <p:tag name="TIMING" val="|1.1"/>
</p:tagLst>
</file>

<file path=ppt/tags/tag21.xml><?xml version="1.0" encoding="utf-8"?>
<p:tagLst xmlns:a="http://schemas.openxmlformats.org/drawingml/2006/main" xmlns:r="http://schemas.openxmlformats.org/officeDocument/2006/relationships" xmlns:p="http://schemas.openxmlformats.org/presentationml/2006/main">
  <p:tag name="TIMING" val="|1"/>
</p:tagLst>
</file>

<file path=ppt/tags/tag22.xml><?xml version="1.0" encoding="utf-8"?>
<p:tagLst xmlns:a="http://schemas.openxmlformats.org/drawingml/2006/main" xmlns:r="http://schemas.openxmlformats.org/officeDocument/2006/relationships" xmlns:p="http://schemas.openxmlformats.org/presentationml/2006/main">
  <p:tag name="TIMING" val="|0.5"/>
</p:tagLst>
</file>

<file path=ppt/tags/tag23.xml><?xml version="1.0" encoding="utf-8"?>
<p:tagLst xmlns:a="http://schemas.openxmlformats.org/drawingml/2006/main" xmlns:r="http://schemas.openxmlformats.org/officeDocument/2006/relationships" xmlns:p="http://schemas.openxmlformats.org/presentationml/2006/main">
  <p:tag name="TIMING" val="|1"/>
</p:tagLst>
</file>

<file path=ppt/tags/tag24.xml><?xml version="1.0" encoding="utf-8"?>
<p:tagLst xmlns:a="http://schemas.openxmlformats.org/drawingml/2006/main" xmlns:r="http://schemas.openxmlformats.org/officeDocument/2006/relationships" xmlns:p="http://schemas.openxmlformats.org/presentationml/2006/main">
  <p:tag name="TIMING" val="|0.6|2.6"/>
</p:tagLst>
</file>

<file path=ppt/tags/tag25.xml><?xml version="1.0" encoding="utf-8"?>
<p:tagLst xmlns:a="http://schemas.openxmlformats.org/drawingml/2006/main" xmlns:r="http://schemas.openxmlformats.org/officeDocument/2006/relationships" xmlns:p="http://schemas.openxmlformats.org/presentationml/2006/main">
  <p:tag name="TIMING" val="|0.7"/>
</p:tagLst>
</file>

<file path=ppt/tags/tag26.xml><?xml version="1.0" encoding="utf-8"?>
<p:tagLst xmlns:a="http://schemas.openxmlformats.org/drawingml/2006/main" xmlns:r="http://schemas.openxmlformats.org/officeDocument/2006/relationships" xmlns:p="http://schemas.openxmlformats.org/presentationml/2006/main">
  <p:tag name="TIMING" val="|0.9"/>
</p:tagLst>
</file>

<file path=ppt/tags/tag27.xml><?xml version="1.0" encoding="utf-8"?>
<p:tagLst xmlns:a="http://schemas.openxmlformats.org/drawingml/2006/main" xmlns:r="http://schemas.openxmlformats.org/officeDocument/2006/relationships" xmlns:p="http://schemas.openxmlformats.org/presentationml/2006/main">
  <p:tag name="TIMING" val="|1|4"/>
</p:tagLst>
</file>

<file path=ppt/tags/tag28.xml><?xml version="1.0" encoding="utf-8"?>
<p:tagLst xmlns:a="http://schemas.openxmlformats.org/drawingml/2006/main" xmlns:r="http://schemas.openxmlformats.org/officeDocument/2006/relationships" xmlns:p="http://schemas.openxmlformats.org/presentationml/2006/main">
  <p:tag name="TIMING" val="|1.1"/>
</p:tagLst>
</file>

<file path=ppt/tags/tag29.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30.xml><?xml version="1.0" encoding="utf-8"?>
<p:tagLst xmlns:a="http://schemas.openxmlformats.org/drawingml/2006/main" xmlns:r="http://schemas.openxmlformats.org/officeDocument/2006/relationships" xmlns:p="http://schemas.openxmlformats.org/presentationml/2006/main">
  <p:tag name="TIMING" val="|0.9"/>
</p:tagLst>
</file>

<file path=ppt/tags/tag31.xml><?xml version="1.0" encoding="utf-8"?>
<p:tagLst xmlns:a="http://schemas.openxmlformats.org/drawingml/2006/main" xmlns:r="http://schemas.openxmlformats.org/officeDocument/2006/relationships" xmlns:p="http://schemas.openxmlformats.org/presentationml/2006/main">
  <p:tag name="TIMING" val="|0.9"/>
</p:tagLst>
</file>

<file path=ppt/tags/tag32.xml><?xml version="1.0" encoding="utf-8"?>
<p:tagLst xmlns:a="http://schemas.openxmlformats.org/drawingml/2006/main" xmlns:r="http://schemas.openxmlformats.org/officeDocument/2006/relationships" xmlns:p="http://schemas.openxmlformats.org/presentationml/2006/main">
  <p:tag name="TIMING" val="|2.2|4.9|5.9|6.3"/>
</p:tagLst>
</file>

<file path=ppt/tags/tag33.xml><?xml version="1.0" encoding="utf-8"?>
<p:tagLst xmlns:a="http://schemas.openxmlformats.org/drawingml/2006/main" xmlns:r="http://schemas.openxmlformats.org/officeDocument/2006/relationships" xmlns:p="http://schemas.openxmlformats.org/presentationml/2006/main">
  <p:tag name="TIMING" val="|2.9"/>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0.7|2.4|4.2|3.1|3.8|2.6"/>
</p:tagLst>
</file>

<file path=ppt/tags/tag7.xml><?xml version="1.0" encoding="utf-8"?>
<p:tagLst xmlns:a="http://schemas.openxmlformats.org/drawingml/2006/main" xmlns:r="http://schemas.openxmlformats.org/officeDocument/2006/relationships" xmlns:p="http://schemas.openxmlformats.org/presentationml/2006/main">
  <p:tag name="TIMING" val="|1.9|2.5|2.2"/>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1.4|1.9|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3332</Words>
  <Application>Microsoft Office PowerPoint</Application>
  <PresentationFormat>Widescreen</PresentationFormat>
  <Paragraphs>301</Paragraphs>
  <Slides>43</Slides>
  <Notes>43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Aharoni</vt:lpstr>
      <vt:lpstr>Amasis MT Pro Black</vt:lpstr>
      <vt:lpstr>Arial</vt:lpstr>
      <vt:lpstr>Calibri</vt:lpstr>
      <vt:lpstr>Calibri Light</vt:lpstr>
      <vt:lpstr>Lexia-Bold</vt:lpstr>
      <vt:lpstr>Lexia-Regular</vt:lpstr>
      <vt:lpstr>Tahoma</vt:lpstr>
      <vt:lpstr>Verdana</vt:lpstr>
      <vt:lpstr>Office Theme</vt:lpstr>
      <vt:lpstr>PowerPoint Presentation</vt:lpstr>
      <vt:lpstr>Nội dung </vt:lpstr>
      <vt:lpstr>Chúng tôi là ai</vt:lpstr>
      <vt:lpstr>  HelpAge International là là ban thư ký của mạng lưới toàn cầu các tổ chức hành động vì quyền của NCT được sống khỏe mạnh, có phẩm giá và an toàn.</vt:lpstr>
      <vt:lpstr>Già hóa dân số </vt:lpstr>
      <vt:lpstr>PowerPoint Presentation</vt:lpstr>
      <vt:lpstr>Người cao tuổi và COVID-19: Tác động và ứng phó ở châu Á </vt:lpstr>
      <vt:lpstr>PowerPoint Presentation</vt:lpstr>
      <vt:lpstr>PowerPoint Presentation</vt:lpstr>
      <vt:lpstr>PowerPoint Presentation</vt:lpstr>
      <vt:lpstr>PowerPoint Presentation</vt:lpstr>
      <vt:lpstr>PowerPoint Presentation</vt:lpstr>
      <vt:lpstr>PowerPoint Presentation</vt:lpstr>
      <vt:lpstr>Nghiên cứu trường hợp: Ứng phó COVID-19 của  ISHC</vt:lpstr>
      <vt:lpstr>Mô hình phát triển ISHC</vt:lpstr>
      <vt:lpstr> ISHC: Giải thưởng và sự công nhận</vt:lpstr>
      <vt:lpstr>PowerPoint Presentation</vt:lpstr>
      <vt:lpstr>PowerPoint Presentation</vt:lpstr>
      <vt:lpstr>PowerPoint Presentation</vt:lpstr>
      <vt:lpstr>PowerPoint Presentation</vt:lpstr>
      <vt:lpstr>Họp điều phối COVID-19 </vt:lpstr>
      <vt:lpstr>PowerPoint Presentation</vt:lpstr>
      <vt:lpstr>PowerPoint Presentation</vt:lpstr>
      <vt:lpstr>“Truyền thông và phổ biến thông tin”</vt:lpstr>
      <vt:lpstr>PowerPoint Presentation</vt:lpstr>
      <vt:lpstr>“Thu âm thông điệp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Thon Cong ISHC, Hoa Binh Province</vt:lpstr>
      <vt:lpstr>PowerPoint Presentation</vt:lpstr>
      <vt:lpstr>PowerPoint Presentation</vt:lpstr>
      <vt:lpstr>Những phát hiện và kết luận:</vt:lpstr>
      <vt:lpstr>COVID-19 VIDEOS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 Tran</dc:creator>
  <cp:lastModifiedBy>DELL</cp:lastModifiedBy>
  <cp:revision>32</cp:revision>
  <dcterms:created xsi:type="dcterms:W3CDTF">2021-11-03T04:20:40Z</dcterms:created>
  <dcterms:modified xsi:type="dcterms:W3CDTF">2021-11-07T03:36:20Z</dcterms:modified>
</cp:coreProperties>
</file>