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3" d="100"/>
          <a:sy n="63" d="100"/>
        </p:scale>
        <p:origin x="-696" y="-86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DDC7EB5-11CE-4D6F-AAC6-51F8E925E7F7}" type="datetimeFigureOut">
              <a:rPr lang="en-US" smtClean="0"/>
              <a:pPr/>
              <a:t>17-Nov-21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02EAE05-2A0D-4E83-ADA5-EF6831C5DF6C}" type="slidenum">
              <a:rPr lang="en-US" smtClean="0"/>
              <a:pPr/>
              <a:t>‹#›</a:t>
            </a:fld>
            <a:endParaRPr lang="en-US"/>
          </a:p>
        </p:txBody>
      </p:sp>
    </p:spTree>
    <p:extLst>
      <p:ext uri="{BB962C8B-B14F-4D97-AF65-F5344CB8AC3E}">
        <p14:creationId xmlns:p14="http://schemas.microsoft.com/office/powerpoint/2010/main" xmlns="" val="34250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2EAE05-2A0D-4E83-ADA5-EF6831C5DF6C}" type="slidenum">
              <a:rPr lang="en-US" smtClean="0"/>
              <a:pPr/>
              <a:t>7</a:t>
            </a:fld>
            <a:endParaRPr lang="en-US"/>
          </a:p>
        </p:txBody>
      </p:sp>
    </p:spTree>
    <p:extLst>
      <p:ext uri="{BB962C8B-B14F-4D97-AF65-F5344CB8AC3E}">
        <p14:creationId xmlns:p14="http://schemas.microsoft.com/office/powerpoint/2010/main" xmlns="" val="418536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6" name="Holder 6"/>
          <p:cNvSpPr>
            <a:spLocks noGrp="1"/>
          </p:cNvSpPr>
          <p:nvPr>
            <p:ph type="sldNum" sz="quarter" idx="7"/>
          </p:nvPr>
        </p:nvSpPr>
        <p:spPr/>
        <p:txBody>
          <a:bodyPr lIns="0" tIns="0" rIns="0" bIns="0"/>
          <a:lstStyle>
            <a:lvl1pPr>
              <a:defRPr sz="1200" b="0" i="0">
                <a:solidFill>
                  <a:srgbClr val="202745"/>
                </a:solidFill>
                <a:latin typeface="Arial"/>
                <a:cs typeface="Arial"/>
              </a:defRPr>
            </a:lvl1pPr>
          </a:lstStyle>
          <a:p>
            <a:pPr marL="38100">
              <a:lnSpc>
                <a:spcPts val="1425"/>
              </a:lnSpc>
            </a:pPr>
            <a:fld id="{81D60167-4931-47E6-BA6A-407CBD079E47}" type="slidenum">
              <a:rPr spc="-5" dirty="0"/>
              <a:pPr marL="38100">
                <a:lnSpc>
                  <a:spcPts val="1425"/>
                </a:lnSpc>
              </a:pPr>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1252"/>
            <a:ext cx="12192000" cy="780415"/>
          </a:xfrm>
          <a:custGeom>
            <a:avLst/>
            <a:gdLst/>
            <a:ahLst/>
            <a:cxnLst/>
            <a:rect l="l" t="t" r="r" b="b"/>
            <a:pathLst>
              <a:path w="12192000" h="780415">
                <a:moveTo>
                  <a:pt x="12192000" y="0"/>
                </a:moveTo>
                <a:lnTo>
                  <a:pt x="0" y="0"/>
                </a:lnTo>
                <a:lnTo>
                  <a:pt x="0" y="780288"/>
                </a:lnTo>
                <a:lnTo>
                  <a:pt x="12192000" y="780288"/>
                </a:lnTo>
                <a:lnTo>
                  <a:pt x="12192000" y="0"/>
                </a:lnTo>
                <a:close/>
              </a:path>
            </a:pathLst>
          </a:custGeom>
          <a:solidFill>
            <a:srgbClr val="001F5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6" name="Holder 6"/>
          <p:cNvSpPr>
            <a:spLocks noGrp="1"/>
          </p:cNvSpPr>
          <p:nvPr>
            <p:ph type="sldNum" sz="quarter" idx="7"/>
          </p:nvPr>
        </p:nvSpPr>
        <p:spPr/>
        <p:txBody>
          <a:bodyPr lIns="0" tIns="0" rIns="0" bIns="0"/>
          <a:lstStyle>
            <a:lvl1pPr>
              <a:defRPr sz="1200" b="0" i="0">
                <a:solidFill>
                  <a:srgbClr val="202745"/>
                </a:solidFill>
                <a:latin typeface="Arial"/>
                <a:cs typeface="Arial"/>
              </a:defRPr>
            </a:lvl1pPr>
          </a:lstStyle>
          <a:p>
            <a:pPr marL="38100">
              <a:lnSpc>
                <a:spcPts val="1425"/>
              </a:lnSpc>
            </a:pPr>
            <a:fld id="{81D60167-4931-47E6-BA6A-407CBD079E47}" type="slidenum">
              <a:rPr spc="-5" dirty="0"/>
              <a:pPr marL="38100">
                <a:lnSpc>
                  <a:spcPts val="1425"/>
                </a:lnSpc>
              </a:pPr>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7" name="Holder 7"/>
          <p:cNvSpPr>
            <a:spLocks noGrp="1"/>
          </p:cNvSpPr>
          <p:nvPr>
            <p:ph type="sldNum" sz="quarter" idx="7"/>
          </p:nvPr>
        </p:nvSpPr>
        <p:spPr/>
        <p:txBody>
          <a:bodyPr lIns="0" tIns="0" rIns="0" bIns="0"/>
          <a:lstStyle>
            <a:lvl1pPr>
              <a:defRPr sz="1200" b="0" i="0">
                <a:solidFill>
                  <a:srgbClr val="202745"/>
                </a:solidFill>
                <a:latin typeface="Arial"/>
                <a:cs typeface="Arial"/>
              </a:defRPr>
            </a:lvl1pPr>
          </a:lstStyle>
          <a:p>
            <a:pPr marL="38100">
              <a:lnSpc>
                <a:spcPts val="1425"/>
              </a:lnSpc>
            </a:pPr>
            <a:fld id="{81D60167-4931-47E6-BA6A-407CBD079E47}" type="slidenum">
              <a:rPr spc="-5" dirty="0"/>
              <a:pPr marL="38100">
                <a:lnSpc>
                  <a:spcPts val="1425"/>
                </a:lnSpc>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1999" cy="685799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5" name="Holder 5"/>
          <p:cNvSpPr>
            <a:spLocks noGrp="1"/>
          </p:cNvSpPr>
          <p:nvPr>
            <p:ph type="sldNum" sz="quarter" idx="7"/>
          </p:nvPr>
        </p:nvSpPr>
        <p:spPr/>
        <p:txBody>
          <a:bodyPr lIns="0" tIns="0" rIns="0" bIns="0"/>
          <a:lstStyle>
            <a:lvl1pPr>
              <a:defRPr sz="1200" b="0" i="0">
                <a:solidFill>
                  <a:srgbClr val="202745"/>
                </a:solidFill>
                <a:latin typeface="Arial"/>
                <a:cs typeface="Arial"/>
              </a:defRPr>
            </a:lvl1pPr>
          </a:lstStyle>
          <a:p>
            <a:pPr marL="38100">
              <a:lnSpc>
                <a:spcPts val="1425"/>
              </a:lnSpc>
            </a:pPr>
            <a:fld id="{81D60167-4931-47E6-BA6A-407CBD079E47}" type="slidenum">
              <a:rPr spc="-5" dirty="0"/>
              <a:pPr marL="38100">
                <a:lnSpc>
                  <a:spcPts val="1425"/>
                </a:lnSpc>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4" name="Holder 4"/>
          <p:cNvSpPr>
            <a:spLocks noGrp="1"/>
          </p:cNvSpPr>
          <p:nvPr>
            <p:ph type="sldNum" sz="quarter" idx="7"/>
          </p:nvPr>
        </p:nvSpPr>
        <p:spPr/>
        <p:txBody>
          <a:bodyPr lIns="0" tIns="0" rIns="0" bIns="0"/>
          <a:lstStyle>
            <a:lvl1pPr>
              <a:defRPr sz="1200" b="0" i="0">
                <a:solidFill>
                  <a:srgbClr val="202745"/>
                </a:solidFill>
                <a:latin typeface="Arial"/>
                <a:cs typeface="Arial"/>
              </a:defRPr>
            </a:lvl1pPr>
          </a:lstStyle>
          <a:p>
            <a:pPr marL="38100">
              <a:lnSpc>
                <a:spcPts val="1425"/>
              </a:lnSpc>
            </a:pPr>
            <a:fld id="{81D60167-4931-47E6-BA6A-407CBD079E47}" type="slidenum">
              <a:rPr spc="-5" dirty="0"/>
              <a:pPr marL="38100">
                <a:lnSpc>
                  <a:spcPts val="1425"/>
                </a:lnSpc>
              </a:pPr>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1687" y="251917"/>
            <a:ext cx="10488625" cy="878840"/>
          </a:xfrm>
          <a:prstGeom prst="rect">
            <a:avLst/>
          </a:prstGeom>
        </p:spPr>
        <p:txBody>
          <a:bodyPr wrap="square" lIns="0" tIns="0" rIns="0" bIns="0">
            <a:spAutoFit/>
          </a:bodyPr>
          <a:lstStyle>
            <a:lvl1pPr>
              <a:defRPr sz="2700" b="1" i="0">
                <a:solidFill>
                  <a:schemeClr val="bg1"/>
                </a:solidFill>
                <a:latin typeface="Arial"/>
                <a:cs typeface="Arial"/>
              </a:defRPr>
            </a:lvl1pPr>
          </a:lstStyle>
          <a:p>
            <a:endParaRPr/>
          </a:p>
        </p:txBody>
      </p:sp>
      <p:sp>
        <p:nvSpPr>
          <p:cNvPr id="3" name="Holder 3"/>
          <p:cNvSpPr>
            <a:spLocks noGrp="1"/>
          </p:cNvSpPr>
          <p:nvPr>
            <p:ph type="body" idx="1"/>
          </p:nvPr>
        </p:nvSpPr>
        <p:spPr>
          <a:xfrm>
            <a:off x="673607" y="1141603"/>
            <a:ext cx="10844784" cy="35921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6" name="Holder 6"/>
          <p:cNvSpPr>
            <a:spLocks noGrp="1"/>
          </p:cNvSpPr>
          <p:nvPr>
            <p:ph type="sldNum" sz="quarter" idx="7"/>
          </p:nvPr>
        </p:nvSpPr>
        <p:spPr>
          <a:xfrm>
            <a:off x="11977751" y="6580844"/>
            <a:ext cx="161290" cy="196215"/>
          </a:xfrm>
          <a:prstGeom prst="rect">
            <a:avLst/>
          </a:prstGeom>
        </p:spPr>
        <p:txBody>
          <a:bodyPr wrap="square" lIns="0" tIns="0" rIns="0" bIns="0">
            <a:spAutoFit/>
          </a:bodyPr>
          <a:lstStyle>
            <a:lvl1pPr>
              <a:defRPr sz="1200" b="0" i="0">
                <a:solidFill>
                  <a:srgbClr val="202745"/>
                </a:solidFill>
                <a:latin typeface="Arial"/>
                <a:cs typeface="Arial"/>
              </a:defRPr>
            </a:lvl1pPr>
          </a:lstStyle>
          <a:p>
            <a:pPr marL="38100">
              <a:lnSpc>
                <a:spcPts val="1425"/>
              </a:lnSpc>
            </a:pPr>
            <a:fld id="{81D60167-4931-47E6-BA6A-407CBD079E47}" type="slidenum">
              <a:rPr spc="-5" dirty="0"/>
              <a:pPr marL="38100">
                <a:lnSpc>
                  <a:spcPts val="1425"/>
                </a:lnSpc>
              </a:pPr>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11809" y="4060462"/>
            <a:ext cx="10091420" cy="1754968"/>
          </a:xfrm>
          <a:prstGeom prst="rect">
            <a:avLst/>
          </a:prstGeom>
        </p:spPr>
        <p:txBody>
          <a:bodyPr vert="horz" wrap="square" lIns="0" tIns="173355" rIns="0" bIns="0" rtlCol="0">
            <a:spAutoFit/>
          </a:bodyPr>
          <a:lstStyle/>
          <a:p>
            <a:pPr marL="12700">
              <a:lnSpc>
                <a:spcPct val="100000"/>
              </a:lnSpc>
              <a:spcBef>
                <a:spcPts val="1365"/>
              </a:spcBef>
            </a:pPr>
            <a:r>
              <a:rPr lang="en-US" sz="2000" spc="-85" dirty="0" err="1">
                <a:latin typeface="Arial"/>
                <a:cs typeface="Arial"/>
              </a:rPr>
              <a:t>Hội</a:t>
            </a:r>
            <a:r>
              <a:rPr lang="en-US" sz="2000" spc="-85" dirty="0">
                <a:latin typeface="Arial"/>
                <a:cs typeface="Arial"/>
              </a:rPr>
              <a:t> </a:t>
            </a:r>
            <a:r>
              <a:rPr lang="en-US" sz="2000" spc="-85" dirty="0" err="1">
                <a:latin typeface="Arial"/>
                <a:cs typeface="Arial"/>
              </a:rPr>
              <a:t>thảo</a:t>
            </a:r>
            <a:r>
              <a:rPr lang="en-US" sz="2000" spc="-85" dirty="0">
                <a:latin typeface="Arial"/>
                <a:cs typeface="Arial"/>
              </a:rPr>
              <a:t> </a:t>
            </a:r>
            <a:r>
              <a:rPr lang="en-US" sz="2000" spc="-85" dirty="0" err="1">
                <a:latin typeface="Arial"/>
                <a:cs typeface="Arial"/>
              </a:rPr>
              <a:t>Quốc</a:t>
            </a:r>
            <a:r>
              <a:rPr lang="en-US" sz="2000" spc="-85" dirty="0">
                <a:latin typeface="Arial"/>
                <a:cs typeface="Arial"/>
              </a:rPr>
              <a:t> </a:t>
            </a:r>
            <a:r>
              <a:rPr lang="en-US" sz="2000" spc="-85" dirty="0" err="1">
                <a:latin typeface="Arial"/>
                <a:cs typeface="Arial"/>
              </a:rPr>
              <a:t>tế</a:t>
            </a:r>
            <a:r>
              <a:rPr sz="2000" spc="-85" dirty="0">
                <a:latin typeface="Arial"/>
                <a:cs typeface="Arial"/>
              </a:rPr>
              <a:t> </a:t>
            </a:r>
            <a:r>
              <a:rPr sz="2000" dirty="0">
                <a:latin typeface="Arial"/>
                <a:cs typeface="Arial"/>
              </a:rPr>
              <a:t>–</a:t>
            </a:r>
          </a:p>
          <a:p>
            <a:pPr marL="12700" marR="5080">
              <a:lnSpc>
                <a:spcPct val="150000"/>
              </a:lnSpc>
              <a:spcBef>
                <a:spcPts val="55"/>
              </a:spcBef>
            </a:pPr>
            <a:r>
              <a:rPr lang="en-US" sz="1800" smtClean="0">
                <a:latin typeface="Arial"/>
                <a:cs typeface="Arial"/>
              </a:rPr>
              <a:t>Già hóa </a:t>
            </a:r>
            <a:r>
              <a:rPr lang="en-US" sz="1800" dirty="0" err="1">
                <a:latin typeface="Arial"/>
                <a:cs typeface="Arial"/>
              </a:rPr>
              <a:t>Năng</a:t>
            </a:r>
            <a:r>
              <a:rPr lang="en-US" sz="1800" dirty="0">
                <a:latin typeface="Arial"/>
                <a:cs typeface="Arial"/>
              </a:rPr>
              <a:t> </a:t>
            </a:r>
            <a:r>
              <a:rPr lang="en-US" sz="1800" dirty="0" err="1">
                <a:latin typeface="Arial"/>
                <a:cs typeface="Arial"/>
              </a:rPr>
              <a:t>động</a:t>
            </a:r>
            <a:r>
              <a:rPr lang="vi-VN" sz="1800">
                <a:latin typeface="Arial"/>
                <a:cs typeface="Arial"/>
              </a:rPr>
              <a:t>, </a:t>
            </a:r>
            <a:r>
              <a:rPr lang="en-US" sz="1800" smtClean="0">
                <a:latin typeface="Arial"/>
                <a:cs typeface="Arial"/>
              </a:rPr>
              <a:t>Sáng tạo </a:t>
            </a:r>
            <a:r>
              <a:rPr lang="vi-VN" sz="1800" smtClean="0">
                <a:latin typeface="Arial"/>
                <a:cs typeface="Arial"/>
              </a:rPr>
              <a:t>và </a:t>
            </a:r>
            <a:r>
              <a:rPr lang="vi-VN" sz="1800" dirty="0">
                <a:latin typeface="Arial"/>
                <a:cs typeface="Arial"/>
              </a:rPr>
              <a:t>Ứng dụng Công nghệ Kỹ thuật số trong Chăm sóc Người</a:t>
            </a:r>
            <a:r>
              <a:rPr lang="en-US" sz="1800" dirty="0">
                <a:latin typeface="Arial"/>
                <a:cs typeface="Arial"/>
              </a:rPr>
              <a:t> </a:t>
            </a:r>
            <a:r>
              <a:rPr lang="en-US" sz="1800" dirty="0" err="1">
                <a:latin typeface="Arial"/>
                <a:cs typeface="Arial"/>
              </a:rPr>
              <a:t>cao</a:t>
            </a:r>
            <a:r>
              <a:rPr lang="en-US" sz="1800" dirty="0">
                <a:latin typeface="Arial"/>
                <a:cs typeface="Arial"/>
              </a:rPr>
              <a:t> </a:t>
            </a:r>
            <a:r>
              <a:rPr lang="vi-VN" sz="1800">
                <a:latin typeface="Arial"/>
                <a:cs typeface="Arial"/>
              </a:rPr>
              <a:t>tuổi </a:t>
            </a:r>
            <a:r>
              <a:rPr lang="vi-VN" sz="1800" smtClean="0">
                <a:latin typeface="Arial"/>
                <a:cs typeface="Arial"/>
              </a:rPr>
              <a:t>ASEAN</a:t>
            </a:r>
            <a:r>
              <a:rPr sz="1800" smtClean="0">
                <a:latin typeface="Arial"/>
                <a:cs typeface="Arial"/>
              </a:rPr>
              <a:t>  </a:t>
            </a:r>
            <a:endParaRPr lang="en-US" sz="1800" dirty="0">
              <a:latin typeface="Arial"/>
              <a:cs typeface="Arial"/>
            </a:endParaRPr>
          </a:p>
          <a:p>
            <a:pPr marL="12700" marR="5080">
              <a:lnSpc>
                <a:spcPct val="150000"/>
              </a:lnSpc>
              <a:spcBef>
                <a:spcPts val="55"/>
              </a:spcBef>
            </a:pPr>
            <a:r>
              <a:rPr sz="1800" spc="-5" dirty="0">
                <a:latin typeface="Arial"/>
                <a:cs typeface="Arial"/>
              </a:rPr>
              <a:t>19</a:t>
            </a:r>
            <a:r>
              <a:rPr lang="en-US" sz="1800" spc="-5" dirty="0">
                <a:latin typeface="Arial"/>
                <a:cs typeface="Arial"/>
              </a:rPr>
              <a:t>/11/</a:t>
            </a:r>
            <a:r>
              <a:rPr sz="1800" spc="-5" dirty="0">
                <a:latin typeface="Arial"/>
                <a:cs typeface="Arial"/>
              </a:rPr>
              <a:t>2021</a:t>
            </a:r>
            <a:endParaRPr sz="1800" dirty="0">
              <a:latin typeface="Arial"/>
              <a:cs typeface="Arial"/>
            </a:endParaRPr>
          </a:p>
        </p:txBody>
      </p:sp>
      <p:sp>
        <p:nvSpPr>
          <p:cNvPr id="4" name="object 4"/>
          <p:cNvSpPr txBox="1">
            <a:spLocks noGrp="1"/>
          </p:cNvSpPr>
          <p:nvPr>
            <p:ph type="title"/>
          </p:nvPr>
        </p:nvSpPr>
        <p:spPr>
          <a:xfrm>
            <a:off x="711809" y="2781046"/>
            <a:ext cx="6196330" cy="574040"/>
          </a:xfrm>
          <a:prstGeom prst="rect">
            <a:avLst/>
          </a:prstGeom>
        </p:spPr>
        <p:txBody>
          <a:bodyPr vert="horz" wrap="square" lIns="0" tIns="12700" rIns="0" bIns="0" rtlCol="0">
            <a:spAutoFit/>
          </a:bodyPr>
          <a:lstStyle/>
          <a:p>
            <a:pPr marL="12700">
              <a:lnSpc>
                <a:spcPct val="100000"/>
              </a:lnSpc>
              <a:spcBef>
                <a:spcPts val="100"/>
              </a:spcBef>
            </a:pPr>
            <a:r>
              <a:rPr lang="en-US" sz="3600" spc="-5" dirty="0" err="1">
                <a:solidFill>
                  <a:srgbClr val="000000"/>
                </a:solidFill>
              </a:rPr>
              <a:t>CƠ</a:t>
            </a:r>
            <a:r>
              <a:rPr lang="en-US" sz="3600" spc="-5" dirty="0">
                <a:solidFill>
                  <a:srgbClr val="000000"/>
                </a:solidFill>
              </a:rPr>
              <a:t> </a:t>
            </a:r>
            <a:r>
              <a:rPr lang="en-US" sz="3600" spc="-5" err="1">
                <a:solidFill>
                  <a:srgbClr val="000000"/>
                </a:solidFill>
              </a:rPr>
              <a:t>HỘI</a:t>
            </a:r>
            <a:r>
              <a:rPr lang="en-US" sz="3600" spc="-5">
                <a:solidFill>
                  <a:srgbClr val="000000"/>
                </a:solidFill>
              </a:rPr>
              <a:t> </a:t>
            </a:r>
            <a:r>
              <a:rPr lang="en-US" sz="3600" spc="-5" smtClean="0">
                <a:solidFill>
                  <a:srgbClr val="000000"/>
                </a:solidFill>
              </a:rPr>
              <a:t>SÁNG TẠO</a:t>
            </a:r>
            <a:endParaRP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02862"/>
            <a:ext cx="12191999" cy="375513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06219"/>
            <a:ext cx="12192000" cy="1191895"/>
          </a:xfrm>
          <a:custGeom>
            <a:avLst/>
            <a:gdLst/>
            <a:ahLst/>
            <a:cxnLst/>
            <a:rect l="l" t="t" r="r" b="b"/>
            <a:pathLst>
              <a:path w="12192000" h="1191895">
                <a:moveTo>
                  <a:pt x="12192000" y="0"/>
                </a:moveTo>
                <a:lnTo>
                  <a:pt x="0" y="0"/>
                </a:lnTo>
                <a:lnTo>
                  <a:pt x="0" y="1191768"/>
                </a:lnTo>
                <a:lnTo>
                  <a:pt x="12192000" y="1191768"/>
                </a:lnTo>
                <a:lnTo>
                  <a:pt x="12192000" y="0"/>
                </a:lnTo>
                <a:close/>
              </a:path>
            </a:pathLst>
          </a:custGeom>
          <a:solidFill>
            <a:srgbClr val="001F5F"/>
          </a:solidFill>
        </p:spPr>
        <p:txBody>
          <a:bodyPr wrap="square" lIns="0" tIns="0" rIns="0" bIns="0" rtlCol="0"/>
          <a:lstStyle/>
          <a:p>
            <a:endParaRPr/>
          </a:p>
        </p:txBody>
      </p:sp>
      <p:sp>
        <p:nvSpPr>
          <p:cNvPr id="4" name="object 4"/>
          <p:cNvSpPr txBox="1">
            <a:spLocks noGrp="1"/>
          </p:cNvSpPr>
          <p:nvPr>
            <p:ph type="title"/>
          </p:nvPr>
        </p:nvSpPr>
        <p:spPr>
          <a:xfrm>
            <a:off x="851686" y="313019"/>
            <a:ext cx="10488625" cy="750847"/>
          </a:xfrm>
          <a:prstGeom prst="rect">
            <a:avLst/>
          </a:prstGeom>
        </p:spPr>
        <p:txBody>
          <a:bodyPr vert="horz" wrap="square" lIns="0" tIns="12065" rIns="0" bIns="0" rtlCol="0">
            <a:spAutoFit/>
          </a:bodyPr>
          <a:lstStyle/>
          <a:p>
            <a:pPr algn="ctr">
              <a:lnSpc>
                <a:spcPct val="100000"/>
              </a:lnSpc>
              <a:spcBef>
                <a:spcPts val="95"/>
              </a:spcBef>
            </a:pPr>
            <a:r>
              <a:rPr lang="en-US" sz="2400" smtClean="0"/>
              <a:t>Già</a:t>
            </a:r>
            <a:r>
              <a:rPr lang="vi-VN" sz="2400" smtClean="0"/>
              <a:t> </a:t>
            </a:r>
            <a:r>
              <a:rPr lang="vi-VN" sz="2400" dirty="0"/>
              <a:t>hóa là một thách thức nhân khẩu học. Đến năm 2030, chúng ta sẽ có&gt; 900.000 người cao tuổi từ 65 tuổi trở lên.</a:t>
            </a:r>
            <a:endParaRPr sz="2400" dirty="0"/>
          </a:p>
        </p:txBody>
      </p:sp>
      <p:sp>
        <p:nvSpPr>
          <p:cNvPr id="5" name="object 5"/>
          <p:cNvSpPr/>
          <p:nvPr/>
        </p:nvSpPr>
        <p:spPr>
          <a:xfrm>
            <a:off x="0" y="1331154"/>
            <a:ext cx="12192000" cy="1781810"/>
          </a:xfrm>
          <a:custGeom>
            <a:avLst/>
            <a:gdLst/>
            <a:ahLst/>
            <a:cxnLst/>
            <a:rect l="l" t="t" r="r" b="b"/>
            <a:pathLst>
              <a:path w="12192000" h="1781810">
                <a:moveTo>
                  <a:pt x="12192000" y="0"/>
                </a:moveTo>
                <a:lnTo>
                  <a:pt x="0" y="0"/>
                </a:lnTo>
                <a:lnTo>
                  <a:pt x="0" y="1781555"/>
                </a:lnTo>
                <a:lnTo>
                  <a:pt x="12192000" y="1781555"/>
                </a:lnTo>
                <a:lnTo>
                  <a:pt x="12192000" y="0"/>
                </a:lnTo>
                <a:close/>
              </a:path>
            </a:pathLst>
          </a:custGeom>
          <a:solidFill>
            <a:srgbClr val="001F5F"/>
          </a:solidFill>
        </p:spPr>
        <p:txBody>
          <a:bodyPr wrap="square" lIns="0" tIns="0" rIns="0" bIns="0" rtlCol="0"/>
          <a:lstStyle/>
          <a:p>
            <a:endParaRPr/>
          </a:p>
        </p:txBody>
      </p:sp>
      <p:sp>
        <p:nvSpPr>
          <p:cNvPr id="6" name="object 6"/>
          <p:cNvSpPr txBox="1"/>
          <p:nvPr/>
        </p:nvSpPr>
        <p:spPr>
          <a:xfrm>
            <a:off x="1040511" y="1344963"/>
            <a:ext cx="2041906" cy="645305"/>
          </a:xfrm>
          <a:prstGeom prst="rect">
            <a:avLst/>
          </a:prstGeom>
        </p:spPr>
        <p:txBody>
          <a:bodyPr vert="horz" wrap="square" lIns="0" tIns="12700" rIns="0" bIns="0" rtlCol="0">
            <a:spAutoFit/>
          </a:bodyPr>
          <a:lstStyle/>
          <a:p>
            <a:pPr marL="12700" marR="5080">
              <a:lnSpc>
                <a:spcPct val="101400"/>
              </a:lnSpc>
              <a:spcBef>
                <a:spcPts val="100"/>
              </a:spcBef>
            </a:pPr>
            <a:r>
              <a:rPr lang="en-US" sz="2100" b="1" spc="15" dirty="0" err="1">
                <a:solidFill>
                  <a:srgbClr val="FFFFFF"/>
                </a:solidFill>
                <a:latin typeface="Arial"/>
                <a:cs typeface="Arial"/>
              </a:rPr>
              <a:t>Lực</a:t>
            </a:r>
            <a:r>
              <a:rPr lang="en-US" sz="2100" b="1" spc="15" dirty="0">
                <a:solidFill>
                  <a:srgbClr val="FFFFFF"/>
                </a:solidFill>
                <a:latin typeface="Arial"/>
                <a:cs typeface="Arial"/>
              </a:rPr>
              <a:t> </a:t>
            </a:r>
            <a:r>
              <a:rPr lang="en-US" sz="2100" b="1" spc="15" dirty="0" err="1">
                <a:solidFill>
                  <a:srgbClr val="FFFFFF"/>
                </a:solidFill>
                <a:latin typeface="Arial"/>
                <a:cs typeface="Arial"/>
              </a:rPr>
              <a:t>lượng</a:t>
            </a:r>
            <a:r>
              <a:rPr lang="en-US" sz="2100" b="1" spc="15" dirty="0">
                <a:solidFill>
                  <a:srgbClr val="FFFFFF"/>
                </a:solidFill>
                <a:latin typeface="Arial"/>
                <a:cs typeface="Arial"/>
              </a:rPr>
              <a:t> </a:t>
            </a:r>
            <a:r>
              <a:rPr lang="en-US" sz="2100" b="1" spc="15" dirty="0" err="1">
                <a:solidFill>
                  <a:srgbClr val="FFFFFF"/>
                </a:solidFill>
                <a:latin typeface="Arial"/>
                <a:cs typeface="Arial"/>
              </a:rPr>
              <a:t>lao</a:t>
            </a:r>
            <a:r>
              <a:rPr lang="en-US" sz="2100" b="1" spc="15" dirty="0">
                <a:solidFill>
                  <a:srgbClr val="FFFFFF"/>
                </a:solidFill>
                <a:latin typeface="Arial"/>
                <a:cs typeface="Arial"/>
              </a:rPr>
              <a:t> </a:t>
            </a:r>
            <a:r>
              <a:rPr lang="en-US" sz="2100" b="1" spc="15" dirty="0" err="1">
                <a:solidFill>
                  <a:srgbClr val="FFFFFF"/>
                </a:solidFill>
                <a:latin typeface="Arial"/>
                <a:cs typeface="Arial"/>
              </a:rPr>
              <a:t>động</a:t>
            </a:r>
            <a:r>
              <a:rPr lang="en-US" sz="2100" b="1" spc="15" dirty="0">
                <a:solidFill>
                  <a:srgbClr val="FFFFFF"/>
                </a:solidFill>
                <a:latin typeface="Arial"/>
                <a:cs typeface="Arial"/>
              </a:rPr>
              <a:t> </a:t>
            </a:r>
            <a:r>
              <a:rPr lang="en-US" sz="2100" b="1" spc="15" dirty="0" err="1">
                <a:solidFill>
                  <a:srgbClr val="FFFFFF"/>
                </a:solidFill>
                <a:latin typeface="Arial"/>
                <a:cs typeface="Arial"/>
              </a:rPr>
              <a:t>thu</a:t>
            </a:r>
            <a:r>
              <a:rPr lang="en-US" sz="2100" b="1" spc="15" dirty="0">
                <a:solidFill>
                  <a:srgbClr val="FFFFFF"/>
                </a:solidFill>
                <a:latin typeface="Arial"/>
                <a:cs typeface="Arial"/>
              </a:rPr>
              <a:t> </a:t>
            </a:r>
            <a:r>
              <a:rPr lang="en-US" sz="2100" b="1" spc="15" dirty="0" err="1">
                <a:solidFill>
                  <a:srgbClr val="FFFFFF"/>
                </a:solidFill>
                <a:latin typeface="Arial"/>
                <a:cs typeface="Arial"/>
              </a:rPr>
              <a:t>hẹp</a:t>
            </a:r>
            <a:endParaRPr sz="2100" dirty="0">
              <a:latin typeface="Arial"/>
              <a:cs typeface="Arial"/>
            </a:endParaRPr>
          </a:p>
        </p:txBody>
      </p:sp>
      <p:sp>
        <p:nvSpPr>
          <p:cNvPr id="7" name="object 7"/>
          <p:cNvSpPr txBox="1"/>
          <p:nvPr/>
        </p:nvSpPr>
        <p:spPr>
          <a:xfrm>
            <a:off x="3870007" y="1293273"/>
            <a:ext cx="2313940" cy="663643"/>
          </a:xfrm>
          <a:prstGeom prst="rect">
            <a:avLst/>
          </a:prstGeom>
        </p:spPr>
        <p:txBody>
          <a:bodyPr vert="horz" wrap="square" lIns="0" tIns="17145" rIns="0" bIns="0" rtlCol="0">
            <a:spAutoFit/>
          </a:bodyPr>
          <a:lstStyle/>
          <a:p>
            <a:pPr marL="12700">
              <a:lnSpc>
                <a:spcPct val="100000"/>
              </a:lnSpc>
              <a:spcBef>
                <a:spcPts val="135"/>
              </a:spcBef>
            </a:pPr>
            <a:r>
              <a:rPr lang="en-US" sz="2100" b="1" spc="20" dirty="0" err="1">
                <a:solidFill>
                  <a:srgbClr val="FFFFFF"/>
                </a:solidFill>
                <a:latin typeface="Arial"/>
                <a:cs typeface="Arial"/>
              </a:rPr>
              <a:t>Thay</a:t>
            </a:r>
            <a:r>
              <a:rPr lang="en-US" sz="2100" b="1" spc="20" dirty="0">
                <a:solidFill>
                  <a:srgbClr val="FFFFFF"/>
                </a:solidFill>
                <a:latin typeface="Arial"/>
                <a:cs typeface="Arial"/>
              </a:rPr>
              <a:t> </a:t>
            </a:r>
            <a:r>
              <a:rPr lang="en-US" sz="2100" b="1" spc="20" dirty="0" err="1">
                <a:solidFill>
                  <a:srgbClr val="FFFFFF"/>
                </a:solidFill>
                <a:latin typeface="Arial"/>
                <a:cs typeface="Arial"/>
              </a:rPr>
              <a:t>đổi</a:t>
            </a:r>
            <a:r>
              <a:rPr lang="en-US" sz="2100" b="1" spc="20" dirty="0">
                <a:solidFill>
                  <a:srgbClr val="FFFFFF"/>
                </a:solidFill>
                <a:latin typeface="Arial"/>
                <a:cs typeface="Arial"/>
              </a:rPr>
              <a:t> </a:t>
            </a:r>
            <a:r>
              <a:rPr lang="en-US" sz="2100" b="1" spc="20" dirty="0" err="1">
                <a:solidFill>
                  <a:srgbClr val="FFFFFF"/>
                </a:solidFill>
                <a:latin typeface="Arial"/>
                <a:cs typeface="Arial"/>
              </a:rPr>
              <a:t>về</a:t>
            </a:r>
            <a:r>
              <a:rPr lang="en-US" sz="2100" b="1" spc="20" dirty="0">
                <a:solidFill>
                  <a:srgbClr val="FFFFFF"/>
                </a:solidFill>
                <a:latin typeface="Arial"/>
                <a:cs typeface="Arial"/>
              </a:rPr>
              <a:t> </a:t>
            </a:r>
            <a:r>
              <a:rPr lang="en-US" sz="2100" b="1" spc="20" dirty="0" err="1">
                <a:solidFill>
                  <a:srgbClr val="FFFFFF"/>
                </a:solidFill>
                <a:latin typeface="Arial"/>
                <a:cs typeface="Arial"/>
              </a:rPr>
              <a:t>cấu</a:t>
            </a:r>
            <a:r>
              <a:rPr lang="en-US" sz="2100" b="1" spc="20" dirty="0">
                <a:solidFill>
                  <a:srgbClr val="FFFFFF"/>
                </a:solidFill>
                <a:latin typeface="Arial"/>
                <a:cs typeface="Arial"/>
              </a:rPr>
              <a:t> </a:t>
            </a:r>
            <a:r>
              <a:rPr lang="en-US" sz="2100" b="1" spc="20" dirty="0" err="1">
                <a:solidFill>
                  <a:srgbClr val="FFFFFF"/>
                </a:solidFill>
                <a:latin typeface="Arial"/>
                <a:cs typeface="Arial"/>
              </a:rPr>
              <a:t>trúc</a:t>
            </a:r>
            <a:r>
              <a:rPr lang="en-US" sz="2100" b="1" spc="20" dirty="0">
                <a:solidFill>
                  <a:srgbClr val="FFFFFF"/>
                </a:solidFill>
                <a:latin typeface="Arial"/>
                <a:cs typeface="Arial"/>
              </a:rPr>
              <a:t> </a:t>
            </a:r>
            <a:r>
              <a:rPr lang="en-US" sz="2100" b="1" spc="20" dirty="0" err="1">
                <a:solidFill>
                  <a:srgbClr val="FFFFFF"/>
                </a:solidFill>
                <a:latin typeface="Arial"/>
                <a:cs typeface="Arial"/>
              </a:rPr>
              <a:t>gia</a:t>
            </a:r>
            <a:r>
              <a:rPr lang="en-US" sz="2100" b="1" spc="20" dirty="0">
                <a:solidFill>
                  <a:srgbClr val="FFFFFF"/>
                </a:solidFill>
                <a:latin typeface="Arial"/>
                <a:cs typeface="Arial"/>
              </a:rPr>
              <a:t> </a:t>
            </a:r>
            <a:r>
              <a:rPr lang="en-US" sz="2100" b="1" spc="20" dirty="0" err="1">
                <a:solidFill>
                  <a:srgbClr val="FFFFFF"/>
                </a:solidFill>
                <a:latin typeface="Arial"/>
                <a:cs typeface="Arial"/>
              </a:rPr>
              <a:t>đình</a:t>
            </a:r>
            <a:endParaRPr sz="2100" dirty="0">
              <a:latin typeface="Arial"/>
              <a:cs typeface="Arial"/>
            </a:endParaRPr>
          </a:p>
        </p:txBody>
      </p:sp>
      <p:sp>
        <p:nvSpPr>
          <p:cNvPr id="8" name="object 8"/>
          <p:cNvSpPr txBox="1"/>
          <p:nvPr/>
        </p:nvSpPr>
        <p:spPr>
          <a:xfrm>
            <a:off x="7153926" y="1485320"/>
            <a:ext cx="1905031" cy="644664"/>
          </a:xfrm>
          <a:prstGeom prst="rect">
            <a:avLst/>
          </a:prstGeom>
        </p:spPr>
        <p:txBody>
          <a:bodyPr vert="horz" wrap="square" lIns="0" tIns="12065" rIns="0" bIns="0" rtlCol="0">
            <a:spAutoFit/>
          </a:bodyPr>
          <a:lstStyle/>
          <a:p>
            <a:pPr marL="12700" marR="5080">
              <a:lnSpc>
                <a:spcPct val="101499"/>
              </a:lnSpc>
              <a:spcBef>
                <a:spcPts val="95"/>
              </a:spcBef>
            </a:pPr>
            <a:r>
              <a:rPr lang="en-US" sz="2100" b="1" spc="20" dirty="0" err="1">
                <a:solidFill>
                  <a:srgbClr val="FFFFFF"/>
                </a:solidFill>
                <a:latin typeface="Arial"/>
                <a:cs typeface="Arial"/>
              </a:rPr>
              <a:t>Nhu</a:t>
            </a:r>
            <a:r>
              <a:rPr lang="en-US" sz="2100" b="1" spc="20" dirty="0">
                <a:solidFill>
                  <a:srgbClr val="FFFFFF"/>
                </a:solidFill>
                <a:latin typeface="Arial"/>
                <a:cs typeface="Arial"/>
              </a:rPr>
              <a:t> </a:t>
            </a:r>
            <a:r>
              <a:rPr lang="en-US" sz="2100" b="1" spc="20" dirty="0" err="1">
                <a:solidFill>
                  <a:srgbClr val="FFFFFF"/>
                </a:solidFill>
                <a:latin typeface="Arial"/>
                <a:cs typeface="Arial"/>
              </a:rPr>
              <a:t>cầu</a:t>
            </a:r>
            <a:r>
              <a:rPr lang="en-US" sz="2100" b="1" spc="20" dirty="0">
                <a:solidFill>
                  <a:srgbClr val="FFFFFF"/>
                </a:solidFill>
                <a:latin typeface="Arial"/>
                <a:cs typeface="Arial"/>
              </a:rPr>
              <a:t> </a:t>
            </a:r>
            <a:r>
              <a:rPr lang="en-US" sz="2100" b="1" spc="20" dirty="0" err="1">
                <a:solidFill>
                  <a:srgbClr val="FFFFFF"/>
                </a:solidFill>
                <a:latin typeface="Arial"/>
                <a:cs typeface="Arial"/>
              </a:rPr>
              <a:t>chăm</a:t>
            </a:r>
            <a:r>
              <a:rPr lang="en-US" sz="2100" b="1" spc="20" dirty="0">
                <a:solidFill>
                  <a:srgbClr val="FFFFFF"/>
                </a:solidFill>
                <a:latin typeface="Arial"/>
                <a:cs typeface="Arial"/>
              </a:rPr>
              <a:t> </a:t>
            </a:r>
            <a:r>
              <a:rPr lang="en-US" sz="2100" b="1" spc="20" dirty="0" err="1">
                <a:solidFill>
                  <a:srgbClr val="FFFFFF"/>
                </a:solidFill>
                <a:latin typeface="Arial"/>
                <a:cs typeface="Arial"/>
              </a:rPr>
              <a:t>sóc</a:t>
            </a:r>
            <a:r>
              <a:rPr lang="en-US" sz="2100" b="1" spc="20" dirty="0">
                <a:solidFill>
                  <a:srgbClr val="FFFFFF"/>
                </a:solidFill>
                <a:latin typeface="Arial"/>
                <a:cs typeface="Arial"/>
              </a:rPr>
              <a:t> </a:t>
            </a:r>
            <a:r>
              <a:rPr lang="en-US" sz="2100" b="1" spc="20" dirty="0" err="1">
                <a:solidFill>
                  <a:srgbClr val="FFFFFF"/>
                </a:solidFill>
                <a:latin typeface="Arial"/>
                <a:cs typeface="Arial"/>
              </a:rPr>
              <a:t>tăng</a:t>
            </a:r>
            <a:r>
              <a:rPr lang="en-US" sz="2100" b="1" spc="20" dirty="0">
                <a:solidFill>
                  <a:srgbClr val="FFFFFF"/>
                </a:solidFill>
                <a:latin typeface="Arial"/>
                <a:cs typeface="Arial"/>
              </a:rPr>
              <a:t> </a:t>
            </a:r>
            <a:r>
              <a:rPr lang="en-US" sz="2100" b="1" spc="20" dirty="0" err="1">
                <a:solidFill>
                  <a:srgbClr val="FFFFFF"/>
                </a:solidFill>
                <a:latin typeface="Arial"/>
                <a:cs typeface="Arial"/>
              </a:rPr>
              <a:t>lên</a:t>
            </a:r>
            <a:endParaRPr sz="2100" dirty="0">
              <a:latin typeface="Arial"/>
              <a:cs typeface="Arial"/>
            </a:endParaRPr>
          </a:p>
        </p:txBody>
      </p:sp>
      <p:sp>
        <p:nvSpPr>
          <p:cNvPr id="9" name="object 9"/>
          <p:cNvSpPr/>
          <p:nvPr/>
        </p:nvSpPr>
        <p:spPr>
          <a:xfrm>
            <a:off x="689863" y="1408654"/>
            <a:ext cx="9017635" cy="660400"/>
          </a:xfrm>
          <a:custGeom>
            <a:avLst/>
            <a:gdLst/>
            <a:ahLst/>
            <a:cxnLst/>
            <a:rect l="l" t="t" r="r" b="b"/>
            <a:pathLst>
              <a:path w="9017635" h="660400">
                <a:moveTo>
                  <a:pt x="6246876" y="163829"/>
                </a:moveTo>
                <a:lnTo>
                  <a:pt x="6345174" y="65531"/>
                </a:lnTo>
                <a:lnTo>
                  <a:pt x="6443472" y="163829"/>
                </a:lnTo>
                <a:lnTo>
                  <a:pt x="6394323" y="163829"/>
                </a:lnTo>
                <a:lnTo>
                  <a:pt x="6394323" y="659891"/>
                </a:lnTo>
                <a:lnTo>
                  <a:pt x="6296025" y="659891"/>
                </a:lnTo>
                <a:lnTo>
                  <a:pt x="6296025" y="163829"/>
                </a:lnTo>
                <a:lnTo>
                  <a:pt x="6246876" y="163829"/>
                </a:lnTo>
                <a:close/>
              </a:path>
              <a:path w="9017635" h="660400">
                <a:moveTo>
                  <a:pt x="2641092" y="483107"/>
                </a:moveTo>
                <a:lnTo>
                  <a:pt x="2839973" y="144779"/>
                </a:lnTo>
                <a:lnTo>
                  <a:pt x="3038856" y="483107"/>
                </a:lnTo>
                <a:lnTo>
                  <a:pt x="2641092" y="483107"/>
                </a:lnTo>
                <a:close/>
              </a:path>
              <a:path w="9017635" h="660400">
                <a:moveTo>
                  <a:pt x="0" y="524255"/>
                </a:moveTo>
                <a:lnTo>
                  <a:pt x="54102" y="524255"/>
                </a:lnTo>
                <a:lnTo>
                  <a:pt x="54102" y="39623"/>
                </a:lnTo>
                <a:lnTo>
                  <a:pt x="162306" y="39623"/>
                </a:lnTo>
                <a:lnTo>
                  <a:pt x="162306" y="524255"/>
                </a:lnTo>
                <a:lnTo>
                  <a:pt x="216408" y="524255"/>
                </a:lnTo>
                <a:lnTo>
                  <a:pt x="108203" y="632459"/>
                </a:lnTo>
                <a:lnTo>
                  <a:pt x="0" y="524255"/>
                </a:lnTo>
                <a:close/>
              </a:path>
              <a:path w="9017635" h="660400">
                <a:moveTo>
                  <a:pt x="8820912" y="98297"/>
                </a:moveTo>
                <a:lnTo>
                  <a:pt x="8919210" y="0"/>
                </a:lnTo>
                <a:lnTo>
                  <a:pt x="9017508" y="98297"/>
                </a:lnTo>
                <a:lnTo>
                  <a:pt x="8968359" y="98297"/>
                </a:lnTo>
                <a:lnTo>
                  <a:pt x="8968359" y="592835"/>
                </a:lnTo>
                <a:lnTo>
                  <a:pt x="8870061" y="592835"/>
                </a:lnTo>
                <a:lnTo>
                  <a:pt x="8870061" y="98297"/>
                </a:lnTo>
                <a:lnTo>
                  <a:pt x="8820912" y="98297"/>
                </a:lnTo>
                <a:close/>
              </a:path>
            </a:pathLst>
          </a:custGeom>
          <a:ln w="12700">
            <a:solidFill>
              <a:srgbClr val="FFFFFF"/>
            </a:solidFill>
          </a:ln>
        </p:spPr>
        <p:txBody>
          <a:bodyPr wrap="square" lIns="0" tIns="0" rIns="0" bIns="0" rtlCol="0"/>
          <a:lstStyle/>
          <a:p>
            <a:endParaRPr/>
          </a:p>
        </p:txBody>
      </p:sp>
      <p:sp>
        <p:nvSpPr>
          <p:cNvPr id="10" name="object 10"/>
          <p:cNvSpPr txBox="1"/>
          <p:nvPr/>
        </p:nvSpPr>
        <p:spPr>
          <a:xfrm>
            <a:off x="3649726" y="2184653"/>
            <a:ext cx="2309495" cy="843821"/>
          </a:xfrm>
          <a:prstGeom prst="rect">
            <a:avLst/>
          </a:prstGeom>
        </p:spPr>
        <p:txBody>
          <a:bodyPr vert="horz" wrap="square" lIns="0" tIns="12700" rIns="0" bIns="0" rtlCol="0">
            <a:spAutoFit/>
          </a:bodyPr>
          <a:lstStyle/>
          <a:p>
            <a:pPr algn="ctr">
              <a:lnSpc>
                <a:spcPct val="100000"/>
              </a:lnSpc>
              <a:spcBef>
                <a:spcPts val="100"/>
              </a:spcBef>
            </a:pPr>
            <a:r>
              <a:rPr lang="vi-VN" sz="1800" dirty="0">
                <a:solidFill>
                  <a:schemeClr val="bg1"/>
                </a:solidFill>
                <a:latin typeface="Arial"/>
                <a:cs typeface="Arial"/>
              </a:rPr>
              <a:t>83.000 người cao tuổi</a:t>
            </a:r>
            <a:r>
              <a:rPr lang="en-US" sz="1800" dirty="0">
                <a:solidFill>
                  <a:schemeClr val="bg1"/>
                </a:solidFill>
                <a:latin typeface="Arial"/>
                <a:cs typeface="Arial"/>
              </a:rPr>
              <a:t> </a:t>
            </a:r>
            <a:r>
              <a:rPr lang="vi-VN" sz="1800" dirty="0">
                <a:solidFill>
                  <a:schemeClr val="bg1"/>
                </a:solidFill>
                <a:latin typeface="Arial"/>
                <a:cs typeface="Arial"/>
              </a:rPr>
              <a:t>sẽ sống một mình vào năm 2030</a:t>
            </a:r>
            <a:endParaRPr sz="1800" dirty="0">
              <a:solidFill>
                <a:schemeClr val="bg1"/>
              </a:solidFill>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pPr marL="38100">
                <a:lnSpc>
                  <a:spcPts val="1425"/>
                </a:lnSpc>
              </a:pPr>
              <a:t>2</a:t>
            </a:fld>
            <a:endParaRPr spc="-5" dirty="0"/>
          </a:p>
        </p:txBody>
      </p:sp>
      <p:sp>
        <p:nvSpPr>
          <p:cNvPr id="11" name="object 11"/>
          <p:cNvSpPr txBox="1"/>
          <p:nvPr/>
        </p:nvSpPr>
        <p:spPr>
          <a:xfrm>
            <a:off x="689863" y="2184653"/>
            <a:ext cx="2662937" cy="843821"/>
          </a:xfrm>
          <a:prstGeom prst="rect">
            <a:avLst/>
          </a:prstGeom>
        </p:spPr>
        <p:txBody>
          <a:bodyPr vert="horz" wrap="square" lIns="0" tIns="12700" rIns="0" bIns="0" rtlCol="0">
            <a:spAutoFit/>
          </a:bodyPr>
          <a:lstStyle/>
          <a:p>
            <a:pPr marL="93345">
              <a:lnSpc>
                <a:spcPct val="100000"/>
              </a:lnSpc>
              <a:spcBef>
                <a:spcPts val="100"/>
              </a:spcBef>
            </a:pPr>
            <a:r>
              <a:rPr lang="en-US" spc="-5" dirty="0" err="1">
                <a:solidFill>
                  <a:srgbClr val="FFFFFF"/>
                </a:solidFill>
                <a:latin typeface="Arial"/>
                <a:cs typeface="Arial"/>
              </a:rPr>
              <a:t>Tỉ</a:t>
            </a:r>
            <a:r>
              <a:rPr lang="en-US" spc="-5" dirty="0">
                <a:solidFill>
                  <a:srgbClr val="FFFFFF"/>
                </a:solidFill>
                <a:latin typeface="Arial"/>
                <a:cs typeface="Arial"/>
              </a:rPr>
              <a:t> </a:t>
            </a:r>
            <a:r>
              <a:rPr lang="en-US" spc="-5" dirty="0" err="1">
                <a:solidFill>
                  <a:srgbClr val="FFFFFF"/>
                </a:solidFill>
                <a:latin typeface="Arial"/>
                <a:cs typeface="Arial"/>
              </a:rPr>
              <a:t>lệ</a:t>
            </a:r>
            <a:r>
              <a:rPr lang="en-US" spc="-5" dirty="0">
                <a:solidFill>
                  <a:srgbClr val="FFFFFF"/>
                </a:solidFill>
                <a:latin typeface="Arial"/>
                <a:cs typeface="Arial"/>
              </a:rPr>
              <a:t> </a:t>
            </a:r>
            <a:r>
              <a:rPr lang="en-US" spc="-5" dirty="0" err="1">
                <a:solidFill>
                  <a:srgbClr val="FFFFFF"/>
                </a:solidFill>
                <a:latin typeface="Arial"/>
                <a:cs typeface="Arial"/>
              </a:rPr>
              <a:t>hỗ</a:t>
            </a:r>
            <a:r>
              <a:rPr lang="en-US" spc="-5" dirty="0">
                <a:solidFill>
                  <a:srgbClr val="FFFFFF"/>
                </a:solidFill>
                <a:latin typeface="Arial"/>
                <a:cs typeface="Arial"/>
              </a:rPr>
              <a:t> </a:t>
            </a:r>
            <a:r>
              <a:rPr lang="en-US" spc="-5" dirty="0" err="1">
                <a:solidFill>
                  <a:srgbClr val="FFFFFF"/>
                </a:solidFill>
                <a:latin typeface="Arial"/>
                <a:cs typeface="Arial"/>
              </a:rPr>
              <a:t>trợ</a:t>
            </a:r>
            <a:r>
              <a:rPr lang="en-US" spc="-5" dirty="0">
                <a:solidFill>
                  <a:srgbClr val="FFFFFF"/>
                </a:solidFill>
                <a:latin typeface="Arial"/>
                <a:cs typeface="Arial"/>
              </a:rPr>
              <a:t> </a:t>
            </a:r>
            <a:r>
              <a:rPr lang="en-US" spc="-5" dirty="0" err="1">
                <a:solidFill>
                  <a:srgbClr val="FFFFFF"/>
                </a:solidFill>
                <a:latin typeface="Arial"/>
                <a:cs typeface="Arial"/>
              </a:rPr>
              <a:t>người</a:t>
            </a:r>
            <a:r>
              <a:rPr lang="en-US" spc="-5" dirty="0">
                <a:solidFill>
                  <a:srgbClr val="FFFFFF"/>
                </a:solidFill>
                <a:latin typeface="Arial"/>
                <a:cs typeface="Arial"/>
              </a:rPr>
              <a:t> </a:t>
            </a:r>
            <a:r>
              <a:rPr lang="en-US" spc="-5" dirty="0" err="1">
                <a:solidFill>
                  <a:srgbClr val="FFFFFF"/>
                </a:solidFill>
                <a:latin typeface="Arial"/>
                <a:cs typeface="Arial"/>
              </a:rPr>
              <a:t>cao</a:t>
            </a:r>
            <a:r>
              <a:rPr lang="en-US" spc="-5" dirty="0">
                <a:solidFill>
                  <a:srgbClr val="FFFFFF"/>
                </a:solidFill>
                <a:latin typeface="Arial"/>
                <a:cs typeface="Arial"/>
              </a:rPr>
              <a:t> </a:t>
            </a:r>
            <a:r>
              <a:rPr lang="en-US" spc="-5" dirty="0" err="1">
                <a:solidFill>
                  <a:srgbClr val="FFFFFF"/>
                </a:solidFill>
                <a:latin typeface="Arial"/>
                <a:cs typeface="Arial"/>
              </a:rPr>
              <a:t>tuổi</a:t>
            </a:r>
            <a:endParaRPr sz="1800" dirty="0">
              <a:latin typeface="Arial"/>
              <a:cs typeface="Arial"/>
            </a:endParaRPr>
          </a:p>
          <a:p>
            <a:pPr marL="12700">
              <a:lnSpc>
                <a:spcPct val="100000"/>
              </a:lnSpc>
            </a:pPr>
            <a:r>
              <a:rPr sz="1800" spc="-5" dirty="0">
                <a:solidFill>
                  <a:srgbClr val="FFFFFF"/>
                </a:solidFill>
                <a:latin typeface="Arial"/>
                <a:cs typeface="Arial"/>
              </a:rPr>
              <a:t>1:9 </a:t>
            </a:r>
            <a:r>
              <a:rPr sz="1800" spc="-10" dirty="0">
                <a:solidFill>
                  <a:srgbClr val="FFFFFF"/>
                </a:solidFill>
                <a:latin typeface="Arial"/>
                <a:cs typeface="Arial"/>
              </a:rPr>
              <a:t>(2000) </a:t>
            </a:r>
            <a:r>
              <a:rPr sz="1800" spc="3030" dirty="0">
                <a:solidFill>
                  <a:srgbClr val="FFFFFF"/>
                </a:solidFill>
                <a:latin typeface="Wingdings"/>
                <a:cs typeface="Wingdings"/>
              </a:rPr>
              <a:t>→</a:t>
            </a:r>
            <a:r>
              <a:rPr sz="1800" spc="50" dirty="0">
                <a:solidFill>
                  <a:srgbClr val="FFFFFF"/>
                </a:solidFill>
                <a:latin typeface="Times New Roman"/>
                <a:cs typeface="Times New Roman"/>
              </a:rPr>
              <a:t> </a:t>
            </a:r>
            <a:r>
              <a:rPr sz="1800" spc="-5" dirty="0">
                <a:solidFill>
                  <a:srgbClr val="FFFFFF"/>
                </a:solidFill>
                <a:latin typeface="Arial"/>
                <a:cs typeface="Arial"/>
              </a:rPr>
              <a:t>1:3 </a:t>
            </a:r>
            <a:r>
              <a:rPr sz="1800" spc="-505" dirty="0">
                <a:solidFill>
                  <a:srgbClr val="FFFFFF"/>
                </a:solidFill>
                <a:latin typeface="Arial"/>
                <a:cs typeface="Arial"/>
              </a:rPr>
              <a:t>(2030)</a:t>
            </a:r>
            <a:endParaRPr sz="1800" dirty="0">
              <a:latin typeface="Arial"/>
              <a:cs typeface="Arial"/>
            </a:endParaRPr>
          </a:p>
        </p:txBody>
      </p:sp>
      <p:sp>
        <p:nvSpPr>
          <p:cNvPr id="12" name="object 12"/>
          <p:cNvSpPr txBox="1"/>
          <p:nvPr/>
        </p:nvSpPr>
        <p:spPr>
          <a:xfrm>
            <a:off x="6803517" y="2189734"/>
            <a:ext cx="2436495" cy="843821"/>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FFFFFF"/>
                </a:solidFill>
                <a:latin typeface="Arial"/>
                <a:cs typeface="Arial"/>
              </a:rPr>
              <a:t>3 </a:t>
            </a:r>
            <a:r>
              <a:rPr lang="en-US" spc="-5" dirty="0" err="1">
                <a:solidFill>
                  <a:srgbClr val="FFFFFF"/>
                </a:solidFill>
                <a:latin typeface="Arial"/>
                <a:cs typeface="Arial"/>
              </a:rPr>
              <a:t>người</a:t>
            </a:r>
            <a:r>
              <a:rPr lang="en-US" spc="-5" dirty="0">
                <a:solidFill>
                  <a:srgbClr val="FFFFFF"/>
                </a:solidFill>
                <a:latin typeface="Arial"/>
                <a:cs typeface="Arial"/>
              </a:rPr>
              <a:t> </a:t>
            </a:r>
            <a:r>
              <a:rPr lang="en-US" spc="-5" dirty="0" err="1">
                <a:solidFill>
                  <a:srgbClr val="FFFFFF"/>
                </a:solidFill>
                <a:latin typeface="Arial"/>
                <a:cs typeface="Arial"/>
              </a:rPr>
              <a:t>thì</a:t>
            </a:r>
            <a:r>
              <a:rPr lang="en-US" spc="-5" dirty="0">
                <a:solidFill>
                  <a:srgbClr val="FFFFFF"/>
                </a:solidFill>
                <a:latin typeface="Arial"/>
                <a:cs typeface="Arial"/>
              </a:rPr>
              <a:t> </a:t>
            </a:r>
            <a:r>
              <a:rPr lang="en-US" spc="-5" dirty="0" err="1">
                <a:solidFill>
                  <a:srgbClr val="FFFFFF"/>
                </a:solidFill>
                <a:latin typeface="Arial"/>
                <a:cs typeface="Arial"/>
              </a:rPr>
              <a:t>sẽ</a:t>
            </a:r>
            <a:r>
              <a:rPr lang="en-US" spc="-5" dirty="0">
                <a:solidFill>
                  <a:srgbClr val="FFFFFF"/>
                </a:solidFill>
                <a:latin typeface="Arial"/>
                <a:cs typeface="Arial"/>
              </a:rPr>
              <a:t> </a:t>
            </a:r>
            <a:r>
              <a:rPr lang="en-US" spc="-5" dirty="0" err="1">
                <a:solidFill>
                  <a:srgbClr val="FFFFFF"/>
                </a:solidFill>
                <a:latin typeface="Arial"/>
                <a:cs typeface="Arial"/>
              </a:rPr>
              <a:t>có</a:t>
            </a:r>
            <a:r>
              <a:rPr lang="en-US" spc="-5" dirty="0">
                <a:solidFill>
                  <a:srgbClr val="FFFFFF"/>
                </a:solidFill>
                <a:latin typeface="Arial"/>
                <a:cs typeface="Arial"/>
              </a:rPr>
              <a:t> 1 </a:t>
            </a:r>
            <a:r>
              <a:rPr lang="en-US" spc="-5" dirty="0" err="1">
                <a:solidFill>
                  <a:srgbClr val="FFFFFF"/>
                </a:solidFill>
                <a:latin typeface="Arial"/>
                <a:cs typeface="Arial"/>
              </a:rPr>
              <a:t>người</a:t>
            </a:r>
            <a:r>
              <a:rPr lang="en-US" spc="-5" dirty="0">
                <a:solidFill>
                  <a:srgbClr val="FFFFFF"/>
                </a:solidFill>
                <a:latin typeface="Arial"/>
                <a:cs typeface="Arial"/>
              </a:rPr>
              <a:t> </a:t>
            </a:r>
            <a:r>
              <a:rPr lang="en-US" spc="-5" dirty="0" err="1">
                <a:solidFill>
                  <a:srgbClr val="FFFFFF"/>
                </a:solidFill>
                <a:latin typeface="Arial"/>
                <a:cs typeface="Arial"/>
              </a:rPr>
              <a:t>có</a:t>
            </a:r>
            <a:r>
              <a:rPr lang="en-US" spc="-5" dirty="0">
                <a:solidFill>
                  <a:srgbClr val="FFFFFF"/>
                </a:solidFill>
                <a:latin typeface="Arial"/>
                <a:cs typeface="Arial"/>
              </a:rPr>
              <a:t> </a:t>
            </a:r>
            <a:r>
              <a:rPr lang="en-US" spc="-5" dirty="0" err="1">
                <a:solidFill>
                  <a:srgbClr val="FFFFFF"/>
                </a:solidFill>
                <a:latin typeface="Arial"/>
                <a:cs typeface="Arial"/>
              </a:rPr>
              <a:t>thể</a:t>
            </a:r>
            <a:r>
              <a:rPr lang="en-US" spc="-5" dirty="0">
                <a:solidFill>
                  <a:srgbClr val="FFFFFF"/>
                </a:solidFill>
                <a:latin typeface="Arial"/>
                <a:cs typeface="Arial"/>
              </a:rPr>
              <a:t> </a:t>
            </a:r>
            <a:r>
              <a:rPr lang="en-US" spc="-5" dirty="0" err="1">
                <a:solidFill>
                  <a:srgbClr val="FFFFFF"/>
                </a:solidFill>
                <a:latin typeface="Arial"/>
                <a:cs typeface="Arial"/>
              </a:rPr>
              <a:t>mắc</a:t>
            </a:r>
            <a:r>
              <a:rPr lang="en-US" spc="-5" dirty="0">
                <a:solidFill>
                  <a:srgbClr val="FFFFFF"/>
                </a:solidFill>
                <a:latin typeface="Arial"/>
                <a:cs typeface="Arial"/>
              </a:rPr>
              <a:t> </a:t>
            </a:r>
            <a:r>
              <a:rPr sz="1800" dirty="0">
                <a:solidFill>
                  <a:srgbClr val="FFFFFF"/>
                </a:solidFill>
                <a:latin typeface="Arial"/>
                <a:cs typeface="Arial"/>
              </a:rPr>
              <a:t>≥</a:t>
            </a:r>
            <a:r>
              <a:rPr sz="1800">
                <a:solidFill>
                  <a:srgbClr val="FFFFFF"/>
                </a:solidFill>
                <a:latin typeface="Arial"/>
                <a:cs typeface="Arial"/>
              </a:rPr>
              <a:t>3 </a:t>
            </a:r>
            <a:r>
              <a:rPr lang="en-US" spc="-5" smtClean="0">
                <a:solidFill>
                  <a:srgbClr val="FFFFFF"/>
                </a:solidFill>
                <a:latin typeface="Arial"/>
                <a:cs typeface="Arial"/>
              </a:rPr>
              <a:t>bệnh mãn </a:t>
            </a:r>
            <a:r>
              <a:rPr lang="en-US" spc="-5" dirty="0" err="1">
                <a:solidFill>
                  <a:srgbClr val="FFFFFF"/>
                </a:solidFill>
                <a:latin typeface="Arial"/>
                <a:cs typeface="Arial"/>
              </a:rPr>
              <a:t>tính</a:t>
            </a:r>
            <a:r>
              <a:rPr lang="en-US" spc="-5" dirty="0">
                <a:solidFill>
                  <a:srgbClr val="FFFFFF"/>
                </a:solidFill>
                <a:latin typeface="Arial"/>
                <a:cs typeface="Arial"/>
              </a:rPr>
              <a:t>. </a:t>
            </a:r>
            <a:endParaRPr sz="1800" dirty="0">
              <a:latin typeface="Arial"/>
              <a:cs typeface="Arial"/>
            </a:endParaRPr>
          </a:p>
        </p:txBody>
      </p:sp>
      <p:sp>
        <p:nvSpPr>
          <p:cNvPr id="13" name="object 13"/>
          <p:cNvSpPr txBox="1"/>
          <p:nvPr/>
        </p:nvSpPr>
        <p:spPr>
          <a:xfrm>
            <a:off x="10088626" y="1264412"/>
            <a:ext cx="1536065" cy="645305"/>
          </a:xfrm>
          <a:prstGeom prst="rect">
            <a:avLst/>
          </a:prstGeom>
        </p:spPr>
        <p:txBody>
          <a:bodyPr vert="horz" wrap="square" lIns="0" tIns="12700" rIns="0" bIns="0" rtlCol="0">
            <a:spAutoFit/>
          </a:bodyPr>
          <a:lstStyle/>
          <a:p>
            <a:pPr marL="12700" marR="5080">
              <a:lnSpc>
                <a:spcPct val="101400"/>
              </a:lnSpc>
              <a:spcBef>
                <a:spcPts val="100"/>
              </a:spcBef>
            </a:pPr>
            <a:r>
              <a:rPr lang="en-US" sz="2100" b="1" spc="20" dirty="0" err="1">
                <a:solidFill>
                  <a:srgbClr val="FFFFFF"/>
                </a:solidFill>
                <a:latin typeface="Arial"/>
                <a:cs typeface="Arial"/>
              </a:rPr>
              <a:t>Tuổi</a:t>
            </a:r>
            <a:r>
              <a:rPr lang="en-US" sz="2100" b="1" spc="20" dirty="0">
                <a:solidFill>
                  <a:srgbClr val="FFFFFF"/>
                </a:solidFill>
                <a:latin typeface="Arial"/>
                <a:cs typeface="Arial"/>
              </a:rPr>
              <a:t> </a:t>
            </a:r>
            <a:r>
              <a:rPr lang="en-US" sz="2100" b="1" spc="20" dirty="0" err="1">
                <a:solidFill>
                  <a:srgbClr val="FFFFFF"/>
                </a:solidFill>
                <a:latin typeface="Arial"/>
                <a:cs typeface="Arial"/>
              </a:rPr>
              <a:t>thọ</a:t>
            </a:r>
            <a:r>
              <a:rPr lang="en-US" sz="2100" b="1" spc="20" dirty="0">
                <a:solidFill>
                  <a:srgbClr val="FFFFFF"/>
                </a:solidFill>
                <a:latin typeface="Arial"/>
                <a:cs typeface="Arial"/>
              </a:rPr>
              <a:t> </a:t>
            </a:r>
            <a:r>
              <a:rPr lang="en-US" sz="2100" b="1" spc="20" dirty="0" err="1">
                <a:solidFill>
                  <a:srgbClr val="FFFFFF"/>
                </a:solidFill>
                <a:latin typeface="Arial"/>
                <a:cs typeface="Arial"/>
              </a:rPr>
              <a:t>tăng</a:t>
            </a:r>
            <a:r>
              <a:rPr lang="en-US" sz="2100" b="1" spc="20" dirty="0">
                <a:solidFill>
                  <a:srgbClr val="FFFFFF"/>
                </a:solidFill>
                <a:latin typeface="Arial"/>
                <a:cs typeface="Arial"/>
              </a:rPr>
              <a:t> </a:t>
            </a:r>
            <a:r>
              <a:rPr lang="en-US" sz="2100" b="1" spc="20" dirty="0" err="1">
                <a:solidFill>
                  <a:srgbClr val="FFFFFF"/>
                </a:solidFill>
                <a:latin typeface="Arial"/>
                <a:cs typeface="Arial"/>
              </a:rPr>
              <a:t>lên</a:t>
            </a:r>
            <a:endParaRPr sz="2100" dirty="0">
              <a:latin typeface="Arial"/>
              <a:cs typeface="Arial"/>
            </a:endParaRPr>
          </a:p>
        </p:txBody>
      </p:sp>
      <p:sp>
        <p:nvSpPr>
          <p:cNvPr id="14" name="object 14"/>
          <p:cNvSpPr txBox="1"/>
          <p:nvPr/>
        </p:nvSpPr>
        <p:spPr>
          <a:xfrm>
            <a:off x="9993248" y="2189734"/>
            <a:ext cx="1243330" cy="566822"/>
          </a:xfrm>
          <a:prstGeom prst="rect">
            <a:avLst/>
          </a:prstGeom>
        </p:spPr>
        <p:txBody>
          <a:bodyPr vert="horz" wrap="square" lIns="0" tIns="12700" rIns="0" bIns="0" rtlCol="0">
            <a:spAutoFit/>
          </a:bodyPr>
          <a:lstStyle/>
          <a:p>
            <a:pPr marL="12700" marR="5080" indent="77470">
              <a:lnSpc>
                <a:spcPct val="100000"/>
              </a:lnSpc>
              <a:spcBef>
                <a:spcPts val="100"/>
              </a:spcBef>
            </a:pPr>
            <a:r>
              <a:rPr sz="1800" spc="-5" dirty="0">
                <a:solidFill>
                  <a:srgbClr val="FFFFFF"/>
                </a:solidFill>
                <a:latin typeface="Arial"/>
                <a:cs typeface="Arial"/>
              </a:rPr>
              <a:t>83.9 </a:t>
            </a:r>
            <a:r>
              <a:rPr lang="en-US" spc="-10" err="1">
                <a:solidFill>
                  <a:srgbClr val="FFFFFF"/>
                </a:solidFill>
                <a:latin typeface="Arial"/>
                <a:cs typeface="Arial"/>
              </a:rPr>
              <a:t>tuổi</a:t>
            </a:r>
            <a:r>
              <a:rPr sz="1800" spc="-10">
                <a:solidFill>
                  <a:srgbClr val="FFFFFF"/>
                </a:solidFill>
                <a:latin typeface="Arial"/>
                <a:cs typeface="Arial"/>
              </a:rPr>
              <a:t>  </a:t>
            </a:r>
            <a:r>
              <a:rPr sz="1800" spc="-5" smtClean="0">
                <a:solidFill>
                  <a:srgbClr val="FFFFFF"/>
                </a:solidFill>
                <a:latin typeface="Arial"/>
                <a:cs typeface="Arial"/>
              </a:rPr>
              <a:t>(</a:t>
            </a:r>
            <a:r>
              <a:rPr lang="en-US" spc="-5" smtClean="0">
                <a:solidFill>
                  <a:srgbClr val="FFFFFF"/>
                </a:solidFill>
                <a:latin typeface="Arial"/>
                <a:cs typeface="Arial"/>
              </a:rPr>
              <a:t>năm </a:t>
            </a:r>
            <a:r>
              <a:rPr sz="1800" spc="-5" dirty="0">
                <a:solidFill>
                  <a:srgbClr val="FFFFFF"/>
                </a:solidFill>
                <a:latin typeface="Arial"/>
                <a:cs typeface="Arial"/>
              </a:rPr>
              <a:t>2020)</a:t>
            </a:r>
            <a:endParaRPr sz="18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1" y="266192"/>
            <a:ext cx="10160506"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err="1"/>
              <a:t>NGHIÊN</a:t>
            </a:r>
            <a:r>
              <a:rPr lang="en-US" sz="2800" spc="-5" dirty="0"/>
              <a:t> </a:t>
            </a:r>
            <a:r>
              <a:rPr lang="en-US" sz="2800" spc="-5" dirty="0" err="1"/>
              <a:t>CỨU</a:t>
            </a:r>
            <a:r>
              <a:rPr lang="en-US" sz="2800" spc="-5" dirty="0"/>
              <a:t> &amp; </a:t>
            </a:r>
            <a:r>
              <a:rPr lang="en-US" sz="2800" spc="-5" dirty="0" err="1"/>
              <a:t>PHÁT</a:t>
            </a:r>
            <a:r>
              <a:rPr lang="en-US" sz="2800" spc="-5" dirty="0"/>
              <a:t> </a:t>
            </a:r>
            <a:r>
              <a:rPr lang="en-US" sz="2800" spc="-5" dirty="0" err="1"/>
              <a:t>TRIỂN</a:t>
            </a:r>
            <a:r>
              <a:rPr lang="en-US" sz="2800" spc="-5" dirty="0"/>
              <a:t> </a:t>
            </a:r>
            <a:endParaRPr sz="2800" dirty="0"/>
          </a:p>
        </p:txBody>
      </p:sp>
      <p:sp>
        <p:nvSpPr>
          <p:cNvPr id="3" name="object 3"/>
          <p:cNvSpPr txBox="1"/>
          <p:nvPr/>
        </p:nvSpPr>
        <p:spPr>
          <a:xfrm>
            <a:off x="621893" y="1482089"/>
            <a:ext cx="6650990" cy="4322337"/>
          </a:xfrm>
          <a:prstGeom prst="rect">
            <a:avLst/>
          </a:prstGeom>
        </p:spPr>
        <p:txBody>
          <a:bodyPr vert="horz" wrap="square" lIns="0" tIns="13335" rIns="0" bIns="0" rtlCol="0">
            <a:spAutoFit/>
          </a:bodyPr>
          <a:lstStyle/>
          <a:p>
            <a:pPr marL="12700" marR="1605915">
              <a:lnSpc>
                <a:spcPct val="100000"/>
              </a:lnSpc>
              <a:spcBef>
                <a:spcPts val="105"/>
              </a:spcBef>
            </a:pPr>
            <a:r>
              <a:rPr lang="en-US" sz="2000" b="1" spc="-15" dirty="0" err="1">
                <a:latin typeface="Arial"/>
                <a:cs typeface="Arial"/>
              </a:rPr>
              <a:t>THỬ</a:t>
            </a:r>
            <a:r>
              <a:rPr lang="en-US" sz="2000" b="1" spc="-15" dirty="0">
                <a:latin typeface="Arial"/>
                <a:cs typeface="Arial"/>
              </a:rPr>
              <a:t> </a:t>
            </a:r>
            <a:r>
              <a:rPr lang="en-US" sz="2000" b="1" spc="-15" dirty="0" err="1">
                <a:latin typeface="Arial"/>
                <a:cs typeface="Arial"/>
              </a:rPr>
              <a:t>THÁCH</a:t>
            </a:r>
            <a:r>
              <a:rPr lang="en-US" sz="2000" b="1" spc="-15" dirty="0">
                <a:latin typeface="Arial"/>
                <a:cs typeface="Arial"/>
              </a:rPr>
              <a:t> </a:t>
            </a:r>
            <a:r>
              <a:rPr lang="en-US" sz="2000" b="1" spc="-15" err="1">
                <a:latin typeface="Arial"/>
                <a:cs typeface="Arial"/>
              </a:rPr>
              <a:t>ĐỔI</a:t>
            </a:r>
            <a:r>
              <a:rPr lang="en-US" sz="2000" b="1" spc="-15">
                <a:latin typeface="Arial"/>
                <a:cs typeface="Arial"/>
              </a:rPr>
              <a:t> </a:t>
            </a:r>
            <a:r>
              <a:rPr lang="en-US" sz="2000" b="1" spc="-15" smtClean="0">
                <a:latin typeface="Arial"/>
                <a:cs typeface="Arial"/>
              </a:rPr>
              <a:t>MỚI/SÁNG TẠO </a:t>
            </a:r>
            <a:r>
              <a:rPr lang="en-US" sz="2000" b="1" spc="-15" dirty="0" err="1">
                <a:latin typeface="Arial"/>
                <a:cs typeface="Arial"/>
              </a:rPr>
              <a:t>QUỐC</a:t>
            </a:r>
            <a:r>
              <a:rPr lang="en-US" sz="2000" b="1" spc="-15" dirty="0">
                <a:latin typeface="Arial"/>
                <a:cs typeface="Arial"/>
              </a:rPr>
              <a:t> GIA </a:t>
            </a:r>
            <a:r>
              <a:rPr lang="en-US" sz="2000" b="1" spc="-15" dirty="0" err="1">
                <a:latin typeface="Arial"/>
                <a:cs typeface="Arial"/>
              </a:rPr>
              <a:t>VỀ</a:t>
            </a:r>
            <a:r>
              <a:rPr lang="en-US" sz="2000" b="1" spc="-15" dirty="0">
                <a:latin typeface="Arial"/>
                <a:cs typeface="Arial"/>
              </a:rPr>
              <a:t> </a:t>
            </a:r>
            <a:r>
              <a:rPr lang="en-US" sz="2000" b="1" spc="-15" dirty="0" err="1">
                <a:latin typeface="Arial"/>
                <a:cs typeface="Arial"/>
              </a:rPr>
              <a:t>TUỔI</a:t>
            </a:r>
            <a:r>
              <a:rPr lang="en-US" sz="2000" b="1" spc="-15" dirty="0">
                <a:latin typeface="Arial"/>
                <a:cs typeface="Arial"/>
              </a:rPr>
              <a:t> </a:t>
            </a:r>
            <a:r>
              <a:rPr lang="en-US" sz="2000" b="1" spc="-15" dirty="0" err="1">
                <a:latin typeface="Arial"/>
                <a:cs typeface="Arial"/>
              </a:rPr>
              <a:t>GIÀ</a:t>
            </a:r>
            <a:r>
              <a:rPr lang="en-US" sz="2000" b="1" spc="-15" dirty="0">
                <a:latin typeface="Arial"/>
                <a:cs typeface="Arial"/>
              </a:rPr>
              <a:t> </a:t>
            </a:r>
            <a:r>
              <a:rPr lang="en-US" sz="2000" b="1" spc="-15" dirty="0" err="1">
                <a:latin typeface="Arial"/>
                <a:cs typeface="Arial"/>
              </a:rPr>
              <a:t>NĂNG</a:t>
            </a:r>
            <a:r>
              <a:rPr lang="en-US" sz="2000" b="1" spc="-15" dirty="0">
                <a:latin typeface="Arial"/>
                <a:cs typeface="Arial"/>
              </a:rPr>
              <a:t> </a:t>
            </a:r>
            <a:r>
              <a:rPr lang="en-US" sz="2000" b="1" spc="-15" dirty="0" err="1">
                <a:latin typeface="Arial"/>
                <a:cs typeface="Arial"/>
              </a:rPr>
              <a:t>ĐỘNG</a:t>
            </a:r>
            <a:r>
              <a:rPr lang="en-US" sz="2000" b="1" spc="-15" dirty="0">
                <a:latin typeface="Arial"/>
                <a:cs typeface="Arial"/>
              </a:rPr>
              <a:t> </a:t>
            </a:r>
            <a:r>
              <a:rPr lang="en-US" sz="2000" b="1" spc="-15" dirty="0" err="1">
                <a:latin typeface="Arial"/>
                <a:cs typeface="Arial"/>
              </a:rPr>
              <a:t>VÀ</a:t>
            </a:r>
            <a:r>
              <a:rPr lang="en-US" sz="2000" b="1" spc="-15" dirty="0">
                <a:latin typeface="Arial"/>
                <a:cs typeface="Arial"/>
              </a:rPr>
              <a:t> </a:t>
            </a:r>
            <a:r>
              <a:rPr lang="en-US" sz="2000" b="1" spc="-15" err="1">
                <a:latin typeface="Arial"/>
                <a:cs typeface="Arial"/>
              </a:rPr>
              <a:t>TỰ</a:t>
            </a:r>
            <a:r>
              <a:rPr lang="en-US" sz="2000" b="1" spc="-15">
                <a:latin typeface="Arial"/>
                <a:cs typeface="Arial"/>
              </a:rPr>
              <a:t> </a:t>
            </a:r>
            <a:r>
              <a:rPr lang="en-US" sz="2000" b="1" spc="-15" smtClean="0">
                <a:latin typeface="Arial"/>
                <a:cs typeface="Arial"/>
              </a:rPr>
              <a:t>TIN</a:t>
            </a:r>
            <a:r>
              <a:rPr lang="en-US" sz="2000" b="1" spc="-15" dirty="0">
                <a:latin typeface="Arial"/>
                <a:cs typeface="Arial"/>
              </a:rPr>
              <a:t>. </a:t>
            </a:r>
            <a:endParaRPr sz="2000" dirty="0">
              <a:latin typeface="Arial"/>
              <a:cs typeface="Arial"/>
            </a:endParaRPr>
          </a:p>
          <a:p>
            <a:pPr>
              <a:lnSpc>
                <a:spcPct val="100000"/>
              </a:lnSpc>
              <a:spcBef>
                <a:spcPts val="20"/>
              </a:spcBef>
            </a:pPr>
            <a:endParaRPr sz="2200" dirty="0">
              <a:latin typeface="Arial"/>
              <a:cs typeface="Arial"/>
            </a:endParaRPr>
          </a:p>
          <a:p>
            <a:pPr marL="241300" marR="10160" indent="-228600">
              <a:buFontTx/>
              <a:buChar char="•"/>
              <a:tabLst>
                <a:tab pos="240665" algn="l"/>
                <a:tab pos="241300" algn="l"/>
              </a:tabLst>
            </a:pPr>
            <a:r>
              <a:rPr lang="en-US" sz="1800" dirty="0" err="1">
                <a:effectLst/>
                <a:latin typeface="Arial" panose="020B0604020202020204" pitchFamily="34" charset="0"/>
                <a:ea typeface="Calibri" panose="020F0502020204030204" pitchFamily="34" charset="0"/>
                <a:cs typeface="Arial" panose="020B0604020202020204" pitchFamily="34" charset="0"/>
              </a:rPr>
              <a:t>Khai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thác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đổi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tư</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cách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thúc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đẩy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Bộ</a:t>
            </a:r>
            <a:r>
              <a:rPr lang="en-US" sz="1800" dirty="0">
                <a:effectLst/>
                <a:latin typeface="Arial" panose="020B0604020202020204" pitchFamily="34" charset="0"/>
                <a:ea typeface="Calibri" panose="020F0502020204030204" pitchFamily="34" charset="0"/>
                <a:cs typeface="Arial" panose="020B0604020202020204" pitchFamily="34" charset="0"/>
              </a:rPr>
              <a:t> Y </a:t>
            </a:r>
            <a:r>
              <a:rPr lang="en-US" sz="1800" dirty="0" err="1">
                <a:effectLst/>
                <a:latin typeface="Arial" panose="020B0604020202020204" pitchFamily="34" charset="0"/>
                <a:ea typeface="Calibri" panose="020F0502020204030204" pitchFamily="34" charset="0"/>
                <a:cs typeface="Arial" panose="020B0604020202020204" pitchFamily="34" charset="0"/>
              </a:rPr>
              <a:t>tế</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đã</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khởi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động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chươn</a:t>
            </a:r>
            <a:r>
              <a:rPr lang="en-US" dirty="0" err="1">
                <a:latin typeface="Arial" panose="020B0604020202020204" pitchFamily="34" charset="0"/>
                <a:ea typeface="Calibri" panose="020F0502020204030204" pitchFamily="34" charset="0"/>
                <a:cs typeface="Arial" panose="020B0604020202020204" pitchFamily="34" charset="0"/>
              </a:rPr>
              <a:t>g</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trình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18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Thử</a:t>
            </a: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thách</a:t>
            </a: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đổi</a:t>
            </a: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mới</a:t>
            </a: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quốc</a:t>
            </a: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gia</a:t>
            </a: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 NIC” </a:t>
            </a:r>
            <a:r>
              <a:rPr lang="en-US" sz="1800" dirty="0" err="1">
                <a:effectLst/>
                <a:latin typeface="Arial" panose="020B0604020202020204" pitchFamily="34" charset="0"/>
                <a:ea typeface="Calibri" panose="020F0502020204030204" pitchFamily="34" charset="0"/>
                <a:cs typeface="Arial" panose="020B0604020202020204" pitchFamily="34" charset="0"/>
              </a:rPr>
              <a:t>về</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tuổi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già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năng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động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tự</a:t>
            </a:r>
            <a:r>
              <a:rPr lang="en-US" sz="1800" dirty="0">
                <a:effectLst/>
                <a:latin typeface="Arial" panose="020B0604020202020204" pitchFamily="34" charset="0"/>
                <a:ea typeface="Calibri" panose="020F0502020204030204" pitchFamily="34" charset="0"/>
                <a:cs typeface="Arial" panose="020B0604020202020204" pitchFamily="34" charset="0"/>
              </a:rPr>
              <a:t> tin.</a:t>
            </a:r>
          </a:p>
          <a:p>
            <a:pPr marL="241300" marR="10160" indent="-228600">
              <a:lnSpc>
                <a:spcPct val="100000"/>
              </a:lnSpc>
              <a:buChar char="•"/>
              <a:tabLst>
                <a:tab pos="240665" algn="l"/>
                <a:tab pos="241300" algn="l"/>
              </a:tabLst>
            </a:pPr>
            <a:endParaRPr lang="en-US" sz="1800" dirty="0">
              <a:latin typeface="Arial"/>
              <a:cs typeface="Arial"/>
            </a:endParaRPr>
          </a:p>
          <a:p>
            <a:pPr marL="298450" marR="178435" indent="-285750">
              <a:lnSpc>
                <a:spcPct val="100000"/>
              </a:lnSpc>
              <a:spcBef>
                <a:spcPts val="5"/>
              </a:spcBef>
              <a:buFont typeface="Arial" panose="020B0604020202020204" pitchFamily="34" charset="0"/>
              <a:buChar char="•"/>
              <a:tabLst>
                <a:tab pos="240665" algn="l"/>
                <a:tab pos="241300" algn="l"/>
              </a:tabLst>
            </a:pPr>
            <a:r>
              <a:rPr lang="vi-VN" sz="1800" b="1" dirty="0">
                <a:latin typeface="Arial"/>
                <a:cs typeface="Arial"/>
              </a:rPr>
              <a:t>NIC</a:t>
            </a:r>
            <a:r>
              <a:rPr lang="vi-VN" sz="1800" dirty="0">
                <a:latin typeface="Arial"/>
                <a:cs typeface="Arial"/>
              </a:rPr>
              <a:t> tìm cách thúc đẩy các </a:t>
            </a:r>
            <a:r>
              <a:rPr lang="vi-VN" sz="1800" b="1" dirty="0">
                <a:solidFill>
                  <a:srgbClr val="0070C0"/>
                </a:solidFill>
                <a:latin typeface="Arial"/>
                <a:cs typeface="Arial"/>
              </a:rPr>
              <a:t>ý tưởng và nghiên cứu đổi mới </a:t>
            </a:r>
            <a:r>
              <a:rPr lang="vi-VN" sz="1800" dirty="0">
                <a:latin typeface="Arial"/>
                <a:cs typeface="Arial"/>
              </a:rPr>
              <a:t>nhằm thay đổi trải nghiệm già hóa ở Singapore.</a:t>
            </a:r>
            <a:endParaRPr lang="en-US" sz="1800" dirty="0">
              <a:latin typeface="Arial"/>
              <a:cs typeface="Arial"/>
            </a:endParaRPr>
          </a:p>
          <a:p>
            <a:pPr marL="12700" marR="178435">
              <a:lnSpc>
                <a:spcPct val="100000"/>
              </a:lnSpc>
              <a:spcBef>
                <a:spcPts val="5"/>
              </a:spcBef>
              <a:tabLst>
                <a:tab pos="240665" algn="l"/>
                <a:tab pos="241300" algn="l"/>
              </a:tabLst>
            </a:pPr>
            <a:endParaRPr sz="1800" dirty="0">
              <a:latin typeface="Arial"/>
              <a:cs typeface="Arial"/>
            </a:endParaRPr>
          </a:p>
          <a:p>
            <a:pPr marL="285750" indent="-285750">
              <a:lnSpc>
                <a:spcPct val="100000"/>
              </a:lnSpc>
              <a:spcBef>
                <a:spcPts val="35"/>
              </a:spcBef>
              <a:buFont typeface="Arial" panose="020B0604020202020204" pitchFamily="34" charset="0"/>
              <a:buChar char="•"/>
            </a:pPr>
            <a:r>
              <a:rPr lang="en-US" dirty="0" err="1">
                <a:latin typeface="Arial"/>
                <a:cs typeface="Arial"/>
              </a:rPr>
              <a:t>Với</a:t>
            </a:r>
            <a:r>
              <a:rPr lang="en-US" dirty="0">
                <a:latin typeface="Arial"/>
                <a:cs typeface="Arial"/>
              </a:rPr>
              <a:t> </a:t>
            </a:r>
            <a:r>
              <a:rPr lang="en-US" b="1" dirty="0" err="1">
                <a:solidFill>
                  <a:srgbClr val="0070C0"/>
                </a:solidFill>
                <a:latin typeface="Arial"/>
                <a:cs typeface="Arial"/>
              </a:rPr>
              <a:t>nhiều</a:t>
            </a:r>
            <a:r>
              <a:rPr lang="en-US" b="1" dirty="0">
                <a:solidFill>
                  <a:srgbClr val="0070C0"/>
                </a:solidFill>
                <a:latin typeface="Arial"/>
                <a:cs typeface="Arial"/>
              </a:rPr>
              <a:t> </a:t>
            </a:r>
            <a:r>
              <a:rPr lang="en-US" b="1" dirty="0" err="1">
                <a:solidFill>
                  <a:srgbClr val="0070C0"/>
                </a:solidFill>
                <a:latin typeface="Arial"/>
                <a:cs typeface="Arial"/>
              </a:rPr>
              <a:t>khía</a:t>
            </a:r>
            <a:r>
              <a:rPr lang="en-US" b="1" dirty="0">
                <a:solidFill>
                  <a:srgbClr val="0070C0"/>
                </a:solidFill>
                <a:latin typeface="Arial"/>
                <a:cs typeface="Arial"/>
              </a:rPr>
              <a:t> </a:t>
            </a:r>
            <a:r>
              <a:rPr lang="en-US" b="1" dirty="0" err="1">
                <a:solidFill>
                  <a:srgbClr val="0070C0"/>
                </a:solidFill>
                <a:latin typeface="Arial"/>
                <a:cs typeface="Arial"/>
              </a:rPr>
              <a:t>cạnh</a:t>
            </a:r>
            <a:r>
              <a:rPr lang="en-US" b="1" dirty="0">
                <a:solidFill>
                  <a:srgbClr val="0070C0"/>
                </a:solidFill>
                <a:latin typeface="Arial"/>
                <a:cs typeface="Arial"/>
              </a:rPr>
              <a:t> </a:t>
            </a:r>
            <a:r>
              <a:rPr lang="en-US" dirty="0" err="1">
                <a:latin typeface="Arial"/>
                <a:cs typeface="Arial"/>
              </a:rPr>
              <a:t>xung</a:t>
            </a:r>
            <a:r>
              <a:rPr lang="en-US" dirty="0">
                <a:latin typeface="Arial"/>
                <a:cs typeface="Arial"/>
              </a:rPr>
              <a:t> </a:t>
            </a:r>
            <a:r>
              <a:rPr lang="en-US" dirty="0" err="1">
                <a:latin typeface="Arial"/>
                <a:cs typeface="Arial"/>
              </a:rPr>
              <a:t>quanh</a:t>
            </a:r>
            <a:r>
              <a:rPr lang="en-US" dirty="0">
                <a:latin typeface="Arial"/>
                <a:cs typeface="Arial"/>
              </a:rPr>
              <a:t> </a:t>
            </a:r>
            <a:r>
              <a:rPr lang="en-US" dirty="0" err="1">
                <a:latin typeface="Arial"/>
                <a:cs typeface="Arial"/>
              </a:rPr>
              <a:t>các</a:t>
            </a:r>
            <a:r>
              <a:rPr lang="en-US" dirty="0">
                <a:latin typeface="Arial"/>
                <a:cs typeface="Arial"/>
              </a:rPr>
              <a:t> </a:t>
            </a:r>
            <a:r>
              <a:rPr lang="en-US" dirty="0" err="1">
                <a:latin typeface="Arial"/>
                <a:cs typeface="Arial"/>
              </a:rPr>
              <a:t>vấn</a:t>
            </a:r>
            <a:r>
              <a:rPr lang="en-US" dirty="0">
                <a:latin typeface="Arial"/>
                <a:cs typeface="Arial"/>
              </a:rPr>
              <a:t> </a:t>
            </a:r>
            <a:r>
              <a:rPr lang="en-US" dirty="0" err="1">
                <a:latin typeface="Arial"/>
                <a:cs typeface="Arial"/>
              </a:rPr>
              <a:t>đề</a:t>
            </a:r>
            <a:r>
              <a:rPr lang="en-US" dirty="0">
                <a:latin typeface="Arial"/>
                <a:cs typeface="Arial"/>
              </a:rPr>
              <a:t> </a:t>
            </a:r>
            <a:r>
              <a:rPr lang="en-US" dirty="0" err="1">
                <a:latin typeface="Arial"/>
                <a:cs typeface="Arial"/>
              </a:rPr>
              <a:t>lão</a:t>
            </a:r>
            <a:r>
              <a:rPr lang="en-US" dirty="0">
                <a:latin typeface="Arial"/>
                <a:cs typeface="Arial"/>
              </a:rPr>
              <a:t> </a:t>
            </a:r>
            <a:r>
              <a:rPr lang="en-US" dirty="0" err="1">
                <a:latin typeface="Arial"/>
                <a:cs typeface="Arial"/>
              </a:rPr>
              <a:t>hóa</a:t>
            </a:r>
            <a:r>
              <a:rPr lang="en-US" dirty="0">
                <a:latin typeface="Arial"/>
                <a:cs typeface="Arial"/>
              </a:rPr>
              <a:t>, NIC </a:t>
            </a:r>
            <a:r>
              <a:rPr lang="en-US" dirty="0" err="1">
                <a:latin typeface="Arial"/>
                <a:cs typeface="Arial"/>
              </a:rPr>
              <a:t>tìm</a:t>
            </a:r>
            <a:r>
              <a:rPr lang="en-US" dirty="0">
                <a:latin typeface="Arial"/>
                <a:cs typeface="Arial"/>
              </a:rPr>
              <a:t> </a:t>
            </a:r>
            <a:r>
              <a:rPr lang="en-US" dirty="0" err="1">
                <a:latin typeface="Arial"/>
                <a:cs typeface="Arial"/>
              </a:rPr>
              <a:t>cách</a:t>
            </a:r>
            <a:r>
              <a:rPr lang="en-US" dirty="0">
                <a:latin typeface="Arial"/>
                <a:cs typeface="Arial"/>
              </a:rPr>
              <a:t> </a:t>
            </a:r>
            <a:r>
              <a:rPr lang="en-US" dirty="0" err="1">
                <a:latin typeface="Arial"/>
                <a:cs typeface="Arial"/>
              </a:rPr>
              <a:t>hỗ</a:t>
            </a:r>
            <a:r>
              <a:rPr lang="en-US" dirty="0">
                <a:latin typeface="Arial"/>
                <a:cs typeface="Arial"/>
              </a:rPr>
              <a:t> </a:t>
            </a:r>
            <a:r>
              <a:rPr lang="en-US" dirty="0" err="1">
                <a:latin typeface="Arial"/>
                <a:cs typeface="Arial"/>
              </a:rPr>
              <a:t>trợ</a:t>
            </a:r>
            <a:r>
              <a:rPr lang="en-US" dirty="0">
                <a:latin typeface="Arial"/>
                <a:cs typeface="Arial"/>
              </a:rPr>
              <a:t> </a:t>
            </a:r>
            <a:r>
              <a:rPr lang="en-US" dirty="0" err="1">
                <a:latin typeface="Arial"/>
                <a:cs typeface="Arial"/>
              </a:rPr>
              <a:t>nghiên</a:t>
            </a:r>
            <a:r>
              <a:rPr lang="en-US" dirty="0">
                <a:latin typeface="Arial"/>
                <a:cs typeface="Arial"/>
              </a:rPr>
              <a:t> </a:t>
            </a:r>
            <a:r>
              <a:rPr lang="en-US" dirty="0" err="1">
                <a:latin typeface="Arial"/>
                <a:cs typeface="Arial"/>
              </a:rPr>
              <a:t>cứu</a:t>
            </a:r>
            <a:r>
              <a:rPr lang="en-US" dirty="0">
                <a:latin typeface="Arial"/>
                <a:cs typeface="Arial"/>
              </a:rPr>
              <a:t> </a:t>
            </a:r>
            <a:r>
              <a:rPr lang="en-US" dirty="0" err="1">
                <a:latin typeface="Arial"/>
                <a:cs typeface="Arial"/>
              </a:rPr>
              <a:t>đa</a:t>
            </a:r>
            <a:r>
              <a:rPr lang="en-US" dirty="0">
                <a:latin typeface="Arial"/>
                <a:cs typeface="Arial"/>
              </a:rPr>
              <a:t> </a:t>
            </a:r>
            <a:r>
              <a:rPr lang="en-US" dirty="0" err="1">
                <a:latin typeface="Arial"/>
                <a:cs typeface="Arial"/>
              </a:rPr>
              <a:t>ngành</a:t>
            </a:r>
            <a:r>
              <a:rPr lang="en-US" dirty="0">
                <a:latin typeface="Arial"/>
                <a:cs typeface="Arial"/>
              </a:rPr>
              <a:t>, </a:t>
            </a:r>
            <a:r>
              <a:rPr lang="en-US" b="1" dirty="0" err="1">
                <a:solidFill>
                  <a:srgbClr val="0070C0"/>
                </a:solidFill>
                <a:latin typeface="Arial"/>
                <a:cs typeface="Arial"/>
              </a:rPr>
              <a:t>chuyển</a:t>
            </a:r>
            <a:r>
              <a:rPr lang="en-US" b="1" dirty="0">
                <a:solidFill>
                  <a:srgbClr val="0070C0"/>
                </a:solidFill>
                <a:latin typeface="Arial"/>
                <a:cs typeface="Arial"/>
              </a:rPr>
              <a:t> </a:t>
            </a:r>
            <a:r>
              <a:rPr lang="en-US" b="1" dirty="0" err="1">
                <a:solidFill>
                  <a:srgbClr val="0070C0"/>
                </a:solidFill>
                <a:latin typeface="Arial"/>
                <a:cs typeface="Arial"/>
              </a:rPr>
              <a:t>dịch</a:t>
            </a:r>
            <a:r>
              <a:rPr lang="en-US" b="1" dirty="0">
                <a:solidFill>
                  <a:srgbClr val="0070C0"/>
                </a:solidFill>
                <a:latin typeface="Arial"/>
                <a:cs typeface="Arial"/>
              </a:rPr>
              <a:t> </a:t>
            </a:r>
            <a:r>
              <a:rPr lang="en-US" dirty="0" err="1">
                <a:latin typeface="Arial"/>
                <a:cs typeface="Arial"/>
              </a:rPr>
              <a:t>có</a:t>
            </a:r>
            <a:r>
              <a:rPr lang="en-US" dirty="0">
                <a:latin typeface="Arial"/>
                <a:cs typeface="Arial"/>
              </a:rPr>
              <a:t> </a:t>
            </a:r>
            <a:r>
              <a:rPr lang="en-US" dirty="0" err="1">
                <a:latin typeface="Arial"/>
                <a:cs typeface="Arial"/>
              </a:rPr>
              <a:t>ứng</a:t>
            </a:r>
            <a:r>
              <a:rPr lang="en-US" dirty="0">
                <a:latin typeface="Arial"/>
                <a:cs typeface="Arial"/>
              </a:rPr>
              <a:t> </a:t>
            </a:r>
            <a:r>
              <a:rPr lang="en-US" dirty="0" err="1">
                <a:latin typeface="Arial"/>
                <a:cs typeface="Arial"/>
              </a:rPr>
              <a:t>dụng</a:t>
            </a:r>
            <a:r>
              <a:rPr lang="en-US" dirty="0">
                <a:latin typeface="Arial"/>
                <a:cs typeface="Arial"/>
              </a:rPr>
              <a:t> </a:t>
            </a:r>
            <a:r>
              <a:rPr lang="en-US" dirty="0" err="1">
                <a:latin typeface="Arial"/>
                <a:cs typeface="Arial"/>
              </a:rPr>
              <a:t>trong</a:t>
            </a:r>
            <a:r>
              <a:rPr lang="en-US" dirty="0">
                <a:latin typeface="Arial"/>
                <a:cs typeface="Arial"/>
              </a:rPr>
              <a:t> </a:t>
            </a:r>
            <a:r>
              <a:rPr lang="en-US" dirty="0" err="1">
                <a:latin typeface="Arial"/>
                <a:cs typeface="Arial"/>
              </a:rPr>
              <a:t>thực</a:t>
            </a:r>
            <a:r>
              <a:rPr lang="en-US" dirty="0">
                <a:latin typeface="Arial"/>
                <a:cs typeface="Arial"/>
              </a:rPr>
              <a:t> </a:t>
            </a:r>
            <a:r>
              <a:rPr lang="en-US" dirty="0" err="1">
                <a:latin typeface="Arial"/>
                <a:cs typeface="Arial"/>
              </a:rPr>
              <a:t>tế</a:t>
            </a:r>
            <a:r>
              <a:rPr lang="en-US" dirty="0">
                <a:latin typeface="Arial"/>
                <a:cs typeface="Arial"/>
              </a:rPr>
              <a:t> </a:t>
            </a:r>
            <a:r>
              <a:rPr lang="en-US" dirty="0" err="1">
                <a:latin typeface="Arial"/>
                <a:cs typeface="Arial"/>
              </a:rPr>
              <a:t>và</a:t>
            </a:r>
            <a:r>
              <a:rPr lang="en-US" dirty="0">
                <a:latin typeface="Arial"/>
                <a:cs typeface="Arial"/>
              </a:rPr>
              <a:t> </a:t>
            </a:r>
            <a:r>
              <a:rPr lang="en-US" dirty="0" err="1">
                <a:latin typeface="Arial"/>
                <a:cs typeface="Arial"/>
              </a:rPr>
              <a:t>cũng</a:t>
            </a:r>
            <a:r>
              <a:rPr lang="en-US" dirty="0">
                <a:latin typeface="Arial"/>
                <a:cs typeface="Arial"/>
              </a:rPr>
              <a:t> </a:t>
            </a:r>
            <a:r>
              <a:rPr lang="en-US" b="1" dirty="0" err="1">
                <a:solidFill>
                  <a:srgbClr val="0070C0"/>
                </a:solidFill>
                <a:latin typeface="Arial"/>
                <a:cs typeface="Arial"/>
              </a:rPr>
              <a:t>hỗ</a:t>
            </a:r>
            <a:r>
              <a:rPr lang="en-US" b="1" dirty="0">
                <a:solidFill>
                  <a:srgbClr val="0070C0"/>
                </a:solidFill>
                <a:latin typeface="Arial"/>
                <a:cs typeface="Arial"/>
              </a:rPr>
              <a:t> </a:t>
            </a:r>
            <a:r>
              <a:rPr lang="en-US" b="1" dirty="0" err="1">
                <a:solidFill>
                  <a:srgbClr val="0070C0"/>
                </a:solidFill>
                <a:latin typeface="Arial"/>
                <a:cs typeface="Arial"/>
              </a:rPr>
              <a:t>trợ</a:t>
            </a:r>
            <a:r>
              <a:rPr lang="en-US" b="1" dirty="0">
                <a:solidFill>
                  <a:srgbClr val="0070C0"/>
                </a:solidFill>
                <a:latin typeface="Arial"/>
                <a:cs typeface="Arial"/>
              </a:rPr>
              <a:t> </a:t>
            </a:r>
            <a:r>
              <a:rPr lang="en-US" b="1" dirty="0" err="1">
                <a:solidFill>
                  <a:srgbClr val="0070C0"/>
                </a:solidFill>
                <a:latin typeface="Arial"/>
                <a:cs typeface="Arial"/>
              </a:rPr>
              <a:t>các</a:t>
            </a:r>
            <a:r>
              <a:rPr lang="en-US" b="1" dirty="0">
                <a:solidFill>
                  <a:srgbClr val="0070C0"/>
                </a:solidFill>
                <a:latin typeface="Arial"/>
                <a:cs typeface="Arial"/>
              </a:rPr>
              <a:t> </a:t>
            </a:r>
            <a:r>
              <a:rPr lang="en-US" b="1" dirty="0" err="1">
                <a:solidFill>
                  <a:srgbClr val="0070C0"/>
                </a:solidFill>
                <a:latin typeface="Arial"/>
                <a:cs typeface="Arial"/>
              </a:rPr>
              <a:t>mối</a:t>
            </a:r>
            <a:r>
              <a:rPr lang="en-US" b="1" dirty="0">
                <a:solidFill>
                  <a:srgbClr val="0070C0"/>
                </a:solidFill>
                <a:latin typeface="Arial"/>
                <a:cs typeface="Arial"/>
              </a:rPr>
              <a:t> </a:t>
            </a:r>
            <a:r>
              <a:rPr lang="en-US" b="1" dirty="0" err="1">
                <a:solidFill>
                  <a:srgbClr val="0070C0"/>
                </a:solidFill>
                <a:latin typeface="Arial"/>
                <a:cs typeface="Arial"/>
              </a:rPr>
              <a:t>quan</a:t>
            </a:r>
            <a:r>
              <a:rPr lang="en-US" b="1" dirty="0">
                <a:solidFill>
                  <a:srgbClr val="0070C0"/>
                </a:solidFill>
                <a:latin typeface="Arial"/>
                <a:cs typeface="Arial"/>
              </a:rPr>
              <a:t> </a:t>
            </a:r>
            <a:r>
              <a:rPr lang="en-US" b="1" dirty="0" err="1">
                <a:solidFill>
                  <a:srgbClr val="0070C0"/>
                </a:solidFill>
                <a:latin typeface="Arial"/>
                <a:cs typeface="Arial"/>
              </a:rPr>
              <a:t>hệ</a:t>
            </a:r>
            <a:r>
              <a:rPr lang="en-US" b="1" dirty="0">
                <a:solidFill>
                  <a:srgbClr val="0070C0"/>
                </a:solidFill>
                <a:latin typeface="Arial"/>
                <a:cs typeface="Arial"/>
              </a:rPr>
              <a:t> </a:t>
            </a:r>
            <a:r>
              <a:rPr lang="en-US" b="1" dirty="0" err="1">
                <a:solidFill>
                  <a:srgbClr val="0070C0"/>
                </a:solidFill>
                <a:latin typeface="Arial"/>
                <a:cs typeface="Arial"/>
              </a:rPr>
              <a:t>đối</a:t>
            </a:r>
            <a:r>
              <a:rPr lang="en-US" b="1" dirty="0">
                <a:solidFill>
                  <a:srgbClr val="0070C0"/>
                </a:solidFill>
                <a:latin typeface="Arial"/>
                <a:cs typeface="Arial"/>
              </a:rPr>
              <a:t> </a:t>
            </a:r>
            <a:r>
              <a:rPr lang="en-US" b="1" dirty="0" err="1">
                <a:solidFill>
                  <a:srgbClr val="0070C0"/>
                </a:solidFill>
                <a:latin typeface="Arial"/>
                <a:cs typeface="Arial"/>
              </a:rPr>
              <a:t>tác</a:t>
            </a:r>
            <a:r>
              <a:rPr lang="en-US" b="1" dirty="0">
                <a:solidFill>
                  <a:srgbClr val="0070C0"/>
                </a:solidFill>
                <a:latin typeface="Arial"/>
                <a:cs typeface="Arial"/>
              </a:rPr>
              <a:t> </a:t>
            </a:r>
            <a:r>
              <a:rPr lang="en-US" b="1" dirty="0" err="1">
                <a:solidFill>
                  <a:srgbClr val="0070C0"/>
                </a:solidFill>
                <a:latin typeface="Arial"/>
                <a:cs typeface="Arial"/>
              </a:rPr>
              <a:t>giữa</a:t>
            </a:r>
            <a:r>
              <a:rPr lang="en-US" b="1" dirty="0">
                <a:solidFill>
                  <a:srgbClr val="0070C0"/>
                </a:solidFill>
                <a:latin typeface="Arial"/>
                <a:cs typeface="Arial"/>
              </a:rPr>
              <a:t> </a:t>
            </a:r>
            <a:r>
              <a:rPr lang="en-US" b="1" dirty="0" err="1">
                <a:solidFill>
                  <a:srgbClr val="0070C0"/>
                </a:solidFill>
                <a:latin typeface="Arial"/>
                <a:cs typeface="Arial"/>
              </a:rPr>
              <a:t>các</a:t>
            </a:r>
            <a:r>
              <a:rPr lang="en-US" b="1" dirty="0">
                <a:solidFill>
                  <a:srgbClr val="0070C0"/>
                </a:solidFill>
                <a:latin typeface="Arial"/>
                <a:cs typeface="Arial"/>
              </a:rPr>
              <a:t> </a:t>
            </a:r>
            <a:r>
              <a:rPr lang="en-US" b="1" dirty="0" err="1">
                <a:solidFill>
                  <a:srgbClr val="0070C0"/>
                </a:solidFill>
                <a:latin typeface="Arial"/>
                <a:cs typeface="Arial"/>
              </a:rPr>
              <a:t>lĩnh</a:t>
            </a:r>
            <a:r>
              <a:rPr lang="en-US" b="1" dirty="0">
                <a:solidFill>
                  <a:srgbClr val="0070C0"/>
                </a:solidFill>
                <a:latin typeface="Arial"/>
                <a:cs typeface="Arial"/>
              </a:rPr>
              <a:t> </a:t>
            </a:r>
            <a:r>
              <a:rPr lang="en-US" b="1" dirty="0" err="1">
                <a:solidFill>
                  <a:srgbClr val="0070C0"/>
                </a:solidFill>
                <a:latin typeface="Arial"/>
                <a:cs typeface="Arial"/>
              </a:rPr>
              <a:t>vực</a:t>
            </a:r>
            <a:r>
              <a:rPr lang="en-US" b="1" dirty="0">
                <a:solidFill>
                  <a:srgbClr val="0070C0"/>
                </a:solidFill>
                <a:latin typeface="Arial"/>
                <a:cs typeface="Arial"/>
              </a:rPr>
              <a:t>. </a:t>
            </a:r>
            <a:endParaRPr b="1" dirty="0">
              <a:solidFill>
                <a:srgbClr val="0070C0"/>
              </a:solidFill>
              <a:latin typeface="Arial"/>
              <a:cs typeface="Arial"/>
            </a:endParaRPr>
          </a:p>
        </p:txBody>
      </p:sp>
      <p:sp>
        <p:nvSpPr>
          <p:cNvPr id="4" name="object 4"/>
          <p:cNvSpPr/>
          <p:nvPr/>
        </p:nvSpPr>
        <p:spPr>
          <a:xfrm>
            <a:off x="7898892" y="1269491"/>
            <a:ext cx="3861815" cy="490270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pPr marL="38100">
                <a:lnSpc>
                  <a:spcPts val="1425"/>
                </a:lnSpc>
              </a:pPr>
              <a:t>3</a:t>
            </a:fld>
            <a:endParaRPr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1245" y="244855"/>
            <a:ext cx="8750426"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err="1"/>
              <a:t>NHỮNG</a:t>
            </a:r>
            <a:r>
              <a:rPr lang="en-US" sz="2800" spc="-5" dirty="0"/>
              <a:t> </a:t>
            </a:r>
            <a:r>
              <a:rPr lang="en-US" sz="2800" spc="-5" dirty="0" err="1"/>
              <a:t>THÚC</a:t>
            </a:r>
            <a:r>
              <a:rPr lang="en-US" sz="2800" spc="-5" dirty="0"/>
              <a:t> </a:t>
            </a:r>
            <a:r>
              <a:rPr lang="en-US" sz="2800" spc="-5" dirty="0" err="1"/>
              <a:t>ĐẨY</a:t>
            </a:r>
            <a:r>
              <a:rPr lang="en-US" sz="2800" spc="-5" dirty="0"/>
              <a:t> </a:t>
            </a:r>
            <a:r>
              <a:rPr lang="en-US" sz="2800" spc="-5" dirty="0" err="1"/>
              <a:t>NGHIÊN</a:t>
            </a:r>
            <a:r>
              <a:rPr lang="en-US" sz="2800" spc="-5" dirty="0"/>
              <a:t> </a:t>
            </a:r>
            <a:r>
              <a:rPr lang="en-US" sz="2800" spc="-5" dirty="0" err="1"/>
              <a:t>CỨU</a:t>
            </a:r>
            <a:r>
              <a:rPr lang="en-US" sz="2800" spc="-5" dirty="0"/>
              <a:t> </a:t>
            </a:r>
            <a:r>
              <a:rPr lang="en-US" sz="2800" spc="-5" dirty="0" err="1"/>
              <a:t>CHÍNH</a:t>
            </a:r>
            <a:r>
              <a:rPr lang="en-US" sz="2800" spc="-5" dirty="0"/>
              <a:t> - NIC</a:t>
            </a:r>
            <a:endParaRPr sz="2800" dirty="0"/>
          </a:p>
        </p:txBody>
      </p:sp>
      <p:sp>
        <p:nvSpPr>
          <p:cNvPr id="3" name="object 3"/>
          <p:cNvSpPr txBox="1"/>
          <p:nvPr/>
        </p:nvSpPr>
        <p:spPr>
          <a:xfrm>
            <a:off x="1929510" y="1405550"/>
            <a:ext cx="4902200" cy="4512133"/>
          </a:xfrm>
          <a:prstGeom prst="rect">
            <a:avLst/>
          </a:prstGeom>
        </p:spPr>
        <p:txBody>
          <a:bodyPr vert="horz" wrap="square" lIns="0" tIns="125095" rIns="0" bIns="0" rtlCol="0">
            <a:spAutoFit/>
          </a:bodyPr>
          <a:lstStyle/>
          <a:p>
            <a:pPr marL="73025">
              <a:lnSpc>
                <a:spcPct val="100000"/>
              </a:lnSpc>
              <a:spcBef>
                <a:spcPts val="985"/>
              </a:spcBef>
            </a:pPr>
            <a:r>
              <a:rPr lang="en-US" sz="2000" b="1" dirty="0" err="1">
                <a:latin typeface="Arial"/>
                <a:cs typeface="Arial"/>
              </a:rPr>
              <a:t>TĂNG</a:t>
            </a:r>
            <a:r>
              <a:rPr lang="en-US" sz="2000" b="1" dirty="0">
                <a:latin typeface="Arial"/>
                <a:cs typeface="Arial"/>
              </a:rPr>
              <a:t> </a:t>
            </a:r>
            <a:r>
              <a:rPr lang="en-US" sz="2000" b="1" dirty="0" err="1">
                <a:latin typeface="Arial"/>
                <a:cs typeface="Arial"/>
              </a:rPr>
              <a:t>CƯỜNG</a:t>
            </a:r>
            <a:r>
              <a:rPr lang="en-US" sz="2000" b="1" dirty="0">
                <a:latin typeface="Arial"/>
                <a:cs typeface="Arial"/>
              </a:rPr>
              <a:t> </a:t>
            </a:r>
            <a:r>
              <a:rPr lang="en-US" sz="2000" b="1" dirty="0" err="1">
                <a:latin typeface="Arial"/>
                <a:cs typeface="Arial"/>
              </a:rPr>
              <a:t>SỨC</a:t>
            </a:r>
            <a:r>
              <a:rPr lang="en-US" sz="2000" b="1" dirty="0">
                <a:latin typeface="Arial"/>
                <a:cs typeface="Arial"/>
              </a:rPr>
              <a:t> </a:t>
            </a:r>
            <a:r>
              <a:rPr lang="en-US" sz="2000" b="1" dirty="0" err="1">
                <a:latin typeface="Arial"/>
                <a:cs typeface="Arial"/>
              </a:rPr>
              <a:t>KHỎE</a:t>
            </a:r>
            <a:endParaRPr lang="en-US" sz="2000" b="1" dirty="0">
              <a:latin typeface="Arial"/>
              <a:cs typeface="Arial"/>
            </a:endParaRPr>
          </a:p>
          <a:p>
            <a:pPr algn="just">
              <a:lnSpc>
                <a:spcPct val="100000"/>
              </a:lnSpc>
            </a:pPr>
            <a:endParaRPr lang="en-US" dirty="0">
              <a:latin typeface="Arial"/>
              <a:cs typeface="Arial"/>
            </a:endParaRPr>
          </a:p>
          <a:p>
            <a:pPr algn="just">
              <a:lnSpc>
                <a:spcPct val="100000"/>
              </a:lnSpc>
            </a:pPr>
            <a:r>
              <a:rPr lang="en-US" dirty="0" err="1">
                <a:latin typeface="Arial"/>
                <a:cs typeface="Arial"/>
              </a:rPr>
              <a:t>Trì</a:t>
            </a:r>
            <a:r>
              <a:rPr lang="en-US" dirty="0">
                <a:latin typeface="Arial"/>
                <a:cs typeface="Arial"/>
              </a:rPr>
              <a:t> </a:t>
            </a:r>
            <a:r>
              <a:rPr lang="en-US" dirty="0" err="1">
                <a:latin typeface="Arial"/>
                <a:cs typeface="Arial"/>
              </a:rPr>
              <a:t>hoãn</a:t>
            </a:r>
            <a:r>
              <a:rPr lang="en-US" dirty="0">
                <a:latin typeface="Arial"/>
                <a:cs typeface="Arial"/>
              </a:rPr>
              <a:t> </a:t>
            </a:r>
            <a:r>
              <a:rPr lang="en-US" dirty="0" err="1">
                <a:latin typeface="Arial"/>
                <a:cs typeface="Arial"/>
              </a:rPr>
              <a:t>sự</a:t>
            </a:r>
            <a:r>
              <a:rPr lang="en-US" dirty="0">
                <a:latin typeface="Arial"/>
                <a:cs typeface="Arial"/>
              </a:rPr>
              <a:t> </a:t>
            </a:r>
            <a:r>
              <a:rPr lang="en-US" dirty="0" err="1">
                <a:latin typeface="Arial"/>
                <a:cs typeface="Arial"/>
              </a:rPr>
              <a:t>khởi</a:t>
            </a:r>
            <a:r>
              <a:rPr lang="en-US" dirty="0">
                <a:latin typeface="Arial"/>
                <a:cs typeface="Arial"/>
              </a:rPr>
              <a:t> </a:t>
            </a:r>
            <a:r>
              <a:rPr lang="en-US" dirty="0" err="1">
                <a:latin typeface="Arial"/>
                <a:cs typeface="Arial"/>
              </a:rPr>
              <a:t>phát</a:t>
            </a:r>
            <a:r>
              <a:rPr lang="en-US" dirty="0">
                <a:latin typeface="Arial"/>
                <a:cs typeface="Arial"/>
              </a:rPr>
              <a:t> </a:t>
            </a:r>
            <a:r>
              <a:rPr lang="en-US" dirty="0" err="1">
                <a:latin typeface="Arial"/>
                <a:cs typeface="Arial"/>
              </a:rPr>
              <a:t>bệnh</a:t>
            </a:r>
            <a:r>
              <a:rPr lang="en-US" dirty="0">
                <a:latin typeface="Arial"/>
                <a:cs typeface="Arial"/>
              </a:rPr>
              <a:t> </a:t>
            </a:r>
            <a:r>
              <a:rPr lang="en-US" dirty="0" err="1">
                <a:latin typeface="Arial"/>
                <a:cs typeface="Arial"/>
              </a:rPr>
              <a:t>tật</a:t>
            </a:r>
            <a:r>
              <a:rPr lang="en-US" dirty="0">
                <a:latin typeface="Arial"/>
                <a:cs typeface="Arial"/>
              </a:rPr>
              <a:t> </a:t>
            </a:r>
            <a:r>
              <a:rPr lang="en-US" dirty="0" err="1">
                <a:latin typeface="Arial"/>
                <a:cs typeface="Arial"/>
              </a:rPr>
              <a:t>và</a:t>
            </a:r>
            <a:r>
              <a:rPr lang="en-US" dirty="0">
                <a:latin typeface="Arial"/>
                <a:cs typeface="Arial"/>
              </a:rPr>
              <a:t> </a:t>
            </a:r>
            <a:r>
              <a:rPr lang="en-US" dirty="0" err="1">
                <a:latin typeface="Arial"/>
                <a:cs typeface="Arial"/>
              </a:rPr>
              <a:t>kéo</a:t>
            </a:r>
            <a:r>
              <a:rPr lang="en-US" dirty="0">
                <a:latin typeface="Arial"/>
                <a:cs typeface="Arial"/>
              </a:rPr>
              <a:t> </a:t>
            </a:r>
            <a:r>
              <a:rPr lang="en-US" dirty="0" err="1">
                <a:latin typeface="Arial"/>
                <a:cs typeface="Arial"/>
              </a:rPr>
              <a:t>dài</a:t>
            </a:r>
            <a:r>
              <a:rPr lang="en-US" dirty="0">
                <a:latin typeface="Arial"/>
                <a:cs typeface="Arial"/>
              </a:rPr>
              <a:t> </a:t>
            </a:r>
            <a:r>
              <a:rPr lang="en-US" dirty="0" err="1">
                <a:latin typeface="Arial"/>
                <a:cs typeface="Arial"/>
              </a:rPr>
              <a:t>tuổi</a:t>
            </a:r>
            <a:r>
              <a:rPr lang="en-US" dirty="0">
                <a:latin typeface="Arial"/>
                <a:cs typeface="Arial"/>
              </a:rPr>
              <a:t> </a:t>
            </a:r>
            <a:r>
              <a:rPr lang="en-US" dirty="0" err="1">
                <a:latin typeface="Arial"/>
                <a:cs typeface="Arial"/>
              </a:rPr>
              <a:t>thọ</a:t>
            </a:r>
            <a:r>
              <a:rPr lang="en-US" dirty="0">
                <a:latin typeface="Arial"/>
                <a:cs typeface="Arial"/>
              </a:rPr>
              <a:t> </a:t>
            </a:r>
            <a:r>
              <a:rPr lang="en-US" dirty="0" err="1">
                <a:latin typeface="Arial"/>
                <a:cs typeface="Arial"/>
              </a:rPr>
              <a:t>của</a:t>
            </a:r>
            <a:r>
              <a:rPr lang="en-US" dirty="0">
                <a:latin typeface="Arial"/>
                <a:cs typeface="Arial"/>
              </a:rPr>
              <a:t> </a:t>
            </a:r>
            <a:r>
              <a:rPr lang="en-US" dirty="0" err="1">
                <a:latin typeface="Arial"/>
                <a:cs typeface="Arial"/>
              </a:rPr>
              <a:t>người</a:t>
            </a:r>
            <a:r>
              <a:rPr lang="en-US" dirty="0">
                <a:latin typeface="Arial"/>
                <a:cs typeface="Arial"/>
              </a:rPr>
              <a:t> </a:t>
            </a:r>
            <a:r>
              <a:rPr lang="en-US" err="1">
                <a:latin typeface="Arial"/>
                <a:cs typeface="Arial"/>
              </a:rPr>
              <a:t>cao</a:t>
            </a:r>
            <a:r>
              <a:rPr lang="en-US">
                <a:latin typeface="Arial"/>
                <a:cs typeface="Arial"/>
              </a:rPr>
              <a:t> </a:t>
            </a:r>
            <a:r>
              <a:rPr lang="en-US" smtClean="0">
                <a:latin typeface="Arial"/>
                <a:cs typeface="Arial"/>
              </a:rPr>
              <a:t>tuổi </a:t>
            </a:r>
            <a:r>
              <a:rPr lang="en-US" dirty="0" err="1">
                <a:latin typeface="Arial"/>
                <a:cs typeface="Arial"/>
              </a:rPr>
              <a:t>để</a:t>
            </a:r>
            <a:r>
              <a:rPr lang="en-US" dirty="0">
                <a:latin typeface="Arial"/>
                <a:cs typeface="Arial"/>
              </a:rPr>
              <a:t> </a:t>
            </a:r>
            <a:r>
              <a:rPr lang="en-US" dirty="0" err="1">
                <a:latin typeface="Arial"/>
                <a:cs typeface="Arial"/>
              </a:rPr>
              <a:t>họ</a:t>
            </a:r>
            <a:r>
              <a:rPr lang="en-US" dirty="0">
                <a:latin typeface="Arial"/>
                <a:cs typeface="Arial"/>
              </a:rPr>
              <a:t> </a:t>
            </a:r>
            <a:r>
              <a:rPr lang="en-US" dirty="0" err="1">
                <a:latin typeface="Arial"/>
                <a:cs typeface="Arial"/>
              </a:rPr>
              <a:t>có</a:t>
            </a:r>
            <a:r>
              <a:rPr lang="en-US" dirty="0">
                <a:latin typeface="Arial"/>
                <a:cs typeface="Arial"/>
              </a:rPr>
              <a:t> </a:t>
            </a:r>
            <a:r>
              <a:rPr lang="en-US" dirty="0" err="1">
                <a:latin typeface="Arial"/>
                <a:cs typeface="Arial"/>
              </a:rPr>
              <a:t>thể</a:t>
            </a:r>
            <a:r>
              <a:rPr lang="en-US" dirty="0">
                <a:latin typeface="Arial"/>
                <a:cs typeface="Arial"/>
              </a:rPr>
              <a:t> </a:t>
            </a:r>
            <a:r>
              <a:rPr lang="en-US" dirty="0" err="1">
                <a:latin typeface="Arial"/>
                <a:cs typeface="Arial"/>
              </a:rPr>
              <a:t>sống</a:t>
            </a:r>
            <a:r>
              <a:rPr lang="en-US" dirty="0">
                <a:latin typeface="Arial"/>
                <a:cs typeface="Arial"/>
              </a:rPr>
              <a:t> </a:t>
            </a:r>
            <a:r>
              <a:rPr lang="en-US" dirty="0" err="1">
                <a:latin typeface="Arial"/>
                <a:cs typeface="Arial"/>
              </a:rPr>
              <a:t>có</a:t>
            </a:r>
            <a:r>
              <a:rPr lang="en-US" dirty="0">
                <a:latin typeface="Arial"/>
                <a:cs typeface="Arial"/>
              </a:rPr>
              <a:t> ý </a:t>
            </a:r>
            <a:r>
              <a:rPr lang="en-US" dirty="0" err="1">
                <a:latin typeface="Arial"/>
                <a:cs typeface="Arial"/>
              </a:rPr>
              <a:t>nghĩa</a:t>
            </a:r>
            <a:r>
              <a:rPr lang="en-US" dirty="0">
                <a:latin typeface="Arial"/>
                <a:cs typeface="Arial"/>
              </a:rPr>
              <a:t> </a:t>
            </a:r>
            <a:r>
              <a:rPr lang="en-US" dirty="0" err="1">
                <a:latin typeface="Arial"/>
                <a:cs typeface="Arial"/>
              </a:rPr>
              <a:t>và</a:t>
            </a:r>
            <a:r>
              <a:rPr lang="en-US" dirty="0">
                <a:latin typeface="Arial"/>
                <a:cs typeface="Arial"/>
              </a:rPr>
              <a:t> </a:t>
            </a:r>
            <a:r>
              <a:rPr lang="en-US" dirty="0" err="1">
                <a:latin typeface="Arial"/>
                <a:cs typeface="Arial"/>
              </a:rPr>
              <a:t>tích</a:t>
            </a:r>
            <a:r>
              <a:rPr lang="en-US" dirty="0">
                <a:latin typeface="Arial"/>
                <a:cs typeface="Arial"/>
              </a:rPr>
              <a:t> </a:t>
            </a:r>
            <a:r>
              <a:rPr lang="en-US" dirty="0" err="1">
                <a:latin typeface="Arial"/>
                <a:cs typeface="Arial"/>
              </a:rPr>
              <a:t>cực</a:t>
            </a:r>
            <a:r>
              <a:rPr lang="en-US" dirty="0">
                <a:latin typeface="Arial"/>
                <a:cs typeface="Arial"/>
              </a:rPr>
              <a:t> </a:t>
            </a:r>
            <a:r>
              <a:rPr lang="en-US" dirty="0" err="1">
                <a:latin typeface="Arial"/>
                <a:cs typeface="Arial"/>
              </a:rPr>
              <a:t>cho</a:t>
            </a:r>
            <a:r>
              <a:rPr lang="en-US" dirty="0">
                <a:latin typeface="Arial"/>
                <a:cs typeface="Arial"/>
              </a:rPr>
              <a:t> </a:t>
            </a:r>
            <a:r>
              <a:rPr lang="en-US" dirty="0" err="1">
                <a:latin typeface="Arial"/>
                <a:cs typeface="Arial"/>
              </a:rPr>
              <a:t>xã</a:t>
            </a:r>
            <a:r>
              <a:rPr lang="en-US" dirty="0">
                <a:latin typeface="Arial"/>
                <a:cs typeface="Arial"/>
              </a:rPr>
              <a:t> </a:t>
            </a:r>
            <a:r>
              <a:rPr lang="en-US" dirty="0" err="1">
                <a:latin typeface="Arial"/>
                <a:cs typeface="Arial"/>
              </a:rPr>
              <a:t>hội</a:t>
            </a:r>
            <a:r>
              <a:rPr lang="en-US" dirty="0">
                <a:latin typeface="Arial"/>
                <a:cs typeface="Arial"/>
              </a:rPr>
              <a:t>.  </a:t>
            </a:r>
          </a:p>
          <a:p>
            <a:pPr algn="just">
              <a:lnSpc>
                <a:spcPct val="100000"/>
              </a:lnSpc>
            </a:pPr>
            <a:endParaRPr lang="en-US" sz="2000" b="1" spc="-15" dirty="0">
              <a:latin typeface="Arial"/>
              <a:cs typeface="Arial"/>
            </a:endParaRPr>
          </a:p>
          <a:p>
            <a:pPr algn="just">
              <a:lnSpc>
                <a:spcPct val="100000"/>
              </a:lnSpc>
            </a:pPr>
            <a:r>
              <a:rPr lang="en-US" sz="2000" b="1" spc="-15" dirty="0" err="1">
                <a:latin typeface="Arial"/>
                <a:cs typeface="Arial"/>
              </a:rPr>
              <a:t>NĂNG</a:t>
            </a:r>
            <a:r>
              <a:rPr lang="en-US" sz="2000" b="1" spc="-15" dirty="0">
                <a:latin typeface="Arial"/>
                <a:cs typeface="Arial"/>
              </a:rPr>
              <a:t> </a:t>
            </a:r>
            <a:r>
              <a:rPr lang="en-US" sz="2000" b="1" spc="-15" dirty="0" err="1">
                <a:latin typeface="Arial"/>
                <a:cs typeface="Arial"/>
              </a:rPr>
              <a:t>SUẤT</a:t>
            </a:r>
            <a:r>
              <a:rPr lang="en-US" sz="2000" b="1" spc="-15" dirty="0">
                <a:latin typeface="Arial"/>
                <a:cs typeface="Arial"/>
              </a:rPr>
              <a:t> </a:t>
            </a:r>
            <a:r>
              <a:rPr lang="en-US" sz="2000" b="1" spc="-15" dirty="0" err="1">
                <a:latin typeface="Arial"/>
                <a:cs typeface="Arial"/>
              </a:rPr>
              <a:t>TUỔI</a:t>
            </a:r>
            <a:r>
              <a:rPr lang="en-US" sz="2000" b="1" spc="-15" dirty="0">
                <a:latin typeface="Arial"/>
                <a:cs typeface="Arial"/>
              </a:rPr>
              <a:t> </a:t>
            </a:r>
            <a:r>
              <a:rPr lang="en-US" sz="2000" b="1" spc="-15" dirty="0" err="1">
                <a:latin typeface="Arial"/>
                <a:cs typeface="Arial"/>
              </a:rPr>
              <a:t>THỌ</a:t>
            </a:r>
            <a:endParaRPr sz="2000" dirty="0">
              <a:latin typeface="Arial"/>
              <a:cs typeface="Arial"/>
            </a:endParaRPr>
          </a:p>
          <a:p>
            <a:pPr marL="12700" marR="5080">
              <a:lnSpc>
                <a:spcPct val="100000"/>
              </a:lnSpc>
              <a:spcBef>
                <a:spcPts val="1005"/>
              </a:spcBef>
            </a:pPr>
            <a:r>
              <a:rPr lang="en-US" spc="-95" dirty="0" err="1">
                <a:solidFill>
                  <a:srgbClr val="0070C0"/>
                </a:solidFill>
                <a:latin typeface="Arial"/>
                <a:cs typeface="Arial"/>
              </a:rPr>
              <a:t>Giải</a:t>
            </a:r>
            <a:r>
              <a:rPr lang="en-US" spc="-95" dirty="0">
                <a:solidFill>
                  <a:srgbClr val="0070C0"/>
                </a:solidFill>
                <a:latin typeface="Arial"/>
                <a:cs typeface="Arial"/>
              </a:rPr>
              <a:t> </a:t>
            </a:r>
            <a:r>
              <a:rPr lang="en-US" spc="-95" dirty="0" err="1">
                <a:solidFill>
                  <a:srgbClr val="0070C0"/>
                </a:solidFill>
                <a:latin typeface="Arial"/>
                <a:cs typeface="Arial"/>
              </a:rPr>
              <a:t>phóng</a:t>
            </a:r>
            <a:r>
              <a:rPr lang="en-US" spc="-95" dirty="0">
                <a:solidFill>
                  <a:srgbClr val="0070C0"/>
                </a:solidFill>
                <a:latin typeface="Arial"/>
                <a:cs typeface="Arial"/>
              </a:rPr>
              <a:t> </a:t>
            </a:r>
            <a:r>
              <a:rPr lang="en-US" spc="-95" dirty="0" err="1">
                <a:solidFill>
                  <a:srgbClr val="0070C0"/>
                </a:solidFill>
                <a:latin typeface="Arial"/>
                <a:cs typeface="Arial"/>
              </a:rPr>
              <a:t>năng</a:t>
            </a:r>
            <a:r>
              <a:rPr lang="en-US" spc="-95" dirty="0">
                <a:solidFill>
                  <a:srgbClr val="0070C0"/>
                </a:solidFill>
                <a:latin typeface="Arial"/>
                <a:cs typeface="Arial"/>
              </a:rPr>
              <a:t> </a:t>
            </a:r>
            <a:r>
              <a:rPr lang="en-US" spc="-95" dirty="0" err="1">
                <a:solidFill>
                  <a:srgbClr val="0070C0"/>
                </a:solidFill>
                <a:latin typeface="Arial"/>
                <a:cs typeface="Arial"/>
              </a:rPr>
              <a:t>lượng</a:t>
            </a:r>
            <a:r>
              <a:rPr lang="en-US" spc="-95" dirty="0">
                <a:solidFill>
                  <a:srgbClr val="0070C0"/>
                </a:solidFill>
                <a:latin typeface="Arial"/>
                <a:cs typeface="Arial"/>
              </a:rPr>
              <a:t>, </a:t>
            </a:r>
            <a:r>
              <a:rPr lang="en-US" spc="-95" dirty="0" err="1">
                <a:solidFill>
                  <a:srgbClr val="0070C0"/>
                </a:solidFill>
                <a:latin typeface="Arial"/>
                <a:cs typeface="Arial"/>
              </a:rPr>
              <a:t>khả</a:t>
            </a:r>
            <a:r>
              <a:rPr lang="en-US" spc="-95" dirty="0">
                <a:solidFill>
                  <a:srgbClr val="0070C0"/>
                </a:solidFill>
                <a:latin typeface="Arial"/>
                <a:cs typeface="Arial"/>
              </a:rPr>
              <a:t> </a:t>
            </a:r>
            <a:r>
              <a:rPr lang="en-US" spc="-95" dirty="0" err="1">
                <a:solidFill>
                  <a:srgbClr val="0070C0"/>
                </a:solidFill>
                <a:latin typeface="Arial"/>
                <a:cs typeface="Arial"/>
              </a:rPr>
              <a:t>năng</a:t>
            </a:r>
            <a:r>
              <a:rPr lang="en-US" spc="-95" dirty="0">
                <a:solidFill>
                  <a:srgbClr val="0070C0"/>
                </a:solidFill>
                <a:latin typeface="Arial"/>
                <a:cs typeface="Arial"/>
              </a:rPr>
              <a:t>, </a:t>
            </a:r>
            <a:r>
              <a:rPr lang="en-US" spc="-95" dirty="0" err="1">
                <a:solidFill>
                  <a:srgbClr val="0070C0"/>
                </a:solidFill>
                <a:latin typeface="Arial"/>
                <a:cs typeface="Arial"/>
              </a:rPr>
              <a:t>năng</a:t>
            </a:r>
            <a:r>
              <a:rPr lang="en-US" spc="-95" dirty="0">
                <a:solidFill>
                  <a:srgbClr val="0070C0"/>
                </a:solidFill>
                <a:latin typeface="Arial"/>
                <a:cs typeface="Arial"/>
              </a:rPr>
              <a:t> </a:t>
            </a:r>
            <a:r>
              <a:rPr lang="en-US" spc="-95" dirty="0" err="1">
                <a:solidFill>
                  <a:srgbClr val="0070C0"/>
                </a:solidFill>
                <a:latin typeface="Arial"/>
                <a:cs typeface="Arial"/>
              </a:rPr>
              <a:t>suất</a:t>
            </a:r>
            <a:r>
              <a:rPr lang="en-US" spc="-95" dirty="0">
                <a:latin typeface="Arial"/>
                <a:cs typeface="Arial"/>
              </a:rPr>
              <a:t> </a:t>
            </a:r>
            <a:r>
              <a:rPr lang="en-US" spc="-95" dirty="0" err="1">
                <a:latin typeface="Arial"/>
                <a:cs typeface="Arial"/>
              </a:rPr>
              <a:t>tuổi</a:t>
            </a:r>
            <a:r>
              <a:rPr lang="en-US" spc="-95" dirty="0">
                <a:latin typeface="Arial"/>
                <a:cs typeface="Arial"/>
              </a:rPr>
              <a:t> </a:t>
            </a:r>
            <a:r>
              <a:rPr lang="en-US" spc="-95" dirty="0" err="1">
                <a:latin typeface="Arial"/>
                <a:cs typeface="Arial"/>
              </a:rPr>
              <a:t>thọ</a:t>
            </a:r>
            <a:r>
              <a:rPr sz="1800" spc="-20" dirty="0">
                <a:latin typeface="Arial"/>
                <a:cs typeface="Arial"/>
              </a:rPr>
              <a:t>,</a:t>
            </a:r>
            <a:r>
              <a:rPr lang="vi-VN" sz="1800" spc="-20" dirty="0">
                <a:latin typeface="Arial"/>
                <a:cs typeface="Arial"/>
              </a:rPr>
              <a:t> để người </a:t>
            </a:r>
            <a:r>
              <a:rPr lang="vi-VN" sz="1800" spc="-20">
                <a:latin typeface="Arial"/>
                <a:cs typeface="Arial"/>
              </a:rPr>
              <a:t>cao </a:t>
            </a:r>
            <a:r>
              <a:rPr lang="en-US" sz="1800" spc="-20" smtClean="0">
                <a:latin typeface="Arial"/>
                <a:cs typeface="Arial"/>
              </a:rPr>
              <a:t>tuổi</a:t>
            </a:r>
            <a:r>
              <a:rPr lang="vi-VN" sz="1800" spc="-20" smtClean="0">
                <a:latin typeface="Arial"/>
                <a:cs typeface="Arial"/>
              </a:rPr>
              <a:t> </a:t>
            </a:r>
            <a:r>
              <a:rPr lang="vi-VN" sz="1800" spc="-20" dirty="0">
                <a:latin typeface="Arial"/>
                <a:cs typeface="Arial"/>
              </a:rPr>
              <a:t>có thể tiếp tục cống hiến cho lực lượng lao động c</a:t>
            </a:r>
            <a:r>
              <a:rPr lang="en-US" spc="-20" dirty="0" err="1">
                <a:latin typeface="Arial"/>
                <a:cs typeface="Arial"/>
              </a:rPr>
              <a:t>ủa</a:t>
            </a:r>
            <a:r>
              <a:rPr lang="en-US" spc="-20" dirty="0">
                <a:latin typeface="Arial"/>
                <a:cs typeface="Arial"/>
              </a:rPr>
              <a:t> </a:t>
            </a:r>
            <a:r>
              <a:rPr lang="en-US" spc="-20" dirty="0" err="1">
                <a:latin typeface="Arial"/>
                <a:cs typeface="Arial"/>
              </a:rPr>
              <a:t>chúng</a:t>
            </a:r>
            <a:r>
              <a:rPr lang="en-US" spc="-20" dirty="0">
                <a:latin typeface="Arial"/>
                <a:cs typeface="Arial"/>
              </a:rPr>
              <a:t> ta</a:t>
            </a:r>
            <a:r>
              <a:rPr lang="vi-VN" sz="1800" spc="-20" dirty="0">
                <a:latin typeface="Arial"/>
                <a:cs typeface="Arial"/>
              </a:rPr>
              <a:t> nếu họ muốn.</a:t>
            </a:r>
            <a:endParaRPr lang="en-US" sz="1800" spc="-20" dirty="0">
              <a:latin typeface="Arial"/>
              <a:cs typeface="Arial"/>
            </a:endParaRPr>
          </a:p>
          <a:p>
            <a:pPr marL="12700" marR="5080">
              <a:lnSpc>
                <a:spcPct val="100000"/>
              </a:lnSpc>
              <a:spcBef>
                <a:spcPts val="1005"/>
              </a:spcBef>
            </a:pPr>
            <a:endParaRPr sz="1800" dirty="0">
              <a:latin typeface="Arial"/>
              <a:cs typeface="Arial"/>
            </a:endParaRPr>
          </a:p>
          <a:p>
            <a:pPr marL="12700">
              <a:lnSpc>
                <a:spcPct val="100000"/>
              </a:lnSpc>
            </a:pPr>
            <a:r>
              <a:rPr lang="en-US" sz="2000" b="1" smtClean="0">
                <a:latin typeface="Arial"/>
                <a:cs typeface="Arial"/>
              </a:rPr>
              <a:t>GIÀ </a:t>
            </a:r>
            <a:r>
              <a:rPr lang="en-US" sz="2000" b="1" smtClean="0">
                <a:latin typeface="Arial"/>
                <a:cs typeface="Arial"/>
              </a:rPr>
              <a:t>HÓA </a:t>
            </a:r>
            <a:r>
              <a:rPr lang="en-US" sz="2000" b="1" dirty="0" err="1">
                <a:latin typeface="Arial"/>
                <a:cs typeface="Arial"/>
              </a:rPr>
              <a:t>TẠI</a:t>
            </a:r>
            <a:r>
              <a:rPr lang="en-US" sz="2000" b="1" dirty="0">
                <a:latin typeface="Arial"/>
                <a:cs typeface="Arial"/>
              </a:rPr>
              <a:t> </a:t>
            </a:r>
            <a:r>
              <a:rPr lang="en-US" sz="2000" b="1" dirty="0" err="1">
                <a:latin typeface="Arial"/>
                <a:cs typeface="Arial"/>
              </a:rPr>
              <a:t>CHỖ</a:t>
            </a:r>
            <a:endParaRPr sz="2000" b="1" dirty="0">
              <a:latin typeface="Arial"/>
              <a:cs typeface="Arial"/>
            </a:endParaRPr>
          </a:p>
          <a:p>
            <a:pPr marL="12700" marR="596265">
              <a:lnSpc>
                <a:spcPct val="100000"/>
              </a:lnSpc>
              <a:spcBef>
                <a:spcPts val="1005"/>
              </a:spcBef>
            </a:pPr>
            <a:r>
              <a:rPr lang="en-US" spc="-95" dirty="0" err="1">
                <a:latin typeface="Arial"/>
                <a:cs typeface="Arial"/>
              </a:rPr>
              <a:t>Giúp</a:t>
            </a:r>
            <a:r>
              <a:rPr lang="en-US" spc="-95" dirty="0">
                <a:latin typeface="Arial"/>
                <a:cs typeface="Arial"/>
              </a:rPr>
              <a:t> </a:t>
            </a:r>
            <a:r>
              <a:rPr lang="en-US" spc="-95" dirty="0" err="1">
                <a:latin typeface="Arial"/>
                <a:cs typeface="Arial"/>
              </a:rPr>
              <a:t>người</a:t>
            </a:r>
            <a:r>
              <a:rPr lang="en-US" spc="-95" dirty="0">
                <a:latin typeface="Arial"/>
                <a:cs typeface="Arial"/>
              </a:rPr>
              <a:t> </a:t>
            </a:r>
            <a:r>
              <a:rPr lang="en-US" spc="-95" err="1">
                <a:latin typeface="Arial"/>
                <a:cs typeface="Arial"/>
              </a:rPr>
              <a:t>cao</a:t>
            </a:r>
            <a:r>
              <a:rPr lang="en-US" spc="-95">
                <a:latin typeface="Arial"/>
                <a:cs typeface="Arial"/>
              </a:rPr>
              <a:t> </a:t>
            </a:r>
            <a:r>
              <a:rPr lang="en-US" spc="-95" smtClean="0">
                <a:latin typeface="Arial"/>
                <a:cs typeface="Arial"/>
              </a:rPr>
              <a:t>tuổi</a:t>
            </a:r>
            <a:r>
              <a:rPr lang="en-US" spc="-95" smtClean="0">
                <a:latin typeface="Arial"/>
                <a:cs typeface="Arial"/>
              </a:rPr>
              <a:t> </a:t>
            </a:r>
            <a:r>
              <a:rPr lang="en-US" spc="-95" dirty="0" err="1">
                <a:latin typeface="Arial"/>
                <a:cs typeface="Arial"/>
              </a:rPr>
              <a:t>sống</a:t>
            </a:r>
            <a:r>
              <a:rPr lang="en-US" spc="-95" dirty="0">
                <a:latin typeface="Arial"/>
                <a:cs typeface="Arial"/>
              </a:rPr>
              <a:t> </a:t>
            </a:r>
            <a:r>
              <a:rPr lang="en-US" spc="-95" dirty="0" err="1">
                <a:latin typeface="Arial"/>
                <a:cs typeface="Arial"/>
              </a:rPr>
              <a:t>độc</a:t>
            </a:r>
            <a:r>
              <a:rPr lang="en-US" spc="-95" dirty="0">
                <a:latin typeface="Arial"/>
                <a:cs typeface="Arial"/>
              </a:rPr>
              <a:t> </a:t>
            </a:r>
            <a:r>
              <a:rPr lang="en-US" spc="-95" dirty="0" err="1">
                <a:latin typeface="Arial"/>
                <a:cs typeface="Arial"/>
              </a:rPr>
              <a:t>lập</a:t>
            </a:r>
            <a:r>
              <a:rPr lang="en-US" spc="-95" dirty="0">
                <a:latin typeface="Arial"/>
                <a:cs typeface="Arial"/>
              </a:rPr>
              <a:t> </a:t>
            </a:r>
            <a:r>
              <a:rPr lang="en-US" spc="-95" dirty="0" err="1">
                <a:latin typeface="Arial"/>
                <a:cs typeface="Arial"/>
              </a:rPr>
              <a:t>và</a:t>
            </a:r>
            <a:r>
              <a:rPr lang="en-US" spc="-95" dirty="0">
                <a:latin typeface="Arial"/>
                <a:cs typeface="Arial"/>
              </a:rPr>
              <a:t> </a:t>
            </a:r>
            <a:r>
              <a:rPr lang="en-US" spc="-95" dirty="0" err="1">
                <a:latin typeface="Arial"/>
                <a:cs typeface="Arial"/>
              </a:rPr>
              <a:t>tự</a:t>
            </a:r>
            <a:r>
              <a:rPr lang="en-US" spc="-95" dirty="0">
                <a:latin typeface="Arial"/>
                <a:cs typeface="Arial"/>
              </a:rPr>
              <a:t> </a:t>
            </a:r>
            <a:r>
              <a:rPr lang="en-US" spc="-95" dirty="0" err="1">
                <a:latin typeface="Arial"/>
                <a:cs typeface="Arial"/>
              </a:rPr>
              <a:t>chủ</a:t>
            </a:r>
            <a:r>
              <a:rPr lang="en-US" spc="-95" dirty="0">
                <a:latin typeface="Arial"/>
                <a:cs typeface="Arial"/>
              </a:rPr>
              <a:t>, </a:t>
            </a:r>
            <a:r>
              <a:rPr lang="en-US" spc="-95" dirty="0" err="1">
                <a:latin typeface="Arial"/>
                <a:cs typeface="Arial"/>
              </a:rPr>
              <a:t>mặc</a:t>
            </a:r>
            <a:r>
              <a:rPr lang="en-US" spc="-95" dirty="0">
                <a:latin typeface="Arial"/>
                <a:cs typeface="Arial"/>
              </a:rPr>
              <a:t> </a:t>
            </a:r>
            <a:r>
              <a:rPr lang="en-US" spc="-95" dirty="0" err="1">
                <a:latin typeface="Arial"/>
                <a:cs typeface="Arial"/>
              </a:rPr>
              <a:t>dù</a:t>
            </a:r>
            <a:r>
              <a:rPr lang="en-US" spc="-95" dirty="0">
                <a:latin typeface="Arial"/>
                <a:cs typeface="Arial"/>
              </a:rPr>
              <a:t> </a:t>
            </a:r>
            <a:r>
              <a:rPr lang="en-US" spc="-95" dirty="0" err="1">
                <a:latin typeface="Arial"/>
                <a:cs typeface="Arial"/>
              </a:rPr>
              <a:t>thể</a:t>
            </a:r>
            <a:r>
              <a:rPr lang="en-US" spc="-95" dirty="0">
                <a:latin typeface="Arial"/>
                <a:cs typeface="Arial"/>
              </a:rPr>
              <a:t> </a:t>
            </a:r>
            <a:r>
              <a:rPr lang="en-US" spc="-95" dirty="0" err="1">
                <a:latin typeface="Arial"/>
                <a:cs typeface="Arial"/>
              </a:rPr>
              <a:t>chất</a:t>
            </a:r>
            <a:r>
              <a:rPr lang="en-US" spc="-95" dirty="0">
                <a:latin typeface="Arial"/>
                <a:cs typeface="Arial"/>
              </a:rPr>
              <a:t> </a:t>
            </a:r>
            <a:r>
              <a:rPr lang="en-US" spc="-95" dirty="0" err="1">
                <a:latin typeface="Arial"/>
                <a:cs typeface="Arial"/>
              </a:rPr>
              <a:t>suy</a:t>
            </a:r>
            <a:r>
              <a:rPr lang="en-US" spc="-95" dirty="0">
                <a:latin typeface="Arial"/>
                <a:cs typeface="Arial"/>
              </a:rPr>
              <a:t> </a:t>
            </a:r>
            <a:r>
              <a:rPr lang="en-US" spc="-95" dirty="0" err="1">
                <a:latin typeface="Arial"/>
                <a:cs typeface="Arial"/>
              </a:rPr>
              <a:t>giảm</a:t>
            </a:r>
            <a:r>
              <a:rPr lang="en-US" spc="-95" dirty="0">
                <a:latin typeface="Arial"/>
                <a:cs typeface="Arial"/>
              </a:rPr>
              <a:t>. </a:t>
            </a:r>
            <a:endParaRPr sz="1800" dirty="0">
              <a:latin typeface="Arial"/>
              <a:cs typeface="Arial"/>
            </a:endParaRPr>
          </a:p>
        </p:txBody>
      </p:sp>
      <p:sp>
        <p:nvSpPr>
          <p:cNvPr id="4" name="object 4"/>
          <p:cNvSpPr/>
          <p:nvPr/>
        </p:nvSpPr>
        <p:spPr>
          <a:xfrm>
            <a:off x="1169943" y="5117120"/>
            <a:ext cx="420370" cy="420370"/>
          </a:xfrm>
          <a:custGeom>
            <a:avLst/>
            <a:gdLst/>
            <a:ahLst/>
            <a:cxnLst/>
            <a:rect l="l" t="t" r="r" b="b"/>
            <a:pathLst>
              <a:path w="420369" h="420370">
                <a:moveTo>
                  <a:pt x="246994" y="0"/>
                </a:moveTo>
                <a:lnTo>
                  <a:pt x="197005" y="5034"/>
                </a:lnTo>
                <a:lnTo>
                  <a:pt x="150681" y="19433"/>
                </a:lnTo>
                <a:lnTo>
                  <a:pt x="108770" y="42205"/>
                </a:lnTo>
                <a:lnTo>
                  <a:pt x="72288" y="72321"/>
                </a:lnTo>
                <a:lnTo>
                  <a:pt x="42152" y="108865"/>
                </a:lnTo>
                <a:lnTo>
                  <a:pt x="19397" y="150809"/>
                </a:lnTo>
                <a:lnTo>
                  <a:pt x="5015" y="197159"/>
                </a:lnTo>
                <a:lnTo>
                  <a:pt x="0" y="246924"/>
                </a:lnTo>
                <a:lnTo>
                  <a:pt x="5012" y="296689"/>
                </a:lnTo>
                <a:lnTo>
                  <a:pt x="19391" y="343041"/>
                </a:lnTo>
                <a:lnTo>
                  <a:pt x="42144" y="384986"/>
                </a:lnTo>
                <a:lnTo>
                  <a:pt x="71321" y="420369"/>
                </a:lnTo>
                <a:lnTo>
                  <a:pt x="174964" y="316728"/>
                </a:lnTo>
                <a:lnTo>
                  <a:pt x="174964" y="314026"/>
                </a:lnTo>
                <a:lnTo>
                  <a:pt x="177666" y="314026"/>
                </a:lnTo>
                <a:lnTo>
                  <a:pt x="234415" y="257277"/>
                </a:lnTo>
                <a:lnTo>
                  <a:pt x="231871" y="257040"/>
                </a:lnTo>
                <a:lnTo>
                  <a:pt x="203452" y="257040"/>
                </a:lnTo>
                <a:lnTo>
                  <a:pt x="203452" y="229408"/>
                </a:lnTo>
                <a:lnTo>
                  <a:pt x="248797" y="226368"/>
                </a:lnTo>
                <a:lnTo>
                  <a:pt x="273761" y="198758"/>
                </a:lnTo>
                <a:lnTo>
                  <a:pt x="273577" y="192923"/>
                </a:lnTo>
                <a:lnTo>
                  <a:pt x="273793" y="187619"/>
                </a:lnTo>
                <a:lnTo>
                  <a:pt x="272569" y="182358"/>
                </a:lnTo>
                <a:lnTo>
                  <a:pt x="270202" y="178024"/>
                </a:lnTo>
                <a:lnTo>
                  <a:pt x="184218" y="178024"/>
                </a:lnTo>
                <a:lnTo>
                  <a:pt x="184218" y="147396"/>
                </a:lnTo>
                <a:lnTo>
                  <a:pt x="224596" y="135619"/>
                </a:lnTo>
                <a:lnTo>
                  <a:pt x="239511" y="134875"/>
                </a:lnTo>
                <a:lnTo>
                  <a:pt x="356820" y="134875"/>
                </a:lnTo>
                <a:lnTo>
                  <a:pt x="420275" y="71421"/>
                </a:lnTo>
                <a:lnTo>
                  <a:pt x="384908" y="42205"/>
                </a:lnTo>
                <a:lnTo>
                  <a:pt x="343011" y="19433"/>
                </a:lnTo>
                <a:lnTo>
                  <a:pt x="296709" y="5034"/>
                </a:lnTo>
                <a:lnTo>
                  <a:pt x="246994" y="0"/>
                </a:lnTo>
                <a:close/>
              </a:path>
              <a:path w="420369" h="420370">
                <a:moveTo>
                  <a:pt x="177666" y="314026"/>
                </a:moveTo>
                <a:lnTo>
                  <a:pt x="174964" y="314026"/>
                </a:lnTo>
                <a:lnTo>
                  <a:pt x="176617" y="315074"/>
                </a:lnTo>
                <a:lnTo>
                  <a:pt x="177666" y="314026"/>
                </a:lnTo>
                <a:close/>
              </a:path>
              <a:path w="420369" h="420370">
                <a:moveTo>
                  <a:pt x="231291" y="256985"/>
                </a:moveTo>
                <a:lnTo>
                  <a:pt x="223504" y="257040"/>
                </a:lnTo>
                <a:lnTo>
                  <a:pt x="231871" y="257040"/>
                </a:lnTo>
                <a:lnTo>
                  <a:pt x="231291" y="256985"/>
                </a:lnTo>
                <a:close/>
              </a:path>
              <a:path w="420369" h="420370">
                <a:moveTo>
                  <a:pt x="229876" y="229408"/>
                </a:moveTo>
                <a:lnTo>
                  <a:pt x="222437" y="229408"/>
                </a:lnTo>
                <a:lnTo>
                  <a:pt x="229358" y="229457"/>
                </a:lnTo>
                <a:lnTo>
                  <a:pt x="229876" y="229408"/>
                </a:lnTo>
                <a:close/>
              </a:path>
              <a:path w="420369" h="420370">
                <a:moveTo>
                  <a:pt x="356820" y="134875"/>
                </a:moveTo>
                <a:lnTo>
                  <a:pt x="239511" y="134875"/>
                </a:lnTo>
                <a:lnTo>
                  <a:pt x="246183" y="135062"/>
                </a:lnTo>
                <a:lnTo>
                  <a:pt x="252825" y="135648"/>
                </a:lnTo>
                <a:lnTo>
                  <a:pt x="295172" y="151790"/>
                </a:lnTo>
                <a:lnTo>
                  <a:pt x="310691" y="179308"/>
                </a:lnTo>
                <a:lnTo>
                  <a:pt x="310646" y="181048"/>
                </a:lnTo>
                <a:lnTo>
                  <a:pt x="356820" y="134875"/>
                </a:lnTo>
                <a:close/>
              </a:path>
              <a:path w="420369" h="420370">
                <a:moveTo>
                  <a:pt x="236435" y="162474"/>
                </a:moveTo>
                <a:lnTo>
                  <a:pt x="196436" y="171170"/>
                </a:lnTo>
                <a:lnTo>
                  <a:pt x="184218" y="178024"/>
                </a:lnTo>
                <a:lnTo>
                  <a:pt x="270202" y="178024"/>
                </a:lnTo>
                <a:lnTo>
                  <a:pt x="236435" y="162474"/>
                </a:lnTo>
                <a:close/>
              </a:path>
            </a:pathLst>
          </a:custGeom>
          <a:solidFill>
            <a:srgbClr val="000000"/>
          </a:solidFill>
        </p:spPr>
        <p:txBody>
          <a:bodyPr wrap="square" lIns="0" tIns="0" rIns="0" bIns="0" rtlCol="0"/>
          <a:lstStyle/>
          <a:p>
            <a:endParaRPr/>
          </a:p>
        </p:txBody>
      </p:sp>
      <p:sp>
        <p:nvSpPr>
          <p:cNvPr id="5" name="object 5"/>
          <p:cNvSpPr/>
          <p:nvPr/>
        </p:nvSpPr>
        <p:spPr>
          <a:xfrm>
            <a:off x="1170062" y="3452912"/>
            <a:ext cx="494030" cy="494030"/>
          </a:xfrm>
          <a:custGeom>
            <a:avLst/>
            <a:gdLst/>
            <a:ahLst/>
            <a:cxnLst/>
            <a:rect l="l" t="t" r="r" b="b"/>
            <a:pathLst>
              <a:path w="494030" h="494029">
                <a:moveTo>
                  <a:pt x="246870" y="0"/>
                </a:moveTo>
                <a:lnTo>
                  <a:pt x="246680" y="0"/>
                </a:lnTo>
                <a:lnTo>
                  <a:pt x="196889" y="5033"/>
                </a:lnTo>
                <a:lnTo>
                  <a:pt x="150569" y="19432"/>
                </a:lnTo>
                <a:lnTo>
                  <a:pt x="108660" y="42204"/>
                </a:lnTo>
                <a:lnTo>
                  <a:pt x="72149" y="72355"/>
                </a:lnTo>
                <a:lnTo>
                  <a:pt x="42026" y="108893"/>
                </a:lnTo>
                <a:lnTo>
                  <a:pt x="19267" y="150871"/>
                </a:lnTo>
                <a:lnTo>
                  <a:pt x="4905" y="197161"/>
                </a:lnTo>
                <a:lnTo>
                  <a:pt x="34" y="245505"/>
                </a:lnTo>
                <a:lnTo>
                  <a:pt x="0" y="247997"/>
                </a:lnTo>
                <a:lnTo>
                  <a:pt x="4880" y="296434"/>
                </a:lnTo>
                <a:lnTo>
                  <a:pt x="19286" y="343038"/>
                </a:lnTo>
                <a:lnTo>
                  <a:pt x="42040" y="384981"/>
                </a:lnTo>
                <a:lnTo>
                  <a:pt x="72175" y="421526"/>
                </a:lnTo>
                <a:lnTo>
                  <a:pt x="108699" y="451678"/>
                </a:lnTo>
                <a:lnTo>
                  <a:pt x="150620" y="474444"/>
                </a:lnTo>
                <a:lnTo>
                  <a:pt x="196944" y="488832"/>
                </a:lnTo>
                <a:lnTo>
                  <a:pt x="246680" y="493849"/>
                </a:lnTo>
                <a:lnTo>
                  <a:pt x="296417" y="488832"/>
                </a:lnTo>
                <a:lnTo>
                  <a:pt x="342743" y="474444"/>
                </a:lnTo>
                <a:lnTo>
                  <a:pt x="384665" y="451678"/>
                </a:lnTo>
                <a:lnTo>
                  <a:pt x="421191" y="421526"/>
                </a:lnTo>
                <a:lnTo>
                  <a:pt x="451329" y="384981"/>
                </a:lnTo>
                <a:lnTo>
                  <a:pt x="466159" y="357646"/>
                </a:lnTo>
                <a:lnTo>
                  <a:pt x="176134" y="357646"/>
                </a:lnTo>
                <a:lnTo>
                  <a:pt x="176134" y="336922"/>
                </a:lnTo>
                <a:lnTo>
                  <a:pt x="188474" y="296943"/>
                </a:lnTo>
                <a:lnTo>
                  <a:pt x="218853" y="268993"/>
                </a:lnTo>
                <a:lnTo>
                  <a:pt x="244076" y="252835"/>
                </a:lnTo>
                <a:lnTo>
                  <a:pt x="250812" y="247997"/>
                </a:lnTo>
                <a:lnTo>
                  <a:pt x="276024" y="214931"/>
                </a:lnTo>
                <a:lnTo>
                  <a:pt x="277790" y="204615"/>
                </a:lnTo>
                <a:lnTo>
                  <a:pt x="277757" y="194836"/>
                </a:lnTo>
                <a:lnTo>
                  <a:pt x="277026" y="190317"/>
                </a:lnTo>
                <a:lnTo>
                  <a:pt x="276730" y="189429"/>
                </a:lnTo>
                <a:lnTo>
                  <a:pt x="187781" y="189429"/>
                </a:lnTo>
                <a:lnTo>
                  <a:pt x="187781" y="155750"/>
                </a:lnTo>
                <a:lnTo>
                  <a:pt x="221968" y="138594"/>
                </a:lnTo>
                <a:lnTo>
                  <a:pt x="246480" y="136089"/>
                </a:lnTo>
                <a:lnTo>
                  <a:pt x="466140" y="136089"/>
                </a:lnTo>
                <a:lnTo>
                  <a:pt x="451377" y="108867"/>
                </a:lnTo>
                <a:lnTo>
                  <a:pt x="421247" y="72323"/>
                </a:lnTo>
                <a:lnTo>
                  <a:pt x="384785" y="42204"/>
                </a:lnTo>
                <a:lnTo>
                  <a:pt x="342887" y="19432"/>
                </a:lnTo>
                <a:lnTo>
                  <a:pt x="296585" y="5033"/>
                </a:lnTo>
                <a:lnTo>
                  <a:pt x="246870" y="0"/>
                </a:lnTo>
                <a:close/>
              </a:path>
              <a:path w="494030" h="494029">
                <a:moveTo>
                  <a:pt x="466140" y="136089"/>
                </a:moveTo>
                <a:lnTo>
                  <a:pt x="246480" y="136089"/>
                </a:lnTo>
                <a:lnTo>
                  <a:pt x="253170" y="136314"/>
                </a:lnTo>
                <a:lnTo>
                  <a:pt x="259577" y="137025"/>
                </a:lnTo>
                <a:lnTo>
                  <a:pt x="299601" y="156352"/>
                </a:lnTo>
                <a:lnTo>
                  <a:pt x="312939" y="194836"/>
                </a:lnTo>
                <a:lnTo>
                  <a:pt x="313030" y="203093"/>
                </a:lnTo>
                <a:lnTo>
                  <a:pt x="312121" y="210927"/>
                </a:lnTo>
                <a:lnTo>
                  <a:pt x="291441" y="251676"/>
                </a:lnTo>
                <a:lnTo>
                  <a:pt x="261128" y="274962"/>
                </a:lnTo>
                <a:lnTo>
                  <a:pt x="253357" y="279860"/>
                </a:lnTo>
                <a:lnTo>
                  <a:pt x="246448" y="284395"/>
                </a:lnTo>
                <a:lnTo>
                  <a:pt x="240410" y="288567"/>
                </a:lnTo>
                <a:lnTo>
                  <a:pt x="234941" y="292284"/>
                </a:lnTo>
                <a:lnTo>
                  <a:pt x="229780" y="296434"/>
                </a:lnTo>
                <a:lnTo>
                  <a:pt x="212079" y="323247"/>
                </a:lnTo>
                <a:lnTo>
                  <a:pt x="212138" y="328292"/>
                </a:lnTo>
                <a:lnTo>
                  <a:pt x="317211" y="328292"/>
                </a:lnTo>
                <a:lnTo>
                  <a:pt x="317238" y="357646"/>
                </a:lnTo>
                <a:lnTo>
                  <a:pt x="466159" y="357646"/>
                </a:lnTo>
                <a:lnTo>
                  <a:pt x="474084" y="343038"/>
                </a:lnTo>
                <a:lnTo>
                  <a:pt x="488387" y="296943"/>
                </a:lnTo>
                <a:lnTo>
                  <a:pt x="488491" y="296434"/>
                </a:lnTo>
                <a:lnTo>
                  <a:pt x="493480" y="246924"/>
                </a:lnTo>
                <a:lnTo>
                  <a:pt x="488487" y="197160"/>
                </a:lnTo>
                <a:lnTo>
                  <a:pt x="474121" y="150811"/>
                </a:lnTo>
                <a:lnTo>
                  <a:pt x="466140" y="136089"/>
                </a:lnTo>
                <a:close/>
              </a:path>
              <a:path w="494030" h="494029">
                <a:moveTo>
                  <a:pt x="248446" y="163850"/>
                </a:moveTo>
                <a:lnTo>
                  <a:pt x="206857" y="174770"/>
                </a:lnTo>
                <a:lnTo>
                  <a:pt x="187781" y="189429"/>
                </a:lnTo>
                <a:lnTo>
                  <a:pt x="276730" y="189429"/>
                </a:lnTo>
                <a:lnTo>
                  <a:pt x="275591" y="186004"/>
                </a:lnTo>
                <a:lnTo>
                  <a:pt x="274237" y="181843"/>
                </a:lnTo>
                <a:lnTo>
                  <a:pt x="253628" y="164842"/>
                </a:lnTo>
                <a:lnTo>
                  <a:pt x="248446" y="163850"/>
                </a:lnTo>
                <a:close/>
              </a:path>
            </a:pathLst>
          </a:custGeom>
          <a:solidFill>
            <a:srgbClr val="000000"/>
          </a:solidFill>
        </p:spPr>
        <p:txBody>
          <a:bodyPr wrap="square" lIns="0" tIns="0" rIns="0" bIns="0" rtlCol="0"/>
          <a:lstStyle/>
          <a:p>
            <a:endParaRPr/>
          </a:p>
        </p:txBody>
      </p:sp>
      <p:sp>
        <p:nvSpPr>
          <p:cNvPr id="6" name="object 6"/>
          <p:cNvSpPr/>
          <p:nvPr/>
        </p:nvSpPr>
        <p:spPr>
          <a:xfrm>
            <a:off x="1169954" y="1788704"/>
            <a:ext cx="420370" cy="420370"/>
          </a:xfrm>
          <a:custGeom>
            <a:avLst/>
            <a:gdLst/>
            <a:ahLst/>
            <a:cxnLst/>
            <a:rect l="l" t="t" r="r" b="b"/>
            <a:pathLst>
              <a:path w="420369" h="420369">
                <a:moveTo>
                  <a:pt x="246983" y="0"/>
                </a:moveTo>
                <a:lnTo>
                  <a:pt x="196998" y="5033"/>
                </a:lnTo>
                <a:lnTo>
                  <a:pt x="150678" y="19431"/>
                </a:lnTo>
                <a:lnTo>
                  <a:pt x="108770" y="42202"/>
                </a:lnTo>
                <a:lnTo>
                  <a:pt x="72283" y="72323"/>
                </a:lnTo>
                <a:lnTo>
                  <a:pt x="42148" y="108867"/>
                </a:lnTo>
                <a:lnTo>
                  <a:pt x="19394" y="150811"/>
                </a:lnTo>
                <a:lnTo>
                  <a:pt x="5013" y="197161"/>
                </a:lnTo>
                <a:lnTo>
                  <a:pt x="0" y="246924"/>
                </a:lnTo>
                <a:lnTo>
                  <a:pt x="5013" y="296688"/>
                </a:lnTo>
                <a:lnTo>
                  <a:pt x="19394" y="343038"/>
                </a:lnTo>
                <a:lnTo>
                  <a:pt x="42148" y="384981"/>
                </a:lnTo>
                <a:lnTo>
                  <a:pt x="71320" y="420358"/>
                </a:lnTo>
                <a:lnTo>
                  <a:pt x="236321" y="255360"/>
                </a:lnTo>
                <a:lnTo>
                  <a:pt x="236321" y="192425"/>
                </a:lnTo>
                <a:lnTo>
                  <a:pt x="187987" y="192425"/>
                </a:lnTo>
                <a:lnTo>
                  <a:pt x="187987" y="162420"/>
                </a:lnTo>
                <a:lnTo>
                  <a:pt x="218056" y="151584"/>
                </a:lnTo>
                <a:lnTo>
                  <a:pt x="223807" y="149249"/>
                </a:lnTo>
                <a:lnTo>
                  <a:pt x="229303" y="146372"/>
                </a:lnTo>
                <a:lnTo>
                  <a:pt x="234908" y="143495"/>
                </a:lnTo>
                <a:lnTo>
                  <a:pt x="237680" y="141978"/>
                </a:lnTo>
                <a:lnTo>
                  <a:pt x="240420" y="140380"/>
                </a:lnTo>
                <a:lnTo>
                  <a:pt x="243453" y="138803"/>
                </a:lnTo>
                <a:lnTo>
                  <a:pt x="246436" y="137069"/>
                </a:lnTo>
                <a:lnTo>
                  <a:pt x="252301" y="133293"/>
                </a:lnTo>
                <a:lnTo>
                  <a:pt x="255290" y="131559"/>
                </a:lnTo>
                <a:lnTo>
                  <a:pt x="258328" y="129977"/>
                </a:lnTo>
                <a:lnTo>
                  <a:pt x="361707" y="129977"/>
                </a:lnTo>
                <a:lnTo>
                  <a:pt x="420266" y="71419"/>
                </a:lnTo>
                <a:lnTo>
                  <a:pt x="384837" y="42171"/>
                </a:lnTo>
                <a:lnTo>
                  <a:pt x="342998" y="19431"/>
                </a:lnTo>
                <a:lnTo>
                  <a:pt x="296697" y="5033"/>
                </a:lnTo>
                <a:lnTo>
                  <a:pt x="246983" y="0"/>
                </a:lnTo>
                <a:close/>
              </a:path>
              <a:path w="420369" h="420369">
                <a:moveTo>
                  <a:pt x="361707" y="129977"/>
                </a:moveTo>
                <a:lnTo>
                  <a:pt x="273858" y="129977"/>
                </a:lnTo>
                <a:lnTo>
                  <a:pt x="273858" y="217824"/>
                </a:lnTo>
                <a:lnTo>
                  <a:pt x="361707" y="129977"/>
                </a:lnTo>
                <a:close/>
              </a:path>
              <a:path w="420369" h="420369">
                <a:moveTo>
                  <a:pt x="236321" y="172351"/>
                </a:moveTo>
                <a:lnTo>
                  <a:pt x="198210" y="189802"/>
                </a:lnTo>
                <a:lnTo>
                  <a:pt x="187987" y="192425"/>
                </a:lnTo>
                <a:lnTo>
                  <a:pt x="236321" y="192425"/>
                </a:lnTo>
                <a:lnTo>
                  <a:pt x="236321" y="172351"/>
                </a:lnTo>
                <a:close/>
              </a:path>
            </a:pathLst>
          </a:custGeom>
          <a:solidFill>
            <a:srgbClr val="000000"/>
          </a:solidFill>
        </p:spPr>
        <p:txBody>
          <a:bodyPr wrap="square" lIns="0" tIns="0" rIns="0" bIns="0" rtlCol="0"/>
          <a:lstStyle/>
          <a:p>
            <a:endParaRPr/>
          </a:p>
        </p:txBody>
      </p:sp>
      <p:sp>
        <p:nvSpPr>
          <p:cNvPr id="7" name="object 7"/>
          <p:cNvSpPr/>
          <p:nvPr/>
        </p:nvSpPr>
        <p:spPr>
          <a:xfrm>
            <a:off x="7589519" y="1522475"/>
            <a:ext cx="3502152" cy="221437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589519" y="3907535"/>
            <a:ext cx="3502152" cy="2267712"/>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pPr marL="38100">
                <a:lnSpc>
                  <a:spcPts val="1425"/>
                </a:lnSpc>
              </a:pPr>
              <a:t>4</a:t>
            </a:fld>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6023" y="1298447"/>
            <a:ext cx="2853055" cy="1364476"/>
          </a:xfrm>
          <a:prstGeom prst="rect">
            <a:avLst/>
          </a:prstGeom>
          <a:solidFill>
            <a:srgbClr val="B8C2E9"/>
          </a:solidFill>
        </p:spPr>
        <p:txBody>
          <a:bodyPr vert="horz" wrap="square" lIns="0" tIns="223520" rIns="0" bIns="0" rtlCol="0">
            <a:spAutoFit/>
          </a:bodyPr>
          <a:lstStyle/>
          <a:p>
            <a:pPr marL="868044" marR="551815" indent="-309880">
              <a:lnSpc>
                <a:spcPct val="100000"/>
              </a:lnSpc>
              <a:spcBef>
                <a:spcPts val="1760"/>
              </a:spcBef>
            </a:pPr>
            <a:r>
              <a:rPr lang="en-US" b="1" dirty="0" err="1">
                <a:latin typeface="Arial"/>
                <a:cs typeface="Arial"/>
              </a:rPr>
              <a:t>Trì</a:t>
            </a:r>
            <a:r>
              <a:rPr lang="en-US" b="1" dirty="0">
                <a:latin typeface="Arial"/>
                <a:cs typeface="Arial"/>
              </a:rPr>
              <a:t> </a:t>
            </a:r>
            <a:r>
              <a:rPr lang="en-US" b="1" dirty="0" err="1">
                <a:latin typeface="Arial"/>
                <a:cs typeface="Arial"/>
              </a:rPr>
              <a:t>hoãn</a:t>
            </a:r>
            <a:r>
              <a:rPr lang="en-US" b="1" dirty="0">
                <a:latin typeface="Arial"/>
                <a:cs typeface="Arial"/>
              </a:rPr>
              <a:t> </a:t>
            </a:r>
            <a:r>
              <a:rPr lang="en-US" b="1" dirty="0" err="1">
                <a:latin typeface="Arial"/>
                <a:cs typeface="Arial"/>
              </a:rPr>
              <a:t>sự</a:t>
            </a:r>
            <a:r>
              <a:rPr lang="en-US" b="1" dirty="0">
                <a:latin typeface="Arial"/>
                <a:cs typeface="Arial"/>
              </a:rPr>
              <a:t> </a:t>
            </a:r>
            <a:r>
              <a:rPr lang="en-US" b="1" dirty="0" err="1">
                <a:latin typeface="Arial"/>
                <a:cs typeface="Arial"/>
              </a:rPr>
              <a:t>khởi</a:t>
            </a:r>
            <a:r>
              <a:rPr lang="en-US" b="1" dirty="0">
                <a:latin typeface="Arial"/>
                <a:cs typeface="Arial"/>
              </a:rPr>
              <a:t> </a:t>
            </a:r>
            <a:r>
              <a:rPr lang="en-US" b="1" dirty="0" err="1">
                <a:latin typeface="Arial"/>
                <a:cs typeface="Arial"/>
              </a:rPr>
              <a:t>phát</a:t>
            </a:r>
            <a:r>
              <a:rPr lang="en-US" b="1" dirty="0">
                <a:latin typeface="Arial"/>
                <a:cs typeface="Arial"/>
              </a:rPr>
              <a:t> </a:t>
            </a:r>
            <a:r>
              <a:rPr lang="en-US" b="1" dirty="0" err="1">
                <a:latin typeface="Arial"/>
                <a:cs typeface="Arial"/>
              </a:rPr>
              <a:t>của</a:t>
            </a:r>
            <a:r>
              <a:rPr lang="en-US" b="1" dirty="0">
                <a:latin typeface="Arial"/>
                <a:cs typeface="Arial"/>
              </a:rPr>
              <a:t> </a:t>
            </a:r>
            <a:r>
              <a:rPr lang="en-US" b="1" dirty="0" err="1">
                <a:latin typeface="Arial"/>
                <a:cs typeface="Arial"/>
              </a:rPr>
              <a:t>chứng</a:t>
            </a:r>
            <a:r>
              <a:rPr lang="en-US" b="1" dirty="0">
                <a:latin typeface="Arial"/>
                <a:cs typeface="Arial"/>
              </a:rPr>
              <a:t> </a:t>
            </a:r>
            <a:r>
              <a:rPr lang="en-US" b="1" dirty="0" err="1">
                <a:latin typeface="Arial"/>
                <a:cs typeface="Arial"/>
              </a:rPr>
              <a:t>sa</a:t>
            </a:r>
            <a:r>
              <a:rPr lang="en-US" b="1" dirty="0">
                <a:latin typeface="Arial"/>
                <a:cs typeface="Arial"/>
              </a:rPr>
              <a:t> </a:t>
            </a:r>
            <a:r>
              <a:rPr lang="en-US" b="1" dirty="0" err="1">
                <a:latin typeface="Arial"/>
                <a:cs typeface="Arial"/>
              </a:rPr>
              <a:t>sút</a:t>
            </a:r>
            <a:r>
              <a:rPr lang="en-US" b="1" dirty="0">
                <a:latin typeface="Arial"/>
                <a:cs typeface="Arial"/>
              </a:rPr>
              <a:t> </a:t>
            </a:r>
            <a:r>
              <a:rPr lang="en-US" b="1" dirty="0" err="1">
                <a:latin typeface="Arial"/>
                <a:cs typeface="Arial"/>
              </a:rPr>
              <a:t>trí</a:t>
            </a:r>
            <a:r>
              <a:rPr lang="en-US" b="1" dirty="0">
                <a:latin typeface="Arial"/>
                <a:cs typeface="Arial"/>
              </a:rPr>
              <a:t> </a:t>
            </a:r>
            <a:r>
              <a:rPr lang="en-US" sz="2000" b="1" dirty="0" err="1">
                <a:latin typeface="Arial"/>
                <a:cs typeface="Arial"/>
              </a:rPr>
              <a:t>tuệ</a:t>
            </a:r>
            <a:endParaRPr sz="2000" b="1" dirty="0">
              <a:latin typeface="Arial"/>
              <a:cs typeface="Arial"/>
            </a:endParaRPr>
          </a:p>
        </p:txBody>
      </p:sp>
      <p:sp>
        <p:nvSpPr>
          <p:cNvPr id="3" name="object 3"/>
          <p:cNvSpPr txBox="1"/>
          <p:nvPr/>
        </p:nvSpPr>
        <p:spPr>
          <a:xfrm>
            <a:off x="1706879" y="2699004"/>
            <a:ext cx="2853055" cy="1333698"/>
          </a:xfrm>
          <a:prstGeom prst="rect">
            <a:avLst/>
          </a:prstGeom>
          <a:solidFill>
            <a:srgbClr val="B8C2E9"/>
          </a:solidFill>
        </p:spPr>
        <p:txBody>
          <a:bodyPr vert="horz" wrap="square" lIns="0" tIns="223520" rIns="0" bIns="0" rtlCol="0">
            <a:spAutoFit/>
          </a:bodyPr>
          <a:lstStyle/>
          <a:p>
            <a:pPr marL="457200" marR="323215" indent="-127000">
              <a:lnSpc>
                <a:spcPct val="100000"/>
              </a:lnSpc>
              <a:spcBef>
                <a:spcPts val="1760"/>
              </a:spcBef>
            </a:pPr>
            <a:r>
              <a:rPr lang="en-US" b="1" dirty="0" err="1">
                <a:latin typeface="Arial"/>
                <a:cs typeface="Arial"/>
              </a:rPr>
              <a:t>Cải</a:t>
            </a:r>
            <a:r>
              <a:rPr lang="en-US" b="1" dirty="0">
                <a:latin typeface="Arial"/>
                <a:cs typeface="Arial"/>
              </a:rPr>
              <a:t> </a:t>
            </a:r>
            <a:r>
              <a:rPr lang="en-US" b="1" dirty="0" err="1">
                <a:latin typeface="Arial"/>
                <a:cs typeface="Arial"/>
              </a:rPr>
              <a:t>thiện</a:t>
            </a:r>
            <a:r>
              <a:rPr lang="en-US" b="1" dirty="0">
                <a:latin typeface="Arial"/>
                <a:cs typeface="Arial"/>
              </a:rPr>
              <a:t> </a:t>
            </a:r>
            <a:r>
              <a:rPr lang="en-US" b="1" dirty="0" err="1">
                <a:latin typeface="Arial"/>
                <a:cs typeface="Arial"/>
              </a:rPr>
              <a:t>khả</a:t>
            </a:r>
            <a:r>
              <a:rPr lang="en-US" b="1" dirty="0">
                <a:latin typeface="Arial"/>
                <a:cs typeface="Arial"/>
              </a:rPr>
              <a:t> </a:t>
            </a:r>
            <a:r>
              <a:rPr lang="en-US" b="1" dirty="0" err="1">
                <a:latin typeface="Arial"/>
                <a:cs typeface="Arial"/>
              </a:rPr>
              <a:t>năng</a:t>
            </a:r>
            <a:r>
              <a:rPr lang="en-US" b="1" dirty="0">
                <a:latin typeface="Arial"/>
                <a:cs typeface="Arial"/>
              </a:rPr>
              <a:t> </a:t>
            </a:r>
            <a:r>
              <a:rPr lang="en-US" b="1" dirty="0" err="1">
                <a:latin typeface="Arial"/>
                <a:cs typeface="Arial"/>
              </a:rPr>
              <a:t>phát</a:t>
            </a:r>
            <a:r>
              <a:rPr lang="en-US" b="1" dirty="0">
                <a:latin typeface="Arial"/>
                <a:cs typeface="Arial"/>
              </a:rPr>
              <a:t> </a:t>
            </a:r>
            <a:r>
              <a:rPr lang="en-US" b="1" dirty="0" err="1">
                <a:latin typeface="Arial"/>
                <a:cs typeface="Arial"/>
              </a:rPr>
              <a:t>hiện</a:t>
            </a:r>
            <a:r>
              <a:rPr lang="en-US" b="1" dirty="0">
                <a:latin typeface="Arial"/>
                <a:cs typeface="Arial"/>
              </a:rPr>
              <a:t> </a:t>
            </a:r>
            <a:r>
              <a:rPr lang="en-US" b="1" dirty="0" err="1">
                <a:latin typeface="Arial"/>
                <a:cs typeface="Arial"/>
              </a:rPr>
              <a:t>và</a:t>
            </a:r>
            <a:r>
              <a:rPr lang="en-US" b="1" dirty="0">
                <a:latin typeface="Arial"/>
                <a:cs typeface="Arial"/>
              </a:rPr>
              <a:t> </a:t>
            </a:r>
            <a:r>
              <a:rPr lang="en-US" b="1" dirty="0" err="1">
                <a:latin typeface="Arial"/>
                <a:cs typeface="Arial"/>
              </a:rPr>
              <a:t>trì</a:t>
            </a:r>
            <a:r>
              <a:rPr lang="en-US" b="1" dirty="0">
                <a:latin typeface="Arial"/>
                <a:cs typeface="Arial"/>
              </a:rPr>
              <a:t> </a:t>
            </a:r>
            <a:r>
              <a:rPr lang="en-US" b="1" dirty="0" err="1">
                <a:latin typeface="Arial"/>
                <a:cs typeface="Arial"/>
              </a:rPr>
              <a:t>hoãn</a:t>
            </a:r>
            <a:r>
              <a:rPr lang="en-US" b="1" dirty="0">
                <a:latin typeface="Arial"/>
                <a:cs typeface="Arial"/>
              </a:rPr>
              <a:t> </a:t>
            </a:r>
            <a:r>
              <a:rPr lang="en-US" b="1" dirty="0" err="1">
                <a:latin typeface="Arial"/>
                <a:cs typeface="Arial"/>
              </a:rPr>
              <a:t>và</a:t>
            </a:r>
            <a:r>
              <a:rPr lang="en-US" b="1" dirty="0">
                <a:latin typeface="Arial"/>
                <a:cs typeface="Arial"/>
              </a:rPr>
              <a:t> </a:t>
            </a:r>
            <a:r>
              <a:rPr lang="en-US" b="1" dirty="0" err="1">
                <a:latin typeface="Arial"/>
                <a:cs typeface="Arial"/>
              </a:rPr>
              <a:t>sự</a:t>
            </a:r>
            <a:r>
              <a:rPr lang="en-US" b="1" dirty="0">
                <a:latin typeface="Arial"/>
                <a:cs typeface="Arial"/>
              </a:rPr>
              <a:t> </a:t>
            </a:r>
            <a:r>
              <a:rPr lang="en-US" b="1" dirty="0" err="1">
                <a:latin typeface="Arial"/>
                <a:cs typeface="Arial"/>
              </a:rPr>
              <a:t>suy</a:t>
            </a:r>
            <a:r>
              <a:rPr lang="en-US" b="1" dirty="0">
                <a:latin typeface="Arial"/>
                <a:cs typeface="Arial"/>
              </a:rPr>
              <a:t> </a:t>
            </a:r>
            <a:r>
              <a:rPr lang="en-US" b="1" dirty="0" err="1">
                <a:latin typeface="Arial"/>
                <a:cs typeface="Arial"/>
              </a:rPr>
              <a:t>giảm</a:t>
            </a:r>
            <a:r>
              <a:rPr lang="en-US" b="1" dirty="0">
                <a:latin typeface="Arial"/>
                <a:cs typeface="Arial"/>
              </a:rPr>
              <a:t>. </a:t>
            </a:r>
            <a:endParaRPr b="1" dirty="0">
              <a:latin typeface="Arial"/>
              <a:cs typeface="Arial"/>
            </a:endParaRPr>
          </a:p>
        </p:txBody>
      </p:sp>
      <p:sp>
        <p:nvSpPr>
          <p:cNvPr id="4" name="object 4"/>
          <p:cNvSpPr txBox="1"/>
          <p:nvPr/>
        </p:nvSpPr>
        <p:spPr>
          <a:xfrm>
            <a:off x="1652016" y="4066032"/>
            <a:ext cx="2853055" cy="949619"/>
          </a:xfrm>
          <a:prstGeom prst="rect">
            <a:avLst/>
          </a:prstGeom>
          <a:solidFill>
            <a:srgbClr val="B8C2E9"/>
          </a:solidFill>
        </p:spPr>
        <p:txBody>
          <a:bodyPr vert="horz" wrap="square" lIns="0" tIns="3175" rIns="0" bIns="0" rtlCol="0">
            <a:spAutoFit/>
          </a:bodyPr>
          <a:lstStyle/>
          <a:p>
            <a:pPr>
              <a:lnSpc>
                <a:spcPct val="100000"/>
              </a:lnSpc>
              <a:spcBef>
                <a:spcPts val="25"/>
              </a:spcBef>
            </a:pPr>
            <a:endParaRPr sz="2550" dirty="0">
              <a:latin typeface="Times New Roman"/>
              <a:cs typeface="Times New Roman"/>
            </a:endParaRPr>
          </a:p>
          <a:p>
            <a:pPr marL="671830">
              <a:lnSpc>
                <a:spcPct val="100000"/>
              </a:lnSpc>
            </a:pPr>
            <a:r>
              <a:rPr lang="en-US" b="1" i="1" dirty="0" err="1">
                <a:latin typeface="Arial"/>
                <a:cs typeface="Arial"/>
              </a:rPr>
              <a:t>Phòng</a:t>
            </a:r>
            <a:r>
              <a:rPr lang="en-US" b="1" i="1" dirty="0">
                <a:latin typeface="Arial"/>
                <a:cs typeface="Arial"/>
              </a:rPr>
              <a:t> </a:t>
            </a:r>
            <a:r>
              <a:rPr lang="en-US" b="1" i="1" err="1">
                <a:latin typeface="Arial"/>
                <a:cs typeface="Arial"/>
              </a:rPr>
              <a:t>tránh</a:t>
            </a:r>
            <a:r>
              <a:rPr lang="en-US" b="1" i="1">
                <a:latin typeface="Arial"/>
                <a:cs typeface="Arial"/>
              </a:rPr>
              <a:t> </a:t>
            </a:r>
            <a:r>
              <a:rPr lang="en-US" b="1" i="1" smtClean="0">
                <a:latin typeface="Arial"/>
                <a:cs typeface="Arial"/>
              </a:rPr>
              <a:t>ngã</a:t>
            </a:r>
            <a:endParaRPr lang="en-US" b="1" i="1" dirty="0">
              <a:latin typeface="Arial"/>
              <a:cs typeface="Arial"/>
            </a:endParaRPr>
          </a:p>
          <a:p>
            <a:pPr marL="671830">
              <a:lnSpc>
                <a:spcPct val="100000"/>
              </a:lnSpc>
            </a:pPr>
            <a:endParaRPr dirty="0">
              <a:latin typeface="Arial"/>
              <a:cs typeface="Arial"/>
            </a:endParaRPr>
          </a:p>
        </p:txBody>
      </p:sp>
      <p:sp>
        <p:nvSpPr>
          <p:cNvPr id="5" name="object 5"/>
          <p:cNvSpPr txBox="1"/>
          <p:nvPr/>
        </p:nvSpPr>
        <p:spPr>
          <a:xfrm>
            <a:off x="1716023" y="5494020"/>
            <a:ext cx="2853055" cy="903452"/>
          </a:xfrm>
          <a:prstGeom prst="rect">
            <a:avLst/>
          </a:prstGeom>
          <a:solidFill>
            <a:srgbClr val="B8C2E9"/>
          </a:solidFill>
        </p:spPr>
        <p:txBody>
          <a:bodyPr vert="horz" wrap="square" lIns="0" tIns="71755" rIns="0" bIns="0" rtlCol="0">
            <a:spAutoFit/>
          </a:bodyPr>
          <a:lstStyle/>
          <a:p>
            <a:pPr marL="393700" marR="387985" algn="ctr">
              <a:lnSpc>
                <a:spcPct val="100000"/>
              </a:lnSpc>
              <a:spcBef>
                <a:spcPts val="565"/>
              </a:spcBef>
            </a:pPr>
            <a:r>
              <a:rPr lang="en-US" b="1" dirty="0" err="1">
                <a:latin typeface="Arial"/>
                <a:cs typeface="Arial"/>
              </a:rPr>
              <a:t>Cải</a:t>
            </a:r>
            <a:r>
              <a:rPr lang="en-US" b="1" dirty="0">
                <a:latin typeface="Arial"/>
                <a:cs typeface="Arial"/>
              </a:rPr>
              <a:t> </a:t>
            </a:r>
            <a:r>
              <a:rPr lang="en-US" b="1" dirty="0" err="1">
                <a:latin typeface="Arial"/>
                <a:cs typeface="Arial"/>
              </a:rPr>
              <a:t>thiện</a:t>
            </a:r>
            <a:r>
              <a:rPr lang="en-US" b="1" dirty="0">
                <a:latin typeface="Arial"/>
                <a:cs typeface="Arial"/>
              </a:rPr>
              <a:t> </a:t>
            </a:r>
            <a:r>
              <a:rPr lang="en-US" b="1" dirty="0" err="1">
                <a:latin typeface="Arial"/>
                <a:cs typeface="Arial"/>
              </a:rPr>
              <a:t>khả</a:t>
            </a:r>
            <a:r>
              <a:rPr lang="en-US" b="1" dirty="0">
                <a:latin typeface="Arial"/>
                <a:cs typeface="Arial"/>
              </a:rPr>
              <a:t> </a:t>
            </a:r>
            <a:r>
              <a:rPr lang="en-US" b="1" dirty="0" err="1">
                <a:latin typeface="Arial"/>
                <a:cs typeface="Arial"/>
              </a:rPr>
              <a:t>năng</a:t>
            </a:r>
            <a:r>
              <a:rPr lang="en-US" b="1" dirty="0">
                <a:latin typeface="Arial"/>
                <a:cs typeface="Arial"/>
              </a:rPr>
              <a:t> </a:t>
            </a:r>
            <a:r>
              <a:rPr lang="en-US" b="1" dirty="0" err="1">
                <a:latin typeface="Arial"/>
                <a:cs typeface="Arial"/>
              </a:rPr>
              <a:t>tự</a:t>
            </a:r>
            <a:r>
              <a:rPr lang="en-US" b="1" dirty="0">
                <a:latin typeface="Arial"/>
                <a:cs typeface="Arial"/>
              </a:rPr>
              <a:t> </a:t>
            </a:r>
            <a:r>
              <a:rPr lang="en-US" b="1" dirty="0" err="1">
                <a:latin typeface="Arial"/>
                <a:cs typeface="Arial"/>
              </a:rPr>
              <a:t>quản</a:t>
            </a:r>
            <a:r>
              <a:rPr lang="en-US" b="1" dirty="0">
                <a:latin typeface="Arial"/>
                <a:cs typeface="Arial"/>
              </a:rPr>
              <a:t> </a:t>
            </a:r>
            <a:r>
              <a:rPr lang="en-US" b="1" dirty="0" err="1">
                <a:latin typeface="Arial"/>
                <a:cs typeface="Arial"/>
              </a:rPr>
              <a:t>lý</a:t>
            </a:r>
            <a:r>
              <a:rPr lang="en-US" b="1" dirty="0">
                <a:latin typeface="Arial"/>
                <a:cs typeface="Arial"/>
              </a:rPr>
              <a:t> </a:t>
            </a:r>
            <a:r>
              <a:rPr lang="en-US" b="1" dirty="0" err="1">
                <a:latin typeface="Arial"/>
                <a:cs typeface="Arial"/>
              </a:rPr>
              <a:t>các</a:t>
            </a:r>
            <a:r>
              <a:rPr lang="en-US" b="1" dirty="0">
                <a:latin typeface="Arial"/>
                <a:cs typeface="Arial"/>
              </a:rPr>
              <a:t> </a:t>
            </a:r>
            <a:r>
              <a:rPr lang="en-US" b="1" dirty="0" err="1">
                <a:latin typeface="Arial"/>
                <a:cs typeface="Arial"/>
              </a:rPr>
              <a:t>bệnh</a:t>
            </a:r>
            <a:r>
              <a:rPr lang="en-US" b="1" dirty="0">
                <a:latin typeface="Arial"/>
                <a:cs typeface="Arial"/>
              </a:rPr>
              <a:t> </a:t>
            </a:r>
            <a:r>
              <a:rPr lang="en-US" b="1" dirty="0" err="1">
                <a:latin typeface="Arial"/>
                <a:cs typeface="Arial"/>
              </a:rPr>
              <a:t>mãn</a:t>
            </a:r>
            <a:r>
              <a:rPr lang="en-US" b="1" dirty="0">
                <a:latin typeface="Arial"/>
                <a:cs typeface="Arial"/>
              </a:rPr>
              <a:t> </a:t>
            </a:r>
            <a:r>
              <a:rPr lang="en-US" b="1" dirty="0" err="1">
                <a:latin typeface="Arial"/>
                <a:cs typeface="Arial"/>
              </a:rPr>
              <a:t>tính</a:t>
            </a:r>
            <a:endParaRPr b="1" dirty="0">
              <a:latin typeface="Arial"/>
              <a:cs typeface="Arial"/>
            </a:endParaRPr>
          </a:p>
        </p:txBody>
      </p:sp>
      <p:sp>
        <p:nvSpPr>
          <p:cNvPr id="6" name="object 6"/>
          <p:cNvSpPr txBox="1"/>
          <p:nvPr/>
        </p:nvSpPr>
        <p:spPr>
          <a:xfrm>
            <a:off x="5001767" y="4085844"/>
            <a:ext cx="2853055" cy="1056700"/>
          </a:xfrm>
          <a:prstGeom prst="rect">
            <a:avLst/>
          </a:prstGeom>
          <a:solidFill>
            <a:srgbClr val="F78D7B"/>
          </a:solidFill>
        </p:spPr>
        <p:txBody>
          <a:bodyPr vert="horz" wrap="square" lIns="0" tIns="223520" rIns="0" bIns="0" rtlCol="0">
            <a:spAutoFit/>
          </a:bodyPr>
          <a:lstStyle/>
          <a:p>
            <a:pPr marL="334645" marR="125730" indent="-203200">
              <a:lnSpc>
                <a:spcPct val="100000"/>
              </a:lnSpc>
              <a:spcBef>
                <a:spcPts val="1760"/>
              </a:spcBef>
            </a:pPr>
            <a:r>
              <a:rPr lang="en-US" b="1" i="1" dirty="0" err="1">
                <a:latin typeface="Arial"/>
                <a:cs typeface="Arial"/>
              </a:rPr>
              <a:t>Nâng</a:t>
            </a:r>
            <a:r>
              <a:rPr lang="en-US" b="1" i="1" dirty="0">
                <a:latin typeface="Arial"/>
                <a:cs typeface="Arial"/>
              </a:rPr>
              <a:t> </a:t>
            </a:r>
            <a:r>
              <a:rPr lang="en-US" b="1" i="1" dirty="0" err="1">
                <a:latin typeface="Arial"/>
                <a:cs typeface="Arial"/>
              </a:rPr>
              <a:t>cao</a:t>
            </a:r>
            <a:r>
              <a:rPr lang="en-US" b="1" i="1" dirty="0">
                <a:latin typeface="Arial"/>
                <a:cs typeface="Arial"/>
              </a:rPr>
              <a:t> </a:t>
            </a:r>
            <a:r>
              <a:rPr lang="en-US" b="1" i="1" dirty="0" err="1">
                <a:latin typeface="Arial"/>
                <a:cs typeface="Arial"/>
              </a:rPr>
              <a:t>chất</a:t>
            </a:r>
            <a:r>
              <a:rPr lang="en-US" b="1" i="1" dirty="0">
                <a:latin typeface="Arial"/>
                <a:cs typeface="Arial"/>
              </a:rPr>
              <a:t> </a:t>
            </a:r>
            <a:r>
              <a:rPr lang="en-US" b="1" i="1" dirty="0" err="1">
                <a:latin typeface="Arial"/>
                <a:cs typeface="Arial"/>
              </a:rPr>
              <a:t>lượng</a:t>
            </a:r>
            <a:r>
              <a:rPr lang="en-US" b="1" i="1" dirty="0">
                <a:latin typeface="Arial"/>
                <a:cs typeface="Arial"/>
              </a:rPr>
              <a:t> </a:t>
            </a:r>
            <a:r>
              <a:rPr lang="en-US" b="1" i="1" dirty="0" err="1">
                <a:latin typeface="Arial"/>
                <a:cs typeface="Arial"/>
              </a:rPr>
              <a:t>của</a:t>
            </a:r>
            <a:r>
              <a:rPr lang="en-US" b="1" i="1" dirty="0">
                <a:latin typeface="Arial"/>
                <a:cs typeface="Arial"/>
              </a:rPr>
              <a:t> </a:t>
            </a:r>
            <a:r>
              <a:rPr lang="en-US" b="1" i="1" dirty="0" err="1">
                <a:latin typeface="Arial"/>
                <a:cs typeface="Arial"/>
              </a:rPr>
              <a:t>nhân</a:t>
            </a:r>
            <a:r>
              <a:rPr lang="en-US" b="1" i="1" dirty="0">
                <a:latin typeface="Arial"/>
                <a:cs typeface="Arial"/>
              </a:rPr>
              <a:t> </a:t>
            </a:r>
            <a:r>
              <a:rPr lang="en-US" b="1" i="1" dirty="0" err="1">
                <a:latin typeface="Arial"/>
                <a:cs typeface="Arial"/>
              </a:rPr>
              <a:t>viên</a:t>
            </a:r>
            <a:r>
              <a:rPr lang="en-US" b="1" i="1" dirty="0">
                <a:latin typeface="Arial"/>
                <a:cs typeface="Arial"/>
              </a:rPr>
              <a:t> </a:t>
            </a:r>
            <a:r>
              <a:rPr lang="en-US" b="1" i="1" dirty="0" err="1">
                <a:latin typeface="Arial"/>
                <a:cs typeface="Arial"/>
              </a:rPr>
              <a:t>chăm</a:t>
            </a:r>
            <a:r>
              <a:rPr lang="en-US" b="1" i="1" dirty="0">
                <a:latin typeface="Arial"/>
                <a:cs typeface="Arial"/>
              </a:rPr>
              <a:t> </a:t>
            </a:r>
            <a:r>
              <a:rPr lang="en-US" b="1" i="1" dirty="0" err="1">
                <a:latin typeface="Arial"/>
                <a:cs typeface="Arial"/>
              </a:rPr>
              <a:t>sóc</a:t>
            </a:r>
            <a:r>
              <a:rPr lang="en-US" b="1" i="1" dirty="0">
                <a:latin typeface="Arial"/>
                <a:cs typeface="Arial"/>
              </a:rPr>
              <a:t> </a:t>
            </a:r>
            <a:r>
              <a:rPr lang="en-US" b="1" i="1" dirty="0" err="1">
                <a:latin typeface="Arial"/>
                <a:cs typeface="Arial"/>
              </a:rPr>
              <a:t>tại</a:t>
            </a:r>
            <a:r>
              <a:rPr lang="en-US" b="1" i="1" dirty="0">
                <a:latin typeface="Arial"/>
                <a:cs typeface="Arial"/>
              </a:rPr>
              <a:t> </a:t>
            </a:r>
            <a:r>
              <a:rPr lang="en-US" b="1" i="1" dirty="0" err="1">
                <a:latin typeface="Arial"/>
                <a:cs typeface="Arial"/>
              </a:rPr>
              <a:t>nhà</a:t>
            </a:r>
            <a:endParaRPr dirty="0">
              <a:latin typeface="Arial"/>
              <a:cs typeface="Arial"/>
            </a:endParaRPr>
          </a:p>
        </p:txBody>
      </p:sp>
      <p:sp>
        <p:nvSpPr>
          <p:cNvPr id="7" name="object 7"/>
          <p:cNvSpPr txBox="1"/>
          <p:nvPr/>
        </p:nvSpPr>
        <p:spPr>
          <a:xfrm>
            <a:off x="5032247" y="2685288"/>
            <a:ext cx="2853055" cy="1333057"/>
          </a:xfrm>
          <a:prstGeom prst="rect">
            <a:avLst/>
          </a:prstGeom>
          <a:solidFill>
            <a:srgbClr val="F78D7B"/>
          </a:solidFill>
        </p:spPr>
        <p:txBody>
          <a:bodyPr vert="horz" wrap="square" lIns="0" tIns="70485" rIns="0" bIns="0" rtlCol="0">
            <a:spAutoFit/>
          </a:bodyPr>
          <a:lstStyle/>
          <a:p>
            <a:pPr marL="211454" marR="201930" algn="ctr">
              <a:lnSpc>
                <a:spcPct val="100000"/>
              </a:lnSpc>
              <a:spcBef>
                <a:spcPts val="555"/>
              </a:spcBef>
            </a:pPr>
            <a:endParaRPr lang="en-US" b="1" dirty="0">
              <a:latin typeface="Arial"/>
              <a:cs typeface="Arial"/>
            </a:endParaRPr>
          </a:p>
          <a:p>
            <a:pPr marL="211454" marR="201930" algn="ctr">
              <a:lnSpc>
                <a:spcPct val="100000"/>
              </a:lnSpc>
              <a:spcBef>
                <a:spcPts val="555"/>
              </a:spcBef>
            </a:pPr>
            <a:r>
              <a:rPr lang="en-US" b="1" dirty="0" err="1">
                <a:latin typeface="Arial"/>
                <a:cs typeface="Arial"/>
              </a:rPr>
              <a:t>Có</a:t>
            </a:r>
            <a:r>
              <a:rPr lang="en-US" b="1" dirty="0">
                <a:latin typeface="Arial"/>
                <a:cs typeface="Arial"/>
              </a:rPr>
              <a:t> </a:t>
            </a:r>
            <a:r>
              <a:rPr lang="en-US" b="1" dirty="0" err="1">
                <a:latin typeface="Arial"/>
                <a:cs typeface="Arial"/>
              </a:rPr>
              <a:t>khả</a:t>
            </a:r>
            <a:r>
              <a:rPr lang="en-US" b="1" dirty="0">
                <a:latin typeface="Arial"/>
                <a:cs typeface="Arial"/>
              </a:rPr>
              <a:t> </a:t>
            </a:r>
            <a:r>
              <a:rPr lang="en-US" b="1" dirty="0" err="1">
                <a:latin typeface="Arial"/>
                <a:cs typeface="Arial"/>
              </a:rPr>
              <a:t>năng</a:t>
            </a:r>
            <a:r>
              <a:rPr lang="en-US" b="1" dirty="0">
                <a:latin typeface="Arial"/>
                <a:cs typeface="Arial"/>
              </a:rPr>
              <a:t> </a:t>
            </a:r>
            <a:r>
              <a:rPr lang="en-US" b="1" dirty="0" err="1">
                <a:latin typeface="Arial"/>
                <a:cs typeface="Arial"/>
              </a:rPr>
              <a:t>sống</a:t>
            </a:r>
            <a:r>
              <a:rPr lang="en-US" b="1" dirty="0">
                <a:latin typeface="Arial"/>
                <a:cs typeface="Arial"/>
              </a:rPr>
              <a:t> </a:t>
            </a:r>
            <a:r>
              <a:rPr lang="en-US" b="1" dirty="0" err="1">
                <a:latin typeface="Arial"/>
                <a:cs typeface="Arial"/>
              </a:rPr>
              <a:t>tự</a:t>
            </a:r>
            <a:r>
              <a:rPr lang="en-US" b="1" dirty="0">
                <a:latin typeface="Arial"/>
                <a:cs typeface="Arial"/>
              </a:rPr>
              <a:t> </a:t>
            </a:r>
            <a:r>
              <a:rPr lang="en-US" b="1" dirty="0" err="1">
                <a:latin typeface="Arial"/>
                <a:cs typeface="Arial"/>
              </a:rPr>
              <a:t>chủ</a:t>
            </a:r>
            <a:r>
              <a:rPr lang="en-US" b="1" dirty="0">
                <a:latin typeface="Arial"/>
                <a:cs typeface="Arial"/>
              </a:rPr>
              <a:t> </a:t>
            </a:r>
            <a:r>
              <a:rPr lang="en-US" b="1" dirty="0" err="1">
                <a:latin typeface="Arial"/>
                <a:cs typeface="Arial"/>
              </a:rPr>
              <a:t>dù</a:t>
            </a:r>
            <a:r>
              <a:rPr lang="en-US" b="1" dirty="0">
                <a:latin typeface="Arial"/>
                <a:cs typeface="Arial"/>
              </a:rPr>
              <a:t> </a:t>
            </a:r>
            <a:r>
              <a:rPr lang="en-US" b="1" dirty="0" err="1">
                <a:latin typeface="Arial"/>
                <a:cs typeface="Arial"/>
              </a:rPr>
              <a:t>bị</a:t>
            </a:r>
            <a:r>
              <a:rPr lang="en-US" b="1" dirty="0">
                <a:latin typeface="Arial"/>
                <a:cs typeface="Arial"/>
              </a:rPr>
              <a:t> </a:t>
            </a:r>
            <a:r>
              <a:rPr lang="en-US" b="1" dirty="0" err="1">
                <a:latin typeface="Arial"/>
                <a:cs typeface="Arial"/>
              </a:rPr>
              <a:t>khuyết</a:t>
            </a:r>
            <a:r>
              <a:rPr lang="en-US" b="1" dirty="0">
                <a:latin typeface="Arial"/>
                <a:cs typeface="Arial"/>
              </a:rPr>
              <a:t> </a:t>
            </a:r>
            <a:r>
              <a:rPr lang="en-US" b="1" dirty="0" err="1">
                <a:latin typeface="Arial"/>
                <a:cs typeface="Arial"/>
              </a:rPr>
              <a:t>tật</a:t>
            </a:r>
            <a:endParaRPr lang="en-US" b="1" dirty="0">
              <a:latin typeface="Arial"/>
              <a:cs typeface="Arial"/>
            </a:endParaRPr>
          </a:p>
          <a:p>
            <a:pPr marL="211454" marR="201930" algn="ctr">
              <a:lnSpc>
                <a:spcPct val="100000"/>
              </a:lnSpc>
              <a:spcBef>
                <a:spcPts val="555"/>
              </a:spcBef>
            </a:pPr>
            <a:endParaRPr lang="en-US" b="1" dirty="0">
              <a:latin typeface="Arial"/>
              <a:cs typeface="Arial"/>
            </a:endParaRPr>
          </a:p>
        </p:txBody>
      </p:sp>
      <p:sp>
        <p:nvSpPr>
          <p:cNvPr id="8" name="object 8"/>
          <p:cNvSpPr txBox="1"/>
          <p:nvPr/>
        </p:nvSpPr>
        <p:spPr>
          <a:xfrm>
            <a:off x="5007864" y="1313688"/>
            <a:ext cx="2853055" cy="1317668"/>
          </a:xfrm>
          <a:prstGeom prst="rect">
            <a:avLst/>
          </a:prstGeom>
          <a:solidFill>
            <a:srgbClr val="F78D7B"/>
          </a:solidFill>
        </p:spPr>
        <p:txBody>
          <a:bodyPr vert="horz" wrap="square" lIns="0" tIns="222885" rIns="0" bIns="0" rtlCol="0">
            <a:spAutoFit/>
          </a:bodyPr>
          <a:lstStyle/>
          <a:p>
            <a:pPr algn="ctr">
              <a:lnSpc>
                <a:spcPct val="100000"/>
              </a:lnSpc>
              <a:spcBef>
                <a:spcPts val="1755"/>
              </a:spcBef>
            </a:pPr>
            <a:r>
              <a:rPr lang="vi-VN" b="1" dirty="0">
                <a:latin typeface="Arial"/>
                <a:cs typeface="Arial"/>
              </a:rPr>
              <a:t>Tăng cường hỗ trợ cho người chăm sóc</a:t>
            </a:r>
            <a:endParaRPr lang="en-US" b="1" dirty="0">
              <a:latin typeface="Arial"/>
              <a:cs typeface="Arial"/>
            </a:endParaRPr>
          </a:p>
          <a:p>
            <a:pPr algn="ctr">
              <a:lnSpc>
                <a:spcPct val="100000"/>
              </a:lnSpc>
              <a:spcBef>
                <a:spcPts val="1755"/>
              </a:spcBef>
            </a:pPr>
            <a:endParaRPr lang="en-US" sz="2000" b="1" dirty="0">
              <a:latin typeface="Arial"/>
              <a:cs typeface="Arial"/>
            </a:endParaRPr>
          </a:p>
        </p:txBody>
      </p:sp>
      <p:sp>
        <p:nvSpPr>
          <p:cNvPr id="9" name="object 9"/>
          <p:cNvSpPr txBox="1"/>
          <p:nvPr/>
        </p:nvSpPr>
        <p:spPr>
          <a:xfrm>
            <a:off x="5001767" y="5516879"/>
            <a:ext cx="2853055" cy="938847"/>
          </a:xfrm>
          <a:prstGeom prst="rect">
            <a:avLst/>
          </a:prstGeom>
          <a:solidFill>
            <a:srgbClr val="34AC8A"/>
          </a:solidFill>
        </p:spPr>
        <p:txBody>
          <a:bodyPr vert="horz" wrap="square" lIns="0" tIns="10160" rIns="0" bIns="0" rtlCol="0">
            <a:spAutoFit/>
          </a:bodyPr>
          <a:lstStyle/>
          <a:p>
            <a:pPr marL="938530" marR="161925" indent="-770255">
              <a:lnSpc>
                <a:spcPct val="114999"/>
              </a:lnSpc>
              <a:spcBef>
                <a:spcPts val="80"/>
              </a:spcBef>
            </a:pPr>
            <a:r>
              <a:rPr lang="en-US" b="1" i="1" dirty="0" err="1">
                <a:latin typeface="Arial"/>
                <a:cs typeface="Arial"/>
              </a:rPr>
              <a:t>Cải</a:t>
            </a:r>
            <a:r>
              <a:rPr lang="en-US" b="1" i="1" dirty="0">
                <a:latin typeface="Arial"/>
                <a:cs typeface="Arial"/>
              </a:rPr>
              <a:t> </a:t>
            </a:r>
            <a:r>
              <a:rPr lang="en-US" b="1" i="1" dirty="0" err="1">
                <a:latin typeface="Arial"/>
                <a:cs typeface="Arial"/>
              </a:rPr>
              <a:t>thiện</a:t>
            </a:r>
            <a:r>
              <a:rPr lang="en-US" b="1" i="1" dirty="0">
                <a:latin typeface="Arial"/>
                <a:cs typeface="Arial"/>
              </a:rPr>
              <a:t> </a:t>
            </a:r>
            <a:r>
              <a:rPr lang="en-US" b="1" i="1" dirty="0" err="1">
                <a:latin typeface="Arial"/>
                <a:cs typeface="Arial"/>
              </a:rPr>
              <a:t>năng</a:t>
            </a:r>
            <a:r>
              <a:rPr lang="en-US" b="1" i="1" dirty="0">
                <a:latin typeface="Arial"/>
                <a:cs typeface="Arial"/>
              </a:rPr>
              <a:t> </a:t>
            </a:r>
            <a:r>
              <a:rPr lang="en-US" b="1" i="1" dirty="0" err="1">
                <a:latin typeface="Arial"/>
                <a:cs typeface="Arial"/>
              </a:rPr>
              <a:t>suất</a:t>
            </a:r>
            <a:r>
              <a:rPr lang="en-US" b="1" i="1" dirty="0">
                <a:latin typeface="Arial"/>
                <a:cs typeface="Arial"/>
              </a:rPr>
              <a:t> </a:t>
            </a:r>
            <a:r>
              <a:rPr lang="en-US" b="1" i="1" dirty="0" err="1">
                <a:latin typeface="Arial"/>
                <a:cs typeface="Arial"/>
              </a:rPr>
              <a:t>của</a:t>
            </a:r>
            <a:r>
              <a:rPr lang="en-US" b="1" i="1" dirty="0">
                <a:latin typeface="Arial"/>
                <a:cs typeface="Arial"/>
              </a:rPr>
              <a:t> </a:t>
            </a:r>
            <a:r>
              <a:rPr lang="en-US" b="1" i="1" dirty="0" err="1">
                <a:latin typeface="Arial"/>
                <a:cs typeface="Arial"/>
              </a:rPr>
              <a:t>người</a:t>
            </a:r>
            <a:r>
              <a:rPr lang="en-US" b="1" i="1" dirty="0">
                <a:latin typeface="Arial"/>
                <a:cs typeface="Arial"/>
              </a:rPr>
              <a:t> </a:t>
            </a:r>
            <a:r>
              <a:rPr lang="en-US" b="1" i="1" dirty="0" err="1">
                <a:latin typeface="Arial"/>
                <a:cs typeface="Arial"/>
              </a:rPr>
              <a:t>lao</a:t>
            </a:r>
            <a:r>
              <a:rPr lang="en-US" b="1" i="1" dirty="0">
                <a:latin typeface="Arial"/>
                <a:cs typeface="Arial"/>
              </a:rPr>
              <a:t> </a:t>
            </a:r>
            <a:r>
              <a:rPr lang="en-US" b="1" i="1" dirty="0" err="1">
                <a:latin typeface="Arial"/>
                <a:cs typeface="Arial"/>
              </a:rPr>
              <a:t>động</a:t>
            </a:r>
            <a:r>
              <a:rPr lang="en-US" b="1" i="1" dirty="0">
                <a:latin typeface="Arial"/>
                <a:cs typeface="Arial"/>
              </a:rPr>
              <a:t> </a:t>
            </a:r>
            <a:r>
              <a:rPr lang="en-US" b="1" i="1" dirty="0" err="1">
                <a:latin typeface="Arial"/>
                <a:cs typeface="Arial"/>
              </a:rPr>
              <a:t>lớn</a:t>
            </a:r>
            <a:r>
              <a:rPr lang="en-US" b="1" i="1" dirty="0">
                <a:latin typeface="Arial"/>
                <a:cs typeface="Arial"/>
              </a:rPr>
              <a:t> </a:t>
            </a:r>
            <a:r>
              <a:rPr lang="en-US" b="1" i="1" dirty="0" err="1">
                <a:latin typeface="Arial"/>
                <a:cs typeface="Arial"/>
              </a:rPr>
              <a:t>tuổi</a:t>
            </a:r>
            <a:endParaRPr dirty="0">
              <a:latin typeface="Arial"/>
              <a:cs typeface="Arial"/>
            </a:endParaRPr>
          </a:p>
        </p:txBody>
      </p:sp>
      <p:sp>
        <p:nvSpPr>
          <p:cNvPr id="10" name="object 10"/>
          <p:cNvSpPr/>
          <p:nvPr/>
        </p:nvSpPr>
        <p:spPr>
          <a:xfrm>
            <a:off x="876246" y="1450133"/>
            <a:ext cx="536575" cy="581660"/>
          </a:xfrm>
          <a:custGeom>
            <a:avLst/>
            <a:gdLst/>
            <a:ahLst/>
            <a:cxnLst/>
            <a:rect l="l" t="t" r="r" b="b"/>
            <a:pathLst>
              <a:path w="536575" h="581660">
                <a:moveTo>
                  <a:pt x="282876" y="0"/>
                </a:moveTo>
                <a:lnTo>
                  <a:pt x="233156" y="3809"/>
                </a:lnTo>
                <a:lnTo>
                  <a:pt x="184586" y="17779"/>
                </a:lnTo>
                <a:lnTo>
                  <a:pt x="138319" y="39369"/>
                </a:lnTo>
                <a:lnTo>
                  <a:pt x="96738" y="68579"/>
                </a:lnTo>
                <a:lnTo>
                  <a:pt x="61829" y="104139"/>
                </a:lnTo>
                <a:lnTo>
                  <a:pt x="34139" y="146049"/>
                </a:lnTo>
                <a:lnTo>
                  <a:pt x="14218" y="191769"/>
                </a:lnTo>
                <a:lnTo>
                  <a:pt x="2617" y="240029"/>
                </a:lnTo>
                <a:lnTo>
                  <a:pt x="83" y="288289"/>
                </a:lnTo>
                <a:lnTo>
                  <a:pt x="0" y="293369"/>
                </a:lnTo>
                <a:lnTo>
                  <a:pt x="4660" y="344169"/>
                </a:lnTo>
                <a:lnTo>
                  <a:pt x="18658" y="393699"/>
                </a:lnTo>
                <a:lnTo>
                  <a:pt x="41380" y="440689"/>
                </a:lnTo>
                <a:lnTo>
                  <a:pt x="72329" y="482599"/>
                </a:lnTo>
                <a:lnTo>
                  <a:pt x="111008" y="518159"/>
                </a:lnTo>
                <a:lnTo>
                  <a:pt x="111008" y="581659"/>
                </a:lnTo>
                <a:lnTo>
                  <a:pt x="251100" y="441959"/>
                </a:lnTo>
                <a:lnTo>
                  <a:pt x="178814" y="441959"/>
                </a:lnTo>
                <a:lnTo>
                  <a:pt x="173458" y="401319"/>
                </a:lnTo>
                <a:lnTo>
                  <a:pt x="161392" y="379729"/>
                </a:lnTo>
                <a:lnTo>
                  <a:pt x="148619" y="369569"/>
                </a:lnTo>
                <a:lnTo>
                  <a:pt x="141144" y="367029"/>
                </a:lnTo>
                <a:lnTo>
                  <a:pt x="127106" y="360679"/>
                </a:lnTo>
                <a:lnTo>
                  <a:pt x="109360" y="349249"/>
                </a:lnTo>
                <a:lnTo>
                  <a:pt x="92674" y="330199"/>
                </a:lnTo>
                <a:lnTo>
                  <a:pt x="81814" y="303529"/>
                </a:lnTo>
                <a:lnTo>
                  <a:pt x="80873" y="302259"/>
                </a:lnTo>
                <a:lnTo>
                  <a:pt x="80873" y="297179"/>
                </a:lnTo>
                <a:lnTo>
                  <a:pt x="72044" y="279399"/>
                </a:lnTo>
                <a:lnTo>
                  <a:pt x="69572" y="259079"/>
                </a:lnTo>
                <a:lnTo>
                  <a:pt x="73456" y="240029"/>
                </a:lnTo>
                <a:lnTo>
                  <a:pt x="83698" y="222249"/>
                </a:lnTo>
                <a:lnTo>
                  <a:pt x="81814" y="215899"/>
                </a:lnTo>
                <a:lnTo>
                  <a:pt x="80873" y="208279"/>
                </a:lnTo>
                <a:lnTo>
                  <a:pt x="80873" y="201929"/>
                </a:lnTo>
                <a:lnTo>
                  <a:pt x="84728" y="180339"/>
                </a:lnTo>
                <a:lnTo>
                  <a:pt x="95470" y="161289"/>
                </a:lnTo>
                <a:lnTo>
                  <a:pt x="111862" y="147319"/>
                </a:lnTo>
                <a:lnTo>
                  <a:pt x="132668" y="139699"/>
                </a:lnTo>
                <a:lnTo>
                  <a:pt x="142365" y="121919"/>
                </a:lnTo>
                <a:lnTo>
                  <a:pt x="156565" y="107949"/>
                </a:lnTo>
                <a:lnTo>
                  <a:pt x="174120" y="99059"/>
                </a:lnTo>
                <a:lnTo>
                  <a:pt x="193882" y="96519"/>
                </a:lnTo>
                <a:lnTo>
                  <a:pt x="211611" y="96519"/>
                </a:lnTo>
                <a:lnTo>
                  <a:pt x="218264" y="90169"/>
                </a:lnTo>
                <a:lnTo>
                  <a:pt x="229079" y="82549"/>
                </a:lnTo>
                <a:lnTo>
                  <a:pt x="241130" y="78739"/>
                </a:lnTo>
                <a:lnTo>
                  <a:pt x="254153" y="76199"/>
                </a:lnTo>
                <a:lnTo>
                  <a:pt x="476494" y="76200"/>
                </a:lnTo>
                <a:lnTo>
                  <a:pt x="469014" y="68580"/>
                </a:lnTo>
                <a:lnTo>
                  <a:pt x="427433" y="39370"/>
                </a:lnTo>
                <a:lnTo>
                  <a:pt x="381166" y="17780"/>
                </a:lnTo>
                <a:lnTo>
                  <a:pt x="332596" y="3810"/>
                </a:lnTo>
                <a:lnTo>
                  <a:pt x="282876" y="0"/>
                </a:lnTo>
                <a:close/>
              </a:path>
              <a:path w="536575" h="581660">
                <a:moveTo>
                  <a:pt x="203723" y="306069"/>
                </a:moveTo>
                <a:lnTo>
                  <a:pt x="172222" y="306069"/>
                </a:lnTo>
                <a:lnTo>
                  <a:pt x="177872" y="311149"/>
                </a:lnTo>
                <a:lnTo>
                  <a:pt x="189173" y="317499"/>
                </a:lnTo>
                <a:lnTo>
                  <a:pt x="195912" y="322579"/>
                </a:lnTo>
                <a:lnTo>
                  <a:pt x="221074" y="359409"/>
                </a:lnTo>
                <a:lnTo>
                  <a:pt x="222134" y="441959"/>
                </a:lnTo>
                <a:lnTo>
                  <a:pt x="239085" y="441959"/>
                </a:lnTo>
                <a:lnTo>
                  <a:pt x="239012" y="370839"/>
                </a:lnTo>
                <a:lnTo>
                  <a:pt x="225901" y="325119"/>
                </a:lnTo>
                <a:lnTo>
                  <a:pt x="205241" y="307339"/>
                </a:lnTo>
                <a:lnTo>
                  <a:pt x="203723" y="306069"/>
                </a:lnTo>
                <a:close/>
              </a:path>
              <a:path w="536575" h="581660">
                <a:moveTo>
                  <a:pt x="481481" y="81280"/>
                </a:moveTo>
                <a:lnTo>
                  <a:pt x="344295" y="81280"/>
                </a:lnTo>
                <a:lnTo>
                  <a:pt x="358686" y="83820"/>
                </a:lnTo>
                <a:lnTo>
                  <a:pt x="372577" y="90170"/>
                </a:lnTo>
                <a:lnTo>
                  <a:pt x="384349" y="99060"/>
                </a:lnTo>
                <a:lnTo>
                  <a:pt x="393648" y="110490"/>
                </a:lnTo>
                <a:lnTo>
                  <a:pt x="400123" y="124460"/>
                </a:lnTo>
                <a:lnTo>
                  <a:pt x="403890" y="124460"/>
                </a:lnTo>
                <a:lnTo>
                  <a:pt x="449446" y="142240"/>
                </a:lnTo>
                <a:lnTo>
                  <a:pt x="468870" y="187960"/>
                </a:lnTo>
                <a:lnTo>
                  <a:pt x="468870" y="190500"/>
                </a:lnTo>
                <a:lnTo>
                  <a:pt x="483275" y="201930"/>
                </a:lnTo>
                <a:lnTo>
                  <a:pt x="486639" y="207010"/>
                </a:lnTo>
                <a:lnTo>
                  <a:pt x="384646" y="308610"/>
                </a:lnTo>
                <a:lnTo>
                  <a:pt x="346444" y="308610"/>
                </a:lnTo>
                <a:lnTo>
                  <a:pt x="321193" y="313690"/>
                </a:lnTo>
                <a:lnTo>
                  <a:pt x="300534" y="327660"/>
                </a:lnTo>
                <a:lnTo>
                  <a:pt x="286584" y="347979"/>
                </a:lnTo>
                <a:lnTo>
                  <a:pt x="281463" y="372109"/>
                </a:lnTo>
                <a:lnTo>
                  <a:pt x="281463" y="411479"/>
                </a:lnTo>
                <a:lnTo>
                  <a:pt x="250843" y="441959"/>
                </a:lnTo>
                <a:lnTo>
                  <a:pt x="251100" y="441959"/>
                </a:lnTo>
                <a:lnTo>
                  <a:pt x="536379" y="157480"/>
                </a:lnTo>
                <a:lnTo>
                  <a:pt x="531613" y="146050"/>
                </a:lnTo>
                <a:lnTo>
                  <a:pt x="503923" y="104140"/>
                </a:lnTo>
                <a:lnTo>
                  <a:pt x="481481" y="81280"/>
                </a:lnTo>
                <a:close/>
              </a:path>
              <a:path w="536575" h="581660">
                <a:moveTo>
                  <a:pt x="124193" y="182879"/>
                </a:moveTo>
                <a:lnTo>
                  <a:pt x="120426" y="184149"/>
                </a:lnTo>
                <a:lnTo>
                  <a:pt x="114775" y="190499"/>
                </a:lnTo>
                <a:lnTo>
                  <a:pt x="112892" y="194309"/>
                </a:lnTo>
                <a:lnTo>
                  <a:pt x="114775" y="196849"/>
                </a:lnTo>
                <a:lnTo>
                  <a:pt x="116394" y="205739"/>
                </a:lnTo>
                <a:lnTo>
                  <a:pt x="135140" y="241299"/>
                </a:lnTo>
                <a:lnTo>
                  <a:pt x="148678" y="250189"/>
                </a:lnTo>
                <a:lnTo>
                  <a:pt x="150061" y="260349"/>
                </a:lnTo>
                <a:lnTo>
                  <a:pt x="152680" y="270509"/>
                </a:lnTo>
                <a:lnTo>
                  <a:pt x="156359" y="279399"/>
                </a:lnTo>
                <a:lnTo>
                  <a:pt x="160921" y="288289"/>
                </a:lnTo>
                <a:lnTo>
                  <a:pt x="155638" y="294639"/>
                </a:lnTo>
                <a:lnTo>
                  <a:pt x="149737" y="299719"/>
                </a:lnTo>
                <a:lnTo>
                  <a:pt x="143307" y="304799"/>
                </a:lnTo>
                <a:lnTo>
                  <a:pt x="136435" y="309879"/>
                </a:lnTo>
                <a:lnTo>
                  <a:pt x="133610" y="311149"/>
                </a:lnTo>
                <a:lnTo>
                  <a:pt x="131727" y="314959"/>
                </a:lnTo>
                <a:lnTo>
                  <a:pt x="130785" y="318769"/>
                </a:lnTo>
                <a:lnTo>
                  <a:pt x="130785" y="322579"/>
                </a:lnTo>
                <a:lnTo>
                  <a:pt x="132668" y="326389"/>
                </a:lnTo>
                <a:lnTo>
                  <a:pt x="140202" y="330199"/>
                </a:lnTo>
                <a:lnTo>
                  <a:pt x="143969" y="330199"/>
                </a:lnTo>
                <a:lnTo>
                  <a:pt x="146795" y="327659"/>
                </a:lnTo>
                <a:lnTo>
                  <a:pt x="153681" y="322579"/>
                </a:lnTo>
                <a:lnTo>
                  <a:pt x="160214" y="317499"/>
                </a:lnTo>
                <a:lnTo>
                  <a:pt x="166395" y="312419"/>
                </a:lnTo>
                <a:lnTo>
                  <a:pt x="172222" y="306069"/>
                </a:lnTo>
                <a:lnTo>
                  <a:pt x="203723" y="306069"/>
                </a:lnTo>
                <a:lnTo>
                  <a:pt x="197649" y="300989"/>
                </a:lnTo>
                <a:lnTo>
                  <a:pt x="192028" y="297179"/>
                </a:lnTo>
                <a:lnTo>
                  <a:pt x="186583" y="293369"/>
                </a:lnTo>
                <a:lnTo>
                  <a:pt x="181492" y="288289"/>
                </a:lnTo>
                <a:lnTo>
                  <a:pt x="176930" y="283209"/>
                </a:lnTo>
                <a:lnTo>
                  <a:pt x="174105" y="279399"/>
                </a:lnTo>
                <a:lnTo>
                  <a:pt x="170338" y="270509"/>
                </a:lnTo>
                <a:lnTo>
                  <a:pt x="178961" y="266699"/>
                </a:lnTo>
                <a:lnTo>
                  <a:pt x="187760" y="265429"/>
                </a:lnTo>
                <a:lnTo>
                  <a:pt x="210833" y="265429"/>
                </a:lnTo>
                <a:lnTo>
                  <a:pt x="215542" y="261619"/>
                </a:lnTo>
                <a:lnTo>
                  <a:pt x="215542" y="255269"/>
                </a:lnTo>
                <a:lnTo>
                  <a:pt x="216483" y="250189"/>
                </a:lnTo>
                <a:lnTo>
                  <a:pt x="215542" y="248919"/>
                </a:lnTo>
                <a:lnTo>
                  <a:pt x="164688" y="248919"/>
                </a:lnTo>
                <a:lnTo>
                  <a:pt x="164688" y="245109"/>
                </a:lnTo>
                <a:lnTo>
                  <a:pt x="163746" y="243839"/>
                </a:lnTo>
                <a:lnTo>
                  <a:pt x="163525" y="237489"/>
                </a:lnTo>
                <a:lnTo>
                  <a:pt x="164099" y="231139"/>
                </a:lnTo>
                <a:lnTo>
                  <a:pt x="164982" y="226059"/>
                </a:lnTo>
                <a:lnTo>
                  <a:pt x="146795" y="226059"/>
                </a:lnTo>
                <a:lnTo>
                  <a:pt x="143028" y="222249"/>
                </a:lnTo>
                <a:lnTo>
                  <a:pt x="142086" y="219709"/>
                </a:lnTo>
                <a:lnTo>
                  <a:pt x="139452" y="213359"/>
                </a:lnTo>
                <a:lnTo>
                  <a:pt x="137259" y="207009"/>
                </a:lnTo>
                <a:lnTo>
                  <a:pt x="135597" y="200659"/>
                </a:lnTo>
                <a:lnTo>
                  <a:pt x="134552" y="194309"/>
                </a:lnTo>
                <a:lnTo>
                  <a:pt x="133610" y="190499"/>
                </a:lnTo>
                <a:lnTo>
                  <a:pt x="130785" y="186689"/>
                </a:lnTo>
                <a:lnTo>
                  <a:pt x="127960" y="185419"/>
                </a:lnTo>
                <a:lnTo>
                  <a:pt x="124193" y="182879"/>
                </a:lnTo>
                <a:close/>
              </a:path>
              <a:path w="536575" h="581660">
                <a:moveTo>
                  <a:pt x="352638" y="179070"/>
                </a:moveTo>
                <a:lnTo>
                  <a:pt x="225901" y="179069"/>
                </a:lnTo>
                <a:lnTo>
                  <a:pt x="230609" y="180339"/>
                </a:lnTo>
                <a:lnTo>
                  <a:pt x="238143" y="182879"/>
                </a:lnTo>
                <a:lnTo>
                  <a:pt x="261348" y="213359"/>
                </a:lnTo>
                <a:lnTo>
                  <a:pt x="261687" y="223519"/>
                </a:lnTo>
                <a:lnTo>
                  <a:pt x="259936" y="233679"/>
                </a:lnTo>
                <a:lnTo>
                  <a:pt x="256154" y="243839"/>
                </a:lnTo>
                <a:lnTo>
                  <a:pt x="250430" y="252729"/>
                </a:lnTo>
                <a:lnTo>
                  <a:pt x="239085" y="264159"/>
                </a:lnTo>
                <a:lnTo>
                  <a:pt x="238143" y="270509"/>
                </a:lnTo>
                <a:lnTo>
                  <a:pt x="241910" y="275589"/>
                </a:lnTo>
                <a:lnTo>
                  <a:pt x="245677" y="279399"/>
                </a:lnTo>
                <a:lnTo>
                  <a:pt x="251328" y="280669"/>
                </a:lnTo>
                <a:lnTo>
                  <a:pt x="256036" y="276859"/>
                </a:lnTo>
                <a:lnTo>
                  <a:pt x="260789" y="271779"/>
                </a:lnTo>
                <a:lnTo>
                  <a:pt x="265101" y="267969"/>
                </a:lnTo>
                <a:lnTo>
                  <a:pt x="268882" y="262889"/>
                </a:lnTo>
                <a:lnTo>
                  <a:pt x="272046" y="256539"/>
                </a:lnTo>
                <a:lnTo>
                  <a:pt x="272988" y="256539"/>
                </a:lnTo>
                <a:lnTo>
                  <a:pt x="319133" y="242570"/>
                </a:lnTo>
                <a:lnTo>
                  <a:pt x="324313" y="234950"/>
                </a:lnTo>
                <a:lnTo>
                  <a:pt x="280522" y="234949"/>
                </a:lnTo>
                <a:lnTo>
                  <a:pt x="281463" y="232409"/>
                </a:lnTo>
                <a:lnTo>
                  <a:pt x="282405" y="228599"/>
                </a:lnTo>
                <a:lnTo>
                  <a:pt x="282531" y="219709"/>
                </a:lnTo>
                <a:lnTo>
                  <a:pt x="282471" y="215899"/>
                </a:lnTo>
                <a:lnTo>
                  <a:pt x="281699" y="207009"/>
                </a:lnTo>
                <a:lnTo>
                  <a:pt x="279757" y="199389"/>
                </a:lnTo>
                <a:lnTo>
                  <a:pt x="276755" y="190499"/>
                </a:lnTo>
                <a:lnTo>
                  <a:pt x="350649" y="190500"/>
                </a:lnTo>
                <a:lnTo>
                  <a:pt x="341735" y="184150"/>
                </a:lnTo>
                <a:lnTo>
                  <a:pt x="352638" y="179070"/>
                </a:lnTo>
                <a:close/>
              </a:path>
              <a:path w="536575" h="581660">
                <a:moveTo>
                  <a:pt x="350649" y="190500"/>
                </a:moveTo>
                <a:lnTo>
                  <a:pt x="319133" y="190500"/>
                </a:lnTo>
                <a:lnTo>
                  <a:pt x="329007" y="200660"/>
                </a:lnTo>
                <a:lnTo>
                  <a:pt x="340204" y="209550"/>
                </a:lnTo>
                <a:lnTo>
                  <a:pt x="352638" y="215900"/>
                </a:lnTo>
                <a:lnTo>
                  <a:pt x="366220" y="220980"/>
                </a:lnTo>
                <a:lnTo>
                  <a:pt x="383907" y="231140"/>
                </a:lnTo>
                <a:lnTo>
                  <a:pt x="398946" y="242570"/>
                </a:lnTo>
                <a:lnTo>
                  <a:pt x="409393" y="257810"/>
                </a:lnTo>
                <a:lnTo>
                  <a:pt x="413307" y="275590"/>
                </a:lnTo>
                <a:lnTo>
                  <a:pt x="413307" y="279400"/>
                </a:lnTo>
                <a:lnTo>
                  <a:pt x="413464" y="279400"/>
                </a:lnTo>
                <a:lnTo>
                  <a:pt x="432349" y="260350"/>
                </a:lnTo>
                <a:lnTo>
                  <a:pt x="427315" y="246380"/>
                </a:lnTo>
                <a:lnTo>
                  <a:pt x="419325" y="233680"/>
                </a:lnTo>
                <a:lnTo>
                  <a:pt x="408598" y="223520"/>
                </a:lnTo>
                <a:lnTo>
                  <a:pt x="418119" y="222250"/>
                </a:lnTo>
                <a:lnTo>
                  <a:pt x="426845" y="218440"/>
                </a:lnTo>
                <a:lnTo>
                  <a:pt x="434688" y="213360"/>
                </a:lnTo>
                <a:lnTo>
                  <a:pt x="441559" y="207010"/>
                </a:lnTo>
                <a:lnTo>
                  <a:pt x="445326" y="201930"/>
                </a:lnTo>
                <a:lnTo>
                  <a:pt x="390705" y="201930"/>
                </a:lnTo>
                <a:lnTo>
                  <a:pt x="377359" y="200660"/>
                </a:lnTo>
                <a:lnTo>
                  <a:pt x="364454" y="196850"/>
                </a:lnTo>
                <a:lnTo>
                  <a:pt x="352432" y="191770"/>
                </a:lnTo>
                <a:lnTo>
                  <a:pt x="350649" y="190500"/>
                </a:lnTo>
                <a:close/>
              </a:path>
              <a:path w="536575" h="581660">
                <a:moveTo>
                  <a:pt x="197266" y="242569"/>
                </a:moveTo>
                <a:lnTo>
                  <a:pt x="175429" y="245109"/>
                </a:lnTo>
                <a:lnTo>
                  <a:pt x="164688" y="248919"/>
                </a:lnTo>
                <a:lnTo>
                  <a:pt x="215542" y="248919"/>
                </a:lnTo>
                <a:lnTo>
                  <a:pt x="212716" y="245109"/>
                </a:lnTo>
                <a:lnTo>
                  <a:pt x="208008" y="243839"/>
                </a:lnTo>
                <a:lnTo>
                  <a:pt x="197266" y="242569"/>
                </a:lnTo>
                <a:close/>
              </a:path>
              <a:path w="536575" h="581660">
                <a:moveTo>
                  <a:pt x="318191" y="223520"/>
                </a:moveTo>
                <a:lnTo>
                  <a:pt x="312541" y="223520"/>
                </a:lnTo>
                <a:lnTo>
                  <a:pt x="307832" y="226060"/>
                </a:lnTo>
                <a:lnTo>
                  <a:pt x="301446" y="228600"/>
                </a:lnTo>
                <a:lnTo>
                  <a:pt x="294883" y="232410"/>
                </a:lnTo>
                <a:lnTo>
                  <a:pt x="287967" y="233680"/>
                </a:lnTo>
                <a:lnTo>
                  <a:pt x="280522" y="234949"/>
                </a:lnTo>
                <a:lnTo>
                  <a:pt x="324313" y="234950"/>
                </a:lnTo>
                <a:lnTo>
                  <a:pt x="324783" y="233680"/>
                </a:lnTo>
                <a:lnTo>
                  <a:pt x="323842" y="229870"/>
                </a:lnTo>
                <a:lnTo>
                  <a:pt x="321958" y="228600"/>
                </a:lnTo>
                <a:lnTo>
                  <a:pt x="318191" y="223520"/>
                </a:lnTo>
                <a:close/>
              </a:path>
              <a:path w="536575" h="581660">
                <a:moveTo>
                  <a:pt x="175988" y="135889"/>
                </a:moveTo>
                <a:lnTo>
                  <a:pt x="168455" y="135889"/>
                </a:lnTo>
                <a:lnTo>
                  <a:pt x="162804" y="142239"/>
                </a:lnTo>
                <a:lnTo>
                  <a:pt x="161862" y="146049"/>
                </a:lnTo>
                <a:lnTo>
                  <a:pt x="163746" y="153669"/>
                </a:lnTo>
                <a:lnTo>
                  <a:pt x="166571" y="157479"/>
                </a:lnTo>
                <a:lnTo>
                  <a:pt x="171280" y="157479"/>
                </a:lnTo>
                <a:lnTo>
                  <a:pt x="178814" y="160019"/>
                </a:lnTo>
                <a:lnTo>
                  <a:pt x="184464" y="165099"/>
                </a:lnTo>
                <a:lnTo>
                  <a:pt x="188231" y="171449"/>
                </a:lnTo>
                <a:lnTo>
                  <a:pt x="188231" y="172719"/>
                </a:lnTo>
                <a:lnTo>
                  <a:pt x="175576" y="180339"/>
                </a:lnTo>
                <a:lnTo>
                  <a:pt x="164688" y="189229"/>
                </a:lnTo>
                <a:lnTo>
                  <a:pt x="155918" y="199389"/>
                </a:lnTo>
                <a:lnTo>
                  <a:pt x="147736" y="215899"/>
                </a:lnTo>
                <a:lnTo>
                  <a:pt x="146795" y="220979"/>
                </a:lnTo>
                <a:lnTo>
                  <a:pt x="146795" y="226059"/>
                </a:lnTo>
                <a:lnTo>
                  <a:pt x="164982" y="226059"/>
                </a:lnTo>
                <a:lnTo>
                  <a:pt x="165203" y="224789"/>
                </a:lnTo>
                <a:lnTo>
                  <a:pt x="166571" y="218439"/>
                </a:lnTo>
                <a:lnTo>
                  <a:pt x="174149" y="205739"/>
                </a:lnTo>
                <a:lnTo>
                  <a:pt x="184817" y="195579"/>
                </a:lnTo>
                <a:lnTo>
                  <a:pt x="197428" y="189229"/>
                </a:lnTo>
                <a:lnTo>
                  <a:pt x="210833" y="182879"/>
                </a:lnTo>
                <a:lnTo>
                  <a:pt x="213658" y="182879"/>
                </a:lnTo>
                <a:lnTo>
                  <a:pt x="217425" y="181609"/>
                </a:lnTo>
                <a:lnTo>
                  <a:pt x="222134" y="180339"/>
                </a:lnTo>
                <a:lnTo>
                  <a:pt x="224959" y="179069"/>
                </a:lnTo>
                <a:lnTo>
                  <a:pt x="352638" y="179070"/>
                </a:lnTo>
                <a:lnTo>
                  <a:pt x="362571" y="171450"/>
                </a:lnTo>
                <a:lnTo>
                  <a:pt x="293559" y="171450"/>
                </a:lnTo>
                <a:lnTo>
                  <a:pt x="256978" y="165099"/>
                </a:lnTo>
                <a:lnTo>
                  <a:pt x="258111" y="163829"/>
                </a:lnTo>
                <a:lnTo>
                  <a:pt x="208008" y="163829"/>
                </a:lnTo>
                <a:lnTo>
                  <a:pt x="202607" y="153669"/>
                </a:lnTo>
                <a:lnTo>
                  <a:pt x="195176" y="146049"/>
                </a:lnTo>
                <a:lnTo>
                  <a:pt x="186156" y="139699"/>
                </a:lnTo>
                <a:lnTo>
                  <a:pt x="175988" y="135889"/>
                </a:lnTo>
                <a:close/>
              </a:path>
              <a:path w="536575" h="581660">
                <a:moveTo>
                  <a:pt x="435909" y="187960"/>
                </a:moveTo>
                <a:lnTo>
                  <a:pt x="429317" y="189230"/>
                </a:lnTo>
                <a:lnTo>
                  <a:pt x="425550" y="193040"/>
                </a:lnTo>
                <a:lnTo>
                  <a:pt x="420635" y="196850"/>
                </a:lnTo>
                <a:lnTo>
                  <a:pt x="413072" y="199390"/>
                </a:lnTo>
                <a:lnTo>
                  <a:pt x="403036" y="201930"/>
                </a:lnTo>
                <a:lnTo>
                  <a:pt x="445326" y="201930"/>
                </a:lnTo>
                <a:lnTo>
                  <a:pt x="444385" y="195580"/>
                </a:lnTo>
                <a:lnTo>
                  <a:pt x="440618" y="191770"/>
                </a:lnTo>
                <a:lnTo>
                  <a:pt x="435909" y="187960"/>
                </a:lnTo>
                <a:close/>
              </a:path>
              <a:path w="536575" h="581660">
                <a:moveTo>
                  <a:pt x="319133" y="190500"/>
                </a:moveTo>
                <a:lnTo>
                  <a:pt x="276755" y="190499"/>
                </a:lnTo>
                <a:lnTo>
                  <a:pt x="291823" y="193040"/>
                </a:lnTo>
                <a:lnTo>
                  <a:pt x="305949" y="193040"/>
                </a:lnTo>
                <a:lnTo>
                  <a:pt x="319133" y="190500"/>
                </a:lnTo>
                <a:close/>
              </a:path>
              <a:path w="536575" h="581660">
                <a:moveTo>
                  <a:pt x="369987" y="134620"/>
                </a:moveTo>
                <a:lnTo>
                  <a:pt x="363395" y="135890"/>
                </a:lnTo>
                <a:lnTo>
                  <a:pt x="360570" y="140970"/>
                </a:lnTo>
                <a:lnTo>
                  <a:pt x="345178" y="158750"/>
                </a:lnTo>
                <a:lnTo>
                  <a:pt x="322900" y="168910"/>
                </a:lnTo>
                <a:lnTo>
                  <a:pt x="293559" y="171450"/>
                </a:lnTo>
                <a:lnTo>
                  <a:pt x="362571" y="171450"/>
                </a:lnTo>
                <a:lnTo>
                  <a:pt x="371267" y="162560"/>
                </a:lnTo>
                <a:lnTo>
                  <a:pt x="378463" y="152400"/>
                </a:lnTo>
                <a:lnTo>
                  <a:pt x="381288" y="147320"/>
                </a:lnTo>
                <a:lnTo>
                  <a:pt x="379404" y="140970"/>
                </a:lnTo>
                <a:lnTo>
                  <a:pt x="374696" y="137160"/>
                </a:lnTo>
                <a:lnTo>
                  <a:pt x="369987" y="134620"/>
                </a:lnTo>
                <a:close/>
              </a:path>
              <a:path w="536575" h="581660">
                <a:moveTo>
                  <a:pt x="263570" y="111759"/>
                </a:moveTo>
                <a:lnTo>
                  <a:pt x="259803" y="111759"/>
                </a:lnTo>
                <a:lnTo>
                  <a:pt x="252269" y="116839"/>
                </a:lnTo>
                <a:lnTo>
                  <a:pt x="251328" y="120649"/>
                </a:lnTo>
                <a:lnTo>
                  <a:pt x="251328" y="124459"/>
                </a:lnTo>
                <a:lnTo>
                  <a:pt x="249474" y="139699"/>
                </a:lnTo>
                <a:lnTo>
                  <a:pt x="242852" y="149859"/>
                </a:lnTo>
                <a:lnTo>
                  <a:pt x="231993" y="156209"/>
                </a:lnTo>
                <a:lnTo>
                  <a:pt x="214600" y="161289"/>
                </a:lnTo>
                <a:lnTo>
                  <a:pt x="210833" y="162559"/>
                </a:lnTo>
                <a:lnTo>
                  <a:pt x="208008" y="163829"/>
                </a:lnTo>
                <a:lnTo>
                  <a:pt x="258111" y="163829"/>
                </a:lnTo>
                <a:lnTo>
                  <a:pt x="264909" y="156209"/>
                </a:lnTo>
                <a:lnTo>
                  <a:pt x="270280" y="146049"/>
                </a:lnTo>
                <a:lnTo>
                  <a:pt x="273002" y="134619"/>
                </a:lnTo>
                <a:lnTo>
                  <a:pt x="272988" y="119379"/>
                </a:lnTo>
                <a:lnTo>
                  <a:pt x="271104" y="115569"/>
                </a:lnTo>
                <a:lnTo>
                  <a:pt x="263570" y="111759"/>
                </a:lnTo>
                <a:close/>
              </a:path>
              <a:path w="536575" h="581660">
                <a:moveTo>
                  <a:pt x="211611" y="96519"/>
                </a:moveTo>
                <a:lnTo>
                  <a:pt x="198590" y="96519"/>
                </a:lnTo>
                <a:lnTo>
                  <a:pt x="204241" y="97789"/>
                </a:lnTo>
                <a:lnTo>
                  <a:pt x="208949" y="99059"/>
                </a:lnTo>
                <a:lnTo>
                  <a:pt x="211611" y="96519"/>
                </a:lnTo>
                <a:close/>
              </a:path>
              <a:path w="536575" h="581660">
                <a:moveTo>
                  <a:pt x="476494" y="76200"/>
                </a:moveTo>
                <a:lnTo>
                  <a:pt x="267352" y="76199"/>
                </a:lnTo>
                <a:lnTo>
                  <a:pt x="279933" y="80009"/>
                </a:lnTo>
                <a:lnTo>
                  <a:pt x="291631" y="85090"/>
                </a:lnTo>
                <a:lnTo>
                  <a:pt x="302182" y="92710"/>
                </a:lnTo>
                <a:lnTo>
                  <a:pt x="315513" y="86360"/>
                </a:lnTo>
                <a:lnTo>
                  <a:pt x="329728" y="82550"/>
                </a:lnTo>
                <a:lnTo>
                  <a:pt x="344295" y="81280"/>
                </a:lnTo>
                <a:lnTo>
                  <a:pt x="481481" y="81280"/>
                </a:lnTo>
                <a:lnTo>
                  <a:pt x="476494" y="76200"/>
                </a:lnTo>
                <a:close/>
              </a:path>
            </a:pathLst>
          </a:custGeom>
          <a:solidFill>
            <a:srgbClr val="000000"/>
          </a:solidFill>
        </p:spPr>
        <p:txBody>
          <a:bodyPr wrap="square" lIns="0" tIns="0" rIns="0" bIns="0" rtlCol="0"/>
          <a:lstStyle/>
          <a:p>
            <a:endParaRPr/>
          </a:p>
        </p:txBody>
      </p:sp>
      <p:grpSp>
        <p:nvGrpSpPr>
          <p:cNvPr id="11" name="object 11"/>
          <p:cNvGrpSpPr/>
          <p:nvPr/>
        </p:nvGrpSpPr>
        <p:grpSpPr>
          <a:xfrm>
            <a:off x="924083" y="2795758"/>
            <a:ext cx="343535" cy="546735"/>
            <a:chOff x="924083" y="2795758"/>
            <a:chExt cx="343535" cy="546735"/>
          </a:xfrm>
        </p:grpSpPr>
        <p:sp>
          <p:nvSpPr>
            <p:cNvPr id="12" name="object 12"/>
            <p:cNvSpPr/>
            <p:nvPr/>
          </p:nvSpPr>
          <p:spPr>
            <a:xfrm>
              <a:off x="924083" y="2955942"/>
              <a:ext cx="334010" cy="386715"/>
            </a:xfrm>
            <a:custGeom>
              <a:avLst/>
              <a:gdLst/>
              <a:ahLst/>
              <a:cxnLst/>
              <a:rect l="l" t="t" r="r" b="b"/>
              <a:pathLst>
                <a:path w="334009" h="386714">
                  <a:moveTo>
                    <a:pt x="325519" y="138512"/>
                  </a:moveTo>
                  <a:lnTo>
                    <a:pt x="121970" y="138511"/>
                  </a:lnTo>
                  <a:lnTo>
                    <a:pt x="116378" y="183637"/>
                  </a:lnTo>
                  <a:lnTo>
                    <a:pt x="111900" y="248300"/>
                  </a:lnTo>
                  <a:lnTo>
                    <a:pt x="111610" y="261947"/>
                  </a:lnTo>
                  <a:lnTo>
                    <a:pt x="104508" y="386302"/>
                  </a:lnTo>
                  <a:lnTo>
                    <a:pt x="242512" y="248301"/>
                  </a:lnTo>
                  <a:lnTo>
                    <a:pt x="242512" y="145107"/>
                  </a:lnTo>
                  <a:lnTo>
                    <a:pt x="243454" y="145107"/>
                  </a:lnTo>
                  <a:lnTo>
                    <a:pt x="243454" y="144165"/>
                  </a:lnTo>
                  <a:lnTo>
                    <a:pt x="327966" y="144165"/>
                  </a:lnTo>
                  <a:lnTo>
                    <a:pt x="325519" y="138512"/>
                  </a:lnTo>
                  <a:close/>
                </a:path>
                <a:path w="334009" h="386714">
                  <a:moveTo>
                    <a:pt x="216144" y="0"/>
                  </a:moveTo>
                  <a:lnTo>
                    <a:pt x="171882" y="14133"/>
                  </a:lnTo>
                  <a:lnTo>
                    <a:pt x="44747" y="99879"/>
                  </a:lnTo>
                  <a:lnTo>
                    <a:pt x="485" y="244987"/>
                  </a:lnTo>
                  <a:lnTo>
                    <a:pt x="0" y="260136"/>
                  </a:lnTo>
                  <a:lnTo>
                    <a:pt x="5076" y="273608"/>
                  </a:lnTo>
                  <a:lnTo>
                    <a:pt x="14920" y="284076"/>
                  </a:lnTo>
                  <a:lnTo>
                    <a:pt x="28737" y="290215"/>
                  </a:lnTo>
                  <a:lnTo>
                    <a:pt x="31563" y="291157"/>
                  </a:lnTo>
                  <a:lnTo>
                    <a:pt x="37213" y="291157"/>
                  </a:lnTo>
                  <a:lnTo>
                    <a:pt x="49573" y="288978"/>
                  </a:lnTo>
                  <a:lnTo>
                    <a:pt x="60521" y="282913"/>
                  </a:lnTo>
                  <a:lnTo>
                    <a:pt x="68997" y="273667"/>
                  </a:lnTo>
                  <a:lnTo>
                    <a:pt x="73941" y="261947"/>
                  </a:lnTo>
                  <a:lnTo>
                    <a:pt x="98426" y="154530"/>
                  </a:lnTo>
                  <a:lnTo>
                    <a:pt x="121970" y="138511"/>
                  </a:lnTo>
                  <a:lnTo>
                    <a:pt x="325519" y="138512"/>
                  </a:lnTo>
                  <a:lnTo>
                    <a:pt x="286774" y="48997"/>
                  </a:lnTo>
                  <a:lnTo>
                    <a:pt x="276003" y="29416"/>
                  </a:lnTo>
                  <a:lnTo>
                    <a:pt x="259935" y="13898"/>
                  </a:lnTo>
                  <a:lnTo>
                    <a:pt x="239628" y="3680"/>
                  </a:lnTo>
                  <a:lnTo>
                    <a:pt x="216144" y="0"/>
                  </a:lnTo>
                  <a:close/>
                </a:path>
                <a:path w="334009" h="386714">
                  <a:moveTo>
                    <a:pt x="327966" y="144165"/>
                  </a:moveTo>
                  <a:lnTo>
                    <a:pt x="243454" y="144165"/>
                  </a:lnTo>
                  <a:lnTo>
                    <a:pt x="273590" y="212950"/>
                  </a:lnTo>
                  <a:lnTo>
                    <a:pt x="275081" y="215733"/>
                  </a:lnTo>
                  <a:lnTo>
                    <a:pt x="333610" y="157205"/>
                  </a:lnTo>
                  <a:lnTo>
                    <a:pt x="327966" y="144165"/>
                  </a:lnTo>
                  <a:close/>
                </a:path>
              </a:pathLst>
            </a:custGeom>
            <a:solidFill>
              <a:srgbClr val="000000"/>
            </a:solidFill>
          </p:spPr>
          <p:txBody>
            <a:bodyPr wrap="square" lIns="0" tIns="0" rIns="0" bIns="0" rtlCol="0"/>
            <a:lstStyle/>
            <a:p>
              <a:endParaRPr/>
            </a:p>
          </p:txBody>
        </p:sp>
        <p:sp>
          <p:nvSpPr>
            <p:cNvPr id="13" name="object 13"/>
            <p:cNvSpPr/>
            <p:nvPr/>
          </p:nvSpPr>
          <p:spPr>
            <a:xfrm>
              <a:off x="1116684" y="2795758"/>
              <a:ext cx="150678" cy="150761"/>
            </a:xfrm>
            <a:prstGeom prst="rect">
              <a:avLst/>
            </a:prstGeom>
            <a:blipFill>
              <a:blip r:embed="rId2" cstate="print"/>
              <a:stretch>
                <a:fillRect/>
              </a:stretch>
            </a:blipFill>
          </p:spPr>
          <p:txBody>
            <a:bodyPr wrap="square" lIns="0" tIns="0" rIns="0" bIns="0" rtlCol="0"/>
            <a:lstStyle/>
            <a:p>
              <a:endParaRPr/>
            </a:p>
          </p:txBody>
        </p:sp>
      </p:grpSp>
      <p:sp>
        <p:nvSpPr>
          <p:cNvPr id="14" name="object 14"/>
          <p:cNvSpPr/>
          <p:nvPr/>
        </p:nvSpPr>
        <p:spPr>
          <a:xfrm>
            <a:off x="678180" y="4096511"/>
            <a:ext cx="914400" cy="787907"/>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996632" y="5602008"/>
            <a:ext cx="527685" cy="754380"/>
          </a:xfrm>
          <a:custGeom>
            <a:avLst/>
            <a:gdLst/>
            <a:ahLst/>
            <a:cxnLst/>
            <a:rect l="l" t="t" r="r" b="b"/>
            <a:pathLst>
              <a:path w="527685" h="754379">
                <a:moveTo>
                  <a:pt x="414375" y="301523"/>
                </a:moveTo>
                <a:lnTo>
                  <a:pt x="116776" y="301523"/>
                </a:lnTo>
                <a:lnTo>
                  <a:pt x="113017" y="305295"/>
                </a:lnTo>
                <a:lnTo>
                  <a:pt x="113017" y="448513"/>
                </a:lnTo>
                <a:lnTo>
                  <a:pt x="116776" y="452285"/>
                </a:lnTo>
                <a:lnTo>
                  <a:pt x="414375" y="452285"/>
                </a:lnTo>
                <a:lnTo>
                  <a:pt x="414375" y="301523"/>
                </a:lnTo>
                <a:close/>
              </a:path>
              <a:path w="527685" h="754379">
                <a:moveTo>
                  <a:pt x="414375" y="188455"/>
                </a:moveTo>
                <a:lnTo>
                  <a:pt x="411391" y="173812"/>
                </a:lnTo>
                <a:lnTo>
                  <a:pt x="403301" y="161836"/>
                </a:lnTo>
                <a:lnTo>
                  <a:pt x="391325" y="153733"/>
                </a:lnTo>
                <a:lnTo>
                  <a:pt x="376694" y="150761"/>
                </a:lnTo>
                <a:lnTo>
                  <a:pt x="340918" y="150761"/>
                </a:lnTo>
                <a:lnTo>
                  <a:pt x="339026" y="148869"/>
                </a:lnTo>
                <a:lnTo>
                  <a:pt x="339026" y="114947"/>
                </a:lnTo>
                <a:lnTo>
                  <a:pt x="340918" y="113068"/>
                </a:lnTo>
                <a:lnTo>
                  <a:pt x="372935" y="113068"/>
                </a:lnTo>
                <a:lnTo>
                  <a:pt x="376694" y="109296"/>
                </a:lnTo>
                <a:lnTo>
                  <a:pt x="376694" y="37693"/>
                </a:lnTo>
                <a:lnTo>
                  <a:pt x="373722" y="23050"/>
                </a:lnTo>
                <a:lnTo>
                  <a:pt x="365633" y="11074"/>
                </a:lnTo>
                <a:lnTo>
                  <a:pt x="353656" y="2971"/>
                </a:lnTo>
                <a:lnTo>
                  <a:pt x="339026" y="0"/>
                </a:lnTo>
                <a:lnTo>
                  <a:pt x="75349" y="0"/>
                </a:lnTo>
                <a:lnTo>
                  <a:pt x="60718" y="2971"/>
                </a:lnTo>
                <a:lnTo>
                  <a:pt x="48742" y="11074"/>
                </a:lnTo>
                <a:lnTo>
                  <a:pt x="40640" y="23050"/>
                </a:lnTo>
                <a:lnTo>
                  <a:pt x="37668" y="37693"/>
                </a:lnTo>
                <a:lnTo>
                  <a:pt x="37668" y="109296"/>
                </a:lnTo>
                <a:lnTo>
                  <a:pt x="41440" y="113068"/>
                </a:lnTo>
                <a:lnTo>
                  <a:pt x="73456" y="113068"/>
                </a:lnTo>
                <a:lnTo>
                  <a:pt x="75349" y="114947"/>
                </a:lnTo>
                <a:lnTo>
                  <a:pt x="75349" y="148869"/>
                </a:lnTo>
                <a:lnTo>
                  <a:pt x="73456" y="150761"/>
                </a:lnTo>
                <a:lnTo>
                  <a:pt x="37668" y="150761"/>
                </a:lnTo>
                <a:lnTo>
                  <a:pt x="23050" y="153733"/>
                </a:lnTo>
                <a:lnTo>
                  <a:pt x="11074" y="161836"/>
                </a:lnTo>
                <a:lnTo>
                  <a:pt x="2971" y="173812"/>
                </a:lnTo>
                <a:lnTo>
                  <a:pt x="0" y="188455"/>
                </a:lnTo>
                <a:lnTo>
                  <a:pt x="0" y="640727"/>
                </a:lnTo>
                <a:lnTo>
                  <a:pt x="2971" y="655370"/>
                </a:lnTo>
                <a:lnTo>
                  <a:pt x="11074" y="667346"/>
                </a:lnTo>
                <a:lnTo>
                  <a:pt x="23050" y="675449"/>
                </a:lnTo>
                <a:lnTo>
                  <a:pt x="37668" y="678421"/>
                </a:lnTo>
                <a:lnTo>
                  <a:pt x="169519" y="678421"/>
                </a:lnTo>
                <a:lnTo>
                  <a:pt x="178435" y="634517"/>
                </a:lnTo>
                <a:lnTo>
                  <a:pt x="202717" y="598563"/>
                </a:lnTo>
                <a:lnTo>
                  <a:pt x="238645" y="574281"/>
                </a:lnTo>
                <a:lnTo>
                  <a:pt x="282524" y="565353"/>
                </a:lnTo>
                <a:lnTo>
                  <a:pt x="414375" y="565353"/>
                </a:lnTo>
                <a:lnTo>
                  <a:pt x="414375" y="489966"/>
                </a:lnTo>
                <a:lnTo>
                  <a:pt x="94183" y="489966"/>
                </a:lnTo>
                <a:lnTo>
                  <a:pt x="86868" y="488480"/>
                </a:lnTo>
                <a:lnTo>
                  <a:pt x="80873" y="484441"/>
                </a:lnTo>
                <a:lnTo>
                  <a:pt x="76835" y="478447"/>
                </a:lnTo>
                <a:lnTo>
                  <a:pt x="75349" y="471131"/>
                </a:lnTo>
                <a:lnTo>
                  <a:pt x="75349" y="282676"/>
                </a:lnTo>
                <a:lnTo>
                  <a:pt x="76835" y="275361"/>
                </a:lnTo>
                <a:lnTo>
                  <a:pt x="80873" y="269367"/>
                </a:lnTo>
                <a:lnTo>
                  <a:pt x="86868" y="265315"/>
                </a:lnTo>
                <a:lnTo>
                  <a:pt x="94183" y="263829"/>
                </a:lnTo>
                <a:lnTo>
                  <a:pt x="414375" y="263829"/>
                </a:lnTo>
                <a:lnTo>
                  <a:pt x="414375" y="188455"/>
                </a:lnTo>
                <a:close/>
              </a:path>
              <a:path w="527685" h="754379">
                <a:moveTo>
                  <a:pt x="527380" y="678421"/>
                </a:moveTo>
                <a:lnTo>
                  <a:pt x="515747" y="640727"/>
                </a:lnTo>
                <a:lnTo>
                  <a:pt x="481291" y="608990"/>
                </a:lnTo>
                <a:lnTo>
                  <a:pt x="452043" y="603046"/>
                </a:lnTo>
                <a:lnTo>
                  <a:pt x="367284" y="603046"/>
                </a:lnTo>
                <a:lnTo>
                  <a:pt x="367284" y="640727"/>
                </a:lnTo>
                <a:lnTo>
                  <a:pt x="367284" y="716114"/>
                </a:lnTo>
                <a:lnTo>
                  <a:pt x="282524" y="716114"/>
                </a:lnTo>
                <a:lnTo>
                  <a:pt x="267893" y="713143"/>
                </a:lnTo>
                <a:lnTo>
                  <a:pt x="255917" y="705040"/>
                </a:lnTo>
                <a:lnTo>
                  <a:pt x="247827" y="693064"/>
                </a:lnTo>
                <a:lnTo>
                  <a:pt x="244856" y="678421"/>
                </a:lnTo>
                <a:lnTo>
                  <a:pt x="247827" y="663790"/>
                </a:lnTo>
                <a:lnTo>
                  <a:pt x="255917" y="651802"/>
                </a:lnTo>
                <a:lnTo>
                  <a:pt x="267893" y="643712"/>
                </a:lnTo>
                <a:lnTo>
                  <a:pt x="282524" y="640727"/>
                </a:lnTo>
                <a:lnTo>
                  <a:pt x="367284" y="640727"/>
                </a:lnTo>
                <a:lnTo>
                  <a:pt x="367284" y="603046"/>
                </a:lnTo>
                <a:lnTo>
                  <a:pt x="282524" y="603046"/>
                </a:lnTo>
                <a:lnTo>
                  <a:pt x="253276" y="608990"/>
                </a:lnTo>
                <a:lnTo>
                  <a:pt x="229323" y="625182"/>
                </a:lnTo>
                <a:lnTo>
                  <a:pt x="213131" y="649160"/>
                </a:lnTo>
                <a:lnTo>
                  <a:pt x="207187" y="678421"/>
                </a:lnTo>
                <a:lnTo>
                  <a:pt x="213131" y="707694"/>
                </a:lnTo>
                <a:lnTo>
                  <a:pt x="229323" y="731659"/>
                </a:lnTo>
                <a:lnTo>
                  <a:pt x="253276" y="747852"/>
                </a:lnTo>
                <a:lnTo>
                  <a:pt x="282524" y="753808"/>
                </a:lnTo>
                <a:lnTo>
                  <a:pt x="452043" y="753808"/>
                </a:lnTo>
                <a:lnTo>
                  <a:pt x="481291" y="747852"/>
                </a:lnTo>
                <a:lnTo>
                  <a:pt x="505244" y="731659"/>
                </a:lnTo>
                <a:lnTo>
                  <a:pt x="515747" y="716114"/>
                </a:lnTo>
                <a:lnTo>
                  <a:pt x="521436" y="707694"/>
                </a:lnTo>
                <a:lnTo>
                  <a:pt x="527380" y="678421"/>
                </a:lnTo>
                <a:close/>
              </a:path>
            </a:pathLst>
          </a:custGeom>
          <a:solidFill>
            <a:srgbClr val="000000"/>
          </a:solidFill>
        </p:spPr>
        <p:txBody>
          <a:bodyPr wrap="square" lIns="0" tIns="0" rIns="0" bIns="0" rtlCol="0"/>
          <a:lstStyle/>
          <a:p>
            <a:endParaRPr/>
          </a:p>
        </p:txBody>
      </p:sp>
      <p:grpSp>
        <p:nvGrpSpPr>
          <p:cNvPr id="16" name="object 16"/>
          <p:cNvGrpSpPr/>
          <p:nvPr/>
        </p:nvGrpSpPr>
        <p:grpSpPr>
          <a:xfrm>
            <a:off x="7980420" y="4250121"/>
            <a:ext cx="826135" cy="760730"/>
            <a:chOff x="7980420" y="4250121"/>
            <a:chExt cx="826135" cy="760730"/>
          </a:xfrm>
        </p:grpSpPr>
        <p:sp>
          <p:nvSpPr>
            <p:cNvPr id="17" name="object 17"/>
            <p:cNvSpPr/>
            <p:nvPr/>
          </p:nvSpPr>
          <p:spPr>
            <a:xfrm>
              <a:off x="7980413" y="4332109"/>
              <a:ext cx="791210" cy="678815"/>
            </a:xfrm>
            <a:custGeom>
              <a:avLst/>
              <a:gdLst/>
              <a:ahLst/>
              <a:cxnLst/>
              <a:rect l="l" t="t" r="r" b="b"/>
              <a:pathLst>
                <a:path w="791209" h="678814">
                  <a:moveTo>
                    <a:pt x="678040" y="398233"/>
                  </a:moveTo>
                  <a:lnTo>
                    <a:pt x="395516" y="129705"/>
                  </a:lnTo>
                  <a:lnTo>
                    <a:pt x="112991" y="398233"/>
                  </a:lnTo>
                  <a:lnTo>
                    <a:pt x="112991" y="678421"/>
                  </a:lnTo>
                  <a:lnTo>
                    <a:pt x="339013" y="678421"/>
                  </a:lnTo>
                  <a:lnTo>
                    <a:pt x="339013" y="442861"/>
                  </a:lnTo>
                  <a:lnTo>
                    <a:pt x="452018" y="442861"/>
                  </a:lnTo>
                  <a:lnTo>
                    <a:pt x="452018" y="678421"/>
                  </a:lnTo>
                  <a:lnTo>
                    <a:pt x="678040" y="678421"/>
                  </a:lnTo>
                  <a:lnTo>
                    <a:pt x="678040" y="398233"/>
                  </a:lnTo>
                  <a:close/>
                </a:path>
                <a:path w="791209" h="678814">
                  <a:moveTo>
                    <a:pt x="791070" y="376453"/>
                  </a:moveTo>
                  <a:lnTo>
                    <a:pt x="395516" y="0"/>
                  </a:lnTo>
                  <a:lnTo>
                    <a:pt x="0" y="376453"/>
                  </a:lnTo>
                  <a:lnTo>
                    <a:pt x="42748" y="413016"/>
                  </a:lnTo>
                  <a:lnTo>
                    <a:pt x="395528" y="77736"/>
                  </a:lnTo>
                  <a:lnTo>
                    <a:pt x="748309" y="413016"/>
                  </a:lnTo>
                  <a:lnTo>
                    <a:pt x="791070" y="376453"/>
                  </a:lnTo>
                  <a:close/>
                </a:path>
              </a:pathLst>
            </a:custGeom>
            <a:solidFill>
              <a:srgbClr val="000000"/>
            </a:solidFill>
          </p:spPr>
          <p:txBody>
            <a:bodyPr wrap="square" lIns="0" tIns="0" rIns="0" bIns="0" rtlCol="0"/>
            <a:lstStyle/>
            <a:p>
              <a:endParaRPr/>
            </a:p>
          </p:txBody>
        </p:sp>
        <p:sp>
          <p:nvSpPr>
            <p:cNvPr id="18" name="object 18"/>
            <p:cNvSpPr/>
            <p:nvPr/>
          </p:nvSpPr>
          <p:spPr>
            <a:xfrm>
              <a:off x="8545477" y="4325266"/>
              <a:ext cx="185758" cy="185836"/>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8545453" y="4250121"/>
              <a:ext cx="260985" cy="261620"/>
            </a:xfrm>
            <a:custGeom>
              <a:avLst/>
              <a:gdLst/>
              <a:ahLst/>
              <a:cxnLst/>
              <a:rect l="l" t="t" r="r" b="b"/>
              <a:pathLst>
                <a:path w="260984" h="261620">
                  <a:moveTo>
                    <a:pt x="0" y="0"/>
                  </a:moveTo>
                  <a:lnTo>
                    <a:pt x="7" y="36905"/>
                  </a:lnTo>
                  <a:lnTo>
                    <a:pt x="45059" y="41625"/>
                  </a:lnTo>
                  <a:lnTo>
                    <a:pt x="87018" y="54780"/>
                  </a:lnTo>
                  <a:lnTo>
                    <a:pt x="124995" y="75479"/>
                  </a:lnTo>
                  <a:lnTo>
                    <a:pt x="158099" y="102833"/>
                  </a:lnTo>
                  <a:lnTo>
                    <a:pt x="185442" y="135952"/>
                  </a:lnTo>
                  <a:lnTo>
                    <a:pt x="206133" y="173946"/>
                  </a:lnTo>
                  <a:lnTo>
                    <a:pt x="219282" y="215924"/>
                  </a:lnTo>
                  <a:lnTo>
                    <a:pt x="224000" y="260997"/>
                  </a:lnTo>
                  <a:lnTo>
                    <a:pt x="260885" y="261005"/>
                  </a:lnTo>
                  <a:lnTo>
                    <a:pt x="256660" y="214100"/>
                  </a:lnTo>
                  <a:lnTo>
                    <a:pt x="244527" y="169953"/>
                  </a:lnTo>
                  <a:lnTo>
                    <a:pt x="225222" y="129302"/>
                  </a:lnTo>
                  <a:lnTo>
                    <a:pt x="199481" y="92881"/>
                  </a:lnTo>
                  <a:lnTo>
                    <a:pt x="168041" y="61427"/>
                  </a:lnTo>
                  <a:lnTo>
                    <a:pt x="131637" y="35676"/>
                  </a:lnTo>
                  <a:lnTo>
                    <a:pt x="91004" y="16364"/>
                  </a:lnTo>
                  <a:lnTo>
                    <a:pt x="46880" y="4226"/>
                  </a:lnTo>
                  <a:lnTo>
                    <a:pt x="0" y="0"/>
                  </a:lnTo>
                  <a:close/>
                </a:path>
              </a:pathLst>
            </a:custGeom>
            <a:solidFill>
              <a:srgbClr val="000000"/>
            </a:solidFill>
          </p:spPr>
          <p:txBody>
            <a:bodyPr wrap="square" lIns="0" tIns="0" rIns="0" bIns="0" rtlCol="0"/>
            <a:lstStyle/>
            <a:p>
              <a:endParaRPr/>
            </a:p>
          </p:txBody>
        </p:sp>
      </p:grpSp>
      <p:grpSp>
        <p:nvGrpSpPr>
          <p:cNvPr id="20" name="object 20"/>
          <p:cNvGrpSpPr/>
          <p:nvPr/>
        </p:nvGrpSpPr>
        <p:grpSpPr>
          <a:xfrm>
            <a:off x="8174976" y="2757658"/>
            <a:ext cx="308610" cy="664210"/>
            <a:chOff x="8174976" y="2757658"/>
            <a:chExt cx="308610" cy="664210"/>
          </a:xfrm>
        </p:grpSpPr>
        <p:sp>
          <p:nvSpPr>
            <p:cNvPr id="21" name="object 21"/>
            <p:cNvSpPr/>
            <p:nvPr/>
          </p:nvSpPr>
          <p:spPr>
            <a:xfrm>
              <a:off x="8306819" y="2757658"/>
              <a:ext cx="150678" cy="150761"/>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8174964" y="2928213"/>
              <a:ext cx="308610" cy="494030"/>
            </a:xfrm>
            <a:custGeom>
              <a:avLst/>
              <a:gdLst/>
              <a:ahLst/>
              <a:cxnLst/>
              <a:rect l="l" t="t" r="r" b="b"/>
              <a:pathLst>
                <a:path w="308609" h="494029">
                  <a:moveTo>
                    <a:pt x="62204" y="465785"/>
                  </a:moveTo>
                  <a:lnTo>
                    <a:pt x="59690" y="461835"/>
                  </a:lnTo>
                  <a:lnTo>
                    <a:pt x="43395" y="416217"/>
                  </a:lnTo>
                  <a:lnTo>
                    <a:pt x="37680" y="353352"/>
                  </a:lnTo>
                  <a:lnTo>
                    <a:pt x="15074" y="279844"/>
                  </a:lnTo>
                  <a:lnTo>
                    <a:pt x="8750" y="300532"/>
                  </a:lnTo>
                  <a:lnTo>
                    <a:pt x="4013" y="321665"/>
                  </a:lnTo>
                  <a:lnTo>
                    <a:pt x="1041" y="343319"/>
                  </a:lnTo>
                  <a:lnTo>
                    <a:pt x="0" y="365594"/>
                  </a:lnTo>
                  <a:lnTo>
                    <a:pt x="4102" y="411302"/>
                  </a:lnTo>
                  <a:lnTo>
                    <a:pt x="15925" y="454329"/>
                  </a:lnTo>
                  <a:lnTo>
                    <a:pt x="34518" y="493471"/>
                  </a:lnTo>
                  <a:lnTo>
                    <a:pt x="62204" y="465785"/>
                  </a:lnTo>
                  <a:close/>
                </a:path>
                <a:path w="308609" h="494029">
                  <a:moveTo>
                    <a:pt x="308229" y="219773"/>
                  </a:moveTo>
                  <a:lnTo>
                    <a:pt x="291007" y="61252"/>
                  </a:lnTo>
                  <a:lnTo>
                    <a:pt x="259930" y="12255"/>
                  </a:lnTo>
                  <a:lnTo>
                    <a:pt x="203415" y="0"/>
                  </a:lnTo>
                  <a:lnTo>
                    <a:pt x="183819" y="6223"/>
                  </a:lnTo>
                  <a:lnTo>
                    <a:pt x="28257" y="97993"/>
                  </a:lnTo>
                  <a:lnTo>
                    <a:pt x="18592" y="106095"/>
                  </a:lnTo>
                  <a:lnTo>
                    <a:pt x="12369" y="116840"/>
                  </a:lnTo>
                  <a:lnTo>
                    <a:pt x="9855" y="129006"/>
                  </a:lnTo>
                  <a:lnTo>
                    <a:pt x="11303" y="141338"/>
                  </a:lnTo>
                  <a:lnTo>
                    <a:pt x="58394" y="292100"/>
                  </a:lnTo>
                  <a:lnTo>
                    <a:pt x="97942" y="318477"/>
                  </a:lnTo>
                  <a:lnTo>
                    <a:pt x="105486" y="316598"/>
                  </a:lnTo>
                  <a:lnTo>
                    <a:pt x="131699" y="284264"/>
                  </a:lnTo>
                  <a:lnTo>
                    <a:pt x="91351" y="146989"/>
                  </a:lnTo>
                  <a:lnTo>
                    <a:pt x="146913" y="114007"/>
                  </a:lnTo>
                  <a:lnTo>
                    <a:pt x="170459" y="246875"/>
                  </a:lnTo>
                  <a:lnTo>
                    <a:pt x="196710" y="291744"/>
                  </a:lnTo>
                  <a:lnTo>
                    <a:pt x="222821" y="305168"/>
                  </a:lnTo>
                  <a:lnTo>
                    <a:pt x="308229" y="219773"/>
                  </a:lnTo>
                  <a:close/>
                </a:path>
              </a:pathLst>
            </a:custGeom>
            <a:solidFill>
              <a:srgbClr val="000000"/>
            </a:solidFill>
          </p:spPr>
          <p:txBody>
            <a:bodyPr wrap="square" lIns="0" tIns="0" rIns="0" bIns="0" rtlCol="0"/>
            <a:lstStyle/>
            <a:p>
              <a:endParaRPr/>
            </a:p>
          </p:txBody>
        </p:sp>
      </p:grpSp>
      <p:grpSp>
        <p:nvGrpSpPr>
          <p:cNvPr id="23" name="object 23"/>
          <p:cNvGrpSpPr/>
          <p:nvPr/>
        </p:nvGrpSpPr>
        <p:grpSpPr>
          <a:xfrm>
            <a:off x="8073920" y="5797211"/>
            <a:ext cx="753745" cy="641350"/>
            <a:chOff x="8073920" y="5797211"/>
            <a:chExt cx="753745" cy="641350"/>
          </a:xfrm>
        </p:grpSpPr>
        <p:sp>
          <p:nvSpPr>
            <p:cNvPr id="24" name="object 24"/>
            <p:cNvSpPr/>
            <p:nvPr/>
          </p:nvSpPr>
          <p:spPr>
            <a:xfrm>
              <a:off x="8073920" y="5797211"/>
              <a:ext cx="753745" cy="641350"/>
            </a:xfrm>
            <a:custGeom>
              <a:avLst/>
              <a:gdLst/>
              <a:ahLst/>
              <a:cxnLst/>
              <a:rect l="l" t="t" r="r" b="b"/>
              <a:pathLst>
                <a:path w="753745" h="641350">
                  <a:moveTo>
                    <a:pt x="546209" y="584200"/>
                  </a:moveTo>
                  <a:lnTo>
                    <a:pt x="207183" y="584200"/>
                  </a:lnTo>
                  <a:lnTo>
                    <a:pt x="207183" y="640735"/>
                  </a:lnTo>
                  <a:lnTo>
                    <a:pt x="546209" y="640735"/>
                  </a:lnTo>
                  <a:lnTo>
                    <a:pt x="546209" y="584200"/>
                  </a:lnTo>
                  <a:close/>
                </a:path>
                <a:path w="753745" h="641350">
                  <a:moveTo>
                    <a:pt x="452035" y="527664"/>
                  </a:moveTo>
                  <a:lnTo>
                    <a:pt x="301357" y="527664"/>
                  </a:lnTo>
                  <a:lnTo>
                    <a:pt x="301357" y="584200"/>
                  </a:lnTo>
                  <a:lnTo>
                    <a:pt x="452035" y="584200"/>
                  </a:lnTo>
                  <a:lnTo>
                    <a:pt x="452035" y="527664"/>
                  </a:lnTo>
                  <a:close/>
                </a:path>
                <a:path w="753745" h="641350">
                  <a:moveTo>
                    <a:pt x="715746" y="0"/>
                  </a:moveTo>
                  <a:lnTo>
                    <a:pt x="37669" y="0"/>
                  </a:lnTo>
                  <a:lnTo>
                    <a:pt x="23025" y="2988"/>
                  </a:lnTo>
                  <a:lnTo>
                    <a:pt x="11065" y="11068"/>
                  </a:lnTo>
                  <a:lnTo>
                    <a:pt x="2990" y="23037"/>
                  </a:lnTo>
                  <a:lnTo>
                    <a:pt x="0" y="37690"/>
                  </a:lnTo>
                  <a:lnTo>
                    <a:pt x="0" y="489974"/>
                  </a:lnTo>
                  <a:lnTo>
                    <a:pt x="2990" y="504623"/>
                  </a:lnTo>
                  <a:lnTo>
                    <a:pt x="11065" y="516590"/>
                  </a:lnTo>
                  <a:lnTo>
                    <a:pt x="23025" y="524672"/>
                  </a:lnTo>
                  <a:lnTo>
                    <a:pt x="37669" y="527664"/>
                  </a:lnTo>
                  <a:lnTo>
                    <a:pt x="715746" y="527664"/>
                  </a:lnTo>
                  <a:lnTo>
                    <a:pt x="730362" y="524672"/>
                  </a:lnTo>
                  <a:lnTo>
                    <a:pt x="742321" y="516590"/>
                  </a:lnTo>
                  <a:lnTo>
                    <a:pt x="750410" y="504623"/>
                  </a:lnTo>
                  <a:lnTo>
                    <a:pt x="753416" y="489974"/>
                  </a:lnTo>
                  <a:lnTo>
                    <a:pt x="753416" y="471129"/>
                  </a:lnTo>
                  <a:lnTo>
                    <a:pt x="56504" y="471129"/>
                  </a:lnTo>
                  <a:lnTo>
                    <a:pt x="56504" y="277966"/>
                  </a:lnTo>
                  <a:lnTo>
                    <a:pt x="334318" y="277966"/>
                  </a:lnTo>
                  <a:lnTo>
                    <a:pt x="334318" y="249698"/>
                  </a:lnTo>
                  <a:lnTo>
                    <a:pt x="56504" y="249698"/>
                  </a:lnTo>
                  <a:lnTo>
                    <a:pt x="56504" y="56535"/>
                  </a:lnTo>
                  <a:lnTo>
                    <a:pt x="753416" y="56535"/>
                  </a:lnTo>
                  <a:lnTo>
                    <a:pt x="753415" y="37690"/>
                  </a:lnTo>
                  <a:lnTo>
                    <a:pt x="750410" y="23037"/>
                  </a:lnTo>
                  <a:lnTo>
                    <a:pt x="742321" y="11068"/>
                  </a:lnTo>
                  <a:lnTo>
                    <a:pt x="730361" y="2988"/>
                  </a:lnTo>
                  <a:lnTo>
                    <a:pt x="715746" y="0"/>
                  </a:lnTo>
                  <a:close/>
                </a:path>
                <a:path w="753745" h="641350">
                  <a:moveTo>
                    <a:pt x="334318" y="277966"/>
                  </a:moveTo>
                  <a:lnTo>
                    <a:pt x="306065" y="277966"/>
                  </a:lnTo>
                  <a:lnTo>
                    <a:pt x="306066" y="471129"/>
                  </a:lnTo>
                  <a:lnTo>
                    <a:pt x="334318" y="471129"/>
                  </a:lnTo>
                  <a:lnTo>
                    <a:pt x="334318" y="277966"/>
                  </a:lnTo>
                  <a:close/>
                </a:path>
                <a:path w="753745" h="641350">
                  <a:moveTo>
                    <a:pt x="753416" y="56535"/>
                  </a:moveTo>
                  <a:lnTo>
                    <a:pt x="696888" y="56535"/>
                  </a:lnTo>
                  <a:lnTo>
                    <a:pt x="696888" y="471129"/>
                  </a:lnTo>
                  <a:lnTo>
                    <a:pt x="753416" y="471129"/>
                  </a:lnTo>
                  <a:lnTo>
                    <a:pt x="753416" y="56535"/>
                  </a:lnTo>
                  <a:close/>
                </a:path>
                <a:path w="753745" h="641350">
                  <a:moveTo>
                    <a:pt x="334317" y="56535"/>
                  </a:moveTo>
                  <a:lnTo>
                    <a:pt x="306065" y="56535"/>
                  </a:lnTo>
                  <a:lnTo>
                    <a:pt x="306065" y="249698"/>
                  </a:lnTo>
                  <a:lnTo>
                    <a:pt x="334318" y="249698"/>
                  </a:lnTo>
                  <a:lnTo>
                    <a:pt x="334317" y="56535"/>
                  </a:lnTo>
                  <a:close/>
                </a:path>
              </a:pathLst>
            </a:custGeom>
            <a:solidFill>
              <a:srgbClr val="000000"/>
            </a:solidFill>
          </p:spPr>
          <p:txBody>
            <a:bodyPr wrap="square" lIns="0" tIns="0" rIns="0" bIns="0" rtlCol="0"/>
            <a:lstStyle/>
            <a:p>
              <a:endParaRPr/>
            </a:p>
          </p:txBody>
        </p:sp>
        <p:sp>
          <p:nvSpPr>
            <p:cNvPr id="25" name="object 25"/>
            <p:cNvSpPr/>
            <p:nvPr/>
          </p:nvSpPr>
          <p:spPr>
            <a:xfrm>
              <a:off x="8478869" y="5934058"/>
              <a:ext cx="207394" cy="221203"/>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8191277" y="5882022"/>
              <a:ext cx="127629" cy="136140"/>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8191277" y="6103932"/>
              <a:ext cx="127629" cy="136140"/>
            </a:xfrm>
            <a:prstGeom prst="rect">
              <a:avLst/>
            </a:prstGeom>
            <a:blipFill>
              <a:blip r:embed="rId7" cstate="print"/>
              <a:stretch>
                <a:fillRect/>
              </a:stretch>
            </a:blipFill>
          </p:spPr>
          <p:txBody>
            <a:bodyPr wrap="square" lIns="0" tIns="0" rIns="0" bIns="0" rtlCol="0"/>
            <a:lstStyle/>
            <a:p>
              <a:endParaRPr/>
            </a:p>
          </p:txBody>
        </p:sp>
      </p:grpSp>
      <p:sp>
        <p:nvSpPr>
          <p:cNvPr id="28" name="object 28"/>
          <p:cNvSpPr/>
          <p:nvPr/>
        </p:nvSpPr>
        <p:spPr>
          <a:xfrm>
            <a:off x="8083295" y="1371600"/>
            <a:ext cx="794003" cy="926591"/>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9531095" y="5472684"/>
            <a:ext cx="588645" cy="485140"/>
          </a:xfrm>
          <a:custGeom>
            <a:avLst/>
            <a:gdLst/>
            <a:ahLst/>
            <a:cxnLst/>
            <a:rect l="l" t="t" r="r" b="b"/>
            <a:pathLst>
              <a:path w="588645" h="485139">
                <a:moveTo>
                  <a:pt x="588264" y="0"/>
                </a:moveTo>
                <a:lnTo>
                  <a:pt x="0" y="0"/>
                </a:lnTo>
                <a:lnTo>
                  <a:pt x="0" y="484631"/>
                </a:lnTo>
                <a:lnTo>
                  <a:pt x="588264" y="484631"/>
                </a:lnTo>
                <a:lnTo>
                  <a:pt x="588264" y="0"/>
                </a:lnTo>
                <a:close/>
              </a:path>
            </a:pathLst>
          </a:custGeom>
          <a:solidFill>
            <a:srgbClr val="F78D7B"/>
          </a:solidFill>
        </p:spPr>
        <p:txBody>
          <a:bodyPr wrap="square" lIns="0" tIns="0" rIns="0" bIns="0" rtlCol="0"/>
          <a:lstStyle/>
          <a:p>
            <a:endParaRPr/>
          </a:p>
        </p:txBody>
      </p:sp>
      <p:sp>
        <p:nvSpPr>
          <p:cNvPr id="30" name="object 30"/>
          <p:cNvSpPr/>
          <p:nvPr/>
        </p:nvSpPr>
        <p:spPr>
          <a:xfrm>
            <a:off x="9531095" y="4858511"/>
            <a:ext cx="588645" cy="486409"/>
          </a:xfrm>
          <a:custGeom>
            <a:avLst/>
            <a:gdLst/>
            <a:ahLst/>
            <a:cxnLst/>
            <a:rect l="l" t="t" r="r" b="b"/>
            <a:pathLst>
              <a:path w="588645" h="486410">
                <a:moveTo>
                  <a:pt x="588264" y="0"/>
                </a:moveTo>
                <a:lnTo>
                  <a:pt x="0" y="0"/>
                </a:lnTo>
                <a:lnTo>
                  <a:pt x="0" y="486156"/>
                </a:lnTo>
                <a:lnTo>
                  <a:pt x="588264" y="486156"/>
                </a:lnTo>
                <a:lnTo>
                  <a:pt x="588264" y="0"/>
                </a:lnTo>
                <a:close/>
              </a:path>
            </a:pathLst>
          </a:custGeom>
          <a:solidFill>
            <a:srgbClr val="B8C2E9"/>
          </a:solidFill>
        </p:spPr>
        <p:txBody>
          <a:bodyPr wrap="square" lIns="0" tIns="0" rIns="0" bIns="0" rtlCol="0"/>
          <a:lstStyle/>
          <a:p>
            <a:endParaRPr/>
          </a:p>
        </p:txBody>
      </p:sp>
      <p:sp>
        <p:nvSpPr>
          <p:cNvPr id="31" name="object 31"/>
          <p:cNvSpPr/>
          <p:nvPr/>
        </p:nvSpPr>
        <p:spPr>
          <a:xfrm>
            <a:off x="9531095" y="6100571"/>
            <a:ext cx="588645" cy="486409"/>
          </a:xfrm>
          <a:custGeom>
            <a:avLst/>
            <a:gdLst/>
            <a:ahLst/>
            <a:cxnLst/>
            <a:rect l="l" t="t" r="r" b="b"/>
            <a:pathLst>
              <a:path w="588645" h="486409">
                <a:moveTo>
                  <a:pt x="588264" y="0"/>
                </a:moveTo>
                <a:lnTo>
                  <a:pt x="0" y="0"/>
                </a:lnTo>
                <a:lnTo>
                  <a:pt x="0" y="486155"/>
                </a:lnTo>
                <a:lnTo>
                  <a:pt x="588264" y="486155"/>
                </a:lnTo>
                <a:lnTo>
                  <a:pt x="588264" y="0"/>
                </a:lnTo>
                <a:close/>
              </a:path>
            </a:pathLst>
          </a:custGeom>
          <a:solidFill>
            <a:srgbClr val="34AC8A"/>
          </a:solidFill>
        </p:spPr>
        <p:txBody>
          <a:bodyPr wrap="square" lIns="0" tIns="0" rIns="0" bIns="0" rtlCol="0"/>
          <a:lstStyle/>
          <a:p>
            <a:endParaRPr/>
          </a:p>
        </p:txBody>
      </p:sp>
      <p:sp>
        <p:nvSpPr>
          <p:cNvPr id="32" name="object 32"/>
          <p:cNvSpPr txBox="1"/>
          <p:nvPr/>
        </p:nvSpPr>
        <p:spPr>
          <a:xfrm>
            <a:off x="10264902" y="4887544"/>
            <a:ext cx="1142365" cy="1669047"/>
          </a:xfrm>
          <a:prstGeom prst="rect">
            <a:avLst/>
          </a:prstGeom>
        </p:spPr>
        <p:txBody>
          <a:bodyPr vert="horz" wrap="square" lIns="0" tIns="12065" rIns="0" bIns="0" rtlCol="0">
            <a:spAutoFit/>
          </a:bodyPr>
          <a:lstStyle/>
          <a:p>
            <a:pPr marL="12700">
              <a:lnSpc>
                <a:spcPct val="100000"/>
              </a:lnSpc>
              <a:spcBef>
                <a:spcPts val="95"/>
              </a:spcBef>
            </a:pPr>
            <a:r>
              <a:rPr lang="en-US" sz="1600" spc="-10" dirty="0" err="1">
                <a:latin typeface="Arial"/>
                <a:cs typeface="Arial"/>
              </a:rPr>
              <a:t>Kéo</a:t>
            </a:r>
            <a:r>
              <a:rPr lang="en-US" sz="1600" spc="-10" dirty="0">
                <a:latin typeface="Arial"/>
                <a:cs typeface="Arial"/>
              </a:rPr>
              <a:t> </a:t>
            </a:r>
            <a:r>
              <a:rPr lang="en-US" sz="1600" spc="-10" dirty="0" err="1">
                <a:latin typeface="Arial"/>
                <a:cs typeface="Arial"/>
              </a:rPr>
              <a:t>dài</a:t>
            </a:r>
            <a:r>
              <a:rPr lang="en-US" sz="1600" spc="-10" dirty="0">
                <a:latin typeface="Arial"/>
                <a:cs typeface="Arial"/>
              </a:rPr>
              <a:t> </a:t>
            </a:r>
            <a:r>
              <a:rPr lang="en-US" sz="1600" spc="-10" dirty="0" err="1">
                <a:latin typeface="Arial"/>
                <a:cs typeface="Arial"/>
              </a:rPr>
              <a:t>tuổi</a:t>
            </a:r>
            <a:r>
              <a:rPr lang="en-US" sz="1600" spc="-10" dirty="0">
                <a:latin typeface="Arial"/>
                <a:cs typeface="Arial"/>
              </a:rPr>
              <a:t> </a:t>
            </a:r>
            <a:r>
              <a:rPr lang="en-US" sz="1600" spc="-10" dirty="0" err="1">
                <a:latin typeface="Arial"/>
                <a:cs typeface="Arial"/>
              </a:rPr>
              <a:t>thọ</a:t>
            </a:r>
            <a:endParaRPr sz="1600" dirty="0">
              <a:latin typeface="Arial"/>
              <a:cs typeface="Arial"/>
            </a:endParaRPr>
          </a:p>
          <a:p>
            <a:pPr marL="12700" marR="196215">
              <a:lnSpc>
                <a:spcPct val="100000"/>
              </a:lnSpc>
              <a:spcBef>
                <a:spcPts val="660"/>
              </a:spcBef>
            </a:pPr>
            <a:r>
              <a:rPr lang="en-US" sz="1600" spc="-5" smtClean="0">
                <a:latin typeface="Arial"/>
                <a:cs typeface="Arial"/>
              </a:rPr>
              <a:t>Già </a:t>
            </a:r>
            <a:r>
              <a:rPr lang="en-US" sz="1600" spc="-5" dirty="0" err="1">
                <a:latin typeface="Arial"/>
                <a:cs typeface="Arial"/>
              </a:rPr>
              <a:t>hóa</a:t>
            </a:r>
            <a:r>
              <a:rPr lang="en-US" sz="1600" spc="-5" dirty="0">
                <a:latin typeface="Arial"/>
                <a:cs typeface="Arial"/>
              </a:rPr>
              <a:t> </a:t>
            </a:r>
            <a:r>
              <a:rPr lang="en-US" sz="1600" spc="-5" dirty="0" err="1">
                <a:latin typeface="Arial"/>
                <a:cs typeface="Arial"/>
              </a:rPr>
              <a:t>tại</a:t>
            </a:r>
            <a:r>
              <a:rPr lang="en-US" sz="1600" spc="-5" dirty="0">
                <a:latin typeface="Arial"/>
                <a:cs typeface="Arial"/>
              </a:rPr>
              <a:t> </a:t>
            </a:r>
            <a:r>
              <a:rPr lang="en-US" sz="1600" spc="-5" dirty="0" err="1">
                <a:latin typeface="Arial"/>
                <a:cs typeface="Arial"/>
              </a:rPr>
              <a:t>chỗ</a:t>
            </a:r>
            <a:endParaRPr sz="1600" dirty="0">
              <a:latin typeface="Arial"/>
              <a:cs typeface="Arial"/>
            </a:endParaRPr>
          </a:p>
          <a:p>
            <a:pPr marL="12700" marR="161925">
              <a:lnSpc>
                <a:spcPct val="100000"/>
              </a:lnSpc>
              <a:spcBef>
                <a:spcPts val="660"/>
              </a:spcBef>
            </a:pPr>
            <a:r>
              <a:rPr lang="en-US" sz="1600" spc="-5" dirty="0" err="1">
                <a:latin typeface="Arial"/>
                <a:cs typeface="Arial"/>
              </a:rPr>
              <a:t>Năng</a:t>
            </a:r>
            <a:r>
              <a:rPr lang="en-US" sz="1600" spc="-5" dirty="0">
                <a:latin typeface="Arial"/>
                <a:cs typeface="Arial"/>
              </a:rPr>
              <a:t> </a:t>
            </a:r>
            <a:r>
              <a:rPr lang="en-US" sz="1600" spc="-5" dirty="0" err="1">
                <a:latin typeface="Arial"/>
                <a:cs typeface="Arial"/>
              </a:rPr>
              <a:t>suất</a:t>
            </a:r>
            <a:r>
              <a:rPr lang="en-US" sz="1600" spc="-5" dirty="0">
                <a:latin typeface="Arial"/>
                <a:cs typeface="Arial"/>
              </a:rPr>
              <a:t> </a:t>
            </a:r>
            <a:r>
              <a:rPr lang="en-US" sz="1600" spc="-5" dirty="0" err="1">
                <a:latin typeface="Arial"/>
                <a:cs typeface="Arial"/>
              </a:rPr>
              <a:t>tuổi</a:t>
            </a:r>
            <a:r>
              <a:rPr lang="en-US" sz="1600" spc="-5" dirty="0">
                <a:latin typeface="Arial"/>
                <a:cs typeface="Arial"/>
              </a:rPr>
              <a:t> </a:t>
            </a:r>
            <a:r>
              <a:rPr lang="en-US" sz="1600" spc="-5" dirty="0" err="1">
                <a:latin typeface="Arial"/>
                <a:cs typeface="Arial"/>
              </a:rPr>
              <a:t>thọ</a:t>
            </a:r>
            <a:r>
              <a:rPr lang="en-US" sz="1600" spc="-5" dirty="0">
                <a:latin typeface="Arial"/>
                <a:cs typeface="Arial"/>
              </a:rPr>
              <a:t> </a:t>
            </a:r>
            <a:endParaRPr sz="1600" dirty="0">
              <a:latin typeface="Arial"/>
              <a:cs typeface="Arial"/>
            </a:endParaRPr>
          </a:p>
        </p:txBody>
      </p:sp>
      <p:sp>
        <p:nvSpPr>
          <p:cNvPr id="33" name="object 33"/>
          <p:cNvSpPr/>
          <p:nvPr/>
        </p:nvSpPr>
        <p:spPr>
          <a:xfrm>
            <a:off x="0" y="111252"/>
            <a:ext cx="12192000" cy="780415"/>
          </a:xfrm>
          <a:custGeom>
            <a:avLst/>
            <a:gdLst/>
            <a:ahLst/>
            <a:cxnLst/>
            <a:rect l="l" t="t" r="r" b="b"/>
            <a:pathLst>
              <a:path w="12192000" h="780415">
                <a:moveTo>
                  <a:pt x="12192000" y="0"/>
                </a:moveTo>
                <a:lnTo>
                  <a:pt x="0" y="0"/>
                </a:lnTo>
                <a:lnTo>
                  <a:pt x="0" y="780288"/>
                </a:lnTo>
                <a:lnTo>
                  <a:pt x="12192000" y="780288"/>
                </a:lnTo>
                <a:lnTo>
                  <a:pt x="12192000" y="0"/>
                </a:lnTo>
                <a:close/>
              </a:path>
            </a:pathLst>
          </a:custGeom>
          <a:solidFill>
            <a:srgbClr val="001F5F"/>
          </a:solidFill>
        </p:spPr>
        <p:txBody>
          <a:bodyPr wrap="square" lIns="0" tIns="0" rIns="0" bIns="0" rtlCol="0"/>
          <a:lstStyle/>
          <a:p>
            <a:endParaRPr/>
          </a:p>
        </p:txBody>
      </p:sp>
      <p:sp>
        <p:nvSpPr>
          <p:cNvPr id="34" name="object 34"/>
          <p:cNvSpPr txBox="1">
            <a:spLocks noGrp="1"/>
          </p:cNvSpPr>
          <p:nvPr>
            <p:ph type="title"/>
          </p:nvPr>
        </p:nvSpPr>
        <p:spPr>
          <a:xfrm>
            <a:off x="908709" y="266192"/>
            <a:ext cx="11069041" cy="443070"/>
          </a:xfrm>
          <a:prstGeom prst="rect">
            <a:avLst/>
          </a:prstGeom>
        </p:spPr>
        <p:txBody>
          <a:bodyPr vert="horz" wrap="square" lIns="0" tIns="12065" rIns="0" bIns="0" rtlCol="0">
            <a:spAutoFit/>
          </a:bodyPr>
          <a:lstStyle/>
          <a:p>
            <a:pPr marL="12700">
              <a:lnSpc>
                <a:spcPct val="100000"/>
              </a:lnSpc>
              <a:spcBef>
                <a:spcPts val="95"/>
              </a:spcBef>
            </a:pPr>
            <a:r>
              <a:rPr lang="vi-VN" sz="2800" dirty="0"/>
              <a:t>Kêu gọi tài trợ</a:t>
            </a:r>
            <a:r>
              <a:rPr lang="en-US" sz="2800" dirty="0"/>
              <a:t> </a:t>
            </a:r>
            <a:r>
              <a:rPr lang="vi-VN" sz="2800" dirty="0"/>
              <a:t>cho những thách thức thường gặp</a:t>
            </a:r>
            <a:r>
              <a:rPr lang="en-US" sz="2800" dirty="0"/>
              <a:t> </a:t>
            </a:r>
            <a:r>
              <a:rPr lang="en-US" sz="2800" err="1"/>
              <a:t>trong</a:t>
            </a:r>
            <a:r>
              <a:rPr lang="en-US" sz="2800"/>
              <a:t> </a:t>
            </a:r>
            <a:r>
              <a:rPr lang="en-US" sz="2800" smtClean="0"/>
              <a:t>già </a:t>
            </a:r>
            <a:r>
              <a:rPr lang="en-US" sz="2800" dirty="0" err="1"/>
              <a:t>hóa</a:t>
            </a:r>
            <a:endParaRPr sz="2800" dirty="0"/>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pPr marL="38100">
                <a:lnSpc>
                  <a:spcPts val="1425"/>
                </a:lnSpc>
              </a:pPr>
              <a:t>5</a:t>
            </a:fld>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1252"/>
            <a:ext cx="12192000" cy="1146175"/>
          </a:xfrm>
          <a:custGeom>
            <a:avLst/>
            <a:gdLst/>
            <a:ahLst/>
            <a:cxnLst/>
            <a:rect l="l" t="t" r="r" b="b"/>
            <a:pathLst>
              <a:path w="12192000" h="1146175">
                <a:moveTo>
                  <a:pt x="12192000" y="0"/>
                </a:moveTo>
                <a:lnTo>
                  <a:pt x="0" y="0"/>
                </a:lnTo>
                <a:lnTo>
                  <a:pt x="0" y="1146048"/>
                </a:lnTo>
                <a:lnTo>
                  <a:pt x="12192000" y="1146048"/>
                </a:lnTo>
                <a:lnTo>
                  <a:pt x="12192000" y="0"/>
                </a:lnTo>
                <a:close/>
              </a:path>
            </a:pathLst>
          </a:custGeom>
          <a:solidFill>
            <a:srgbClr val="001F5F"/>
          </a:solidFill>
        </p:spPr>
        <p:txBody>
          <a:bodyPr wrap="square" lIns="0" tIns="0" rIns="0" bIns="0" rtlCol="0"/>
          <a:lstStyle/>
          <a:p>
            <a:endParaRPr/>
          </a:p>
        </p:txBody>
      </p:sp>
      <p:sp>
        <p:nvSpPr>
          <p:cNvPr id="3" name="object 3"/>
          <p:cNvSpPr txBox="1">
            <a:spLocks noGrp="1"/>
          </p:cNvSpPr>
          <p:nvPr>
            <p:ph type="title"/>
          </p:nvPr>
        </p:nvSpPr>
        <p:spPr>
          <a:xfrm>
            <a:off x="461234" y="272810"/>
            <a:ext cx="10959313" cy="843821"/>
          </a:xfrm>
          <a:prstGeom prst="rect">
            <a:avLst/>
          </a:prstGeom>
        </p:spPr>
        <p:txBody>
          <a:bodyPr vert="horz" wrap="square" lIns="0" tIns="12700" rIns="0" bIns="0" rtlCol="0">
            <a:spAutoFit/>
          </a:bodyPr>
          <a:lstStyle/>
          <a:p>
            <a:pPr marL="1279525" marR="5080" indent="754380">
              <a:lnSpc>
                <a:spcPct val="100000"/>
              </a:lnSpc>
              <a:spcBef>
                <a:spcPts val="100"/>
              </a:spcBef>
            </a:pPr>
            <a:r>
              <a:rPr lang="en-US" spc="-5" dirty="0" err="1"/>
              <a:t>NGHIÊN</a:t>
            </a:r>
            <a:r>
              <a:rPr lang="en-US" spc="-5" dirty="0"/>
              <a:t> </a:t>
            </a:r>
            <a:r>
              <a:rPr lang="en-US" spc="-5" dirty="0" err="1"/>
              <a:t>CỨU</a:t>
            </a:r>
            <a:r>
              <a:rPr lang="en-US" spc="-5" dirty="0"/>
              <a:t> </a:t>
            </a:r>
            <a:r>
              <a:rPr lang="en-US" spc="-5" dirty="0" err="1"/>
              <a:t>CHIỀU</a:t>
            </a:r>
            <a:r>
              <a:rPr lang="en-US" spc="-5" dirty="0"/>
              <a:t> </a:t>
            </a:r>
            <a:r>
              <a:rPr lang="en-US" spc="-5" dirty="0" err="1"/>
              <a:t>DỌC</a:t>
            </a:r>
            <a:r>
              <a:rPr lang="en-US" spc="-5" dirty="0"/>
              <a:t> CHO </a:t>
            </a:r>
            <a:r>
              <a:rPr lang="en-US" spc="-5" dirty="0" err="1"/>
              <a:t>THẤY</a:t>
            </a:r>
            <a:r>
              <a:rPr lang="en-US" spc="-5" dirty="0"/>
              <a:t> </a:t>
            </a:r>
            <a:r>
              <a:rPr lang="en-US" spc="-5" dirty="0" err="1"/>
              <a:t>YẾU</a:t>
            </a:r>
            <a:r>
              <a:rPr lang="en-US" spc="-5" dirty="0"/>
              <a:t> </a:t>
            </a:r>
            <a:r>
              <a:rPr lang="en-US" spc="-5" dirty="0" err="1"/>
              <a:t>TỐ</a:t>
            </a:r>
            <a:r>
              <a:rPr lang="en-US" spc="-5" dirty="0"/>
              <a:t> </a:t>
            </a:r>
            <a:r>
              <a:rPr lang="en-US" spc="-5" dirty="0" err="1"/>
              <a:t>QUYẾT</a:t>
            </a:r>
            <a:r>
              <a:rPr lang="en-US" spc="-5" dirty="0"/>
              <a:t> </a:t>
            </a:r>
            <a:r>
              <a:rPr lang="en-US" spc="-5" dirty="0" err="1"/>
              <a:t>ĐỊNH</a:t>
            </a:r>
            <a:r>
              <a:rPr lang="en-US" spc="-5" dirty="0"/>
              <a:t> </a:t>
            </a:r>
            <a:r>
              <a:rPr lang="en-US" spc="-5" dirty="0" err="1"/>
              <a:t>SỰ</a:t>
            </a:r>
            <a:r>
              <a:rPr lang="en-US" spc="-5" dirty="0"/>
              <a:t> </a:t>
            </a:r>
            <a:r>
              <a:rPr lang="en-US" spc="-5" dirty="0" err="1"/>
              <a:t>LÃO</a:t>
            </a:r>
            <a:r>
              <a:rPr lang="en-US" spc="-5" dirty="0"/>
              <a:t> </a:t>
            </a:r>
            <a:r>
              <a:rPr lang="en-US" spc="-5" dirty="0" err="1"/>
              <a:t>HÓA</a:t>
            </a:r>
            <a:r>
              <a:rPr lang="en-US" spc="-5" dirty="0"/>
              <a:t> </a:t>
            </a:r>
            <a:r>
              <a:rPr lang="en-US" spc="-5" dirty="0" err="1"/>
              <a:t>THÀNH</a:t>
            </a:r>
            <a:r>
              <a:rPr lang="en-US" spc="-5" dirty="0"/>
              <a:t> </a:t>
            </a:r>
            <a:r>
              <a:rPr lang="en-US" spc="-5" dirty="0" err="1"/>
              <a:t>CÔNG</a:t>
            </a:r>
            <a:r>
              <a:rPr lang="en-US" spc="-5" dirty="0"/>
              <a:t> </a:t>
            </a:r>
            <a:r>
              <a:rPr lang="en-US" spc="-5" dirty="0" err="1"/>
              <a:t>TẠI</a:t>
            </a:r>
            <a:r>
              <a:rPr lang="en-US" spc="-5" dirty="0"/>
              <a:t> SINGAPORE</a:t>
            </a:r>
            <a:endParaRPr spc="-5" dirty="0"/>
          </a:p>
        </p:txBody>
      </p:sp>
      <p:sp>
        <p:nvSpPr>
          <p:cNvPr id="4" name="object 4"/>
          <p:cNvSpPr txBox="1"/>
          <p:nvPr/>
        </p:nvSpPr>
        <p:spPr>
          <a:xfrm>
            <a:off x="681329" y="1846834"/>
            <a:ext cx="7315200" cy="3629199"/>
          </a:xfrm>
          <a:prstGeom prst="rect">
            <a:avLst/>
          </a:prstGeom>
        </p:spPr>
        <p:txBody>
          <a:bodyPr vert="horz" wrap="square" lIns="0" tIns="12700" rIns="0" bIns="0" rtlCol="0">
            <a:spAutoFit/>
          </a:bodyPr>
          <a:lstStyle/>
          <a:p>
            <a:pPr marL="297815" marR="5080" indent="-285750" algn="just">
              <a:lnSpc>
                <a:spcPct val="100000"/>
              </a:lnSpc>
              <a:spcBef>
                <a:spcPts val="100"/>
              </a:spcBef>
              <a:buFont typeface="Arial" panose="020B0604020202020204" pitchFamily="34" charset="0"/>
              <a:buChar char="•"/>
              <a:tabLst>
                <a:tab pos="299720" algn="l"/>
              </a:tabLst>
            </a:pPr>
            <a:r>
              <a:rPr lang="en-US" sz="1800" dirty="0" err="1">
                <a:latin typeface="Arial"/>
                <a:cs typeface="Arial"/>
              </a:rPr>
              <a:t>Trung</a:t>
            </a:r>
            <a:r>
              <a:rPr lang="en-US" sz="1800" dirty="0">
                <a:latin typeface="Arial"/>
                <a:cs typeface="Arial"/>
              </a:rPr>
              <a:t> </a:t>
            </a:r>
            <a:r>
              <a:rPr lang="en-US" sz="1800" dirty="0" err="1">
                <a:latin typeface="Arial"/>
                <a:cs typeface="Arial"/>
              </a:rPr>
              <a:t>tâm</a:t>
            </a:r>
            <a:r>
              <a:rPr lang="en-US" sz="1800" dirty="0">
                <a:latin typeface="Arial"/>
                <a:cs typeface="Arial"/>
              </a:rPr>
              <a:t> </a:t>
            </a:r>
            <a:r>
              <a:rPr lang="en-US" sz="1800" dirty="0" err="1">
                <a:latin typeface="Arial"/>
                <a:cs typeface="Arial"/>
              </a:rPr>
              <a:t>Nghiên</a:t>
            </a:r>
            <a:r>
              <a:rPr lang="en-US" sz="1800" dirty="0">
                <a:latin typeface="Arial"/>
                <a:cs typeface="Arial"/>
              </a:rPr>
              <a:t> </a:t>
            </a:r>
            <a:r>
              <a:rPr lang="en-US" sz="1800" dirty="0" err="1">
                <a:latin typeface="Arial"/>
                <a:cs typeface="Arial"/>
              </a:rPr>
              <a:t>cứu</a:t>
            </a:r>
            <a:r>
              <a:rPr lang="en-US" sz="1800" dirty="0">
                <a:latin typeface="Arial"/>
                <a:cs typeface="Arial"/>
              </a:rPr>
              <a:t> &amp; </a:t>
            </a:r>
            <a:r>
              <a:rPr lang="en-US" sz="1800" dirty="0" err="1">
                <a:latin typeface="Arial"/>
                <a:cs typeface="Arial"/>
              </a:rPr>
              <a:t>Giáo</a:t>
            </a:r>
            <a:r>
              <a:rPr lang="en-US" sz="1800" dirty="0">
                <a:latin typeface="Arial"/>
                <a:cs typeface="Arial"/>
              </a:rPr>
              <a:t> </a:t>
            </a:r>
            <a:r>
              <a:rPr lang="en-US" sz="1800" dirty="0" err="1">
                <a:latin typeface="Arial"/>
                <a:cs typeface="Arial"/>
              </a:rPr>
              <a:t>dục</a:t>
            </a:r>
            <a:r>
              <a:rPr lang="en-US" sz="1800" dirty="0">
                <a:latin typeface="Arial"/>
                <a:cs typeface="Arial"/>
              </a:rPr>
              <a:t> </a:t>
            </a:r>
            <a:r>
              <a:rPr lang="en-US" sz="1800" dirty="0" err="1">
                <a:latin typeface="Arial"/>
                <a:cs typeface="Arial"/>
              </a:rPr>
              <a:t>về</a:t>
            </a:r>
            <a:r>
              <a:rPr lang="en-US" sz="1800" dirty="0">
                <a:latin typeface="Arial"/>
                <a:cs typeface="Arial"/>
              </a:rPr>
              <a:t> </a:t>
            </a:r>
            <a:r>
              <a:rPr lang="en-US" sz="1800" dirty="0" err="1">
                <a:latin typeface="Arial"/>
                <a:cs typeface="Arial"/>
              </a:rPr>
              <a:t>Lão</a:t>
            </a:r>
            <a:r>
              <a:rPr lang="en-US" sz="1800" dirty="0">
                <a:latin typeface="Arial"/>
                <a:cs typeface="Arial"/>
              </a:rPr>
              <a:t> </a:t>
            </a:r>
            <a:r>
              <a:rPr lang="en-US" sz="1800" dirty="0" err="1">
                <a:latin typeface="Arial"/>
                <a:cs typeface="Arial"/>
              </a:rPr>
              <a:t>hóa</a:t>
            </a:r>
            <a:r>
              <a:rPr lang="en-US" sz="1800" dirty="0">
                <a:latin typeface="Arial"/>
                <a:cs typeface="Arial"/>
              </a:rPr>
              <a:t> (CARE) </a:t>
            </a:r>
            <a:r>
              <a:rPr lang="en-US" sz="1800" dirty="0" err="1">
                <a:latin typeface="Arial"/>
                <a:cs typeface="Arial"/>
              </a:rPr>
              <a:t>đã</a:t>
            </a:r>
            <a:r>
              <a:rPr lang="en-US" sz="1800" dirty="0">
                <a:latin typeface="Arial"/>
                <a:cs typeface="Arial"/>
              </a:rPr>
              <a:t> </a:t>
            </a:r>
            <a:r>
              <a:rPr lang="en-US" sz="1800" dirty="0" err="1">
                <a:latin typeface="Arial"/>
                <a:cs typeface="Arial"/>
              </a:rPr>
              <a:t>thực</a:t>
            </a:r>
            <a:r>
              <a:rPr lang="en-US" sz="1800" dirty="0">
                <a:latin typeface="Arial"/>
                <a:cs typeface="Arial"/>
              </a:rPr>
              <a:t> </a:t>
            </a:r>
            <a:r>
              <a:rPr lang="en-US" sz="1800" dirty="0" err="1">
                <a:latin typeface="Arial"/>
                <a:cs typeface="Arial"/>
              </a:rPr>
              <a:t>hiện</a:t>
            </a:r>
            <a:r>
              <a:rPr lang="en-US" sz="1800" dirty="0">
                <a:latin typeface="Arial"/>
                <a:cs typeface="Arial"/>
              </a:rPr>
              <a:t> </a:t>
            </a:r>
            <a:r>
              <a:rPr lang="en-US" sz="1800" dirty="0" err="1">
                <a:latin typeface="Arial"/>
                <a:cs typeface="Arial"/>
              </a:rPr>
              <a:t>một</a:t>
            </a:r>
            <a:r>
              <a:rPr lang="en-US" sz="1800" dirty="0">
                <a:latin typeface="Arial"/>
                <a:cs typeface="Arial"/>
              </a:rPr>
              <a:t> </a:t>
            </a:r>
            <a:r>
              <a:rPr lang="en-US" sz="1800" dirty="0" err="1">
                <a:latin typeface="Arial"/>
                <a:cs typeface="Arial"/>
              </a:rPr>
              <a:t>nghiên</a:t>
            </a:r>
            <a:r>
              <a:rPr lang="en-US" sz="1800" dirty="0">
                <a:latin typeface="Arial"/>
                <a:cs typeface="Arial"/>
              </a:rPr>
              <a:t> </a:t>
            </a:r>
            <a:r>
              <a:rPr lang="en-US" sz="1800" dirty="0" err="1">
                <a:latin typeface="Arial"/>
                <a:cs typeface="Arial"/>
              </a:rPr>
              <a:t>cứu</a:t>
            </a:r>
            <a:r>
              <a:rPr lang="en-US" sz="1800" dirty="0">
                <a:latin typeface="Arial"/>
                <a:cs typeface="Arial"/>
              </a:rPr>
              <a:t> </a:t>
            </a:r>
            <a:r>
              <a:rPr lang="en-US" sz="1800" dirty="0" err="1">
                <a:latin typeface="Arial"/>
                <a:cs typeface="Arial"/>
              </a:rPr>
              <a:t>dọc</a:t>
            </a:r>
            <a:r>
              <a:rPr lang="en-US" sz="1800" dirty="0">
                <a:latin typeface="Arial"/>
                <a:cs typeface="Arial"/>
              </a:rPr>
              <a:t> </a:t>
            </a:r>
            <a:r>
              <a:rPr lang="en-US" sz="1800" dirty="0" err="1">
                <a:latin typeface="Arial"/>
                <a:cs typeface="Arial"/>
              </a:rPr>
              <a:t>trên</a:t>
            </a:r>
            <a:r>
              <a:rPr lang="en-US" sz="1800" dirty="0">
                <a:latin typeface="Arial"/>
                <a:cs typeface="Arial"/>
              </a:rPr>
              <a:t> </a:t>
            </a:r>
            <a:r>
              <a:rPr lang="en-US" sz="1800" dirty="0" err="1">
                <a:latin typeface="Arial"/>
                <a:cs typeface="Arial"/>
              </a:rPr>
              <a:t>phạm</a:t>
            </a:r>
            <a:r>
              <a:rPr lang="en-US" sz="1800" dirty="0">
                <a:latin typeface="Arial"/>
                <a:cs typeface="Arial"/>
              </a:rPr>
              <a:t> vi </a:t>
            </a:r>
            <a:r>
              <a:rPr lang="en-US" sz="1800" dirty="0" err="1">
                <a:latin typeface="Arial"/>
                <a:cs typeface="Arial"/>
              </a:rPr>
              <a:t>toàn</a:t>
            </a:r>
            <a:r>
              <a:rPr lang="en-US" sz="1800" dirty="0">
                <a:latin typeface="Arial"/>
                <a:cs typeface="Arial"/>
              </a:rPr>
              <a:t> </a:t>
            </a:r>
            <a:r>
              <a:rPr lang="en-US" sz="1800" dirty="0" err="1">
                <a:latin typeface="Arial"/>
                <a:cs typeface="Arial"/>
              </a:rPr>
              <a:t>quốc</a:t>
            </a:r>
            <a:r>
              <a:rPr lang="en-US" sz="1800" dirty="0">
                <a:latin typeface="Arial"/>
                <a:cs typeface="Arial"/>
              </a:rPr>
              <a:t> </a:t>
            </a:r>
            <a:r>
              <a:rPr lang="en-US" sz="1800" dirty="0" err="1">
                <a:latin typeface="Arial"/>
                <a:cs typeface="Arial"/>
              </a:rPr>
              <a:t>về</a:t>
            </a:r>
            <a:r>
              <a:rPr lang="en-US" sz="1800" dirty="0">
                <a:latin typeface="Arial"/>
                <a:cs typeface="Arial"/>
              </a:rPr>
              <a:t> </a:t>
            </a:r>
            <a:r>
              <a:rPr lang="en-US" sz="1800" b="1" dirty="0" err="1">
                <a:solidFill>
                  <a:srgbClr val="0070C0"/>
                </a:solidFill>
                <a:latin typeface="Arial"/>
                <a:cs typeface="Arial"/>
              </a:rPr>
              <a:t>quá</a:t>
            </a:r>
            <a:r>
              <a:rPr lang="en-US" sz="1800" b="1" dirty="0">
                <a:solidFill>
                  <a:srgbClr val="0070C0"/>
                </a:solidFill>
                <a:latin typeface="Arial"/>
                <a:cs typeface="Arial"/>
              </a:rPr>
              <a:t> </a:t>
            </a:r>
            <a:r>
              <a:rPr lang="en-US" sz="1800" b="1" dirty="0" err="1">
                <a:solidFill>
                  <a:srgbClr val="0070C0"/>
                </a:solidFill>
                <a:latin typeface="Arial"/>
                <a:cs typeface="Arial"/>
              </a:rPr>
              <a:t>trình</a:t>
            </a:r>
            <a:r>
              <a:rPr lang="en-US" sz="1800" b="1" dirty="0">
                <a:solidFill>
                  <a:srgbClr val="0070C0"/>
                </a:solidFill>
                <a:latin typeface="Arial"/>
                <a:cs typeface="Arial"/>
              </a:rPr>
              <a:t> </a:t>
            </a:r>
            <a:r>
              <a:rPr lang="en-US" sz="1800" b="1" dirty="0" err="1">
                <a:solidFill>
                  <a:srgbClr val="0070C0"/>
                </a:solidFill>
                <a:latin typeface="Arial"/>
                <a:cs typeface="Arial"/>
              </a:rPr>
              <a:t>lão</a:t>
            </a:r>
            <a:r>
              <a:rPr lang="en-US" sz="1800" b="1" dirty="0">
                <a:solidFill>
                  <a:srgbClr val="0070C0"/>
                </a:solidFill>
                <a:latin typeface="Arial"/>
                <a:cs typeface="Arial"/>
              </a:rPr>
              <a:t> </a:t>
            </a:r>
            <a:r>
              <a:rPr lang="en-US" sz="1800" b="1" dirty="0" err="1">
                <a:solidFill>
                  <a:srgbClr val="0070C0"/>
                </a:solidFill>
                <a:latin typeface="Arial"/>
                <a:cs typeface="Arial"/>
              </a:rPr>
              <a:t>hóa</a:t>
            </a:r>
            <a:r>
              <a:rPr lang="en-US" b="1" dirty="0">
                <a:solidFill>
                  <a:srgbClr val="0070C0"/>
                </a:solidFill>
                <a:latin typeface="Arial"/>
                <a:cs typeface="Arial"/>
              </a:rPr>
              <a:t> </a:t>
            </a:r>
            <a:r>
              <a:rPr lang="en-US" b="1" dirty="0" err="1">
                <a:solidFill>
                  <a:srgbClr val="0070C0"/>
                </a:solidFill>
                <a:latin typeface="Arial"/>
                <a:cs typeface="Arial"/>
              </a:rPr>
              <a:t>và</a:t>
            </a:r>
            <a:r>
              <a:rPr lang="en-US" b="1" dirty="0">
                <a:solidFill>
                  <a:srgbClr val="0070C0"/>
                </a:solidFill>
                <a:latin typeface="Arial"/>
                <a:cs typeface="Arial"/>
              </a:rPr>
              <a:t> </a:t>
            </a:r>
            <a:r>
              <a:rPr lang="en-US" b="1" dirty="0" err="1">
                <a:solidFill>
                  <a:srgbClr val="0070C0"/>
                </a:solidFill>
                <a:latin typeface="Arial"/>
                <a:cs typeface="Arial"/>
              </a:rPr>
              <a:t>tuổi</a:t>
            </a:r>
            <a:r>
              <a:rPr lang="en-US" b="1" dirty="0">
                <a:solidFill>
                  <a:srgbClr val="0070C0"/>
                </a:solidFill>
                <a:latin typeface="Arial"/>
                <a:cs typeface="Arial"/>
              </a:rPr>
              <a:t> </a:t>
            </a:r>
            <a:r>
              <a:rPr lang="en-US" b="1" dirty="0" err="1">
                <a:solidFill>
                  <a:srgbClr val="0070C0"/>
                </a:solidFill>
                <a:latin typeface="Arial"/>
                <a:cs typeface="Arial"/>
              </a:rPr>
              <a:t>già</a:t>
            </a:r>
            <a:r>
              <a:rPr lang="en-US" b="1" dirty="0">
                <a:solidFill>
                  <a:srgbClr val="0070C0"/>
                </a:solidFill>
                <a:latin typeface="Arial"/>
                <a:cs typeface="Arial"/>
              </a:rPr>
              <a:t> </a:t>
            </a:r>
            <a:r>
              <a:rPr lang="en-US" b="1" dirty="0" err="1">
                <a:solidFill>
                  <a:srgbClr val="0070C0"/>
                </a:solidFill>
                <a:latin typeface="Arial"/>
                <a:cs typeface="Arial"/>
              </a:rPr>
              <a:t>năng</a:t>
            </a:r>
            <a:r>
              <a:rPr lang="en-US" b="1" dirty="0">
                <a:solidFill>
                  <a:srgbClr val="0070C0"/>
                </a:solidFill>
                <a:latin typeface="Arial"/>
                <a:cs typeface="Arial"/>
              </a:rPr>
              <a:t> </a:t>
            </a:r>
            <a:r>
              <a:rPr lang="en-US" b="1" dirty="0" err="1">
                <a:solidFill>
                  <a:srgbClr val="0070C0"/>
                </a:solidFill>
                <a:latin typeface="Arial"/>
                <a:cs typeface="Arial"/>
              </a:rPr>
              <a:t>động</a:t>
            </a:r>
            <a:r>
              <a:rPr lang="en-US" b="1" dirty="0">
                <a:solidFill>
                  <a:srgbClr val="0070C0"/>
                </a:solidFill>
                <a:latin typeface="Arial"/>
                <a:cs typeface="Arial"/>
              </a:rPr>
              <a:t> </a:t>
            </a:r>
            <a:r>
              <a:rPr lang="en-US" b="1" dirty="0" err="1">
                <a:solidFill>
                  <a:srgbClr val="0070C0"/>
                </a:solidFill>
                <a:latin typeface="Arial"/>
                <a:cs typeface="Arial"/>
              </a:rPr>
              <a:t>tại</a:t>
            </a:r>
            <a:r>
              <a:rPr lang="en-US" b="1" dirty="0">
                <a:solidFill>
                  <a:srgbClr val="0070C0"/>
                </a:solidFill>
                <a:latin typeface="Arial"/>
                <a:cs typeface="Arial"/>
              </a:rPr>
              <a:t> Singapore. </a:t>
            </a:r>
            <a:endParaRPr sz="1800" b="1" dirty="0">
              <a:solidFill>
                <a:srgbClr val="0070C0"/>
              </a:solidFill>
              <a:latin typeface="Arial"/>
              <a:cs typeface="Arial"/>
            </a:endParaRPr>
          </a:p>
          <a:p>
            <a:pPr>
              <a:lnSpc>
                <a:spcPct val="100000"/>
              </a:lnSpc>
              <a:spcBef>
                <a:spcPts val="30"/>
              </a:spcBef>
              <a:buFont typeface="Arial"/>
              <a:buChar char="•"/>
            </a:pPr>
            <a:endParaRPr sz="1850" dirty="0">
              <a:latin typeface="Arial"/>
              <a:cs typeface="Arial"/>
            </a:endParaRPr>
          </a:p>
          <a:p>
            <a:pPr marL="299085" marR="5080" indent="-287020" algn="just">
              <a:lnSpc>
                <a:spcPct val="100000"/>
              </a:lnSpc>
              <a:buChar char="•"/>
              <a:tabLst>
                <a:tab pos="299720" algn="l"/>
              </a:tabLst>
            </a:pPr>
            <a:r>
              <a:rPr lang="vi-VN" sz="1800" dirty="0">
                <a:latin typeface="Arial"/>
                <a:cs typeface="Arial"/>
              </a:rPr>
              <a:t>Nghiên cứu đã theo dõi các khía cạnh khác nhau trong cuộc sống của người Singapore từ 60 tuổi trở lên, bao gồm</a:t>
            </a:r>
            <a:r>
              <a:rPr lang="vi-VN" sz="1800" b="1" dirty="0">
                <a:solidFill>
                  <a:srgbClr val="0070C0"/>
                </a:solidFill>
                <a:latin typeface="Arial"/>
                <a:cs typeface="Arial"/>
              </a:rPr>
              <a:t> sức khỏe thể chất, khả năng hoạt động, sức khỏe tâm lý, </a:t>
            </a:r>
            <a:r>
              <a:rPr lang="en-US" sz="1800" b="1" dirty="0" err="1">
                <a:solidFill>
                  <a:srgbClr val="0070C0"/>
                </a:solidFill>
                <a:latin typeface="Arial"/>
                <a:cs typeface="Arial"/>
              </a:rPr>
              <a:t>kết</a:t>
            </a:r>
            <a:r>
              <a:rPr lang="en-US" sz="1800" b="1" dirty="0">
                <a:solidFill>
                  <a:srgbClr val="0070C0"/>
                </a:solidFill>
                <a:latin typeface="Arial"/>
                <a:cs typeface="Arial"/>
              </a:rPr>
              <a:t> </a:t>
            </a:r>
            <a:r>
              <a:rPr lang="en-US" sz="1800" b="1" dirty="0" err="1">
                <a:solidFill>
                  <a:srgbClr val="0070C0"/>
                </a:solidFill>
                <a:latin typeface="Arial"/>
                <a:cs typeface="Arial"/>
              </a:rPr>
              <a:t>nối</a:t>
            </a:r>
            <a:r>
              <a:rPr lang="vi-VN" sz="1800" b="1" dirty="0">
                <a:solidFill>
                  <a:srgbClr val="0070C0"/>
                </a:solidFill>
                <a:latin typeface="Arial"/>
                <a:cs typeface="Arial"/>
              </a:rPr>
              <a:t> xã hội,</a:t>
            </a:r>
            <a:r>
              <a:rPr lang="en-US" sz="1800" b="1" dirty="0">
                <a:solidFill>
                  <a:srgbClr val="0070C0"/>
                </a:solidFill>
                <a:latin typeface="Arial"/>
                <a:cs typeface="Arial"/>
              </a:rPr>
              <a:t> </a:t>
            </a:r>
            <a:r>
              <a:rPr lang="en-US" sz="1800" b="1" dirty="0" err="1">
                <a:solidFill>
                  <a:srgbClr val="0070C0"/>
                </a:solidFill>
                <a:latin typeface="Arial"/>
                <a:cs typeface="Arial"/>
              </a:rPr>
              <a:t>quá</a:t>
            </a:r>
            <a:r>
              <a:rPr lang="en-US" sz="1800" b="1" dirty="0">
                <a:solidFill>
                  <a:srgbClr val="0070C0"/>
                </a:solidFill>
                <a:latin typeface="Arial"/>
                <a:cs typeface="Arial"/>
              </a:rPr>
              <a:t> </a:t>
            </a:r>
            <a:r>
              <a:rPr lang="en-US" sz="1800" b="1" dirty="0" err="1">
                <a:solidFill>
                  <a:srgbClr val="0070C0"/>
                </a:solidFill>
                <a:latin typeface="Arial"/>
                <a:cs typeface="Arial"/>
              </a:rPr>
              <a:t>trình</a:t>
            </a:r>
            <a:r>
              <a:rPr lang="vi-VN" sz="1800" b="1" dirty="0">
                <a:solidFill>
                  <a:srgbClr val="0070C0"/>
                </a:solidFill>
                <a:latin typeface="Arial"/>
                <a:cs typeface="Arial"/>
              </a:rPr>
              <a:t> học tập và hoạt động tình nguyện.</a:t>
            </a:r>
            <a:endParaRPr sz="1800" b="1" dirty="0">
              <a:solidFill>
                <a:srgbClr val="0070C0"/>
              </a:solidFill>
              <a:latin typeface="Arial"/>
              <a:cs typeface="Arial"/>
            </a:endParaRPr>
          </a:p>
          <a:p>
            <a:pPr>
              <a:lnSpc>
                <a:spcPct val="100000"/>
              </a:lnSpc>
              <a:spcBef>
                <a:spcPts val="35"/>
              </a:spcBef>
              <a:buFont typeface="Arial"/>
              <a:buChar char="•"/>
            </a:pPr>
            <a:endParaRPr sz="1850" dirty="0">
              <a:latin typeface="Arial"/>
              <a:cs typeface="Arial"/>
            </a:endParaRPr>
          </a:p>
          <a:p>
            <a:pPr marL="299085" marR="5715" indent="-287020" algn="just">
              <a:lnSpc>
                <a:spcPct val="100000"/>
              </a:lnSpc>
              <a:buChar char="•"/>
              <a:tabLst>
                <a:tab pos="299720" algn="l"/>
              </a:tabLst>
            </a:pPr>
            <a:r>
              <a:rPr lang="en-US" sz="1800" dirty="0" err="1">
                <a:latin typeface="Arial"/>
                <a:cs typeface="Arial"/>
              </a:rPr>
              <a:t>Các</a:t>
            </a:r>
            <a:r>
              <a:rPr lang="en-US" sz="1800" dirty="0">
                <a:latin typeface="Arial"/>
                <a:cs typeface="Arial"/>
              </a:rPr>
              <a:t> </a:t>
            </a:r>
            <a:r>
              <a:rPr lang="en-US" sz="1800" dirty="0" err="1">
                <a:latin typeface="Arial"/>
                <a:cs typeface="Arial"/>
              </a:rPr>
              <a:t>nghiên</a:t>
            </a:r>
            <a:r>
              <a:rPr lang="en-US" sz="1800" dirty="0">
                <a:latin typeface="Arial"/>
                <a:cs typeface="Arial"/>
              </a:rPr>
              <a:t> </a:t>
            </a:r>
            <a:r>
              <a:rPr lang="en-US" sz="1800" dirty="0" err="1">
                <a:latin typeface="Arial"/>
                <a:cs typeface="Arial"/>
              </a:rPr>
              <a:t>cứu</a:t>
            </a:r>
            <a:r>
              <a:rPr lang="en-US" dirty="0">
                <a:latin typeface="Arial"/>
                <a:cs typeface="Arial"/>
              </a:rPr>
              <a:t> </a:t>
            </a:r>
            <a:r>
              <a:rPr lang="en-US" sz="1800" dirty="0" err="1">
                <a:latin typeface="Arial"/>
                <a:cs typeface="Arial"/>
              </a:rPr>
              <a:t>khác</a:t>
            </a:r>
            <a:r>
              <a:rPr lang="en-US" sz="1800" dirty="0">
                <a:latin typeface="Arial"/>
                <a:cs typeface="Arial"/>
              </a:rPr>
              <a:t> bao </a:t>
            </a:r>
            <a:r>
              <a:rPr lang="en-US" sz="1800" dirty="0" err="1">
                <a:latin typeface="Arial"/>
                <a:cs typeface="Arial"/>
              </a:rPr>
              <a:t>gồm</a:t>
            </a:r>
            <a:r>
              <a:rPr lang="en-US" sz="1800" dirty="0">
                <a:latin typeface="Arial"/>
                <a:cs typeface="Arial"/>
              </a:rPr>
              <a:t> </a:t>
            </a:r>
            <a:r>
              <a:rPr lang="en-US" sz="1800" dirty="0" err="1">
                <a:latin typeface="Arial"/>
                <a:cs typeface="Arial"/>
              </a:rPr>
              <a:t>Nghiên</a:t>
            </a:r>
            <a:r>
              <a:rPr lang="en-US" sz="1800" dirty="0">
                <a:latin typeface="Arial"/>
                <a:cs typeface="Arial"/>
              </a:rPr>
              <a:t> </a:t>
            </a:r>
            <a:r>
              <a:rPr lang="en-US" sz="1800" dirty="0" err="1">
                <a:latin typeface="Arial"/>
                <a:cs typeface="Arial"/>
              </a:rPr>
              <a:t>cứu</a:t>
            </a:r>
            <a:r>
              <a:rPr lang="en-US" sz="1800" dirty="0">
                <a:latin typeface="Arial"/>
                <a:cs typeface="Arial"/>
              </a:rPr>
              <a:t> </a:t>
            </a:r>
            <a:r>
              <a:rPr lang="en-US" sz="1800" dirty="0" err="1">
                <a:latin typeface="Arial"/>
                <a:cs typeface="Arial"/>
              </a:rPr>
              <a:t>Lão</a:t>
            </a:r>
            <a:r>
              <a:rPr lang="en-US" sz="1800" dirty="0">
                <a:latin typeface="Arial"/>
                <a:cs typeface="Arial"/>
              </a:rPr>
              <a:t> </a:t>
            </a:r>
            <a:r>
              <a:rPr lang="en-US" sz="1800" dirty="0" err="1">
                <a:latin typeface="Arial"/>
                <a:cs typeface="Arial"/>
              </a:rPr>
              <a:t>hóa</a:t>
            </a:r>
            <a:r>
              <a:rPr lang="en-US" sz="1800" dirty="0">
                <a:latin typeface="Arial"/>
                <a:cs typeface="Arial"/>
              </a:rPr>
              <a:t> </a:t>
            </a:r>
            <a:r>
              <a:rPr lang="en-US" sz="1800" dirty="0" err="1">
                <a:latin typeface="Arial"/>
                <a:cs typeface="Arial"/>
              </a:rPr>
              <a:t>theo</a:t>
            </a:r>
            <a:r>
              <a:rPr lang="en-US" sz="1800" dirty="0">
                <a:latin typeface="Arial"/>
                <a:cs typeface="Arial"/>
              </a:rPr>
              <a:t> </a:t>
            </a:r>
            <a:r>
              <a:rPr lang="en-US" sz="1800" dirty="0" err="1">
                <a:latin typeface="Arial"/>
                <a:cs typeface="Arial"/>
              </a:rPr>
              <a:t>chiều</a:t>
            </a:r>
            <a:r>
              <a:rPr lang="en-US" sz="1800" dirty="0">
                <a:latin typeface="Arial"/>
                <a:cs typeface="Arial"/>
              </a:rPr>
              <a:t> </a:t>
            </a:r>
            <a:r>
              <a:rPr lang="en-US" sz="1800" dirty="0" err="1">
                <a:latin typeface="Arial"/>
                <a:cs typeface="Arial"/>
              </a:rPr>
              <a:t>dọc</a:t>
            </a:r>
            <a:r>
              <a:rPr lang="en-US" sz="1800" dirty="0">
                <a:latin typeface="Arial"/>
                <a:cs typeface="Arial"/>
              </a:rPr>
              <a:t> </a:t>
            </a:r>
            <a:r>
              <a:rPr lang="en-US" sz="1800" dirty="0" err="1">
                <a:latin typeface="Arial"/>
                <a:cs typeface="Arial"/>
              </a:rPr>
              <a:t>của</a:t>
            </a:r>
            <a:r>
              <a:rPr lang="en-US" sz="1800" dirty="0">
                <a:latin typeface="Arial"/>
                <a:cs typeface="Arial"/>
              </a:rPr>
              <a:t> Singapore (SLAS), </a:t>
            </a:r>
            <a:r>
              <a:rPr lang="en-US" sz="1800" dirty="0" err="1">
                <a:latin typeface="Arial"/>
                <a:cs typeface="Arial"/>
              </a:rPr>
              <a:t>Nghiên</a:t>
            </a:r>
            <a:r>
              <a:rPr lang="en-US" sz="1800" dirty="0">
                <a:latin typeface="Arial"/>
                <a:cs typeface="Arial"/>
              </a:rPr>
              <a:t> </a:t>
            </a:r>
            <a:r>
              <a:rPr lang="en-US" sz="1800" dirty="0" err="1">
                <a:latin typeface="Arial"/>
                <a:cs typeface="Arial"/>
              </a:rPr>
              <a:t>cứu</a:t>
            </a:r>
            <a:r>
              <a:rPr lang="en-US" sz="1800" dirty="0">
                <a:latin typeface="Arial"/>
                <a:cs typeface="Arial"/>
              </a:rPr>
              <a:t> </a:t>
            </a:r>
            <a:r>
              <a:rPr lang="en-US" sz="1800" dirty="0" err="1">
                <a:latin typeface="Arial"/>
                <a:cs typeface="Arial"/>
              </a:rPr>
              <a:t>Sức</a:t>
            </a:r>
            <a:r>
              <a:rPr lang="en-US" sz="1800" dirty="0">
                <a:latin typeface="Arial"/>
                <a:cs typeface="Arial"/>
              </a:rPr>
              <a:t> </a:t>
            </a:r>
            <a:r>
              <a:rPr lang="en-US" sz="1800" dirty="0" err="1">
                <a:latin typeface="Arial"/>
                <a:cs typeface="Arial"/>
              </a:rPr>
              <a:t>khỏe</a:t>
            </a:r>
            <a:r>
              <a:rPr lang="en-US" sz="1800" dirty="0">
                <a:latin typeface="Arial"/>
                <a:cs typeface="Arial"/>
              </a:rPr>
              <a:t> </a:t>
            </a:r>
            <a:r>
              <a:rPr lang="en-US" sz="1800" dirty="0" err="1">
                <a:latin typeface="Arial"/>
                <a:cs typeface="Arial"/>
              </a:rPr>
              <a:t>Trung</a:t>
            </a:r>
            <a:r>
              <a:rPr lang="en-US" sz="1800" dirty="0">
                <a:latin typeface="Arial"/>
                <a:cs typeface="Arial"/>
              </a:rPr>
              <a:t> </a:t>
            </a:r>
            <a:r>
              <a:rPr lang="en-US" sz="1800" dirty="0" err="1">
                <a:latin typeface="Arial"/>
                <a:cs typeface="Arial"/>
              </a:rPr>
              <a:t>Quốc</a:t>
            </a:r>
            <a:r>
              <a:rPr lang="en-US" sz="1800" dirty="0">
                <a:latin typeface="Arial"/>
                <a:cs typeface="Arial"/>
              </a:rPr>
              <a:t> </a:t>
            </a:r>
            <a:r>
              <a:rPr lang="en-US" sz="1800" dirty="0" err="1">
                <a:latin typeface="Arial"/>
                <a:cs typeface="Arial"/>
              </a:rPr>
              <a:t>của</a:t>
            </a:r>
            <a:r>
              <a:rPr lang="en-US" sz="1800" dirty="0">
                <a:latin typeface="Arial"/>
                <a:cs typeface="Arial"/>
              </a:rPr>
              <a:t> Singapore (SCHS) </a:t>
            </a:r>
            <a:r>
              <a:rPr lang="en-US" sz="1800" dirty="0" err="1">
                <a:latin typeface="Arial"/>
                <a:cs typeface="Arial"/>
              </a:rPr>
              <a:t>và</a:t>
            </a:r>
            <a:r>
              <a:rPr lang="en-US" sz="1800" dirty="0">
                <a:latin typeface="Arial"/>
                <a:cs typeface="Arial"/>
              </a:rPr>
              <a:t> </a:t>
            </a:r>
            <a:r>
              <a:rPr lang="en-US" dirty="0">
                <a:latin typeface="Arial"/>
                <a:cs typeface="Arial"/>
              </a:rPr>
              <a:t> </a:t>
            </a:r>
            <a:r>
              <a:rPr lang="en-US" dirty="0" err="1">
                <a:latin typeface="Arial"/>
                <a:cs typeface="Arial"/>
              </a:rPr>
              <a:t>Nghiên</a:t>
            </a:r>
            <a:r>
              <a:rPr lang="en-US" dirty="0">
                <a:latin typeface="Arial"/>
                <a:cs typeface="Arial"/>
              </a:rPr>
              <a:t> </a:t>
            </a:r>
            <a:r>
              <a:rPr lang="en-US" dirty="0" err="1">
                <a:latin typeface="Arial"/>
                <a:cs typeface="Arial"/>
              </a:rPr>
              <a:t>cứu</a:t>
            </a:r>
            <a:r>
              <a:rPr lang="en-US" dirty="0">
                <a:latin typeface="Arial"/>
                <a:cs typeface="Arial"/>
              </a:rPr>
              <a:t> </a:t>
            </a:r>
            <a:r>
              <a:rPr lang="en-US" sz="1800" dirty="0" err="1">
                <a:latin typeface="Arial"/>
                <a:cs typeface="Arial"/>
              </a:rPr>
              <a:t>Cuộc</a:t>
            </a:r>
            <a:r>
              <a:rPr lang="en-US" sz="1800" dirty="0">
                <a:latin typeface="Arial"/>
                <a:cs typeface="Arial"/>
              </a:rPr>
              <a:t> </a:t>
            </a:r>
            <a:r>
              <a:rPr lang="en-US" sz="1800" dirty="0" err="1">
                <a:latin typeface="Arial"/>
                <a:cs typeface="Arial"/>
              </a:rPr>
              <a:t>sống</a:t>
            </a:r>
            <a:r>
              <a:rPr lang="en-US" sz="1800" dirty="0">
                <a:latin typeface="Arial"/>
                <a:cs typeface="Arial"/>
              </a:rPr>
              <a:t> Singapore (</a:t>
            </a:r>
            <a:r>
              <a:rPr lang="en-US" sz="1800" dirty="0" err="1">
                <a:latin typeface="Arial"/>
                <a:cs typeface="Arial"/>
              </a:rPr>
              <a:t>SLP</a:t>
            </a:r>
            <a:r>
              <a:rPr lang="en-US" sz="1800" dirty="0">
                <a:latin typeface="Arial"/>
                <a:cs typeface="Arial"/>
              </a:rPr>
              <a:t>), </a:t>
            </a:r>
            <a:r>
              <a:rPr lang="en-US" sz="1800" dirty="0" err="1">
                <a:latin typeface="Arial"/>
                <a:cs typeface="Arial"/>
              </a:rPr>
              <a:t>cùng</a:t>
            </a:r>
            <a:r>
              <a:rPr lang="en-US" sz="1800" dirty="0">
                <a:latin typeface="Arial"/>
                <a:cs typeface="Arial"/>
              </a:rPr>
              <a:t> </a:t>
            </a:r>
            <a:r>
              <a:rPr lang="en-US" sz="1800" dirty="0" err="1">
                <a:latin typeface="Arial"/>
                <a:cs typeface="Arial"/>
              </a:rPr>
              <a:t>những</a:t>
            </a:r>
            <a:r>
              <a:rPr lang="en-US" sz="1800" dirty="0">
                <a:latin typeface="Arial"/>
                <a:cs typeface="Arial"/>
              </a:rPr>
              <a:t> </a:t>
            </a:r>
            <a:r>
              <a:rPr lang="en-US" sz="1800" dirty="0" err="1">
                <a:latin typeface="Arial"/>
                <a:cs typeface="Arial"/>
              </a:rPr>
              <a:t>nghiên</a:t>
            </a:r>
            <a:r>
              <a:rPr lang="en-US" sz="1800" dirty="0">
                <a:latin typeface="Arial"/>
                <a:cs typeface="Arial"/>
              </a:rPr>
              <a:t> </a:t>
            </a:r>
            <a:r>
              <a:rPr lang="en-US" sz="1800" dirty="0" err="1">
                <a:latin typeface="Arial"/>
                <a:cs typeface="Arial"/>
              </a:rPr>
              <a:t>cứu</a:t>
            </a:r>
            <a:r>
              <a:rPr lang="en-US" sz="1800" dirty="0">
                <a:latin typeface="Arial"/>
                <a:cs typeface="Arial"/>
              </a:rPr>
              <a:t> </a:t>
            </a:r>
            <a:r>
              <a:rPr lang="en-US" sz="1800" dirty="0" err="1">
                <a:latin typeface="Arial"/>
                <a:cs typeface="Arial"/>
              </a:rPr>
              <a:t>khác</a:t>
            </a:r>
            <a:r>
              <a:rPr lang="en-US" sz="1800" dirty="0">
                <a:latin typeface="Arial"/>
                <a:cs typeface="Arial"/>
              </a:rPr>
              <a:t>.</a:t>
            </a:r>
            <a:endParaRPr sz="1800" dirty="0">
              <a:latin typeface="Arial"/>
              <a:cs typeface="Arial"/>
            </a:endParaRPr>
          </a:p>
        </p:txBody>
      </p:sp>
      <p:grpSp>
        <p:nvGrpSpPr>
          <p:cNvPr id="5" name="object 5"/>
          <p:cNvGrpSpPr/>
          <p:nvPr/>
        </p:nvGrpSpPr>
        <p:grpSpPr>
          <a:xfrm>
            <a:off x="8662416" y="1819655"/>
            <a:ext cx="2882265" cy="3345179"/>
            <a:chOff x="8662416" y="1819655"/>
            <a:chExt cx="2882265" cy="3345179"/>
          </a:xfrm>
        </p:grpSpPr>
        <p:sp>
          <p:nvSpPr>
            <p:cNvPr id="6" name="object 6"/>
            <p:cNvSpPr/>
            <p:nvPr/>
          </p:nvSpPr>
          <p:spPr>
            <a:xfrm>
              <a:off x="8709566" y="4663640"/>
              <a:ext cx="2685581" cy="50096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662416" y="1819655"/>
              <a:ext cx="2881883" cy="2875788"/>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pPr marL="38100">
                <a:lnSpc>
                  <a:spcPts val="1425"/>
                </a:lnSpc>
              </a:pPr>
              <a:t>6</a:t>
            </a:fld>
            <a:endParaRPr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0201" y="266192"/>
            <a:ext cx="10602595" cy="443070"/>
          </a:xfrm>
          <a:prstGeom prst="rect">
            <a:avLst/>
          </a:prstGeom>
        </p:spPr>
        <p:txBody>
          <a:bodyPr vert="horz" wrap="square" lIns="0" tIns="12065" rIns="0" bIns="0" rtlCol="0">
            <a:spAutoFit/>
          </a:bodyPr>
          <a:lstStyle/>
          <a:p>
            <a:pPr marL="12700">
              <a:lnSpc>
                <a:spcPct val="100000"/>
              </a:lnSpc>
              <a:spcBef>
                <a:spcPts val="95"/>
              </a:spcBef>
            </a:pPr>
            <a:r>
              <a:rPr lang="en-US" sz="2800" dirty="0" err="1"/>
              <a:t>HỢP</a:t>
            </a:r>
            <a:r>
              <a:rPr lang="en-US" sz="2800" dirty="0"/>
              <a:t> </a:t>
            </a:r>
            <a:r>
              <a:rPr lang="en-US" sz="2800" dirty="0" err="1"/>
              <a:t>TÁC</a:t>
            </a:r>
            <a:r>
              <a:rPr lang="en-US" sz="2800" dirty="0"/>
              <a:t> </a:t>
            </a:r>
            <a:r>
              <a:rPr lang="en-US" sz="2800" dirty="0" err="1"/>
              <a:t>QUỐC</a:t>
            </a:r>
            <a:r>
              <a:rPr lang="en-US" sz="2800" dirty="0"/>
              <a:t> </a:t>
            </a:r>
            <a:r>
              <a:rPr lang="en-US" sz="2800" dirty="0" err="1"/>
              <a:t>TẾ</a:t>
            </a:r>
            <a:r>
              <a:rPr lang="en-US" sz="2800" dirty="0"/>
              <a:t> </a:t>
            </a:r>
            <a:r>
              <a:rPr lang="en-US" sz="2800" dirty="0" err="1"/>
              <a:t>TRONG</a:t>
            </a:r>
            <a:r>
              <a:rPr lang="en-US" sz="2800" dirty="0"/>
              <a:t> </a:t>
            </a:r>
            <a:r>
              <a:rPr lang="en-US" sz="2800" dirty="0" err="1"/>
              <a:t>NGHIÊN</a:t>
            </a:r>
            <a:r>
              <a:rPr lang="en-US" sz="2800" dirty="0"/>
              <a:t> </a:t>
            </a:r>
            <a:r>
              <a:rPr lang="en-US" sz="2800" dirty="0" err="1"/>
              <a:t>CỨU</a:t>
            </a:r>
            <a:r>
              <a:rPr lang="en-US" sz="2800" dirty="0"/>
              <a:t> </a:t>
            </a:r>
            <a:r>
              <a:rPr lang="en-US" sz="2800" dirty="0" err="1"/>
              <a:t>VÀ</a:t>
            </a:r>
            <a:r>
              <a:rPr lang="en-US" sz="2800" dirty="0"/>
              <a:t> </a:t>
            </a:r>
            <a:r>
              <a:rPr lang="en-US" sz="2800" dirty="0" err="1"/>
              <a:t>ĐỔI</a:t>
            </a:r>
            <a:r>
              <a:rPr lang="en-US" sz="2800" dirty="0"/>
              <a:t> </a:t>
            </a:r>
            <a:r>
              <a:rPr lang="en-US" sz="2800" dirty="0" err="1"/>
              <a:t>MỚI</a:t>
            </a:r>
            <a:r>
              <a:rPr lang="en-US" sz="2800" dirty="0"/>
              <a:t> </a:t>
            </a:r>
            <a:endParaRPr sz="2800" dirty="0"/>
          </a:p>
        </p:txBody>
      </p:sp>
      <p:sp>
        <p:nvSpPr>
          <p:cNvPr id="3" name="object 3"/>
          <p:cNvSpPr txBox="1"/>
          <p:nvPr/>
        </p:nvSpPr>
        <p:spPr>
          <a:xfrm>
            <a:off x="5477002" y="1141603"/>
            <a:ext cx="6041390" cy="4185185"/>
          </a:xfrm>
          <a:prstGeom prst="rect">
            <a:avLst/>
          </a:prstGeom>
        </p:spPr>
        <p:txBody>
          <a:bodyPr vert="horz" wrap="square" lIns="0" tIns="15240" rIns="0" bIns="0" rtlCol="0">
            <a:spAutoFit/>
          </a:bodyPr>
          <a:lstStyle/>
          <a:p>
            <a:pPr marL="299085" marR="6350" indent="-287020" algn="just">
              <a:lnSpc>
                <a:spcPct val="98900"/>
              </a:lnSpc>
              <a:spcBef>
                <a:spcPts val="120"/>
              </a:spcBef>
              <a:buChar char="•"/>
              <a:tabLst>
                <a:tab pos="299720" algn="l"/>
              </a:tabLst>
            </a:pPr>
            <a:r>
              <a:rPr lang="vi-VN" sz="1800" dirty="0">
                <a:latin typeface="Arial"/>
                <a:cs typeface="Arial"/>
              </a:rPr>
              <a:t>Lão hóa là một thách thức và cơ hội toàn cầu cực kỳ quan trọng</a:t>
            </a:r>
            <a:r>
              <a:rPr lang="en-US" sz="1800" dirty="0">
                <a:latin typeface="Arial"/>
                <a:cs typeface="Arial"/>
              </a:rPr>
              <a:t>, </a:t>
            </a:r>
            <a:r>
              <a:rPr lang="en-US" sz="1800" dirty="0" err="1">
                <a:latin typeface="Arial"/>
                <a:cs typeface="Arial"/>
              </a:rPr>
              <a:t>đem</a:t>
            </a:r>
            <a:r>
              <a:rPr lang="en-US" sz="1800" dirty="0">
                <a:latin typeface="Arial"/>
                <a:cs typeface="Arial"/>
              </a:rPr>
              <a:t> </a:t>
            </a:r>
            <a:r>
              <a:rPr lang="en-US" sz="1800" dirty="0" err="1">
                <a:latin typeface="Arial"/>
                <a:cs typeface="Arial"/>
              </a:rPr>
              <a:t>đến</a:t>
            </a:r>
            <a:r>
              <a:rPr lang="en-US" sz="1800" dirty="0">
                <a:latin typeface="Arial"/>
                <a:cs typeface="Arial"/>
              </a:rPr>
              <a:t> </a:t>
            </a:r>
            <a:r>
              <a:rPr lang="en-US" sz="1800" dirty="0" err="1">
                <a:latin typeface="Arial"/>
                <a:cs typeface="Arial"/>
              </a:rPr>
              <a:t>nhiều</a:t>
            </a:r>
            <a:r>
              <a:rPr lang="en-US" sz="1800" dirty="0">
                <a:latin typeface="Arial"/>
                <a:cs typeface="Arial"/>
              </a:rPr>
              <a:t> </a:t>
            </a:r>
            <a:r>
              <a:rPr lang="en-US" sz="1800" dirty="0" err="1">
                <a:latin typeface="Arial"/>
                <a:cs typeface="Arial"/>
              </a:rPr>
              <a:t>lợi</a:t>
            </a:r>
            <a:r>
              <a:rPr lang="en-US" sz="1800" dirty="0">
                <a:latin typeface="Arial"/>
                <a:cs typeface="Arial"/>
              </a:rPr>
              <a:t> </a:t>
            </a:r>
            <a:r>
              <a:rPr lang="en-US" sz="1800" dirty="0" err="1">
                <a:latin typeface="Arial"/>
                <a:cs typeface="Arial"/>
              </a:rPr>
              <a:t>ích</a:t>
            </a:r>
            <a:r>
              <a:rPr lang="vi-VN" sz="1800" dirty="0">
                <a:latin typeface="Arial"/>
                <a:cs typeface="Arial"/>
              </a:rPr>
              <a:t> từ nỗ lực hợp tác giữa các quốc gia trên khắp thế giới.</a:t>
            </a:r>
            <a:endParaRPr sz="1800" dirty="0">
              <a:latin typeface="Arial"/>
              <a:cs typeface="Arial"/>
            </a:endParaRPr>
          </a:p>
          <a:p>
            <a:pPr>
              <a:lnSpc>
                <a:spcPct val="100000"/>
              </a:lnSpc>
              <a:spcBef>
                <a:spcPts val="25"/>
              </a:spcBef>
              <a:buFont typeface="Arial"/>
              <a:buChar char="•"/>
            </a:pPr>
            <a:endParaRPr sz="1900" dirty="0">
              <a:latin typeface="Arial"/>
              <a:cs typeface="Arial"/>
            </a:endParaRPr>
          </a:p>
          <a:p>
            <a:pPr marL="299085" marR="5080" indent="-287020" algn="just">
              <a:lnSpc>
                <a:spcPct val="100000"/>
              </a:lnSpc>
              <a:buChar char="•"/>
              <a:tabLst>
                <a:tab pos="299720" algn="l"/>
              </a:tabLst>
            </a:pPr>
            <a:r>
              <a:rPr lang="vi-VN" sz="1800" dirty="0">
                <a:latin typeface="Arial"/>
                <a:cs typeface="Arial"/>
              </a:rPr>
              <a:t>Giải thưởng </a:t>
            </a:r>
            <a:r>
              <a:rPr lang="en-US" sz="1800" b="1" dirty="0">
                <a:solidFill>
                  <a:srgbClr val="0070C0"/>
                </a:solidFill>
                <a:latin typeface="Arial"/>
                <a:cs typeface="Arial"/>
              </a:rPr>
              <a:t>“C</a:t>
            </a:r>
            <a:r>
              <a:rPr lang="vi-VN" sz="1800" b="1" dirty="0">
                <a:solidFill>
                  <a:srgbClr val="0070C0"/>
                </a:solidFill>
                <a:latin typeface="Arial"/>
                <a:cs typeface="Arial"/>
              </a:rPr>
              <a:t>hất xúc tác kéo dài tuổi thọ</a:t>
            </a:r>
            <a:r>
              <a:rPr lang="en-US" sz="1800" b="1" dirty="0">
                <a:solidFill>
                  <a:srgbClr val="0070C0"/>
                </a:solidFill>
                <a:latin typeface="Arial"/>
                <a:cs typeface="Arial"/>
              </a:rPr>
              <a:t> - </a:t>
            </a:r>
            <a:r>
              <a:rPr lang="en-US" sz="1800" b="1" dirty="0" err="1">
                <a:solidFill>
                  <a:srgbClr val="0070C0"/>
                </a:solidFill>
                <a:latin typeface="Arial"/>
                <a:cs typeface="Arial"/>
              </a:rPr>
              <a:t>HLCA</a:t>
            </a:r>
            <a:r>
              <a:rPr lang="en-US" sz="1800" b="1" dirty="0">
                <a:solidFill>
                  <a:srgbClr val="0070C0"/>
                </a:solidFill>
                <a:latin typeface="Arial"/>
                <a:cs typeface="Arial"/>
              </a:rPr>
              <a:t>”</a:t>
            </a:r>
            <a:r>
              <a:rPr lang="en-US" sz="1800" dirty="0">
                <a:latin typeface="Arial"/>
                <a:cs typeface="Arial"/>
              </a:rPr>
              <a:t> </a:t>
            </a:r>
            <a:r>
              <a:rPr lang="en-US" sz="1800" dirty="0" err="1">
                <a:latin typeface="Arial"/>
                <a:cs typeface="Arial"/>
              </a:rPr>
              <a:t>được</a:t>
            </a:r>
            <a:r>
              <a:rPr lang="en-US" sz="1800" dirty="0">
                <a:latin typeface="Arial"/>
                <a:cs typeface="Arial"/>
              </a:rPr>
              <a:t> </a:t>
            </a:r>
            <a:r>
              <a:rPr lang="en-US" sz="1800" dirty="0" err="1">
                <a:latin typeface="Arial"/>
                <a:cs typeface="Arial"/>
              </a:rPr>
              <a:t>tổ</a:t>
            </a:r>
            <a:r>
              <a:rPr lang="en-US" sz="1800" dirty="0">
                <a:latin typeface="Arial"/>
                <a:cs typeface="Arial"/>
              </a:rPr>
              <a:t> </a:t>
            </a:r>
            <a:r>
              <a:rPr lang="en-US" sz="1800" dirty="0" err="1">
                <a:latin typeface="Arial"/>
                <a:cs typeface="Arial"/>
              </a:rPr>
              <a:t>chức</a:t>
            </a:r>
            <a:r>
              <a:rPr lang="en-US" sz="1800" dirty="0">
                <a:latin typeface="Arial"/>
                <a:cs typeface="Arial"/>
              </a:rPr>
              <a:t> </a:t>
            </a:r>
            <a:r>
              <a:rPr lang="en-US" sz="1800" dirty="0" err="1">
                <a:latin typeface="Arial"/>
                <a:cs typeface="Arial"/>
              </a:rPr>
              <a:t>thường</a:t>
            </a:r>
            <a:r>
              <a:rPr lang="en-US" sz="1800" dirty="0">
                <a:latin typeface="Arial"/>
                <a:cs typeface="Arial"/>
              </a:rPr>
              <a:t> </a:t>
            </a:r>
            <a:r>
              <a:rPr lang="en-US" sz="1800" dirty="0" err="1">
                <a:latin typeface="Arial"/>
                <a:cs typeface="Arial"/>
              </a:rPr>
              <a:t>niên</a:t>
            </a:r>
            <a:r>
              <a:rPr lang="vi-VN" sz="1800" dirty="0">
                <a:latin typeface="Arial"/>
                <a:cs typeface="Arial"/>
              </a:rPr>
              <a:t>, </a:t>
            </a:r>
            <a:r>
              <a:rPr lang="vi-VN" sz="1800" b="1" dirty="0">
                <a:solidFill>
                  <a:srgbClr val="0070C0"/>
                </a:solidFill>
                <a:latin typeface="Arial"/>
                <a:cs typeface="Arial"/>
              </a:rPr>
              <a:t>là sự hợp tác quốc tế </a:t>
            </a:r>
            <a:r>
              <a:rPr lang="vi-VN" sz="1800" dirty="0">
                <a:latin typeface="Arial"/>
                <a:cs typeface="Arial"/>
              </a:rPr>
              <a:t>với Học viện Y khoa Quốc gia Hoa Kỳ (NAM). Các</a:t>
            </a:r>
            <a:r>
              <a:rPr lang="en-US" sz="1800" dirty="0">
                <a:latin typeface="Arial"/>
                <a:cs typeface="Arial"/>
              </a:rPr>
              <a:t> </a:t>
            </a:r>
            <a:r>
              <a:rPr lang="en-US" sz="1800" dirty="0" err="1">
                <a:latin typeface="Arial"/>
                <a:cs typeface="Arial"/>
              </a:rPr>
              <a:t>quốc</a:t>
            </a:r>
            <a:r>
              <a:rPr lang="en-US" sz="1800" dirty="0">
                <a:latin typeface="Arial"/>
                <a:cs typeface="Arial"/>
              </a:rPr>
              <a:t> </a:t>
            </a:r>
            <a:r>
              <a:rPr lang="en-US" sz="1800" dirty="0" err="1">
                <a:latin typeface="Arial"/>
                <a:cs typeface="Arial"/>
              </a:rPr>
              <a:t>gia</a:t>
            </a:r>
            <a:r>
              <a:rPr lang="vi-VN" sz="1800" dirty="0">
                <a:latin typeface="Arial"/>
                <a:cs typeface="Arial"/>
              </a:rPr>
              <a:t> cộng tác  tham gia</a:t>
            </a:r>
            <a:r>
              <a:rPr lang="en-US" sz="1800" dirty="0">
                <a:latin typeface="Arial"/>
                <a:cs typeface="Arial"/>
              </a:rPr>
              <a:t> </a:t>
            </a:r>
            <a:r>
              <a:rPr lang="vi-VN" sz="1800" dirty="0">
                <a:latin typeface="Arial"/>
                <a:cs typeface="Arial"/>
              </a:rPr>
              <a:t>bao gồm Trung Quốc, Nhật Bản và Vương quốc Anh.</a:t>
            </a:r>
            <a:endParaRPr sz="1800" dirty="0">
              <a:latin typeface="Arial"/>
              <a:cs typeface="Arial"/>
            </a:endParaRPr>
          </a:p>
          <a:p>
            <a:pPr>
              <a:lnSpc>
                <a:spcPct val="100000"/>
              </a:lnSpc>
              <a:spcBef>
                <a:spcPts val="35"/>
              </a:spcBef>
              <a:buFont typeface="Arial"/>
              <a:buChar char="•"/>
            </a:pPr>
            <a:endParaRPr sz="1850" dirty="0">
              <a:latin typeface="Arial"/>
              <a:cs typeface="Arial"/>
            </a:endParaRPr>
          </a:p>
          <a:p>
            <a:pPr marL="297815" marR="5080" indent="-285750" algn="just">
              <a:lnSpc>
                <a:spcPct val="100000"/>
              </a:lnSpc>
              <a:buFont typeface="Arial" panose="020B0604020202020204" pitchFamily="34" charset="0"/>
              <a:buChar char="•"/>
              <a:tabLst>
                <a:tab pos="299720" algn="l"/>
              </a:tabLst>
            </a:pPr>
            <a:r>
              <a:rPr lang="vi-VN" sz="1800" dirty="0">
                <a:latin typeface="Arial"/>
                <a:cs typeface="Arial"/>
              </a:rPr>
              <a:t>HLCA c</a:t>
            </a:r>
            <a:r>
              <a:rPr lang="en-US" sz="1800" dirty="0" err="1">
                <a:latin typeface="Arial"/>
                <a:cs typeface="Arial"/>
              </a:rPr>
              <a:t>ung</a:t>
            </a:r>
            <a:r>
              <a:rPr lang="en-US" sz="1800" dirty="0">
                <a:latin typeface="Arial"/>
                <a:cs typeface="Arial"/>
              </a:rPr>
              <a:t> </a:t>
            </a:r>
            <a:r>
              <a:rPr lang="en-US" sz="1800" dirty="0" err="1">
                <a:latin typeface="Arial"/>
                <a:cs typeface="Arial"/>
              </a:rPr>
              <a:t>cấp</a:t>
            </a:r>
            <a:r>
              <a:rPr lang="en-US" dirty="0">
                <a:latin typeface="Arial"/>
                <a:cs typeface="Arial"/>
              </a:rPr>
              <a:t> </a:t>
            </a:r>
            <a:r>
              <a:rPr lang="vi-VN" sz="1800" dirty="0">
                <a:latin typeface="Arial"/>
                <a:cs typeface="Arial"/>
              </a:rPr>
              <a:t>tài trợ </a:t>
            </a:r>
            <a:r>
              <a:rPr lang="en-US" sz="1800" dirty="0" err="1">
                <a:latin typeface="Arial"/>
                <a:cs typeface="Arial"/>
              </a:rPr>
              <a:t>vòng</a:t>
            </a:r>
            <a:r>
              <a:rPr lang="en-US" sz="1800" dirty="0">
                <a:latin typeface="Arial"/>
                <a:cs typeface="Arial"/>
              </a:rPr>
              <a:t> </a:t>
            </a:r>
            <a:r>
              <a:rPr lang="en-US" sz="1800" dirty="0" err="1">
                <a:latin typeface="Arial"/>
                <a:cs typeface="Arial"/>
              </a:rPr>
              <a:t>vốn</a:t>
            </a:r>
            <a:r>
              <a:rPr lang="en-US" sz="1800" dirty="0">
                <a:latin typeface="Arial"/>
                <a:cs typeface="Arial"/>
              </a:rPr>
              <a:t> </a:t>
            </a:r>
            <a:r>
              <a:rPr lang="vi-VN" sz="1800" dirty="0">
                <a:latin typeface="Arial"/>
                <a:cs typeface="Arial"/>
              </a:rPr>
              <a:t>để </a:t>
            </a:r>
            <a:r>
              <a:rPr lang="vi-VN" sz="1800" b="1" dirty="0">
                <a:solidFill>
                  <a:srgbClr val="0070C0"/>
                </a:solidFill>
                <a:latin typeface="Arial"/>
                <a:cs typeface="Arial"/>
              </a:rPr>
              <a:t>hỗ trợ các ý tưởng mới ra đời,</a:t>
            </a:r>
            <a:r>
              <a:rPr lang="vi-VN" sz="1800" dirty="0">
                <a:latin typeface="Arial"/>
                <a:cs typeface="Arial"/>
              </a:rPr>
              <a:t> có khả năng chuyển đổi và có tiềm năng cho những đổi mới đột phá. Ứng dụng được mở cho các nhà cung cấp dịch vụ chăm sóc, các công ty mới thành lập và các doanh nghiệp tư nhân.</a:t>
            </a:r>
            <a:endParaRPr sz="1800" dirty="0">
              <a:latin typeface="Arial"/>
              <a:cs typeface="Arial"/>
            </a:endParaRPr>
          </a:p>
        </p:txBody>
      </p:sp>
      <p:grpSp>
        <p:nvGrpSpPr>
          <p:cNvPr id="4" name="object 4"/>
          <p:cNvGrpSpPr/>
          <p:nvPr/>
        </p:nvGrpSpPr>
        <p:grpSpPr>
          <a:xfrm>
            <a:off x="306324" y="1069847"/>
            <a:ext cx="4836795" cy="5325745"/>
            <a:chOff x="306324" y="1069847"/>
            <a:chExt cx="4836795" cy="5325745"/>
          </a:xfrm>
        </p:grpSpPr>
        <p:sp>
          <p:nvSpPr>
            <p:cNvPr id="5" name="object 5"/>
            <p:cNvSpPr/>
            <p:nvPr/>
          </p:nvSpPr>
          <p:spPr>
            <a:xfrm>
              <a:off x="690371" y="3422896"/>
              <a:ext cx="3739135" cy="66644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1040" y="1069847"/>
              <a:ext cx="3720084" cy="23591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06324" y="3572255"/>
              <a:ext cx="4836414" cy="2823210"/>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pPr marL="38100">
                <a:lnSpc>
                  <a:spcPts val="1425"/>
                </a:lnSpc>
              </a:pPr>
              <a:t>7</a:t>
            </a:fld>
            <a:endParaRPr spc="-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3247" y="2931413"/>
            <a:ext cx="2047875" cy="513715"/>
          </a:xfrm>
          <a:prstGeom prst="rect">
            <a:avLst/>
          </a:prstGeom>
        </p:spPr>
        <p:txBody>
          <a:bodyPr vert="horz" wrap="square" lIns="0" tIns="13335" rIns="0" bIns="0" rtlCol="0">
            <a:spAutoFit/>
          </a:bodyPr>
          <a:lstStyle/>
          <a:p>
            <a:pPr marL="12700">
              <a:lnSpc>
                <a:spcPct val="100000"/>
              </a:lnSpc>
              <a:spcBef>
                <a:spcPts val="105"/>
              </a:spcBef>
            </a:pPr>
            <a:r>
              <a:rPr lang="en-US" sz="3200" dirty="0">
                <a:solidFill>
                  <a:srgbClr val="000000"/>
                </a:solidFill>
                <a:latin typeface="Gothic Uralic"/>
                <a:cs typeface="Gothic Uralic"/>
              </a:rPr>
              <a:t>Xin </a:t>
            </a:r>
            <a:r>
              <a:rPr lang="en-US" sz="3200" dirty="0" err="1">
                <a:solidFill>
                  <a:srgbClr val="000000"/>
                </a:solidFill>
                <a:latin typeface="Gothic Uralic"/>
                <a:cs typeface="Gothic Uralic"/>
              </a:rPr>
              <a:t>cảm</a:t>
            </a:r>
            <a:r>
              <a:rPr lang="en-US" sz="3200" dirty="0">
                <a:solidFill>
                  <a:srgbClr val="000000"/>
                </a:solidFill>
                <a:latin typeface="Gothic Uralic"/>
                <a:cs typeface="Gothic Uralic"/>
              </a:rPr>
              <a:t> </a:t>
            </a:r>
            <a:r>
              <a:rPr lang="en-US" sz="3200" dirty="0" err="1">
                <a:solidFill>
                  <a:srgbClr val="000000"/>
                </a:solidFill>
                <a:latin typeface="Gothic Uralic"/>
                <a:cs typeface="Gothic Uralic"/>
              </a:rPr>
              <a:t>ơn</a:t>
            </a:r>
            <a:r>
              <a:rPr lang="en-US" sz="3200" dirty="0">
                <a:solidFill>
                  <a:srgbClr val="000000"/>
                </a:solidFill>
                <a:latin typeface="Gothic Uralic"/>
                <a:cs typeface="Gothic Uralic"/>
              </a:rPr>
              <a:t>!</a:t>
            </a:r>
            <a:endParaRPr sz="3200" dirty="0">
              <a:latin typeface="Gothic Uralic"/>
              <a:cs typeface="Gothic Ural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799</Words>
  <Application>Microsoft Office PowerPoint</Application>
  <PresentationFormat>Custom</PresentationFormat>
  <Paragraphs>66</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CƠ HỘI SÁNG TẠO</vt:lpstr>
      <vt:lpstr>Già hóa là một thách thức nhân khẩu học. Đến năm 2030, chúng ta sẽ có&gt; 900.000 người cao tuổi từ 65 tuổi trở lên.</vt:lpstr>
      <vt:lpstr>NGHIÊN CỨU &amp; PHÁT TRIỂN </vt:lpstr>
      <vt:lpstr>NHỮNG THÚC ĐẨY NGHIÊN CỨU CHÍNH - NIC</vt:lpstr>
      <vt:lpstr>Kêu gọi tài trợ cho những thách thức thường gặp trong già hóa</vt:lpstr>
      <vt:lpstr>NGHIÊN CỨU CHIỀU DỌC CHO THẤY YẾU TỐ QUYẾT ĐỊNH SỰ LÃO HÓA THÀNH CÔNG TẠI SINGAPORE</vt:lpstr>
      <vt:lpstr>HỢP TÁC QUỐC TẾ TRONG NGHIÊN CỨU VÀ ĐỔI MỚI </vt:lpstr>
      <vt:lpstr>Xin 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CƠ HỘI ĐỔI MỚI</dc:title>
  <cp:lastModifiedBy>Welcome</cp:lastModifiedBy>
  <cp:revision>46</cp:revision>
  <dcterms:created xsi:type="dcterms:W3CDTF">2021-11-15T09:24:05Z</dcterms:created>
  <dcterms:modified xsi:type="dcterms:W3CDTF">2021-11-17T11:19:51Z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2021-11-15T00:00:00Z</vt:filetime>
  </property>
  <property fmtid="{D5CDD505-2E9C-101B-9397-08002B2CF9AE}" pid="3" name="LastSaved">
    <vt:filetime>2021-11-15T00:00:00Z</vt:filetime>
  </property>
</Properties>
</file>