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3" r:id="rId4"/>
  </p:sldMasterIdLst>
  <p:notesMasterIdLst>
    <p:notesMasterId r:id="rId37"/>
  </p:notesMasterIdLst>
  <p:sldIdLst>
    <p:sldId id="305" r:id="rId5"/>
    <p:sldId id="2365" r:id="rId6"/>
    <p:sldId id="307" r:id="rId7"/>
    <p:sldId id="2367" r:id="rId8"/>
    <p:sldId id="2399" r:id="rId9"/>
    <p:sldId id="331" r:id="rId10"/>
    <p:sldId id="2370" r:id="rId11"/>
    <p:sldId id="2371" r:id="rId12"/>
    <p:sldId id="329" r:id="rId13"/>
    <p:sldId id="2372" r:id="rId14"/>
    <p:sldId id="2388" r:id="rId15"/>
    <p:sldId id="2389" r:id="rId16"/>
    <p:sldId id="2390" r:id="rId17"/>
    <p:sldId id="2400" r:id="rId18"/>
    <p:sldId id="2407" r:id="rId19"/>
    <p:sldId id="2373" r:id="rId20"/>
    <p:sldId id="2406" r:id="rId21"/>
    <p:sldId id="2405" r:id="rId22"/>
    <p:sldId id="2377" r:id="rId23"/>
    <p:sldId id="2378" r:id="rId24"/>
    <p:sldId id="2382" r:id="rId25"/>
    <p:sldId id="2379" r:id="rId26"/>
    <p:sldId id="2380" r:id="rId27"/>
    <p:sldId id="2408" r:id="rId28"/>
    <p:sldId id="2383" r:id="rId29"/>
    <p:sldId id="2384" r:id="rId30"/>
    <p:sldId id="2403" r:id="rId31"/>
    <p:sldId id="2409" r:id="rId32"/>
    <p:sldId id="2385" r:id="rId33"/>
    <p:sldId id="2410" r:id="rId34"/>
    <p:sldId id="311" r:id="rId35"/>
    <p:sldId id="314" r:id="rId36"/>
  </p:sldIdLst>
  <p:sldSz cx="13463588"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 id="3" name="GBU ブーティゴック ハー" initials="Gブハ" lastIdx="19" clrIdx="2">
    <p:extLst>
      <p:ext uri="{19B8F6BF-5375-455C-9EA6-DF929625EA0E}">
        <p15:presenceInfo xmlns:p15="http://schemas.microsoft.com/office/powerpoint/2012/main" userId="S::ha_vuthingoc@mri.co.jp::e5142f48-481e-49ae-b651-18d9dee646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2F5"/>
    <a:srgbClr val="003B83"/>
    <a:srgbClr val="80AEF8"/>
    <a:srgbClr val="DC003C"/>
    <a:srgbClr val="595757"/>
    <a:srgbClr val="DCA000"/>
    <a:srgbClr val="939292"/>
    <a:srgbClr val="7ABEA4"/>
    <a:srgbClr val="329B73"/>
    <a:srgbClr val="E2E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52" autoAdjust="0"/>
  </p:normalViewPr>
  <p:slideViewPr>
    <p:cSldViewPr snapToGrid="0">
      <p:cViewPr varScale="1">
        <p:scale>
          <a:sx n="40" d="100"/>
          <a:sy n="40" d="100"/>
        </p:scale>
        <p:origin x="62"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06202-CA65-4D9F-B3AF-829DB5E67301}" type="datetimeFigureOut">
              <a:rPr kumimoji="1" lang="ja-JP" altLang="en-US" smtClean="0"/>
              <a:t>2021/11/18</a:t>
            </a:fld>
            <a:endParaRPr kumimoji="1" lang="ja-JP" altLang="en-US"/>
          </a:p>
        </p:txBody>
      </p:sp>
      <p:sp>
        <p:nvSpPr>
          <p:cNvPr id="4" name="スライド イメージ プレースホルダー 3"/>
          <p:cNvSpPr>
            <a:spLocks noGrp="1" noRot="1" noChangeAspect="1"/>
          </p:cNvSpPr>
          <p:nvPr>
            <p:ph type="sldImg" idx="2"/>
          </p:nvPr>
        </p:nvSpPr>
        <p:spPr>
          <a:xfrm>
            <a:off x="681038" y="1143000"/>
            <a:ext cx="54959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7875B-D4DB-4EA0-9090-93018870BA91}" type="slidenum">
              <a:rPr kumimoji="1" lang="ja-JP" altLang="en-US" smtClean="0"/>
              <a:t>‹#›</a:t>
            </a:fld>
            <a:endParaRPr kumimoji="1" lang="ja-JP" altLang="en-US"/>
          </a:p>
        </p:txBody>
      </p:sp>
    </p:spTree>
    <p:extLst>
      <p:ext uri="{BB962C8B-B14F-4D97-AF65-F5344CB8AC3E}">
        <p14:creationId xmlns:p14="http://schemas.microsoft.com/office/powerpoint/2010/main" val="3246657800"/>
      </p:ext>
    </p:extLst>
  </p:cSld>
  <p:clrMap bg1="lt1" tx1="dk1" bg2="lt2" tx2="dk2" accent1="accent1" accent2="accent2" accent3="accent3" accent4="accent4" accent5="accent5" accent6="accent6" hlink="hlink" folHlink="folHlink"/>
  <p:notesStyle>
    <a:lvl1pPr marL="0" algn="l" defTabSz="1009086" rtl="0" eaLnBrk="1" latinLnBrk="0" hangingPunct="1">
      <a:defRPr kumimoji="1" sz="1324" kern="1200">
        <a:solidFill>
          <a:schemeClr val="tx1"/>
        </a:solidFill>
        <a:latin typeface="+mn-lt"/>
        <a:ea typeface="+mn-ea"/>
        <a:cs typeface="+mn-cs"/>
      </a:defRPr>
    </a:lvl1pPr>
    <a:lvl2pPr marL="504543" algn="l" defTabSz="1009086" rtl="0" eaLnBrk="1" latinLnBrk="0" hangingPunct="1">
      <a:defRPr kumimoji="1" sz="1324" kern="1200">
        <a:solidFill>
          <a:schemeClr val="tx1"/>
        </a:solidFill>
        <a:latin typeface="+mn-lt"/>
        <a:ea typeface="+mn-ea"/>
        <a:cs typeface="+mn-cs"/>
      </a:defRPr>
    </a:lvl2pPr>
    <a:lvl3pPr marL="1009086" algn="l" defTabSz="1009086" rtl="0" eaLnBrk="1" latinLnBrk="0" hangingPunct="1">
      <a:defRPr kumimoji="1" sz="1324" kern="1200">
        <a:solidFill>
          <a:schemeClr val="tx1"/>
        </a:solidFill>
        <a:latin typeface="+mn-lt"/>
        <a:ea typeface="+mn-ea"/>
        <a:cs typeface="+mn-cs"/>
      </a:defRPr>
    </a:lvl3pPr>
    <a:lvl4pPr marL="1513629" algn="l" defTabSz="1009086" rtl="0" eaLnBrk="1" latinLnBrk="0" hangingPunct="1">
      <a:defRPr kumimoji="1" sz="1324" kern="1200">
        <a:solidFill>
          <a:schemeClr val="tx1"/>
        </a:solidFill>
        <a:latin typeface="+mn-lt"/>
        <a:ea typeface="+mn-ea"/>
        <a:cs typeface="+mn-cs"/>
      </a:defRPr>
    </a:lvl4pPr>
    <a:lvl5pPr marL="2018172" algn="l" defTabSz="1009086" rtl="0" eaLnBrk="1" latinLnBrk="0" hangingPunct="1">
      <a:defRPr kumimoji="1" sz="1324" kern="1200">
        <a:solidFill>
          <a:schemeClr val="tx1"/>
        </a:solidFill>
        <a:latin typeface="+mn-lt"/>
        <a:ea typeface="+mn-ea"/>
        <a:cs typeface="+mn-cs"/>
      </a:defRPr>
    </a:lvl5pPr>
    <a:lvl6pPr marL="2522715" algn="l" defTabSz="1009086" rtl="0" eaLnBrk="1" latinLnBrk="0" hangingPunct="1">
      <a:defRPr kumimoji="1" sz="1324" kern="1200">
        <a:solidFill>
          <a:schemeClr val="tx1"/>
        </a:solidFill>
        <a:latin typeface="+mn-lt"/>
        <a:ea typeface="+mn-ea"/>
        <a:cs typeface="+mn-cs"/>
      </a:defRPr>
    </a:lvl6pPr>
    <a:lvl7pPr marL="3027258" algn="l" defTabSz="1009086" rtl="0" eaLnBrk="1" latinLnBrk="0" hangingPunct="1">
      <a:defRPr kumimoji="1" sz="1324" kern="1200">
        <a:solidFill>
          <a:schemeClr val="tx1"/>
        </a:solidFill>
        <a:latin typeface="+mn-lt"/>
        <a:ea typeface="+mn-ea"/>
        <a:cs typeface="+mn-cs"/>
      </a:defRPr>
    </a:lvl7pPr>
    <a:lvl8pPr marL="3531801" algn="l" defTabSz="1009086" rtl="0" eaLnBrk="1" latinLnBrk="0" hangingPunct="1">
      <a:defRPr kumimoji="1" sz="1324" kern="1200">
        <a:solidFill>
          <a:schemeClr val="tx1"/>
        </a:solidFill>
        <a:latin typeface="+mn-lt"/>
        <a:ea typeface="+mn-ea"/>
        <a:cs typeface="+mn-cs"/>
      </a:defRPr>
    </a:lvl8pPr>
    <a:lvl9pPr marL="4036344" algn="l" defTabSz="1009086" rtl="0" eaLnBrk="1" latinLnBrk="0" hangingPunct="1">
      <a:defRPr kumimoji="1" sz="13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lgn="l" fontAlgn="base">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0</a:t>
            </a:fld>
            <a:endParaRPr kumimoji="1" lang="ja-JP" altLang="en-US"/>
          </a:p>
        </p:txBody>
      </p:sp>
    </p:spTree>
    <p:extLst>
      <p:ext uri="{BB962C8B-B14F-4D97-AF65-F5344CB8AC3E}">
        <p14:creationId xmlns:p14="http://schemas.microsoft.com/office/powerpoint/2010/main" val="181611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400" dirty="0"/>
              <a:t>Helps to provide better or more care (as a side player, helps to improve care)</a:t>
            </a:r>
          </a:p>
          <a:p>
            <a:pPr marL="171450" indent="-171450">
              <a:buFont typeface="Arial" panose="020B0604020202020204" pitchFamily="34" charset="0"/>
              <a:buChar char="•"/>
            </a:pPr>
            <a:r>
              <a:rPr kumimoji="1" lang="en-US" altLang="ja-JP" sz="1400" dirty="0"/>
              <a:t>It does not mean that I will take over my entire role</a:t>
            </a:r>
          </a:p>
          <a:p>
            <a:pPr marL="171450" indent="-171450">
              <a:buFont typeface="Arial" panose="020B0604020202020204" pitchFamily="34" charset="0"/>
              <a:buChar char="•"/>
            </a:pPr>
            <a:r>
              <a:rPr kumimoji="1" lang="en-US" altLang="ja-JP" sz="1400" dirty="0"/>
              <a:t>Reduce the risk of falling for people concerned about falling [mobilization support]</a:t>
            </a:r>
          </a:p>
          <a:p>
            <a:pPr marL="171450" indent="-171450">
              <a:buFont typeface="Arial" panose="020B0604020202020204" pitchFamily="34" charset="0"/>
              <a:buChar char="•"/>
            </a:pPr>
            <a:r>
              <a:rPr kumimoji="1" lang="en-US" altLang="ja-JP" sz="1400" dirty="0"/>
              <a:t>It becomes possible to take care that was difficult due to height or weight difference</a:t>
            </a:r>
          </a:p>
          <a:p>
            <a:pPr marL="171450" indent="-171450">
              <a:buFont typeface="Arial" panose="020B0604020202020204" pitchFamily="34" charset="0"/>
              <a:buChar char="•"/>
            </a:pPr>
            <a:r>
              <a:rPr kumimoji="1" lang="en-US" altLang="ja-JP" sz="1400" dirty="0"/>
              <a:t>Although only the other party in front was seen, I can watch even the user of the distant place</a:t>
            </a:r>
          </a:p>
          <a:p>
            <a:pPr marL="171450" indent="-171450">
              <a:buFont typeface="Arial" panose="020B0604020202020204" pitchFamily="34" charset="0"/>
              <a:buChar char="•"/>
            </a:pPr>
            <a:r>
              <a:rPr kumimoji="1" lang="en-US" altLang="ja-JP" sz="1400" dirty="0"/>
              <a:t>Staff will be able to concentrate on the care of users</a:t>
            </a:r>
          </a:p>
          <a:p>
            <a:pPr marL="171450" indent="-171450">
              <a:buFont typeface="Arial" panose="020B0604020202020204" pitchFamily="34" charset="0"/>
              <a:buChar char="•"/>
            </a:pPr>
            <a:r>
              <a:rPr kumimoji="1" lang="en-US" altLang="ja-JP" sz="1400" dirty="0"/>
              <a:t>You can share and use the information obtained by sharing servers with each other</a:t>
            </a:r>
          </a:p>
          <a:p>
            <a:pPr marL="171450" indent="-171450">
              <a:buFont typeface="Arial" panose="020B0604020202020204" pitchFamily="34" charset="0"/>
              <a:buChar char="•"/>
            </a:pPr>
            <a:r>
              <a:rPr kumimoji="1" lang="en-US" altLang="ja-JP" sz="1400" dirty="0"/>
              <a:t>-It is important to keep using it properly!</a:t>
            </a:r>
            <a:endParaRPr kumimoji="1" lang="ja-JP" altLang="en-US" sz="1400" dirty="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11</a:t>
            </a:fld>
            <a:endParaRPr kumimoji="1" lang="ja-JP" altLang="en-US"/>
          </a:p>
        </p:txBody>
      </p:sp>
    </p:spTree>
    <p:extLst>
      <p:ext uri="{BB962C8B-B14F-4D97-AF65-F5344CB8AC3E}">
        <p14:creationId xmlns:p14="http://schemas.microsoft.com/office/powerpoint/2010/main" val="372647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400" dirty="0"/>
              <a:t>Helps to provide better or more care (as a side player, helps to improve care)</a:t>
            </a:r>
          </a:p>
          <a:p>
            <a:pPr marL="171450" indent="-171450">
              <a:buFont typeface="Arial" panose="020B0604020202020204" pitchFamily="34" charset="0"/>
              <a:buChar char="•"/>
            </a:pPr>
            <a:r>
              <a:rPr kumimoji="1" lang="en-US" altLang="ja-JP" sz="1400" dirty="0"/>
              <a:t>It does not mean that I will take over my entire role</a:t>
            </a:r>
          </a:p>
          <a:p>
            <a:pPr marL="171450" indent="-171450">
              <a:buFont typeface="Arial" panose="020B0604020202020204" pitchFamily="34" charset="0"/>
              <a:buChar char="•"/>
            </a:pPr>
            <a:r>
              <a:rPr kumimoji="1" lang="en-US" altLang="ja-JP" sz="1400" dirty="0"/>
              <a:t>Reduce the risk of falling for people concerned about falling [mobilization support]</a:t>
            </a:r>
          </a:p>
          <a:p>
            <a:pPr marL="171450" indent="-171450">
              <a:buFont typeface="Arial" panose="020B0604020202020204" pitchFamily="34" charset="0"/>
              <a:buChar char="•"/>
            </a:pPr>
            <a:r>
              <a:rPr kumimoji="1" lang="en-US" altLang="ja-JP" sz="1400" dirty="0"/>
              <a:t>It becomes possible to take care that was difficult due to height or weight difference</a:t>
            </a:r>
          </a:p>
          <a:p>
            <a:pPr marL="171450" indent="-171450">
              <a:buFont typeface="Arial" panose="020B0604020202020204" pitchFamily="34" charset="0"/>
              <a:buChar char="•"/>
            </a:pPr>
            <a:r>
              <a:rPr kumimoji="1" lang="en-US" altLang="ja-JP" sz="1400" dirty="0"/>
              <a:t>Although only the other party in front was seen, I can watch even the user of the distant place</a:t>
            </a:r>
          </a:p>
          <a:p>
            <a:pPr marL="171450" indent="-171450">
              <a:buFont typeface="Arial" panose="020B0604020202020204" pitchFamily="34" charset="0"/>
              <a:buChar char="•"/>
            </a:pPr>
            <a:r>
              <a:rPr kumimoji="1" lang="en-US" altLang="ja-JP" sz="1400" dirty="0"/>
              <a:t>Staff will be able to concentrate on the care of users</a:t>
            </a:r>
          </a:p>
          <a:p>
            <a:pPr marL="171450" indent="-171450">
              <a:buFont typeface="Arial" panose="020B0604020202020204" pitchFamily="34" charset="0"/>
              <a:buChar char="•"/>
            </a:pPr>
            <a:r>
              <a:rPr kumimoji="1" lang="en-US" altLang="ja-JP" sz="1400" dirty="0"/>
              <a:t>You can share and use the information obtained by sharing servers with each other</a:t>
            </a:r>
          </a:p>
          <a:p>
            <a:pPr marL="171450" indent="-171450">
              <a:buFont typeface="Arial" panose="020B0604020202020204" pitchFamily="34" charset="0"/>
              <a:buChar char="•"/>
            </a:pPr>
            <a:r>
              <a:rPr kumimoji="1" lang="en-US" altLang="ja-JP" sz="1400" dirty="0"/>
              <a:t>-It is important to keep using it properly!</a:t>
            </a:r>
            <a:endParaRPr kumimoji="1" lang="ja-JP" altLang="en-US" sz="1400" dirty="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12</a:t>
            </a:fld>
            <a:endParaRPr kumimoji="1" lang="ja-JP" altLang="en-US"/>
          </a:p>
        </p:txBody>
      </p:sp>
    </p:spTree>
    <p:extLst>
      <p:ext uri="{BB962C8B-B14F-4D97-AF65-F5344CB8AC3E}">
        <p14:creationId xmlns:p14="http://schemas.microsoft.com/office/powerpoint/2010/main" val="255297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dirty="0"/>
              <a:t>従来の介護業務効率型の介護ロボットから、自立支援型の介護ロボットに開発の重点をシフト。高齢者が介護状態にならず に自立した生活を維持したり、既に介護状態にある方の状態を維持・改善することで、介護需要を抑制し社会保障費の削減 に大幅に貢献。  例えば、ロボットから得られる情報を収集して、高齢者等の自立に資するケアプラン策定等に活用する介護業務支援機器の開 発を推進。そのためには、ロボットから得られる情報と介護現場で必要とされる情報とをマッチングさせ、データ様式を固めてデータ 収集・分析を効果的に行うことが必要。</a:t>
            </a:r>
            <a:endParaRPr kumimoji="1" lang="ja-JP" altLang="en-US" dirty="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13</a:t>
            </a:fld>
            <a:endParaRPr kumimoji="1" lang="ja-JP" altLang="en-US"/>
          </a:p>
        </p:txBody>
      </p:sp>
    </p:spTree>
    <p:extLst>
      <p:ext uri="{BB962C8B-B14F-4D97-AF65-F5344CB8AC3E}">
        <p14:creationId xmlns:p14="http://schemas.microsoft.com/office/powerpoint/2010/main" val="2809858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装着</a:t>
            </a:r>
            <a:r>
              <a:rPr kumimoji="1" lang="en-US" altLang="ja-JP" sz="1200" b="0" i="0" u="none" strike="noStrike" kern="1200" baseline="0" dirty="0">
                <a:solidFill>
                  <a:schemeClr val="tx1"/>
                </a:solidFill>
                <a:latin typeface="+mn-lt"/>
                <a:ea typeface="+mn-ea"/>
                <a:cs typeface="+mn-cs"/>
              </a:rPr>
              <a:t>】</a:t>
            </a:r>
            <a:endParaRPr kumimoji="1" lang="ja-JP" altLang="en-US"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It is a wearable device that uses caregiver technology to assist caregivers with power. It is developed from the following viewpoints.</a:t>
            </a:r>
          </a:p>
          <a:p>
            <a:r>
              <a:rPr kumimoji="1" lang="en-US" altLang="ja-JP" sz="1200" b="0" i="0" u="none" strike="noStrike" kern="1200" baseline="0" dirty="0">
                <a:solidFill>
                  <a:schemeClr val="tx1"/>
                </a:solidFill>
                <a:latin typeface="+mn-lt"/>
                <a:ea typeface="+mn-ea"/>
                <a:cs typeface="+mn-cs"/>
              </a:rPr>
              <a:t>The caregiver wears and uses it to reduce the burden on the waist during transfer and assistance.</a:t>
            </a:r>
          </a:p>
          <a:p>
            <a:r>
              <a:rPr kumimoji="1" lang="en-US" altLang="ja-JP" sz="1200" b="0" i="0" u="none" strike="noStrike" kern="1200" baseline="0" dirty="0">
                <a:solidFill>
                  <a:schemeClr val="tx1"/>
                </a:solidFill>
                <a:latin typeface="+mn-lt"/>
                <a:ea typeface="+mn-ea"/>
                <a:cs typeface="+mn-cs"/>
              </a:rPr>
              <a:t>The caregiver is removable by one person.</a:t>
            </a:r>
          </a:p>
          <a:p>
            <a:r>
              <a:rPr kumimoji="1" lang="en-US" altLang="ja-JP" sz="1200" b="0" i="0" u="none" strike="noStrike" kern="1200" baseline="0" dirty="0">
                <a:solidFill>
                  <a:schemeClr val="tx1"/>
                </a:solidFill>
                <a:latin typeface="+mn-lt"/>
                <a:ea typeface="+mn-ea"/>
                <a:cs typeface="+mn-cs"/>
              </a:rPr>
              <a:t>It can be used to transfer between beds, wheelchairs and toilet bowls.</a:t>
            </a:r>
          </a:p>
          <a:p>
            <a:r>
              <a:rPr kumimoji="1" lang="ja-JP" altLang="en-US" sz="1200" b="0" i="0" u="none" strike="noStrike" kern="1200" baseline="0" dirty="0">
                <a:solidFill>
                  <a:schemeClr val="tx1"/>
                </a:solidFill>
                <a:latin typeface="+mn-lt"/>
                <a:ea typeface="+mn-ea"/>
                <a:cs typeface="+mn-cs"/>
              </a:rPr>
              <a:t>ロボット技術を用いて介助者のパワーアシストを行う装着型の機器です。以下の視点で開発されています。</a:t>
            </a:r>
          </a:p>
          <a:p>
            <a:r>
              <a:rPr kumimoji="1" lang="ja-JP" altLang="en-US" sz="1200" b="0" i="0" u="none" strike="noStrike" kern="1200" baseline="0" dirty="0">
                <a:solidFill>
                  <a:schemeClr val="tx1"/>
                </a:solidFill>
                <a:latin typeface="+mn-lt"/>
                <a:ea typeface="+mn-ea"/>
                <a:cs typeface="+mn-cs"/>
              </a:rPr>
              <a:t>介助者が装着して用い、移乗介助の際の腰の負担を軽減する。 </a:t>
            </a:r>
          </a:p>
          <a:p>
            <a:r>
              <a:rPr kumimoji="1" lang="ja-JP" altLang="en-US" sz="1200" b="0" i="0" u="none" strike="noStrike" kern="1200" baseline="0" dirty="0">
                <a:solidFill>
                  <a:schemeClr val="tx1"/>
                </a:solidFill>
                <a:latin typeface="+mn-lt"/>
                <a:ea typeface="+mn-ea"/>
                <a:cs typeface="+mn-cs"/>
              </a:rPr>
              <a:t>介助者が</a:t>
            </a:r>
            <a:r>
              <a:rPr kumimoji="1" lang="en-US" altLang="ja-JP" sz="1200" b="0" i="0" u="none" strike="noStrike" kern="1200" baseline="0" dirty="0">
                <a:solidFill>
                  <a:schemeClr val="tx1"/>
                </a:solidFill>
                <a:latin typeface="+mn-lt"/>
                <a:ea typeface="+mn-ea"/>
                <a:cs typeface="+mn-cs"/>
              </a:rPr>
              <a:t>1</a:t>
            </a:r>
            <a:r>
              <a:rPr kumimoji="1" lang="ja-JP" altLang="en-US" sz="1200" b="0" i="0" u="none" strike="noStrike" kern="1200" baseline="0" dirty="0">
                <a:solidFill>
                  <a:schemeClr val="tx1"/>
                </a:solidFill>
                <a:latin typeface="+mn-lt"/>
                <a:ea typeface="+mn-ea"/>
                <a:cs typeface="+mn-cs"/>
              </a:rPr>
              <a:t>人で着脱可能である。 </a:t>
            </a:r>
          </a:p>
          <a:p>
            <a:r>
              <a:rPr kumimoji="1" lang="ja-JP" altLang="en-US" sz="1200" b="0" i="0" u="none" strike="noStrike" kern="1200" baseline="0" dirty="0">
                <a:solidFill>
                  <a:schemeClr val="tx1"/>
                </a:solidFill>
                <a:latin typeface="+mn-lt"/>
                <a:ea typeface="+mn-ea"/>
                <a:cs typeface="+mn-cs"/>
              </a:rPr>
              <a:t>ベッド、車いす、便器の間の移乗に用いることができる。 </a:t>
            </a:r>
            <a:endParaRPr kumimoji="1" lang="en-US" altLang="ja-JP"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非装着</a:t>
            </a:r>
            <a:r>
              <a:rPr kumimoji="1" lang="en-US" altLang="ja-JP" sz="1200" b="0" i="0" u="none" strike="noStrike" kern="1200" baseline="0" dirty="0">
                <a:solidFill>
                  <a:schemeClr val="tx1"/>
                </a:solidFill>
                <a:latin typeface="+mn-lt"/>
                <a:ea typeface="+mn-ea"/>
                <a:cs typeface="+mn-cs"/>
              </a:rPr>
              <a:t>】</a:t>
            </a:r>
          </a:p>
          <a:p>
            <a:r>
              <a:rPr kumimoji="1" lang="en-US" altLang="ja-JP" sz="1200" b="0" i="0" u="none" strike="noStrike" kern="1200" baseline="0" dirty="0">
                <a:solidFill>
                  <a:schemeClr val="tx1"/>
                </a:solidFill>
                <a:latin typeface="+mn-lt"/>
                <a:ea typeface="+mn-ea"/>
                <a:cs typeface="+mn-cs"/>
              </a:rPr>
              <a:t>It is a non-wearing type device that uses robot technology to provide power assistance for lifting and holding operations by caregivers. It is developed from the following viewpoints.</a:t>
            </a:r>
          </a:p>
          <a:p>
            <a:r>
              <a:rPr kumimoji="1" lang="en-US" altLang="ja-JP" sz="1200" b="0" i="0" u="none" strike="noStrike" kern="1200" baseline="0" dirty="0">
                <a:solidFill>
                  <a:schemeClr val="tx1"/>
                </a:solidFill>
                <a:latin typeface="+mn-lt"/>
                <a:ea typeface="+mn-ea"/>
                <a:cs typeface="+mn-cs"/>
              </a:rPr>
              <a:t>An caregiver can use it alone from the start of transfer to the end.</a:t>
            </a:r>
          </a:p>
          <a:p>
            <a:r>
              <a:rPr kumimoji="1" lang="en-US" altLang="ja-JP" sz="1200" b="0" i="0" u="none" strike="noStrike" kern="1200" baseline="0" dirty="0">
                <a:solidFill>
                  <a:schemeClr val="tx1"/>
                </a:solidFill>
                <a:latin typeface="+mn-lt"/>
                <a:ea typeface="+mn-ea"/>
                <a:cs typeface="+mn-cs"/>
              </a:rPr>
              <a:t>It can be used for transfer between bed and wheelchair.</a:t>
            </a:r>
          </a:p>
          <a:p>
            <a:r>
              <a:rPr kumimoji="1" lang="en-US" altLang="ja-JP" sz="1200" b="0" i="0" u="none" strike="noStrike" kern="1200" baseline="0" dirty="0">
                <a:solidFill>
                  <a:schemeClr val="tx1"/>
                </a:solidFill>
                <a:latin typeface="+mn-lt"/>
                <a:ea typeface="+mn-ea"/>
                <a:cs typeface="+mn-cs"/>
              </a:rPr>
              <a:t>When transferring the care recipient, perform power assist of all or part of the caregiver's power.</a:t>
            </a:r>
          </a:p>
          <a:p>
            <a:r>
              <a:rPr kumimoji="1" lang="en-US" altLang="ja-JP" sz="1200" b="0" i="0" u="none" strike="noStrike" kern="1200" baseline="0" dirty="0">
                <a:solidFill>
                  <a:schemeClr val="tx1"/>
                </a:solidFill>
                <a:latin typeface="+mn-lt"/>
                <a:ea typeface="+mn-ea"/>
                <a:cs typeface="+mn-cs"/>
              </a:rPr>
              <a:t>It does not involve the installation work to the housing etc. such as the base installation work for equipment installation.</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ロボット技術を用いて介助者による抱え上げ動作のパワーアシストを行う非装着型の機器です。以下の視点で開発されています。</a:t>
            </a:r>
          </a:p>
          <a:p>
            <a:r>
              <a:rPr kumimoji="1" lang="ja-JP" altLang="en-US" sz="1200" b="0" i="0" u="none" strike="noStrike" kern="1200" baseline="0" dirty="0">
                <a:solidFill>
                  <a:schemeClr val="tx1"/>
                </a:solidFill>
                <a:latin typeface="+mn-lt"/>
                <a:ea typeface="+mn-ea"/>
                <a:cs typeface="+mn-cs"/>
              </a:rPr>
              <a:t>移乗開始から終了まで、介助者が</a:t>
            </a:r>
            <a:r>
              <a:rPr kumimoji="1" lang="en-US" altLang="ja-JP" sz="1200" b="0" i="0" u="none" strike="noStrike" kern="1200" baseline="0" dirty="0">
                <a:solidFill>
                  <a:schemeClr val="tx1"/>
                </a:solidFill>
                <a:latin typeface="+mn-lt"/>
                <a:ea typeface="+mn-ea"/>
                <a:cs typeface="+mn-cs"/>
              </a:rPr>
              <a:t>1</a:t>
            </a:r>
            <a:r>
              <a:rPr kumimoji="1" lang="ja-JP" altLang="en-US" sz="1200" b="0" i="0" u="none" strike="noStrike" kern="1200" baseline="0" dirty="0">
                <a:solidFill>
                  <a:schemeClr val="tx1"/>
                </a:solidFill>
                <a:latin typeface="+mn-lt"/>
                <a:ea typeface="+mn-ea"/>
                <a:cs typeface="+mn-cs"/>
              </a:rPr>
              <a:t>人で使用することができる。 </a:t>
            </a:r>
          </a:p>
          <a:p>
            <a:r>
              <a:rPr kumimoji="1" lang="ja-JP" altLang="en-US" sz="1200" b="0" i="0" u="none" strike="noStrike" kern="1200" baseline="0" dirty="0">
                <a:solidFill>
                  <a:schemeClr val="tx1"/>
                </a:solidFill>
                <a:latin typeface="+mn-lt"/>
                <a:ea typeface="+mn-ea"/>
                <a:cs typeface="+mn-cs"/>
              </a:rPr>
              <a:t>ベッドと車いすの間の移乗に用いることができる。 </a:t>
            </a:r>
          </a:p>
          <a:p>
            <a:r>
              <a:rPr kumimoji="1" lang="ja-JP" altLang="en-US" sz="1200" b="0" i="0" u="none" strike="noStrike" kern="1200" baseline="0" dirty="0">
                <a:solidFill>
                  <a:schemeClr val="tx1"/>
                </a:solidFill>
                <a:latin typeface="+mn-lt"/>
                <a:ea typeface="+mn-ea"/>
                <a:cs typeface="+mn-cs"/>
              </a:rPr>
              <a:t>要介護者を移乗させる際、介助者の力の全部又は一部のパワーアシストを 行う。</a:t>
            </a:r>
          </a:p>
          <a:p>
            <a:r>
              <a:rPr kumimoji="1" lang="ja-JP" altLang="en-US" sz="1200" b="0" i="0" u="none" strike="noStrike" kern="1200" baseline="0" dirty="0">
                <a:solidFill>
                  <a:schemeClr val="tx1"/>
                </a:solidFill>
                <a:latin typeface="+mn-lt"/>
                <a:ea typeface="+mn-ea"/>
                <a:cs typeface="+mn-cs"/>
              </a:rPr>
              <a:t>機器据付けのための土台設置工事等の住宅等への据付け工事を伴わない。 </a:t>
            </a:r>
          </a:p>
          <a:p>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◦つり下げ式移動用リフトは除く。</a:t>
            </a: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14</a:t>
            </a:fld>
            <a:endParaRPr kumimoji="1" lang="ja-JP" altLang="en-US"/>
          </a:p>
        </p:txBody>
      </p:sp>
    </p:spTree>
    <p:extLst>
      <p:ext uri="{BB962C8B-B14F-4D97-AF65-F5344CB8AC3E}">
        <p14:creationId xmlns:p14="http://schemas.microsoft.com/office/powerpoint/2010/main" val="405916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15</a:t>
            </a:fld>
            <a:endParaRPr kumimoji="1" lang="ja-JP" altLang="en-US"/>
          </a:p>
        </p:txBody>
      </p:sp>
    </p:spTree>
    <p:extLst>
      <p:ext uri="{BB962C8B-B14F-4D97-AF65-F5344CB8AC3E}">
        <p14:creationId xmlns:p14="http://schemas.microsoft.com/office/powerpoint/2010/main" val="1261588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a:solidFill>
                  <a:schemeClr val="tx1"/>
                </a:solidFill>
                <a:latin typeface="+mn-lt"/>
                <a:ea typeface="+mn-ea"/>
                <a:cs typeface="+mn-cs"/>
              </a:rPr>
              <a:t>【Excretion treatment】</a:t>
            </a:r>
          </a:p>
          <a:p>
            <a:r>
              <a:rPr kumimoji="1" lang="en-US" altLang="ja-JP" sz="1200" b="0" i="0" u="none" strike="noStrike" kern="1200" baseline="0" dirty="0">
                <a:solidFill>
                  <a:schemeClr val="tx1"/>
                </a:solidFill>
                <a:latin typeface="+mn-lt"/>
                <a:ea typeface="+mn-ea"/>
                <a:cs typeface="+mn-cs"/>
              </a:rPr>
              <a:t> It is a toilet that can adjust the installation position using robot technology for disposal of excrement. Toilet bowl used by the user in the living room. To prevent the smell of excrement from spreading indoors, flush excrement out of the room or seal and isolate in a container or bag.</a:t>
            </a:r>
          </a:p>
          <a:p>
            <a:r>
              <a:rPr kumimoji="1" lang="en-US" altLang="ja-JP" sz="1200" b="0" i="0" u="none" strike="noStrike" kern="1200" baseline="0" dirty="0">
                <a:solidFill>
                  <a:schemeClr val="tx1"/>
                </a:solidFill>
                <a:latin typeface="+mn-lt"/>
                <a:ea typeface="+mn-ea"/>
                <a:cs typeface="+mn-cs"/>
              </a:rPr>
              <a:t>The installation position in the room can be adjusted.</a:t>
            </a:r>
          </a:p>
          <a:p>
            <a:r>
              <a:rPr kumimoji="1" lang="en-US" altLang="ja-JP" sz="1200" b="0" i="0" u="none" strike="noStrike" kern="1200" baseline="0" dirty="0">
                <a:solidFill>
                  <a:schemeClr val="tx1"/>
                </a:solidFill>
                <a:latin typeface="+mn-lt"/>
                <a:ea typeface="+mn-ea"/>
                <a:cs typeface="+mn-cs"/>
              </a:rPr>
              <a:t>【Toilet guidance】</a:t>
            </a:r>
          </a:p>
          <a:p>
            <a:r>
              <a:rPr kumimoji="1" lang="en-US" altLang="ja-JP" sz="1200" b="0" i="0" u="none" strike="noStrike" kern="1200" baseline="0" dirty="0">
                <a:solidFill>
                  <a:schemeClr val="tx1"/>
                </a:solidFill>
                <a:latin typeface="+mn-lt"/>
                <a:ea typeface="+mn-ea"/>
                <a:cs typeface="+mn-cs"/>
              </a:rPr>
              <a:t>It is a device that predicts excretion using robot technology and guides it to the toilet at the correct timing.</a:t>
            </a:r>
          </a:p>
          <a:p>
            <a:r>
              <a:rPr kumimoji="1" lang="en-US" altLang="ja-JP" sz="1200" b="0" i="0" u="none" strike="noStrike" kern="1200" baseline="0" dirty="0">
                <a:solidFill>
                  <a:schemeClr val="tx1"/>
                </a:solidFill>
                <a:latin typeface="+mn-lt"/>
                <a:ea typeface="+mn-ea"/>
                <a:cs typeface="+mn-cs"/>
              </a:rPr>
              <a:t>When worn by the user, it is easily removable.</a:t>
            </a:r>
          </a:p>
          <a:p>
            <a:r>
              <a:rPr kumimoji="1" lang="en-US" altLang="ja-JP" sz="1200" b="0" i="0" u="none" strike="noStrike" kern="1200" baseline="0" dirty="0">
                <a:solidFill>
                  <a:schemeClr val="tx1"/>
                </a:solidFill>
                <a:latin typeface="+mn-lt"/>
                <a:ea typeface="+mn-ea"/>
                <a:cs typeface="+mn-cs"/>
              </a:rPr>
              <a:t>Urination or defecation can be predicted based on the user's biological information and the like.</a:t>
            </a:r>
          </a:p>
          <a:p>
            <a:r>
              <a:rPr kumimoji="1" lang="en-US" altLang="ja-JP" sz="1200" b="0" i="0" u="none" strike="noStrike" kern="1200" baseline="0" dirty="0">
                <a:solidFill>
                  <a:schemeClr val="tx1"/>
                </a:solidFill>
                <a:latin typeface="+mn-lt"/>
                <a:ea typeface="+mn-ea"/>
                <a:cs typeface="+mn-cs"/>
              </a:rPr>
              <a:t>The user can be guided to the toilet at an appropriate timing based on the predicted result.</a:t>
            </a:r>
          </a:p>
          <a:p>
            <a:r>
              <a:rPr kumimoji="1" lang="en-US" altLang="ja-JP" sz="1200" b="0" i="0" u="none" strike="noStrike" kern="1200" baseline="0" dirty="0">
                <a:solidFill>
                  <a:schemeClr val="tx1"/>
                </a:solidFill>
                <a:latin typeface="+mn-lt"/>
                <a:ea typeface="+mn-ea"/>
                <a:cs typeface="+mn-cs"/>
              </a:rPr>
              <a:t>[Operation support]</a:t>
            </a:r>
          </a:p>
          <a:p>
            <a:r>
              <a:rPr kumimoji="1" lang="en-US" altLang="ja-JP" sz="1200" b="0" i="0" u="none" strike="noStrike" kern="1200" baseline="0" dirty="0">
                <a:solidFill>
                  <a:schemeClr val="tx1"/>
                </a:solidFill>
                <a:latin typeface="+mn-lt"/>
                <a:ea typeface="+mn-ea"/>
                <a:cs typeface="+mn-cs"/>
              </a:rPr>
              <a:t>It is a device that uses robot technology to support a series of excretory movements such as removing and installing undergarments in the toilet. The user can use it alone or with the help of one caregiver.</a:t>
            </a:r>
          </a:p>
          <a:p>
            <a:r>
              <a:rPr kumimoji="1" lang="en-US" altLang="ja-JP" sz="1200" b="0" i="0" u="none" strike="noStrike" kern="1200" baseline="0" dirty="0">
                <a:solidFill>
                  <a:schemeClr val="tx1"/>
                </a:solidFill>
                <a:latin typeface="+mn-lt"/>
                <a:ea typeface="+mn-ea"/>
                <a:cs typeface="+mn-cs"/>
              </a:rPr>
              <a:t>It is possible to support a series of excretory operations such as removing and installing the undergarment in the toilet.</a:t>
            </a:r>
          </a:p>
          <a:p>
            <a:r>
              <a:rPr kumimoji="1" lang="en-US" altLang="ja-JP" sz="1200" b="0" i="0" u="none" strike="noStrike" kern="1200" baseline="0" dirty="0">
                <a:solidFill>
                  <a:schemeClr val="tx1"/>
                </a:solidFill>
                <a:latin typeface="+mn-lt"/>
                <a:ea typeface="+mn-ea"/>
                <a:cs typeface="+mn-cs"/>
              </a:rPr>
              <a:t>It is possible to change direction in the toilet, to stand on the toilet seat, and to support cleaning.</a:t>
            </a:r>
          </a:p>
          <a:p>
            <a:r>
              <a:rPr kumimoji="1" lang="en-US" altLang="ja-JP" sz="1200" b="0" i="0" u="none" strike="noStrike" kern="1200" baseline="0" dirty="0">
                <a:solidFill>
                  <a:schemeClr val="tx1"/>
                </a:solidFill>
                <a:latin typeface="+mn-lt"/>
                <a:ea typeface="+mn-ea"/>
                <a:cs typeface="+mn-cs"/>
              </a:rPr>
              <a:t>It is possible to detect the user's posture in the toilet and the end of excretion etc. and transmit it to the caregiver.</a:t>
            </a:r>
          </a:p>
          <a:p>
            <a:r>
              <a:rPr kumimoji="1" lang="en-US" altLang="ja-JP" sz="1200" b="0" i="0" u="none" strike="noStrike" kern="1200" baseline="0" dirty="0">
                <a:solidFill>
                  <a:schemeClr val="tx1"/>
                </a:solidFill>
                <a:latin typeface="+mn-lt"/>
                <a:ea typeface="+mn-ea"/>
                <a:cs typeface="+mn-cs"/>
              </a:rPr>
              <a:t>It can be used in a standard home toilet.【</a:t>
            </a:r>
            <a:r>
              <a:rPr kumimoji="1" lang="ja-JP" altLang="en-US" sz="1200" b="0" i="0" u="none" strike="noStrike" kern="1200" baseline="0" dirty="0">
                <a:solidFill>
                  <a:schemeClr val="tx1"/>
                </a:solidFill>
                <a:latin typeface="+mn-lt"/>
                <a:ea typeface="+mn-ea"/>
                <a:cs typeface="+mn-cs"/>
              </a:rPr>
              <a:t>排泄処理</a:t>
            </a:r>
            <a:r>
              <a:rPr kumimoji="1" lang="en-US" altLang="ja-JP" sz="1200" b="0" i="0" u="none" strike="noStrike" kern="1200" baseline="0" dirty="0">
                <a:solidFill>
                  <a:schemeClr val="tx1"/>
                </a:solidFill>
                <a:latin typeface="+mn-lt"/>
                <a:ea typeface="+mn-ea"/>
                <a:cs typeface="+mn-cs"/>
              </a:rPr>
              <a:t>】</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 　排泄物の処理にロボット技術を用いた設置位置調節可能なトイレです。使用者が、居室で用いる便器。排泄物のにおいが室内に広がらないよう、 排泄物を室外へ流す、または容器や袋に密閉して隔離する。</a:t>
            </a:r>
          </a:p>
          <a:p>
            <a:r>
              <a:rPr kumimoji="1" lang="ja-JP" altLang="en-US" sz="1200" b="0" i="0" u="none" strike="noStrike" kern="1200" baseline="0" dirty="0">
                <a:solidFill>
                  <a:schemeClr val="tx1"/>
                </a:solidFill>
                <a:latin typeface="+mn-lt"/>
                <a:ea typeface="+mn-ea"/>
                <a:cs typeface="+mn-cs"/>
              </a:rPr>
              <a:t>室内での設置位置を調整可能である。 </a:t>
            </a:r>
          </a:p>
          <a:p>
            <a:r>
              <a:rPr kumimoji="1" lang="en-US" altLang="ja-JP" sz="1100" dirty="0"/>
              <a:t>【</a:t>
            </a:r>
            <a:r>
              <a:rPr kumimoji="1" lang="ja-JP" altLang="en-US" sz="1100" dirty="0"/>
              <a:t>トイレ誘導</a:t>
            </a:r>
            <a:r>
              <a:rPr kumimoji="1" lang="en-US" altLang="ja-JP" sz="1100" dirty="0"/>
              <a:t>】</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ロボット技術を用いて排泄を予測し、的確なタイミングでトイレへ誘導する機器です。</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使用者が装着する場合には、容易に着脱可能である。 </a:t>
            </a:r>
          </a:p>
          <a:p>
            <a:r>
              <a:rPr kumimoji="1" lang="ja-JP" altLang="en-US" sz="1200" b="0" i="0" u="none" strike="noStrike" kern="1200" baseline="0" dirty="0">
                <a:solidFill>
                  <a:schemeClr val="tx1"/>
                </a:solidFill>
                <a:latin typeface="+mn-lt"/>
                <a:ea typeface="+mn-ea"/>
                <a:cs typeface="+mn-cs"/>
              </a:rPr>
              <a:t>使用者の生体情報等に基づき排尿又は排便を予測することができる。 </a:t>
            </a:r>
          </a:p>
          <a:p>
            <a:r>
              <a:rPr kumimoji="1" lang="ja-JP" altLang="en-US" sz="1200" b="0" i="0" u="none" strike="noStrike" kern="1200" baseline="0" dirty="0">
                <a:solidFill>
                  <a:schemeClr val="tx1"/>
                </a:solidFill>
                <a:latin typeface="+mn-lt"/>
                <a:ea typeface="+mn-ea"/>
                <a:cs typeface="+mn-cs"/>
              </a:rPr>
              <a:t>予測結果に基づき的確なタイミングで使用者をトイレに誘導することができる。 </a:t>
            </a:r>
            <a:endParaRPr kumimoji="1" lang="en-US" altLang="ja-JP"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動作支援</a:t>
            </a:r>
            <a:r>
              <a:rPr kumimoji="1" lang="en-US" altLang="ja-JP" sz="1200" b="0" i="0" u="none" strike="noStrike" kern="1200" baseline="0" dirty="0">
                <a:solidFill>
                  <a:schemeClr val="tx1"/>
                </a:solidFill>
                <a:latin typeface="+mn-lt"/>
                <a:ea typeface="+mn-ea"/>
                <a:cs typeface="+mn-cs"/>
              </a:rPr>
              <a:t>】</a:t>
            </a:r>
          </a:p>
          <a:p>
            <a:r>
              <a:rPr kumimoji="1" lang="ja-JP" altLang="en-US" sz="1200" b="0" i="0" u="none" strike="noStrike" kern="1200" baseline="0" dirty="0">
                <a:solidFill>
                  <a:schemeClr val="tx1"/>
                </a:solidFill>
                <a:latin typeface="+mn-lt"/>
                <a:ea typeface="+mn-ea"/>
                <a:cs typeface="+mn-cs"/>
              </a:rPr>
              <a:t>ロボット技術を用いてトイレ内での下衣の着脱等の排泄の一連の動作を支援する機器です。使用者が</a:t>
            </a:r>
            <a:r>
              <a:rPr kumimoji="1" lang="en-US" altLang="ja-JP" sz="1200" b="0" i="0" u="none" strike="noStrike" kern="1200" baseline="0" dirty="0">
                <a:solidFill>
                  <a:schemeClr val="tx1"/>
                </a:solidFill>
                <a:latin typeface="+mn-lt"/>
                <a:ea typeface="+mn-ea"/>
                <a:cs typeface="+mn-cs"/>
              </a:rPr>
              <a:t>1</a:t>
            </a:r>
            <a:r>
              <a:rPr kumimoji="1" lang="ja-JP" altLang="en-US" sz="1200" b="0" i="0" u="none" strike="noStrike" kern="1200" baseline="0" dirty="0">
                <a:solidFill>
                  <a:schemeClr val="tx1"/>
                </a:solidFill>
                <a:latin typeface="+mn-lt"/>
                <a:ea typeface="+mn-ea"/>
                <a:cs typeface="+mn-cs"/>
              </a:rPr>
              <a:t>人で使用できる又は１人の介助者の支援の下で使用できる。 </a:t>
            </a:r>
          </a:p>
          <a:p>
            <a:r>
              <a:rPr kumimoji="1" lang="ja-JP" altLang="en-US" sz="1200" b="0" i="0" u="none" strike="noStrike" kern="1200" baseline="0" dirty="0">
                <a:solidFill>
                  <a:schemeClr val="tx1"/>
                </a:solidFill>
                <a:latin typeface="+mn-lt"/>
                <a:ea typeface="+mn-ea"/>
                <a:cs typeface="+mn-cs"/>
              </a:rPr>
              <a:t>トイレ内での下衣の着脱等の排泄の一連の動作を支援することができる。 </a:t>
            </a:r>
          </a:p>
          <a:p>
            <a:r>
              <a:rPr kumimoji="1" lang="ja-JP" altLang="en-US" sz="1200" b="0" i="0" u="none" strike="noStrike" kern="1200" baseline="0" dirty="0">
                <a:solidFill>
                  <a:schemeClr val="tx1"/>
                </a:solidFill>
                <a:latin typeface="+mn-lt"/>
                <a:ea typeface="+mn-ea"/>
                <a:cs typeface="+mn-cs"/>
              </a:rPr>
              <a:t>トイレ内での方向転換、便座への立ち座り、清拭の支援が可能である。 </a:t>
            </a:r>
          </a:p>
          <a:p>
            <a:r>
              <a:rPr kumimoji="1" lang="ja-JP" altLang="en-US" sz="1200" b="0" i="0" u="none" strike="noStrike" kern="1200" baseline="0" dirty="0">
                <a:solidFill>
                  <a:schemeClr val="tx1"/>
                </a:solidFill>
                <a:latin typeface="+mn-lt"/>
                <a:ea typeface="+mn-ea"/>
                <a:cs typeface="+mn-cs"/>
              </a:rPr>
              <a:t>トイレ内での使用者の姿勢や排泄の終了などを検知して介助者に伝えること が可能である。</a:t>
            </a:r>
          </a:p>
          <a:p>
            <a:r>
              <a:rPr kumimoji="1" lang="ja-JP" altLang="en-US" sz="1200" b="0" i="0" u="none" strike="noStrike" kern="1200" baseline="0" dirty="0">
                <a:solidFill>
                  <a:schemeClr val="tx1"/>
                </a:solidFill>
                <a:latin typeface="+mn-lt"/>
                <a:ea typeface="+mn-ea"/>
                <a:cs typeface="+mn-cs"/>
              </a:rPr>
              <a:t>標準的な家庭のトイレ内で使用可能である。 </a:t>
            </a:r>
          </a:p>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16</a:t>
            </a:fld>
            <a:endParaRPr kumimoji="1" lang="ja-JP" altLang="en-US"/>
          </a:p>
        </p:txBody>
      </p:sp>
    </p:spTree>
    <p:extLst>
      <p:ext uri="{BB962C8B-B14F-4D97-AF65-F5344CB8AC3E}">
        <p14:creationId xmlns:p14="http://schemas.microsoft.com/office/powerpoint/2010/main" val="3924368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屋外</a:t>
            </a:r>
            <a:r>
              <a:rPr kumimoji="1" lang="en-US" altLang="ja-JP" sz="1200" b="0" i="0" u="none" strike="noStrike" kern="1200" baseline="0" dirty="0">
                <a:solidFill>
                  <a:schemeClr val="tx1"/>
                </a:solidFill>
                <a:latin typeface="+mn-lt"/>
                <a:ea typeface="+mn-ea"/>
                <a:cs typeface="+mn-cs"/>
              </a:rPr>
              <a:t>】</a:t>
            </a:r>
            <a:endParaRPr kumimoji="1" lang="ja-JP" altLang="en-US"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t is a walking support device using robot technology that supports going out of elderly people etc. and can safely carry luggage etc.</a:t>
            </a:r>
          </a:p>
          <a:p>
            <a:r>
              <a:rPr kumimoji="1" lang="en-US" altLang="ja-JP" sz="1200" b="0" i="0" u="none" strike="noStrike" kern="1200" baseline="0" dirty="0">
                <a:solidFill>
                  <a:schemeClr val="tx1"/>
                </a:solidFill>
                <a:latin typeface="+mn-lt"/>
                <a:ea typeface="+mn-ea"/>
                <a:cs typeface="+mn-cs"/>
              </a:rPr>
              <a:t>It is a device of a handcart type (walking car, silver car, etc.) used by the user alone.</a:t>
            </a:r>
          </a:p>
          <a:p>
            <a:r>
              <a:rPr kumimoji="1" lang="en-US" altLang="ja-JP" sz="1200" b="0" i="0" u="none" strike="noStrike" kern="1200" baseline="0" dirty="0">
                <a:solidFill>
                  <a:schemeClr val="tx1"/>
                </a:solidFill>
                <a:latin typeface="+mn-lt"/>
                <a:ea typeface="+mn-ea"/>
                <a:cs typeface="+mn-cs"/>
              </a:rPr>
              <a:t>It can support elderly people etc. to walk on their own feet. Not intended for boarding.</a:t>
            </a:r>
          </a:p>
          <a:p>
            <a:r>
              <a:rPr kumimoji="1" lang="en-US" altLang="ja-JP" sz="1200" b="0" i="0" u="none" strike="noStrike" kern="1200" baseline="0" dirty="0">
                <a:solidFill>
                  <a:schemeClr val="tx1"/>
                </a:solidFill>
                <a:latin typeface="+mn-lt"/>
                <a:ea typeface="+mn-ea"/>
                <a:cs typeface="+mn-cs"/>
              </a:rPr>
              <a:t>It is possible to load and move luggage.</a:t>
            </a:r>
          </a:p>
          <a:p>
            <a:r>
              <a:rPr kumimoji="1" lang="en-US" altLang="ja-JP" sz="1200" b="0" i="0" u="none" strike="noStrike" kern="1200" baseline="0" dirty="0">
                <a:solidFill>
                  <a:schemeClr val="tx1"/>
                </a:solidFill>
                <a:latin typeface="+mn-lt"/>
                <a:ea typeface="+mn-ea"/>
                <a:cs typeface="+mn-cs"/>
              </a:rPr>
              <a:t>Assists the movement by a motor etc. (Promotion in the uphill and driving force to apply the brake in the downhill work).</a:t>
            </a:r>
          </a:p>
          <a:p>
            <a:r>
              <a:rPr kumimoji="1" lang="en-US" altLang="ja-JP" sz="1200" b="0" i="0" u="none" strike="noStrike" kern="1200" baseline="0" dirty="0">
                <a:solidFill>
                  <a:schemeClr val="tx1"/>
                </a:solidFill>
                <a:latin typeface="+mn-lt"/>
                <a:ea typeface="+mn-ea"/>
                <a:cs typeface="+mn-cs"/>
              </a:rPr>
              <a:t>It has four or more wheels.</a:t>
            </a:r>
          </a:p>
          <a:p>
            <a:r>
              <a:rPr kumimoji="1" lang="en-US" altLang="ja-JP" sz="1200" b="0" i="0" u="none" strike="noStrike" kern="1200" baseline="0" dirty="0">
                <a:solidFill>
                  <a:schemeClr val="tx1"/>
                </a:solidFill>
                <a:latin typeface="+mn-lt"/>
                <a:ea typeface="+mn-ea"/>
                <a:cs typeface="+mn-cs"/>
              </a:rPr>
              <a:t>It is a wheel diameter that can move on uneven terrain stably.</a:t>
            </a:r>
          </a:p>
          <a:p>
            <a:r>
              <a:rPr kumimoji="1" lang="en-US" altLang="ja-JP" sz="1200" b="0" i="0" u="none" strike="noStrike" kern="1200" baseline="0" dirty="0">
                <a:solidFill>
                  <a:schemeClr val="tx1"/>
                </a:solidFill>
                <a:latin typeface="+mn-lt"/>
                <a:ea typeface="+mn-ea"/>
                <a:cs typeface="+mn-cs"/>
              </a:rPr>
              <a:t>To be installed in the car or in the trunk of a regular car under normal conditions or by folding</a:t>
            </a:r>
          </a:p>
          <a:p>
            <a:r>
              <a:rPr kumimoji="1" lang="en-US" altLang="ja-JP" sz="1200" b="0" i="0" u="none" strike="noStrike" kern="1200" baseline="0" dirty="0">
                <a:solidFill>
                  <a:schemeClr val="tx1"/>
                </a:solidFill>
                <a:latin typeface="+mn-lt"/>
                <a:ea typeface="+mn-ea"/>
                <a:cs typeface="+mn-cs"/>
              </a:rPr>
              <a:t>Is the size that can be</a:t>
            </a:r>
          </a:p>
          <a:p>
            <a:r>
              <a:rPr kumimoji="1" lang="en-US" altLang="ja-JP" sz="1200" b="0" i="0" u="none" strike="noStrike" kern="1200" baseline="0" dirty="0">
                <a:solidFill>
                  <a:schemeClr val="tx1"/>
                </a:solidFill>
                <a:latin typeface="+mn-lt"/>
                <a:ea typeface="+mn-ea"/>
                <a:cs typeface="+mn-cs"/>
              </a:rPr>
              <a:t>The manual brake is on.</a:t>
            </a:r>
          </a:p>
          <a:p>
            <a:r>
              <a:rPr kumimoji="1" lang="en-US" altLang="ja-JP" sz="1200" b="0" i="0" u="none" strike="noStrike" kern="1200" baseline="0" dirty="0">
                <a:solidFill>
                  <a:schemeClr val="tx1"/>
                </a:solidFill>
                <a:latin typeface="+mn-lt"/>
                <a:ea typeface="+mn-ea"/>
                <a:cs typeface="+mn-cs"/>
              </a:rPr>
              <a:t>Even if it is left outdoors when it rains, waterproofing measures are taken so that there is no hindrance to the function.</a:t>
            </a:r>
          </a:p>
          <a:p>
            <a:r>
              <a:rPr kumimoji="1" lang="en-US" altLang="ja-JP" sz="1200" b="0" i="0" u="none" strike="noStrike" kern="1200" baseline="0" dirty="0">
                <a:solidFill>
                  <a:schemeClr val="tx1"/>
                </a:solidFill>
                <a:latin typeface="+mn-lt"/>
                <a:ea typeface="+mn-ea"/>
                <a:cs typeface="+mn-cs"/>
              </a:rPr>
              <a:t>It is the weight (30 kg or less) that the caregiver can lift.</a:t>
            </a:r>
            <a:r>
              <a:rPr kumimoji="1" lang="ja-JP" altLang="en-US" sz="1200" b="0" i="0" u="none" strike="noStrike" kern="1200" baseline="0" dirty="0">
                <a:solidFill>
                  <a:schemeClr val="tx1"/>
                </a:solidFill>
                <a:latin typeface="+mn-lt"/>
                <a:ea typeface="+mn-ea"/>
                <a:cs typeface="+mn-cs"/>
              </a:rPr>
              <a:t>高齢者等の外出をサポートし、荷物等を安全に運搬できるロボット技術を用いた歩行支援機器です。以下の視点で開発されています。</a:t>
            </a:r>
          </a:p>
          <a:p>
            <a:r>
              <a:rPr kumimoji="1" lang="ja-JP" altLang="en-US" sz="1200" b="0" i="0" u="none" strike="noStrike" kern="1200" baseline="0" dirty="0">
                <a:solidFill>
                  <a:schemeClr val="tx1"/>
                </a:solidFill>
                <a:latin typeface="+mn-lt"/>
                <a:ea typeface="+mn-ea"/>
                <a:cs typeface="+mn-cs"/>
              </a:rPr>
              <a:t>使用者が</a:t>
            </a:r>
            <a:r>
              <a:rPr kumimoji="1" lang="en-US" altLang="ja-JP" sz="1200" b="0" i="0" u="none" strike="noStrike" kern="1200" baseline="0" dirty="0">
                <a:solidFill>
                  <a:schemeClr val="tx1"/>
                </a:solidFill>
                <a:latin typeface="+mn-lt"/>
                <a:ea typeface="+mn-ea"/>
                <a:cs typeface="+mn-cs"/>
              </a:rPr>
              <a:t>1</a:t>
            </a:r>
            <a:r>
              <a:rPr kumimoji="1" lang="ja-JP" altLang="en-US" sz="1200" b="0" i="0" u="none" strike="noStrike" kern="1200" baseline="0" dirty="0">
                <a:solidFill>
                  <a:schemeClr val="tx1"/>
                </a:solidFill>
                <a:latin typeface="+mn-lt"/>
                <a:ea typeface="+mn-ea"/>
                <a:cs typeface="+mn-cs"/>
              </a:rPr>
              <a:t>人で用いる手押し車型（歩行車、シルバーカー等）の機器である。 </a:t>
            </a:r>
          </a:p>
          <a:p>
            <a:r>
              <a:rPr kumimoji="1" lang="ja-JP" altLang="en-US" sz="1200" b="0" i="0" u="none" strike="noStrike" kern="1200" baseline="0" dirty="0">
                <a:solidFill>
                  <a:schemeClr val="tx1"/>
                </a:solidFill>
                <a:latin typeface="+mn-lt"/>
                <a:ea typeface="+mn-ea"/>
                <a:cs typeface="+mn-cs"/>
              </a:rPr>
              <a:t>高齢者等が自らの足で歩行することを支援することができる。搭乗するものは対 象としない。</a:t>
            </a:r>
          </a:p>
          <a:p>
            <a:r>
              <a:rPr kumimoji="1" lang="ja-JP" altLang="en-US" sz="1200" b="0" i="0" u="none" strike="noStrike" kern="1200" baseline="0" dirty="0">
                <a:solidFill>
                  <a:schemeClr val="tx1"/>
                </a:solidFill>
                <a:latin typeface="+mn-lt"/>
                <a:ea typeface="+mn-ea"/>
                <a:cs typeface="+mn-cs"/>
              </a:rPr>
              <a:t>荷物を載せて移動することができる。 </a:t>
            </a:r>
          </a:p>
          <a:p>
            <a:r>
              <a:rPr kumimoji="1" lang="ja-JP" altLang="en-US" sz="1200" b="0" i="0" u="none" strike="noStrike" kern="1200" baseline="0" dirty="0">
                <a:solidFill>
                  <a:schemeClr val="tx1"/>
                </a:solidFill>
                <a:latin typeface="+mn-lt"/>
                <a:ea typeface="+mn-ea"/>
                <a:cs typeface="+mn-cs"/>
              </a:rPr>
              <a:t>モーター等により、移動をアシストする（上り坂では推進し、かつ下り坂ではブ レーキをかける駆動力がはたらくもの）。</a:t>
            </a:r>
          </a:p>
          <a:p>
            <a:r>
              <a:rPr kumimoji="1" lang="ja-JP" altLang="en-US" sz="1200" b="0" i="0" u="none" strike="noStrike" kern="1200" baseline="0" dirty="0">
                <a:solidFill>
                  <a:schemeClr val="tx1"/>
                </a:solidFill>
                <a:latin typeface="+mn-lt"/>
                <a:ea typeface="+mn-ea"/>
                <a:cs typeface="+mn-cs"/>
              </a:rPr>
              <a:t>４つ以上の車輪を有する。 </a:t>
            </a:r>
          </a:p>
          <a:p>
            <a:r>
              <a:rPr kumimoji="1" lang="ja-JP" altLang="en-US" sz="1200" b="0" i="0" u="none" strike="noStrike" kern="1200" baseline="0" dirty="0">
                <a:solidFill>
                  <a:schemeClr val="tx1"/>
                </a:solidFill>
                <a:latin typeface="+mn-lt"/>
                <a:ea typeface="+mn-ea"/>
                <a:cs typeface="+mn-cs"/>
              </a:rPr>
              <a:t>不整地を安定的に移動できる車輪径である。 </a:t>
            </a:r>
          </a:p>
          <a:p>
            <a:r>
              <a:rPr kumimoji="1" lang="ja-JP" altLang="en-US" sz="1200" b="0" i="0" u="none" strike="noStrike" kern="1200" baseline="0" dirty="0">
                <a:solidFill>
                  <a:schemeClr val="tx1"/>
                </a:solidFill>
                <a:latin typeface="+mn-lt"/>
                <a:ea typeface="+mn-ea"/>
                <a:cs typeface="+mn-cs"/>
              </a:rPr>
              <a:t>通常の状態又は折りたたむことで、普通自動車の車内やトランクに搭載すること ができる大きさである。</a:t>
            </a:r>
          </a:p>
          <a:p>
            <a:r>
              <a:rPr kumimoji="1" lang="ja-JP" altLang="en-US" sz="1200" b="0" i="0" u="none" strike="noStrike" kern="1200" baseline="0" dirty="0">
                <a:solidFill>
                  <a:schemeClr val="tx1"/>
                </a:solidFill>
                <a:latin typeface="+mn-lt"/>
                <a:ea typeface="+mn-ea"/>
                <a:cs typeface="+mn-cs"/>
              </a:rPr>
              <a:t>マニュアルのブレーキがついている。 </a:t>
            </a:r>
          </a:p>
          <a:p>
            <a:r>
              <a:rPr kumimoji="1" lang="ja-JP" altLang="en-US" sz="1200" b="0" i="0" u="none" strike="noStrike" kern="1200" baseline="0" dirty="0">
                <a:solidFill>
                  <a:schemeClr val="tx1"/>
                </a:solidFill>
                <a:latin typeface="+mn-lt"/>
                <a:ea typeface="+mn-ea"/>
                <a:cs typeface="+mn-cs"/>
              </a:rPr>
              <a:t>雨天時に屋外に放置しても機能に支障がないよう、防水対策がなされている。 </a:t>
            </a:r>
          </a:p>
          <a:p>
            <a:r>
              <a:rPr kumimoji="1" lang="ja-JP" altLang="en-US" sz="1200" b="0" i="0" u="none" strike="noStrike" kern="1200" baseline="0" dirty="0">
                <a:solidFill>
                  <a:schemeClr val="tx1"/>
                </a:solidFill>
                <a:latin typeface="+mn-lt"/>
                <a:ea typeface="+mn-ea"/>
                <a:cs typeface="+mn-cs"/>
              </a:rPr>
              <a:t>介助者が持ち上げられる重量（</a:t>
            </a:r>
            <a:r>
              <a:rPr kumimoji="1" lang="en-US" altLang="ja-JP" sz="1200" b="0" i="0" u="none" strike="noStrike" kern="1200" baseline="0" dirty="0">
                <a:solidFill>
                  <a:schemeClr val="tx1"/>
                </a:solidFill>
                <a:latin typeface="+mn-lt"/>
                <a:ea typeface="+mn-ea"/>
                <a:cs typeface="+mn-cs"/>
              </a:rPr>
              <a:t>30kg</a:t>
            </a:r>
            <a:r>
              <a:rPr kumimoji="1" lang="ja-JP" altLang="en-US" sz="1200" b="0" i="0" u="none" strike="noStrike" kern="1200" baseline="0" dirty="0">
                <a:solidFill>
                  <a:schemeClr val="tx1"/>
                </a:solidFill>
                <a:latin typeface="+mn-lt"/>
                <a:ea typeface="+mn-ea"/>
                <a:cs typeface="+mn-cs"/>
              </a:rPr>
              <a:t>以下）である。 </a:t>
            </a:r>
            <a:endParaRPr kumimoji="1" lang="en-US" altLang="ja-JP"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屋内</a:t>
            </a:r>
            <a:r>
              <a:rPr kumimoji="1" lang="en-US" altLang="ja-JP" sz="1200" b="0" i="0" u="none" strike="noStrike" kern="1200" baseline="0" dirty="0">
                <a:solidFill>
                  <a:schemeClr val="tx1"/>
                </a:solidFill>
                <a:latin typeface="+mn-lt"/>
                <a:ea typeface="+mn-ea"/>
                <a:cs typeface="+mn-cs"/>
              </a:rPr>
              <a:t>】</a:t>
            </a:r>
            <a:endParaRPr kumimoji="1" lang="ja-JP" altLang="en-US"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It is a walking support device using robot technology that supports the indoor movement and standing / siting of elderly people etc., and in particular, supports the return to the toilet and the posture retention in the toilet.</a:t>
            </a:r>
          </a:p>
          <a:p>
            <a:r>
              <a:rPr kumimoji="1" lang="en-US" altLang="ja-JP" sz="1200" b="0" i="0" u="none" strike="noStrike" kern="1200" baseline="0" dirty="0">
                <a:solidFill>
                  <a:schemeClr val="tx1"/>
                </a:solidFill>
                <a:latin typeface="+mn-lt"/>
                <a:ea typeface="+mn-ea"/>
                <a:cs typeface="+mn-cs"/>
              </a:rPr>
              <a:t>It can be used by one person or with the assistance of one person.</a:t>
            </a:r>
          </a:p>
          <a:p>
            <a:r>
              <a:rPr kumimoji="1" lang="en-US" altLang="ja-JP" sz="1200" b="0" i="0" u="none" strike="noStrike" kern="1200" baseline="0" dirty="0">
                <a:solidFill>
                  <a:schemeClr val="tx1"/>
                </a:solidFill>
                <a:latin typeface="+mn-lt"/>
                <a:ea typeface="+mn-ea"/>
                <a:cs typeface="+mn-cs"/>
              </a:rPr>
              <a:t>It can help the user to walk with his or her foot. It does not apply to what you board.</a:t>
            </a:r>
          </a:p>
          <a:p>
            <a:r>
              <a:rPr kumimoji="1" lang="en-US" altLang="ja-JP" sz="1200" b="0" i="0" u="none" strike="noStrike" kern="1200" baseline="0" dirty="0">
                <a:solidFill>
                  <a:schemeClr val="tx1"/>
                </a:solidFill>
                <a:latin typeface="+mn-lt"/>
                <a:ea typeface="+mn-ea"/>
                <a:cs typeface="+mn-cs"/>
              </a:rPr>
              <a:t>It is possible to support the motion of the user to stand up from a sitting or sitting position, mainly assuming that the user is standing up from a chair or standing up in a dining room or living room.</a:t>
            </a:r>
          </a:p>
          <a:p>
            <a:r>
              <a:rPr kumimoji="1" lang="en-US" altLang="ja-JP" sz="1200" b="0" i="0" u="none" strike="noStrike" kern="1200" baseline="0" dirty="0">
                <a:solidFill>
                  <a:schemeClr val="tx1"/>
                </a:solidFill>
                <a:latin typeface="+mn-lt"/>
                <a:ea typeface="+mn-ea"/>
                <a:cs typeface="+mn-cs"/>
              </a:rPr>
              <a:t>Conventional walking aids and the like may be used in combination.</a:t>
            </a:r>
          </a:p>
          <a:p>
            <a:r>
              <a:rPr kumimoji="1" lang="en-US" altLang="ja-JP" sz="1200" b="0" i="0" u="none" strike="noStrike" kern="1200" baseline="0" dirty="0">
                <a:solidFill>
                  <a:schemeClr val="tx1"/>
                </a:solidFill>
                <a:latin typeface="+mn-lt"/>
                <a:ea typeface="+mn-ea"/>
                <a:cs typeface="+mn-cs"/>
              </a:rPr>
              <a:t>It can be used in standard household toilets without the need for special operations, and it is possible to use a series of movements in the toilet (rest and fall to the toilet seat, raising and lowering of the pants, cleaning and turning in the toilet). It is possible to stabilize the posture in order to prevent a fall during the process.</a:t>
            </a:r>
          </a:p>
          <a:p>
            <a:r>
              <a:rPr kumimoji="1" lang="ja-JP" altLang="en-US" sz="1200" b="0" i="0" u="none" strike="noStrike" kern="1200" baseline="0" dirty="0">
                <a:solidFill>
                  <a:schemeClr val="tx1"/>
                </a:solidFill>
                <a:latin typeface="+mn-lt"/>
                <a:ea typeface="+mn-ea"/>
                <a:cs typeface="+mn-cs"/>
              </a:rPr>
              <a:t>高齢者等の屋内移動や立ち座りをサポートし、特にトイレへの往復やトイレ内での姿勢保持を支援するロボット技術を用いた歩行支援機器です。</a:t>
            </a:r>
          </a:p>
          <a:p>
            <a:r>
              <a:rPr kumimoji="1" lang="en-US" altLang="ja-JP" sz="1200" b="0" i="0" u="none" strike="noStrike" kern="1200" baseline="0" dirty="0">
                <a:solidFill>
                  <a:schemeClr val="tx1"/>
                </a:solidFill>
                <a:latin typeface="+mn-lt"/>
                <a:ea typeface="+mn-ea"/>
                <a:cs typeface="+mn-cs"/>
              </a:rPr>
              <a:t>1</a:t>
            </a:r>
            <a:r>
              <a:rPr kumimoji="1" lang="ja-JP" altLang="en-US" sz="1200" b="0" i="0" u="none" strike="noStrike" kern="1200" baseline="0" dirty="0">
                <a:solidFill>
                  <a:schemeClr val="tx1"/>
                </a:solidFill>
                <a:latin typeface="+mn-lt"/>
                <a:ea typeface="+mn-ea"/>
                <a:cs typeface="+mn-cs"/>
              </a:rPr>
              <a:t>人で使用できる又は</a:t>
            </a:r>
            <a:r>
              <a:rPr kumimoji="1" lang="en-US" altLang="ja-JP" sz="1200" b="0" i="0" u="none" strike="noStrike" kern="1200" baseline="0" dirty="0">
                <a:solidFill>
                  <a:schemeClr val="tx1"/>
                </a:solidFill>
                <a:latin typeface="+mn-lt"/>
                <a:ea typeface="+mn-ea"/>
                <a:cs typeface="+mn-cs"/>
              </a:rPr>
              <a:t>1</a:t>
            </a:r>
            <a:r>
              <a:rPr kumimoji="1" lang="ja-JP" altLang="en-US" sz="1200" b="0" i="0" u="none" strike="noStrike" kern="1200" baseline="0" dirty="0">
                <a:solidFill>
                  <a:schemeClr val="tx1"/>
                </a:solidFill>
                <a:latin typeface="+mn-lt"/>
                <a:ea typeface="+mn-ea"/>
                <a:cs typeface="+mn-cs"/>
              </a:rPr>
              <a:t>人の介助者の支援の下で使用できる。 </a:t>
            </a:r>
          </a:p>
          <a:p>
            <a:r>
              <a:rPr kumimoji="1" lang="ja-JP" altLang="en-US" sz="1200" b="0" i="0" u="none" strike="noStrike" kern="1200" baseline="0" dirty="0">
                <a:solidFill>
                  <a:schemeClr val="tx1"/>
                </a:solidFill>
                <a:latin typeface="+mn-lt"/>
                <a:ea typeface="+mn-ea"/>
                <a:cs typeface="+mn-cs"/>
              </a:rPr>
              <a:t>使用者が自らの足で歩行することを支援することができる。搭乗するものは 対象としない。</a:t>
            </a:r>
          </a:p>
          <a:p>
            <a:r>
              <a:rPr kumimoji="1" lang="ja-JP" altLang="en-US" sz="1200" b="0" i="0" u="none" strike="noStrike" kern="1200" baseline="0" dirty="0">
                <a:solidFill>
                  <a:schemeClr val="tx1"/>
                </a:solidFill>
                <a:latin typeface="+mn-lt"/>
                <a:ea typeface="+mn-ea"/>
                <a:cs typeface="+mn-cs"/>
              </a:rPr>
              <a:t>食堂や居間での椅子からの立ち上がりやベッドからの立ち上がりを主に想定 し、使用者が椅座位・端座位から立ち上がる動作を支援することができる。</a:t>
            </a:r>
          </a:p>
          <a:p>
            <a:r>
              <a:rPr kumimoji="1" lang="ja-JP" altLang="en-US" sz="1200" b="0" i="0" u="none" strike="noStrike" kern="1200" baseline="0" dirty="0">
                <a:solidFill>
                  <a:schemeClr val="tx1"/>
                </a:solidFill>
                <a:latin typeface="+mn-lt"/>
                <a:ea typeface="+mn-ea"/>
                <a:cs typeface="+mn-cs"/>
              </a:rPr>
              <a:t>従来の歩行補助具等を併用してもよい。 </a:t>
            </a:r>
          </a:p>
          <a:p>
            <a:r>
              <a:rPr kumimoji="1" lang="ja-JP" altLang="en-US" sz="1200" b="0" i="0" u="none" strike="noStrike" kern="1200" baseline="0" dirty="0">
                <a:solidFill>
                  <a:schemeClr val="tx1"/>
                </a:solidFill>
                <a:latin typeface="+mn-lt"/>
                <a:ea typeface="+mn-ea"/>
                <a:cs typeface="+mn-cs"/>
              </a:rPr>
              <a:t>標準的な家庭のトイレの中でも、特別な操作を必要とせずに使用でき、トイ レの中で一連の動作（便座への立ち座り、ズボンの上げ下げ、清拭、トイレ内での方向転換）の際の転倒を防ぐため、姿勢の安定化が可能である。</a:t>
            </a:r>
          </a:p>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17</a:t>
            </a:fld>
            <a:endParaRPr kumimoji="1" lang="ja-JP" altLang="en-US"/>
          </a:p>
        </p:txBody>
      </p:sp>
    </p:spTree>
    <p:extLst>
      <p:ext uri="{BB962C8B-B14F-4D97-AF65-F5344CB8AC3E}">
        <p14:creationId xmlns:p14="http://schemas.microsoft.com/office/powerpoint/2010/main" val="64212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a:solidFill>
                  <a:schemeClr val="tx1"/>
                </a:solidFill>
                <a:latin typeface="+mn-lt"/>
                <a:ea typeface="+mn-ea"/>
                <a:cs typeface="+mn-cs"/>
              </a:rPr>
              <a:t>【</a:t>
            </a:r>
            <a:r>
              <a:rPr kumimoji="1" lang="en-US" altLang="ja-JP" sz="1200" b="0" i="0" u="none" strike="noStrike" kern="1200" baseline="0" dirty="0" err="1">
                <a:solidFill>
                  <a:schemeClr val="tx1"/>
                </a:solidFill>
                <a:latin typeface="+mn-lt"/>
                <a:ea typeface="+mn-ea"/>
                <a:cs typeface="+mn-cs"/>
              </a:rPr>
              <a:t>soucyaku</a:t>
            </a:r>
            <a:r>
              <a:rPr kumimoji="1" lang="en-US" altLang="ja-JP" sz="1200" b="0" i="0" u="none" strike="noStrike" kern="1200" baseline="0" dirty="0">
                <a:solidFill>
                  <a:schemeClr val="tx1"/>
                </a:solidFill>
                <a:latin typeface="+mn-lt"/>
                <a:ea typeface="+mn-ea"/>
                <a:cs typeface="+mn-cs"/>
              </a:rPr>
              <a:t>】</a:t>
            </a:r>
            <a:endParaRPr kumimoji="1" lang="ja-JP" altLang="en-US"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It is a wearable movement support device that uses robot technology that supports going out such as elderly people and supports fall prevention and walking etc.</a:t>
            </a:r>
          </a:p>
          <a:p>
            <a:r>
              <a:rPr kumimoji="1" lang="en-US" altLang="ja-JP" sz="1200" b="0" i="0" u="none" strike="noStrike" kern="1200" baseline="0" dirty="0">
                <a:solidFill>
                  <a:schemeClr val="tx1"/>
                </a:solidFill>
                <a:latin typeface="+mn-lt"/>
                <a:ea typeface="+mn-ea"/>
                <a:cs typeface="+mn-cs"/>
              </a:rPr>
              <a:t>It is a wearable device used by a single user.</a:t>
            </a:r>
          </a:p>
          <a:p>
            <a:r>
              <a:rPr kumimoji="1" lang="en-US" altLang="ja-JP" sz="1200" b="0" i="0" u="none" strike="noStrike" kern="1200" baseline="0" dirty="0">
                <a:solidFill>
                  <a:schemeClr val="tx1"/>
                </a:solidFill>
                <a:latin typeface="+mn-lt"/>
                <a:ea typeface="+mn-ea"/>
                <a:cs typeface="+mn-cs"/>
              </a:rPr>
              <a:t>It is possible to detect a motion or the like leading to a fall of the user who can walk independently, and to notify the user to prevent the fall. Alternatively, it can support the sitting and walking of the user who can stand up independently.</a:t>
            </a:r>
          </a:p>
          <a:p>
            <a:r>
              <a:rPr kumimoji="1" lang="en-US" altLang="ja-JP" sz="1200" b="0" i="0" u="none" strike="noStrike" kern="1200" baseline="0" dirty="0">
                <a:solidFill>
                  <a:schemeClr val="tx1"/>
                </a:solidFill>
                <a:latin typeface="+mn-lt"/>
                <a:ea typeface="+mn-ea"/>
                <a:cs typeface="+mn-cs"/>
              </a:rPr>
              <a:t>You may use a walking aid etc. together.</a:t>
            </a:r>
          </a:p>
          <a:p>
            <a:r>
              <a:rPr kumimoji="1" lang="ja-JP" altLang="en-US" sz="1200" b="0" i="0" u="none" strike="noStrike" kern="1200" baseline="0" dirty="0">
                <a:solidFill>
                  <a:schemeClr val="tx1"/>
                </a:solidFill>
                <a:latin typeface="+mn-lt"/>
                <a:ea typeface="+mn-ea"/>
                <a:cs typeface="+mn-cs"/>
              </a:rPr>
              <a:t>高齢者等の外出をサポートし、転倒予防や歩行等を補助するロボット技術を用いた装着型の移動支援機器です。</a:t>
            </a:r>
          </a:p>
          <a:p>
            <a:r>
              <a:rPr kumimoji="1" lang="ja-JP" altLang="en-US" sz="1200" b="0" i="0" u="none" strike="noStrike" kern="1200" baseline="0" dirty="0">
                <a:solidFill>
                  <a:schemeClr val="tx1"/>
                </a:solidFill>
                <a:latin typeface="+mn-lt"/>
                <a:ea typeface="+mn-ea"/>
                <a:cs typeface="+mn-cs"/>
              </a:rPr>
              <a:t>使用者が</a:t>
            </a:r>
            <a:r>
              <a:rPr kumimoji="1" lang="en-US" altLang="ja-JP" sz="1200" b="0" i="0" u="none" strike="noStrike" kern="1200" baseline="0" dirty="0">
                <a:solidFill>
                  <a:schemeClr val="tx1"/>
                </a:solidFill>
                <a:latin typeface="+mn-lt"/>
                <a:ea typeface="+mn-ea"/>
                <a:cs typeface="+mn-cs"/>
              </a:rPr>
              <a:t>1</a:t>
            </a:r>
            <a:r>
              <a:rPr kumimoji="1" lang="ja-JP" altLang="en-US" sz="1200" b="0" i="0" u="none" strike="noStrike" kern="1200" baseline="0" dirty="0">
                <a:solidFill>
                  <a:schemeClr val="tx1"/>
                </a:solidFill>
                <a:latin typeface="+mn-lt"/>
                <a:ea typeface="+mn-ea"/>
                <a:cs typeface="+mn-cs"/>
              </a:rPr>
              <a:t>人で用いる装着型の機器である。 </a:t>
            </a:r>
          </a:p>
          <a:p>
            <a:r>
              <a:rPr kumimoji="1" lang="ja-JP" altLang="en-US" sz="1200" b="0" i="0" u="none" strike="noStrike" kern="1200" baseline="0" dirty="0">
                <a:solidFill>
                  <a:schemeClr val="tx1"/>
                </a:solidFill>
                <a:latin typeface="+mn-lt"/>
                <a:ea typeface="+mn-ea"/>
                <a:cs typeface="+mn-cs"/>
              </a:rPr>
              <a:t>自立歩行できる使用者の転倒につながるような動作等を検知し、使用者に通 知して、転倒を予防することができる。または、自立して起居できる使用者の立ち座りや歩行を支援できる。</a:t>
            </a:r>
          </a:p>
          <a:p>
            <a:r>
              <a:rPr kumimoji="1" lang="ja-JP" altLang="en-US" sz="1200" b="0" i="0" u="none" strike="noStrike" kern="1200" baseline="0" dirty="0">
                <a:solidFill>
                  <a:schemeClr val="tx1"/>
                </a:solidFill>
                <a:latin typeface="+mn-lt"/>
                <a:ea typeface="+mn-ea"/>
                <a:cs typeface="+mn-cs"/>
              </a:rPr>
              <a:t>歩行補助具等を併用してもよい。 </a:t>
            </a:r>
          </a:p>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18</a:t>
            </a:fld>
            <a:endParaRPr kumimoji="1" lang="ja-JP" altLang="en-US"/>
          </a:p>
        </p:txBody>
      </p:sp>
    </p:spTree>
    <p:extLst>
      <p:ext uri="{BB962C8B-B14F-4D97-AF65-F5344CB8AC3E}">
        <p14:creationId xmlns:p14="http://schemas.microsoft.com/office/powerpoint/2010/main" val="1353842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a:solidFill>
                  <a:schemeClr val="tx1"/>
                </a:solidFill>
                <a:latin typeface="+mn-lt"/>
                <a:ea typeface="+mn-ea"/>
                <a:cs typeface="+mn-cs"/>
              </a:rPr>
              <a:t>[Watch (facility)]</a:t>
            </a:r>
          </a:p>
          <a:p>
            <a:r>
              <a:rPr kumimoji="1" lang="en-US" altLang="ja-JP" sz="1200" b="0" i="0" u="none" strike="noStrike" kern="1200" baseline="0" dirty="0">
                <a:solidFill>
                  <a:schemeClr val="tx1"/>
                </a:solidFill>
                <a:latin typeface="+mn-lt"/>
                <a:ea typeface="+mn-ea"/>
                <a:cs typeface="+mn-cs"/>
              </a:rPr>
              <a:t>It is a platform of equipment using robot technology equipped with sensors and external communication functions used in nursing homes.</a:t>
            </a:r>
          </a:p>
          <a:p>
            <a:r>
              <a:rPr kumimoji="1" lang="en-US" altLang="ja-JP" sz="1200" b="0" i="0" u="none" strike="noStrike" kern="1200" baseline="0" dirty="0">
                <a:solidFill>
                  <a:schemeClr val="tx1"/>
                </a:solidFill>
                <a:latin typeface="+mn-lt"/>
                <a:ea typeface="+mn-ea"/>
                <a:cs typeface="+mn-cs"/>
              </a:rPr>
              <a:t>It is possible to watch multiple care recipients at the same time.</a:t>
            </a:r>
          </a:p>
          <a:p>
            <a:r>
              <a:rPr kumimoji="1" lang="en-US" altLang="ja-JP" sz="1200" b="0" i="0" u="none" strike="noStrike" kern="1200" baseline="0" dirty="0">
                <a:solidFill>
                  <a:schemeClr val="tx1"/>
                </a:solidFill>
                <a:latin typeface="+mn-lt"/>
                <a:ea typeface="+mn-ea"/>
                <a:cs typeface="+mn-cs"/>
              </a:rPr>
              <a:t>It is possible to share information simultaneously with multiple care workers in various places in the facility.</a:t>
            </a:r>
          </a:p>
          <a:p>
            <a:r>
              <a:rPr kumimoji="1" lang="en-US" altLang="ja-JP" sz="1200" b="0" i="0" u="none" strike="noStrike" kern="1200" baseline="0" dirty="0">
                <a:solidFill>
                  <a:schemeClr val="tx1"/>
                </a:solidFill>
                <a:latin typeface="+mn-lt"/>
                <a:ea typeface="+mn-ea"/>
                <a:cs typeface="+mn-cs"/>
              </a:rPr>
              <a:t>It can be used day and night.</a:t>
            </a:r>
          </a:p>
          <a:p>
            <a:r>
              <a:rPr kumimoji="1" lang="en-US" altLang="ja-JP" sz="1200" b="0" i="0" u="none" strike="noStrike" kern="1200" baseline="0" dirty="0">
                <a:solidFill>
                  <a:schemeClr val="tx1"/>
                </a:solidFill>
                <a:latin typeface="+mn-lt"/>
                <a:ea typeface="+mn-ea"/>
                <a:cs typeface="+mn-cs"/>
              </a:rPr>
              <a:t>It does not rely only on information obtained by the care recipient's voluntarily asking for help (pressing a button, speaking out, etc.).</a:t>
            </a:r>
          </a:p>
          <a:p>
            <a:r>
              <a:rPr kumimoji="1" lang="en-US" altLang="ja-JP" sz="1200" b="0" i="0" u="none" strike="noStrike" kern="1200" baseline="0" dirty="0">
                <a:solidFill>
                  <a:schemeClr val="tx1"/>
                </a:solidFill>
                <a:latin typeface="+mn-lt"/>
                <a:ea typeface="+mn-ea"/>
                <a:cs typeface="+mn-cs"/>
              </a:rPr>
              <a:t>It can detect that the care recipient is about to leave the bed or has left it, and can notify the care worker.</a:t>
            </a:r>
          </a:p>
          <a:p>
            <a:r>
              <a:rPr kumimoji="1" lang="en-US" altLang="ja-JP" sz="1200" b="0" i="0" u="none" strike="noStrike" kern="1200" baseline="0" dirty="0">
                <a:solidFill>
                  <a:schemeClr val="tx1"/>
                </a:solidFill>
                <a:latin typeface="+mn-lt"/>
                <a:ea typeface="+mn-ea"/>
                <a:cs typeface="+mn-cs"/>
              </a:rPr>
              <a:t>As a watching platform for people with dementia, it can be connected with functional extensions or other devices and software.</a:t>
            </a:r>
          </a:p>
          <a:p>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見守り</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施設</a:t>
            </a:r>
            <a:r>
              <a:rPr kumimoji="1" lang="en-US" altLang="ja-JP" sz="1200" b="0" i="0" u="none" strike="noStrike" kern="1200" baseline="0" dirty="0">
                <a:solidFill>
                  <a:schemeClr val="tx1"/>
                </a:solidFill>
                <a:latin typeface="+mn-lt"/>
                <a:ea typeface="+mn-ea"/>
                <a:cs typeface="+mn-cs"/>
              </a:rPr>
              <a:t>)】</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介護施設において使用するセンサーや外部通信機能を備えたロボット技術を用いた機器のプラットフォームです。</a:t>
            </a:r>
          </a:p>
          <a:p>
            <a:r>
              <a:rPr kumimoji="1" lang="ja-JP" altLang="en-US" sz="1200" b="0" i="0" u="none" strike="noStrike" kern="1200" baseline="0" dirty="0">
                <a:solidFill>
                  <a:schemeClr val="tx1"/>
                </a:solidFill>
                <a:latin typeface="+mn-lt"/>
                <a:ea typeface="+mn-ea"/>
                <a:cs typeface="+mn-cs"/>
              </a:rPr>
              <a:t>複数の要介護者を同時に見守ることが可能である。 </a:t>
            </a:r>
          </a:p>
          <a:p>
            <a:r>
              <a:rPr kumimoji="1" lang="ja-JP" altLang="en-US" sz="1200" b="0" i="0" u="none" strike="noStrike" kern="1200" baseline="0" dirty="0">
                <a:solidFill>
                  <a:schemeClr val="tx1"/>
                </a:solidFill>
                <a:latin typeface="+mn-lt"/>
                <a:ea typeface="+mn-ea"/>
                <a:cs typeface="+mn-cs"/>
              </a:rPr>
              <a:t>施設内各所にいる複数の介護従事者へ同時に情報共有することが可能である。 </a:t>
            </a:r>
          </a:p>
          <a:p>
            <a:r>
              <a:rPr kumimoji="1" lang="ja-JP" altLang="en-US" sz="1200" b="0" i="0" u="none" strike="noStrike" kern="1200" baseline="0" dirty="0">
                <a:solidFill>
                  <a:schemeClr val="tx1"/>
                </a:solidFill>
                <a:latin typeface="+mn-lt"/>
                <a:ea typeface="+mn-ea"/>
                <a:cs typeface="+mn-cs"/>
              </a:rPr>
              <a:t>昼夜問わず使用できる。 </a:t>
            </a:r>
          </a:p>
          <a:p>
            <a:r>
              <a:rPr kumimoji="1" lang="ja-JP" altLang="en-US" sz="1200" b="0" i="0" u="none" strike="noStrike" kern="1200" baseline="0" dirty="0">
                <a:solidFill>
                  <a:schemeClr val="tx1"/>
                </a:solidFill>
                <a:latin typeface="+mn-lt"/>
                <a:ea typeface="+mn-ea"/>
                <a:cs typeface="+mn-cs"/>
              </a:rPr>
              <a:t>要介護者が自発的に助けを求める行動（ボタンを押す、声を出す等）から得 る情報だけに依存しない。</a:t>
            </a:r>
          </a:p>
          <a:p>
            <a:r>
              <a:rPr kumimoji="1" lang="ja-JP" altLang="en-US" sz="1200" b="0" i="0" u="none" strike="noStrike" kern="1200" baseline="0" dirty="0">
                <a:solidFill>
                  <a:schemeClr val="tx1"/>
                </a:solidFill>
                <a:latin typeface="+mn-lt"/>
                <a:ea typeface="+mn-ea"/>
                <a:cs typeface="+mn-cs"/>
              </a:rPr>
              <a:t>要介護者がベッドから離れようとしている状態又は離れたことを検知し、介護 従事者へ通報できる。</a:t>
            </a:r>
          </a:p>
          <a:p>
            <a:r>
              <a:rPr kumimoji="1" lang="ja-JP" altLang="en-US" sz="1200" b="0" i="0" u="none" strike="noStrike" kern="1200" baseline="0" dirty="0">
                <a:solidFill>
                  <a:schemeClr val="tx1"/>
                </a:solidFill>
                <a:latin typeface="+mn-lt"/>
                <a:ea typeface="+mn-ea"/>
                <a:cs typeface="+mn-cs"/>
              </a:rPr>
              <a:t>認知症の方の見守りプラットフォームとして、機能の拡張又は他の機器・ソフ トウェアと接続ができる。</a:t>
            </a:r>
          </a:p>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19</a:t>
            </a:fld>
            <a:endParaRPr kumimoji="1" lang="ja-JP" altLang="en-US"/>
          </a:p>
        </p:txBody>
      </p:sp>
    </p:spTree>
    <p:extLst>
      <p:ext uri="{BB962C8B-B14F-4D97-AF65-F5344CB8AC3E}">
        <p14:creationId xmlns:p14="http://schemas.microsoft.com/office/powerpoint/2010/main" val="3736157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20</a:t>
            </a:fld>
            <a:endParaRPr kumimoji="1" lang="ja-JP" altLang="en-US"/>
          </a:p>
        </p:txBody>
      </p:sp>
    </p:spTree>
    <p:extLst>
      <p:ext uri="{BB962C8B-B14F-4D97-AF65-F5344CB8AC3E}">
        <p14:creationId xmlns:p14="http://schemas.microsoft.com/office/powerpoint/2010/main" val="172320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a:latin typeface="Meiryo UI" panose="020B0604030504040204" pitchFamily="50" charset="-128"/>
                <a:ea typeface="Meiryo UI" panose="020B0604030504040204" pitchFamily="50" charset="-128"/>
              </a:rPr>
              <a:t>Today I would like to share the experiences learned in Japan regarding population ageing and how it can be applied to Vietnam. The keyword of this presentation is “CCSPC”, which stands for  “</a:t>
            </a:r>
            <a:r>
              <a:rPr lang="en-US" altLang="ja-JP" sz="1400">
                <a:solidFill>
                  <a:schemeClr val="tx1"/>
                </a:solidFill>
              </a:rPr>
              <a:t>The </a:t>
            </a:r>
            <a:r>
              <a:rPr lang="en-US" altLang="ja-JP" sz="1400" b="1" u="sng">
                <a:solidFill>
                  <a:schemeClr val="tx1"/>
                </a:solidFill>
              </a:rPr>
              <a:t>C</a:t>
            </a:r>
            <a:r>
              <a:rPr lang="en-US" altLang="ja-JP" sz="1400">
                <a:solidFill>
                  <a:schemeClr val="tx1"/>
                </a:solidFill>
              </a:rPr>
              <a:t>ommunity-based Integrated Elderly </a:t>
            </a:r>
            <a:r>
              <a:rPr lang="en-US" altLang="ja-JP" sz="1400" b="1" u="sng">
                <a:solidFill>
                  <a:schemeClr val="tx1"/>
                </a:solidFill>
              </a:rPr>
              <a:t>C</a:t>
            </a:r>
            <a:r>
              <a:rPr lang="en-US" altLang="ja-JP" sz="1400">
                <a:solidFill>
                  <a:schemeClr val="tx1"/>
                </a:solidFill>
              </a:rPr>
              <a:t>are </a:t>
            </a:r>
            <a:r>
              <a:rPr lang="en-US" altLang="ja-JP" sz="1400" b="1" u="sng">
                <a:solidFill>
                  <a:schemeClr val="tx1"/>
                </a:solidFill>
              </a:rPr>
              <a:t>S</a:t>
            </a:r>
            <a:r>
              <a:rPr lang="en-US" altLang="ja-JP" sz="1400">
                <a:solidFill>
                  <a:schemeClr val="tx1"/>
                </a:solidFill>
              </a:rPr>
              <a:t>ystem Focused on the Role of </a:t>
            </a:r>
            <a:r>
              <a:rPr lang="en-US" altLang="ja-JP" sz="1400" b="1" u="sng">
                <a:solidFill>
                  <a:schemeClr val="tx1"/>
                </a:solidFill>
              </a:rPr>
              <a:t>P</a:t>
            </a:r>
            <a:r>
              <a:rPr lang="en-US" altLang="ja-JP" sz="1400">
                <a:solidFill>
                  <a:schemeClr val="tx1"/>
                </a:solidFill>
              </a:rPr>
              <a:t>opulation </a:t>
            </a:r>
            <a:r>
              <a:rPr lang="en-US" altLang="ja-JP" sz="1400" b="1" u="sng">
                <a:solidFill>
                  <a:schemeClr val="tx1"/>
                </a:solidFill>
              </a:rPr>
              <a:t>C</a:t>
            </a:r>
            <a:r>
              <a:rPr lang="en-US" altLang="ja-JP" sz="1400">
                <a:solidFill>
                  <a:schemeClr val="tx1"/>
                </a:solidFill>
              </a:rPr>
              <a:t>ollaborators”</a:t>
            </a:r>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a:t>
            </a:fld>
            <a:endParaRPr kumimoji="1" lang="ja-JP" altLang="en-US"/>
          </a:p>
        </p:txBody>
      </p:sp>
    </p:spTree>
    <p:extLst>
      <p:ext uri="{BB962C8B-B14F-4D97-AF65-F5344CB8AC3E}">
        <p14:creationId xmlns:p14="http://schemas.microsoft.com/office/powerpoint/2010/main" val="143305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a:solidFill>
                  <a:schemeClr val="tx1"/>
                </a:solidFill>
                <a:latin typeface="+mn-lt"/>
                <a:ea typeface="+mn-ea"/>
                <a:cs typeface="+mn-cs"/>
              </a:rPr>
              <a:t>It is a platform of equipment using robot technology with fall detection sensor and external communication function used in home care.</a:t>
            </a:r>
          </a:p>
          <a:p>
            <a:r>
              <a:rPr kumimoji="1" lang="en-US" altLang="ja-JP" sz="1200" b="0" i="0" u="none" strike="noStrike" kern="1200" baseline="0" dirty="0">
                <a:solidFill>
                  <a:schemeClr val="tx1"/>
                </a:solidFill>
                <a:latin typeface="+mn-lt"/>
                <a:ea typeface="+mn-ea"/>
                <a:cs typeface="+mn-cs"/>
              </a:rPr>
              <a:t>It is possible to watch multiple rooms at the same time.</a:t>
            </a:r>
          </a:p>
          <a:p>
            <a:r>
              <a:rPr kumimoji="1" lang="en-US" altLang="ja-JP" sz="1200" b="0" i="0" u="none" strike="noStrike" kern="1200" baseline="0" dirty="0">
                <a:solidFill>
                  <a:schemeClr val="tx1"/>
                </a:solidFill>
                <a:latin typeface="+mn-lt"/>
                <a:ea typeface="+mn-ea"/>
                <a:cs typeface="+mn-cs"/>
              </a:rPr>
              <a:t>It is possible to watch in the bathroom.</a:t>
            </a:r>
          </a:p>
          <a:p>
            <a:r>
              <a:rPr kumimoji="1" lang="en-US" altLang="ja-JP" sz="1200" b="0" i="0" u="none" strike="noStrike" kern="1200" baseline="0" dirty="0">
                <a:solidFill>
                  <a:schemeClr val="tx1"/>
                </a:solidFill>
                <a:latin typeface="+mn-lt"/>
                <a:ea typeface="+mn-ea"/>
                <a:cs typeface="+mn-cs"/>
              </a:rPr>
              <a:t>It can also be used in the dark.</a:t>
            </a:r>
          </a:p>
          <a:p>
            <a:r>
              <a:rPr kumimoji="1" lang="en-US" altLang="ja-JP" sz="1200" b="0" i="0" u="none" strike="noStrike" kern="1200" baseline="0" dirty="0">
                <a:solidFill>
                  <a:schemeClr val="tx1"/>
                </a:solidFill>
                <a:latin typeface="+mn-lt"/>
                <a:ea typeface="+mn-ea"/>
                <a:cs typeface="+mn-cs"/>
              </a:rPr>
              <a:t>It does not rely solely on the information the care recipient needs from voluntarily asking for help (pressing a button, speaking out, etc.).</a:t>
            </a:r>
          </a:p>
          <a:p>
            <a:r>
              <a:rPr kumimoji="1" lang="en-US" altLang="ja-JP" sz="1200" b="0" i="0" u="none" strike="noStrike" kern="1200" baseline="0" dirty="0">
                <a:solidFill>
                  <a:schemeClr val="tx1"/>
                </a:solidFill>
                <a:latin typeface="+mn-lt"/>
                <a:ea typeface="+mn-ea"/>
                <a:cs typeface="+mn-cs"/>
              </a:rPr>
              <a:t>It is not mandatory for the care recipient to carry or wear the terminal.</a:t>
            </a:r>
          </a:p>
          <a:p>
            <a:r>
              <a:rPr kumimoji="1" lang="en-US" altLang="ja-JP" sz="1200" b="0" i="0" u="none" strike="noStrike" kern="1200" baseline="0" dirty="0">
                <a:solidFill>
                  <a:schemeClr val="tx1"/>
                </a:solidFill>
                <a:latin typeface="+mn-lt"/>
                <a:ea typeface="+mn-ea"/>
                <a:cs typeface="+mn-cs"/>
              </a:rPr>
              <a:t>It detects that the care recipient has fallen and can notify the care worker.</a:t>
            </a:r>
          </a:p>
          <a:p>
            <a:r>
              <a:rPr kumimoji="1" lang="en-US" altLang="ja-JP" sz="1200" b="0" i="0" u="none" strike="noStrike" kern="1200" baseline="0" dirty="0">
                <a:solidFill>
                  <a:schemeClr val="tx1"/>
                </a:solidFill>
                <a:latin typeface="+mn-lt"/>
                <a:ea typeface="+mn-ea"/>
                <a:cs typeface="+mn-cs"/>
              </a:rPr>
              <a:t>The developer can set and detect at least one indicator related to changes in the life and physical condition of the care recipient and provide information to the care worker.</a:t>
            </a:r>
          </a:p>
          <a:p>
            <a:r>
              <a:rPr kumimoji="1" lang="en-US" altLang="ja-JP" sz="1200" b="0" i="0" u="none" strike="noStrike" kern="1200" baseline="0" dirty="0">
                <a:solidFill>
                  <a:schemeClr val="tx1"/>
                </a:solidFill>
                <a:latin typeface="+mn-lt"/>
                <a:ea typeface="+mn-ea"/>
                <a:cs typeface="+mn-cs"/>
              </a:rPr>
              <a:t>As a watching platform for people with dementia, it can be connected with functional extensions or other devices and software.</a:t>
            </a:r>
          </a:p>
          <a:p>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在宅</a:t>
            </a:r>
            <a:r>
              <a:rPr kumimoji="1" lang="en-US" altLang="ja-JP" sz="1200" b="0" i="0" u="none" strike="noStrike" kern="1200" baseline="0" dirty="0">
                <a:solidFill>
                  <a:schemeClr val="tx1"/>
                </a:solidFill>
                <a:latin typeface="+mn-lt"/>
                <a:ea typeface="+mn-ea"/>
                <a:cs typeface="+mn-cs"/>
              </a:rPr>
              <a:t>】</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在宅介護において使用する、転倒検知センサーや外部通信機能を備えたロボット技術を用いた機器のプラットフォームです。</a:t>
            </a:r>
          </a:p>
          <a:p>
            <a:r>
              <a:rPr kumimoji="1" lang="ja-JP" altLang="en-US" sz="1200" b="0" i="0" u="none" strike="noStrike" kern="1200" baseline="0" dirty="0">
                <a:solidFill>
                  <a:schemeClr val="tx1"/>
                </a:solidFill>
                <a:latin typeface="+mn-lt"/>
                <a:ea typeface="+mn-ea"/>
                <a:cs typeface="+mn-cs"/>
              </a:rPr>
              <a:t>複数の部屋を同時に見守ることが可能である。 </a:t>
            </a:r>
          </a:p>
          <a:p>
            <a:r>
              <a:rPr kumimoji="1" lang="ja-JP" altLang="en-US" sz="1200" b="0" i="0" u="none" strike="noStrike" kern="1200" baseline="0" dirty="0">
                <a:solidFill>
                  <a:schemeClr val="tx1"/>
                </a:solidFill>
                <a:latin typeface="+mn-lt"/>
                <a:ea typeface="+mn-ea"/>
                <a:cs typeface="+mn-cs"/>
              </a:rPr>
              <a:t>浴室での見守りが可能である。 </a:t>
            </a:r>
          </a:p>
          <a:p>
            <a:r>
              <a:rPr kumimoji="1" lang="ja-JP" altLang="en-US" sz="1200" b="0" i="0" u="none" strike="noStrike" kern="1200" baseline="0" dirty="0">
                <a:solidFill>
                  <a:schemeClr val="tx1"/>
                </a:solidFill>
                <a:latin typeface="+mn-lt"/>
                <a:ea typeface="+mn-ea"/>
                <a:cs typeface="+mn-cs"/>
              </a:rPr>
              <a:t>暗所でも使用できる。 </a:t>
            </a:r>
          </a:p>
          <a:p>
            <a:r>
              <a:rPr kumimoji="1" lang="ja-JP" altLang="en-US" sz="1200" b="0" i="0" u="none" strike="noStrike" kern="1200" baseline="0" dirty="0">
                <a:solidFill>
                  <a:schemeClr val="tx1"/>
                </a:solidFill>
                <a:latin typeface="+mn-lt"/>
                <a:ea typeface="+mn-ea"/>
                <a:cs typeface="+mn-cs"/>
              </a:rPr>
              <a:t>要介護者が自発的に助けを求める行動（ボタンを押す、声を出す等）から得る情報だけに依存しない。</a:t>
            </a:r>
          </a:p>
          <a:p>
            <a:r>
              <a:rPr kumimoji="1" lang="ja-JP" altLang="en-US" sz="1200" b="0" i="0" u="none" strike="noStrike" kern="1200" baseline="0" dirty="0">
                <a:solidFill>
                  <a:schemeClr val="tx1"/>
                </a:solidFill>
                <a:latin typeface="+mn-lt"/>
                <a:ea typeface="+mn-ea"/>
                <a:cs typeface="+mn-cs"/>
              </a:rPr>
              <a:t>要介護者が端末を持ち歩く又は身に付けることを必須としない。 </a:t>
            </a:r>
          </a:p>
          <a:p>
            <a:r>
              <a:rPr kumimoji="1" lang="ja-JP" altLang="en-US" sz="1200" b="0" i="0" u="none" strike="noStrike" kern="1200" baseline="0" dirty="0">
                <a:solidFill>
                  <a:schemeClr val="tx1"/>
                </a:solidFill>
                <a:latin typeface="+mn-lt"/>
                <a:ea typeface="+mn-ea"/>
                <a:cs typeface="+mn-cs"/>
              </a:rPr>
              <a:t>要介護者が転倒したことを検知し、介護従事者へ通報できる。 </a:t>
            </a:r>
          </a:p>
          <a:p>
            <a:r>
              <a:rPr kumimoji="1" lang="ja-JP" altLang="en-US" sz="1200" b="0" i="0" u="none" strike="noStrike" kern="1200" baseline="0" dirty="0">
                <a:solidFill>
                  <a:schemeClr val="tx1"/>
                </a:solidFill>
                <a:latin typeface="+mn-lt"/>
                <a:ea typeface="+mn-ea"/>
                <a:cs typeface="+mn-cs"/>
              </a:rPr>
              <a:t>要介護者の生活や体調の変化に関する指標を、開発者が少なくとも１つ設定・ 検知し、介護従事者へ情報提供できる。</a:t>
            </a:r>
          </a:p>
          <a:p>
            <a:r>
              <a:rPr kumimoji="1" lang="ja-JP" altLang="en-US" sz="1200" b="0" i="0" u="none" strike="noStrike" kern="1200" baseline="0" dirty="0">
                <a:solidFill>
                  <a:schemeClr val="tx1"/>
                </a:solidFill>
                <a:latin typeface="+mn-lt"/>
                <a:ea typeface="+mn-ea"/>
                <a:cs typeface="+mn-cs"/>
              </a:rPr>
              <a:t>認知症の方の見守りプラットフォームとして、機能の拡張又は他の機器・ソフト ウェアと接続ができる。</a:t>
            </a:r>
          </a:p>
          <a:p>
            <a:endParaRPr kumimoji="1" lang="ja-JP" altLang="en-US" sz="1200" b="0" i="0" u="none" strike="noStrike" kern="1200" baseline="0" dirty="0">
              <a:solidFill>
                <a:schemeClr val="tx1"/>
              </a:solidFill>
              <a:latin typeface="+mn-lt"/>
              <a:ea typeface="+mn-ea"/>
              <a:cs typeface="+mn-cs"/>
            </a:endParaRPr>
          </a:p>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21</a:t>
            </a:fld>
            <a:endParaRPr kumimoji="1" lang="ja-JP" altLang="en-US"/>
          </a:p>
        </p:txBody>
      </p:sp>
    </p:spTree>
    <p:extLst>
      <p:ext uri="{BB962C8B-B14F-4D97-AF65-F5344CB8AC3E}">
        <p14:creationId xmlns:p14="http://schemas.microsoft.com/office/powerpoint/2010/main" val="186302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a:solidFill>
                  <a:schemeClr val="tx1"/>
                </a:solidFill>
                <a:latin typeface="+mn-lt"/>
                <a:ea typeface="+mn-ea"/>
                <a:cs typeface="+mn-cs"/>
              </a:rPr>
              <a:t>A device that supports a series of movements when entering and exiting a bathtub using robot technology.</a:t>
            </a:r>
          </a:p>
          <a:p>
            <a:r>
              <a:rPr kumimoji="1" lang="en-US" altLang="ja-JP" sz="1200" b="0" i="0" u="none" strike="noStrike" kern="1200" baseline="0" dirty="0">
                <a:solidFill>
                  <a:schemeClr val="tx1"/>
                </a:solidFill>
                <a:latin typeface="+mn-lt"/>
                <a:ea typeface="+mn-ea"/>
                <a:cs typeface="+mn-cs"/>
              </a:rPr>
              <a:t>The care recipient can use it alone or with the assistance of one caregiver.</a:t>
            </a:r>
          </a:p>
          <a:p>
            <a:r>
              <a:rPr kumimoji="1" lang="en-US" altLang="ja-JP" sz="1200" b="0" i="0" u="none" strike="noStrike" kern="1200" baseline="0" dirty="0">
                <a:solidFill>
                  <a:schemeClr val="tx1"/>
                </a:solidFill>
                <a:latin typeface="+mn-lt"/>
                <a:ea typeface="+mn-ea"/>
                <a:cs typeface="+mn-cs"/>
              </a:rPr>
              <a:t>It can support the movement of the care recipient's bathroom into and out of the bathtub, and the series of operations before crossing the bathtub and getting into the bathtub.</a:t>
            </a:r>
          </a:p>
          <a:p>
            <a:r>
              <a:rPr kumimoji="1" lang="en-US" altLang="ja-JP" sz="1200" b="0" i="0" u="none" strike="noStrike" kern="1200" baseline="0" dirty="0">
                <a:solidFill>
                  <a:schemeClr val="tx1"/>
                </a:solidFill>
                <a:latin typeface="+mn-lt"/>
                <a:ea typeface="+mn-ea"/>
                <a:cs typeface="+mn-cs"/>
              </a:rPr>
              <a:t>The device can also be used to bathe at least the chest.</a:t>
            </a:r>
          </a:p>
          <a:p>
            <a:r>
              <a:rPr kumimoji="1" lang="en-US" altLang="ja-JP" sz="1200" b="0" i="0" u="none" strike="noStrike" kern="1200" baseline="0" dirty="0">
                <a:solidFill>
                  <a:schemeClr val="tx1"/>
                </a:solidFill>
                <a:latin typeface="+mn-lt"/>
                <a:ea typeface="+mn-ea"/>
                <a:cs typeface="+mn-cs"/>
              </a:rPr>
              <a:t>A </a:t>
            </a:r>
            <a:r>
              <a:rPr kumimoji="1" lang="en-US" altLang="ja-JP" sz="1200" b="0" i="0" u="none" strike="noStrike" kern="1200" baseline="0" dirty="0" err="1">
                <a:solidFill>
                  <a:schemeClr val="tx1"/>
                </a:solidFill>
                <a:latin typeface="+mn-lt"/>
                <a:ea typeface="+mn-ea"/>
                <a:cs typeface="+mn-cs"/>
              </a:rPr>
              <a:t>carer</a:t>
            </a:r>
            <a:r>
              <a:rPr kumimoji="1" lang="en-US" altLang="ja-JP" sz="1200" b="0" i="0" u="none" strike="noStrike" kern="1200" baseline="0" dirty="0">
                <a:solidFill>
                  <a:schemeClr val="tx1"/>
                </a:solidFill>
                <a:latin typeface="+mn-lt"/>
                <a:ea typeface="+mn-ea"/>
                <a:cs typeface="+mn-cs"/>
              </a:rPr>
              <a:t> can remove or store it alone so that the care recipient's family is not disturbed when taking a bath.</a:t>
            </a:r>
          </a:p>
          <a:p>
            <a:r>
              <a:rPr kumimoji="1" lang="en-US" altLang="ja-JP" sz="1200" b="0" i="0" u="none" strike="noStrike" kern="1200" baseline="0" dirty="0">
                <a:solidFill>
                  <a:schemeClr val="tx1"/>
                </a:solidFill>
                <a:latin typeface="+mn-lt"/>
                <a:ea typeface="+mn-ea"/>
                <a:cs typeface="+mn-cs"/>
              </a:rPr>
              <a:t>It can be installed without any special work.</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ロボット技術を用いて浴槽に出入りする際の一連の動作を支援する機器です。以下の視点で開発されています。</a:t>
            </a:r>
          </a:p>
          <a:p>
            <a:r>
              <a:rPr kumimoji="1" lang="ja-JP" altLang="en-US" sz="1200" b="0" i="0" u="none" strike="noStrike" kern="1200" baseline="0" dirty="0">
                <a:solidFill>
                  <a:schemeClr val="tx1"/>
                </a:solidFill>
                <a:latin typeface="+mn-lt"/>
                <a:ea typeface="+mn-ea"/>
                <a:cs typeface="+mn-cs"/>
              </a:rPr>
              <a:t>要介護者が</a:t>
            </a:r>
            <a:r>
              <a:rPr kumimoji="1" lang="en-US" altLang="ja-JP" sz="1200" b="0" i="0" u="none" strike="noStrike" kern="1200" baseline="0" dirty="0">
                <a:solidFill>
                  <a:schemeClr val="tx1"/>
                </a:solidFill>
                <a:latin typeface="+mn-lt"/>
                <a:ea typeface="+mn-ea"/>
                <a:cs typeface="+mn-cs"/>
              </a:rPr>
              <a:t>1</a:t>
            </a:r>
            <a:r>
              <a:rPr kumimoji="1" lang="ja-JP" altLang="en-US" sz="1200" b="0" i="0" u="none" strike="noStrike" kern="1200" baseline="0" dirty="0">
                <a:solidFill>
                  <a:schemeClr val="tx1"/>
                </a:solidFill>
                <a:latin typeface="+mn-lt"/>
                <a:ea typeface="+mn-ea"/>
                <a:cs typeface="+mn-cs"/>
              </a:rPr>
              <a:t>人で使用できる又は</a:t>
            </a:r>
            <a:r>
              <a:rPr kumimoji="1" lang="en-US" altLang="ja-JP" sz="1200" b="0" i="0" u="none" strike="noStrike" kern="1200" baseline="0" dirty="0">
                <a:solidFill>
                  <a:schemeClr val="tx1"/>
                </a:solidFill>
                <a:latin typeface="+mn-lt"/>
                <a:ea typeface="+mn-ea"/>
                <a:cs typeface="+mn-cs"/>
              </a:rPr>
              <a:t>1</a:t>
            </a:r>
            <a:r>
              <a:rPr kumimoji="1" lang="ja-JP" altLang="en-US" sz="1200" b="0" i="0" u="none" strike="noStrike" kern="1200" baseline="0" dirty="0">
                <a:solidFill>
                  <a:schemeClr val="tx1"/>
                </a:solidFill>
                <a:latin typeface="+mn-lt"/>
                <a:ea typeface="+mn-ea"/>
                <a:cs typeface="+mn-cs"/>
              </a:rPr>
              <a:t>人の介助者の支援の下で使用できる。 </a:t>
            </a:r>
          </a:p>
          <a:p>
            <a:r>
              <a:rPr kumimoji="1" lang="ja-JP" altLang="en-US" sz="1200" b="0" i="0" u="none" strike="noStrike" kern="1200" baseline="0" dirty="0">
                <a:solidFill>
                  <a:schemeClr val="tx1"/>
                </a:solidFill>
                <a:latin typeface="+mn-lt"/>
                <a:ea typeface="+mn-ea"/>
                <a:cs typeface="+mn-cs"/>
              </a:rPr>
              <a:t>要介護者の浴室から浴槽への出入り動作、浴槽をまたぎ湯船につかるまでの 一連の動作を支援できる。</a:t>
            </a:r>
          </a:p>
          <a:p>
            <a:r>
              <a:rPr kumimoji="1" lang="ja-JP" altLang="en-US" sz="1200" b="0" i="0" u="none" strike="noStrike" kern="1200" baseline="0" dirty="0">
                <a:solidFill>
                  <a:schemeClr val="tx1"/>
                </a:solidFill>
                <a:latin typeface="+mn-lt"/>
                <a:ea typeface="+mn-ea"/>
                <a:cs typeface="+mn-cs"/>
              </a:rPr>
              <a:t>機器を使用しても、少なくとも胸部まで湯に浸かることができる。 </a:t>
            </a:r>
          </a:p>
          <a:p>
            <a:r>
              <a:rPr kumimoji="1" lang="ja-JP" altLang="en-US" sz="1200" b="0" i="0" u="none" strike="noStrike" kern="1200" baseline="0" dirty="0">
                <a:solidFill>
                  <a:schemeClr val="tx1"/>
                </a:solidFill>
                <a:latin typeface="+mn-lt"/>
                <a:ea typeface="+mn-ea"/>
                <a:cs typeface="+mn-cs"/>
              </a:rPr>
              <a:t>要介護者の家族が入浴する際に邪魔にならないよう、介護者が</a:t>
            </a:r>
            <a:r>
              <a:rPr kumimoji="1" lang="en-US" altLang="ja-JP" sz="1200" b="0" i="0" u="none" strike="noStrike" kern="1200" baseline="0" dirty="0">
                <a:solidFill>
                  <a:schemeClr val="tx1"/>
                </a:solidFill>
                <a:latin typeface="+mn-lt"/>
                <a:ea typeface="+mn-ea"/>
                <a:cs typeface="+mn-cs"/>
              </a:rPr>
              <a:t>1</a:t>
            </a:r>
            <a:r>
              <a:rPr kumimoji="1" lang="ja-JP" altLang="en-US" sz="1200" b="0" i="0" u="none" strike="noStrike" kern="1200" baseline="0" dirty="0">
                <a:solidFill>
                  <a:schemeClr val="tx1"/>
                </a:solidFill>
                <a:latin typeface="+mn-lt"/>
                <a:ea typeface="+mn-ea"/>
                <a:cs typeface="+mn-cs"/>
              </a:rPr>
              <a:t>人で取り外 し又は収納・片付けをすることができる。</a:t>
            </a:r>
          </a:p>
          <a:p>
            <a:r>
              <a:rPr kumimoji="1" lang="ja-JP" altLang="en-US" sz="1200" b="0" i="0" u="none" strike="noStrike" kern="1200" baseline="0" dirty="0">
                <a:solidFill>
                  <a:schemeClr val="tx1"/>
                </a:solidFill>
                <a:latin typeface="+mn-lt"/>
                <a:ea typeface="+mn-ea"/>
                <a:cs typeface="+mn-cs"/>
              </a:rPr>
              <a:t>特別な工事なしに設置できる。 </a:t>
            </a:r>
          </a:p>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22</a:t>
            </a:fld>
            <a:endParaRPr kumimoji="1" lang="ja-JP" altLang="en-US"/>
          </a:p>
        </p:txBody>
      </p:sp>
    </p:spTree>
    <p:extLst>
      <p:ext uri="{BB962C8B-B14F-4D97-AF65-F5344CB8AC3E}">
        <p14:creationId xmlns:p14="http://schemas.microsoft.com/office/powerpoint/2010/main" val="2326590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a:solidFill>
                  <a:schemeClr val="tx1"/>
                </a:solidFill>
                <a:latin typeface="+mn-lt"/>
                <a:ea typeface="+mn-ea"/>
                <a:cs typeface="+mn-cs"/>
              </a:rPr>
              <a:t>It is a platform of equipment using robot technology with fall detection sensor and external communication function used in home care.</a:t>
            </a:r>
          </a:p>
          <a:p>
            <a:r>
              <a:rPr kumimoji="1" lang="en-US" altLang="ja-JP" sz="1200" b="0" i="0" u="none" strike="noStrike" kern="1200" baseline="0" dirty="0">
                <a:solidFill>
                  <a:schemeClr val="tx1"/>
                </a:solidFill>
                <a:latin typeface="+mn-lt"/>
                <a:ea typeface="+mn-ea"/>
                <a:cs typeface="+mn-cs"/>
              </a:rPr>
              <a:t>It is possible to watch multiple rooms at the same time.</a:t>
            </a:r>
          </a:p>
          <a:p>
            <a:r>
              <a:rPr kumimoji="1" lang="en-US" altLang="ja-JP" sz="1200" b="0" i="0" u="none" strike="noStrike" kern="1200" baseline="0" dirty="0">
                <a:solidFill>
                  <a:schemeClr val="tx1"/>
                </a:solidFill>
                <a:latin typeface="+mn-lt"/>
                <a:ea typeface="+mn-ea"/>
                <a:cs typeface="+mn-cs"/>
              </a:rPr>
              <a:t>It is possible to watch in the bathroom.</a:t>
            </a:r>
          </a:p>
          <a:p>
            <a:r>
              <a:rPr kumimoji="1" lang="en-US" altLang="ja-JP" sz="1200" b="0" i="0" u="none" strike="noStrike" kern="1200" baseline="0" dirty="0">
                <a:solidFill>
                  <a:schemeClr val="tx1"/>
                </a:solidFill>
                <a:latin typeface="+mn-lt"/>
                <a:ea typeface="+mn-ea"/>
                <a:cs typeface="+mn-cs"/>
              </a:rPr>
              <a:t>It can also be used in the dark.</a:t>
            </a:r>
          </a:p>
          <a:p>
            <a:r>
              <a:rPr kumimoji="1" lang="en-US" altLang="ja-JP" sz="1200" b="0" i="0" u="none" strike="noStrike" kern="1200" baseline="0" dirty="0">
                <a:solidFill>
                  <a:schemeClr val="tx1"/>
                </a:solidFill>
                <a:latin typeface="+mn-lt"/>
                <a:ea typeface="+mn-ea"/>
                <a:cs typeface="+mn-cs"/>
              </a:rPr>
              <a:t>It does not rely solely on the information the care recipient needs from voluntarily asking for help (pressing a button, speaking out, etc.).</a:t>
            </a:r>
          </a:p>
          <a:p>
            <a:r>
              <a:rPr kumimoji="1" lang="en-US" altLang="ja-JP" sz="1200" b="0" i="0" u="none" strike="noStrike" kern="1200" baseline="0" dirty="0">
                <a:solidFill>
                  <a:schemeClr val="tx1"/>
                </a:solidFill>
                <a:latin typeface="+mn-lt"/>
                <a:ea typeface="+mn-ea"/>
                <a:cs typeface="+mn-cs"/>
              </a:rPr>
              <a:t>It is not mandatory for the care recipient to carry or wear the terminal.</a:t>
            </a:r>
          </a:p>
          <a:p>
            <a:r>
              <a:rPr kumimoji="1" lang="en-US" altLang="ja-JP" sz="1200" b="0" i="0" u="none" strike="noStrike" kern="1200" baseline="0" dirty="0">
                <a:solidFill>
                  <a:schemeClr val="tx1"/>
                </a:solidFill>
                <a:latin typeface="+mn-lt"/>
                <a:ea typeface="+mn-ea"/>
                <a:cs typeface="+mn-cs"/>
              </a:rPr>
              <a:t>It detects that the care recipient has fallen and can notify the care worker.</a:t>
            </a:r>
          </a:p>
          <a:p>
            <a:r>
              <a:rPr kumimoji="1" lang="en-US" altLang="ja-JP" sz="1200" b="0" i="0" u="none" strike="noStrike" kern="1200" baseline="0" dirty="0">
                <a:solidFill>
                  <a:schemeClr val="tx1"/>
                </a:solidFill>
                <a:latin typeface="+mn-lt"/>
                <a:ea typeface="+mn-ea"/>
                <a:cs typeface="+mn-cs"/>
              </a:rPr>
              <a:t>The developer can set and detect at least one indicator related to changes in the life and physical condition of the care recipient and provide information to the care worker.</a:t>
            </a:r>
          </a:p>
          <a:p>
            <a:r>
              <a:rPr kumimoji="1" lang="en-US" altLang="ja-JP" sz="1200" b="0" i="0" u="none" strike="noStrike" kern="1200" baseline="0" dirty="0">
                <a:solidFill>
                  <a:schemeClr val="tx1"/>
                </a:solidFill>
                <a:latin typeface="+mn-lt"/>
                <a:ea typeface="+mn-ea"/>
                <a:cs typeface="+mn-cs"/>
              </a:rPr>
              <a:t>As a watching platform for people with dementia, it can be connected with functional extensions or other devices and software.</a:t>
            </a:r>
          </a:p>
          <a:p>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在宅</a:t>
            </a:r>
            <a:r>
              <a:rPr kumimoji="1" lang="en-US" altLang="ja-JP" sz="1200" b="0" i="0" u="none" strike="noStrike" kern="1200" baseline="0" dirty="0">
                <a:solidFill>
                  <a:schemeClr val="tx1"/>
                </a:solidFill>
                <a:latin typeface="+mn-lt"/>
                <a:ea typeface="+mn-ea"/>
                <a:cs typeface="+mn-cs"/>
              </a:rPr>
              <a:t>】</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在宅介護において使用する、転倒検知センサーや外部通信機能を備えたロボット技術を用いた機器のプラットフォームです。</a:t>
            </a:r>
          </a:p>
          <a:p>
            <a:r>
              <a:rPr kumimoji="1" lang="ja-JP" altLang="en-US" sz="1200" b="0" i="0" u="none" strike="noStrike" kern="1200" baseline="0" dirty="0">
                <a:solidFill>
                  <a:schemeClr val="tx1"/>
                </a:solidFill>
                <a:latin typeface="+mn-lt"/>
                <a:ea typeface="+mn-ea"/>
                <a:cs typeface="+mn-cs"/>
              </a:rPr>
              <a:t>複数の部屋を同時に見守ることが可能である。 </a:t>
            </a:r>
          </a:p>
          <a:p>
            <a:r>
              <a:rPr kumimoji="1" lang="ja-JP" altLang="en-US" sz="1200" b="0" i="0" u="none" strike="noStrike" kern="1200" baseline="0" dirty="0">
                <a:solidFill>
                  <a:schemeClr val="tx1"/>
                </a:solidFill>
                <a:latin typeface="+mn-lt"/>
                <a:ea typeface="+mn-ea"/>
                <a:cs typeface="+mn-cs"/>
              </a:rPr>
              <a:t>浴室での見守りが可能である。 </a:t>
            </a:r>
          </a:p>
          <a:p>
            <a:r>
              <a:rPr kumimoji="1" lang="ja-JP" altLang="en-US" sz="1200" b="0" i="0" u="none" strike="noStrike" kern="1200" baseline="0" dirty="0">
                <a:solidFill>
                  <a:schemeClr val="tx1"/>
                </a:solidFill>
                <a:latin typeface="+mn-lt"/>
                <a:ea typeface="+mn-ea"/>
                <a:cs typeface="+mn-cs"/>
              </a:rPr>
              <a:t>暗所でも使用できる。 </a:t>
            </a:r>
          </a:p>
          <a:p>
            <a:r>
              <a:rPr kumimoji="1" lang="ja-JP" altLang="en-US" sz="1200" b="0" i="0" u="none" strike="noStrike" kern="1200" baseline="0" dirty="0">
                <a:solidFill>
                  <a:schemeClr val="tx1"/>
                </a:solidFill>
                <a:latin typeface="+mn-lt"/>
                <a:ea typeface="+mn-ea"/>
                <a:cs typeface="+mn-cs"/>
              </a:rPr>
              <a:t>要介護者が自発的に助けを求める行動（ボタンを押す、声を出す等）から得る情報だけに依存しない。</a:t>
            </a:r>
          </a:p>
          <a:p>
            <a:r>
              <a:rPr kumimoji="1" lang="ja-JP" altLang="en-US" sz="1200" b="0" i="0" u="none" strike="noStrike" kern="1200" baseline="0" dirty="0">
                <a:solidFill>
                  <a:schemeClr val="tx1"/>
                </a:solidFill>
                <a:latin typeface="+mn-lt"/>
                <a:ea typeface="+mn-ea"/>
                <a:cs typeface="+mn-cs"/>
              </a:rPr>
              <a:t>要介護者が端末を持ち歩く又は身に付けることを必須としない。 </a:t>
            </a:r>
          </a:p>
          <a:p>
            <a:r>
              <a:rPr kumimoji="1" lang="ja-JP" altLang="en-US" sz="1200" b="0" i="0" u="none" strike="noStrike" kern="1200" baseline="0" dirty="0">
                <a:solidFill>
                  <a:schemeClr val="tx1"/>
                </a:solidFill>
                <a:latin typeface="+mn-lt"/>
                <a:ea typeface="+mn-ea"/>
                <a:cs typeface="+mn-cs"/>
              </a:rPr>
              <a:t>要介護者が転倒したことを検知し、介護従事者へ通報できる。 </a:t>
            </a:r>
          </a:p>
          <a:p>
            <a:r>
              <a:rPr kumimoji="1" lang="ja-JP" altLang="en-US" sz="1200" b="0" i="0" u="none" strike="noStrike" kern="1200" baseline="0" dirty="0">
                <a:solidFill>
                  <a:schemeClr val="tx1"/>
                </a:solidFill>
                <a:latin typeface="+mn-lt"/>
                <a:ea typeface="+mn-ea"/>
                <a:cs typeface="+mn-cs"/>
              </a:rPr>
              <a:t>要介護者の生活や体調の変化に関する指標を、開発者が少なくとも１つ設定・ 検知し、介護従事者へ情報提供できる。</a:t>
            </a:r>
          </a:p>
          <a:p>
            <a:r>
              <a:rPr kumimoji="1" lang="ja-JP" altLang="en-US" sz="1200" b="0" i="0" u="none" strike="noStrike" kern="1200" baseline="0" dirty="0">
                <a:solidFill>
                  <a:schemeClr val="tx1"/>
                </a:solidFill>
                <a:latin typeface="+mn-lt"/>
                <a:ea typeface="+mn-ea"/>
                <a:cs typeface="+mn-cs"/>
              </a:rPr>
              <a:t>認知症の方の見守りプラットフォームとして、機能の拡張又は他の機器・ソフト ウェアと接続ができる。</a:t>
            </a:r>
          </a:p>
          <a:p>
            <a:endParaRPr kumimoji="1" lang="ja-JP" altLang="en-US" sz="1200" b="0" i="0" u="none" strike="noStrike" kern="1200" baseline="0" dirty="0">
              <a:solidFill>
                <a:schemeClr val="tx1"/>
              </a:solidFill>
              <a:latin typeface="+mn-lt"/>
              <a:ea typeface="+mn-ea"/>
              <a:cs typeface="+mn-cs"/>
            </a:endParaRPr>
          </a:p>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23</a:t>
            </a:fld>
            <a:endParaRPr kumimoji="1" lang="ja-JP" altLang="en-US"/>
          </a:p>
        </p:txBody>
      </p:sp>
    </p:spTree>
    <p:extLst>
      <p:ext uri="{BB962C8B-B14F-4D97-AF65-F5344CB8AC3E}">
        <p14:creationId xmlns:p14="http://schemas.microsoft.com/office/powerpoint/2010/main" val="2666324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24</a:t>
            </a:fld>
            <a:endParaRPr kumimoji="1" lang="ja-JP" altLang="en-US"/>
          </a:p>
        </p:txBody>
      </p:sp>
    </p:spTree>
    <p:extLst>
      <p:ext uri="{BB962C8B-B14F-4D97-AF65-F5344CB8AC3E}">
        <p14:creationId xmlns:p14="http://schemas.microsoft.com/office/powerpoint/2010/main" val="1309925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25</a:t>
            </a:fld>
            <a:endParaRPr kumimoji="1" lang="ja-JP" altLang="en-US"/>
          </a:p>
        </p:txBody>
      </p:sp>
    </p:spTree>
    <p:extLst>
      <p:ext uri="{BB962C8B-B14F-4D97-AF65-F5344CB8AC3E}">
        <p14:creationId xmlns:p14="http://schemas.microsoft.com/office/powerpoint/2010/main" val="3830606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09086" rtl="0" eaLnBrk="1" fontAlgn="auto" latinLnBrk="0" hangingPunct="1">
              <a:lnSpc>
                <a:spcPct val="100000"/>
              </a:lnSpc>
              <a:spcBef>
                <a:spcPts val="0"/>
              </a:spcBef>
              <a:spcAft>
                <a:spcPts val="0"/>
              </a:spcAft>
              <a:buClrTx/>
              <a:buSzTx/>
              <a:buFontTx/>
              <a:buNone/>
              <a:tabLst/>
              <a:defRPr/>
            </a:pPr>
            <a:r>
              <a:rPr lang="en-US" altLang="ja-JP" sz="2000" dirty="0"/>
              <a:t>In order to effectively utilize technology devices, (1) grasp the current situation at the nursing care site, (2) analyze issues, (3) consider solutions, and (4) utilize technology equipment that contributes to solving issues including operational changes. It is possible to produce the effect of maximizing the expertise of the staff.</a:t>
            </a:r>
            <a:r>
              <a:rPr kumimoji="1" lang="ja-JP" altLang="en-US" sz="1400" dirty="0"/>
              <a:t>テクノロジー機器の効果的な活用にあたっては、①介護現場における現状把握、②課題分析、③解決策の検討を経て、④オペレーションの変更を含めた課題の解決に資するテクノロジー機器を活用することによって、⑤職員の専門性を最大限発揮する効果を生み出すことが可能となる。</a:t>
            </a:r>
          </a:p>
          <a:p>
            <a:endParaRPr kumimoji="1" lang="ja-JP" altLang="en-US" dirty="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27</a:t>
            </a:fld>
            <a:endParaRPr kumimoji="1" lang="ja-JP" altLang="en-US"/>
          </a:p>
        </p:txBody>
      </p:sp>
    </p:spTree>
    <p:extLst>
      <p:ext uri="{BB962C8B-B14F-4D97-AF65-F5344CB8AC3E}">
        <p14:creationId xmlns:p14="http://schemas.microsoft.com/office/powerpoint/2010/main" val="4049564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solidFill>
                  <a:schemeClr val="tx1"/>
                </a:solidFill>
                <a:latin typeface="ＭＳ ゴシック" panose="020B0609070205080204" pitchFamily="49" charset="-128"/>
                <a:ea typeface="ＭＳ ゴシック" panose="020B0609070205080204" pitchFamily="49" charset="-128"/>
              </a:rPr>
              <a:t>出典：「令和２年度介護ロボット導入支援及び導入効果実証研究事業」</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r>
              <a:rPr lang="en-US" altLang="ja-JP" dirty="0"/>
              <a:t>Changes in staff and facility operations due to the use of monitoring equipment can be seen in the effects of equipment functions such as "Understanding the user's situation without visiting the room" and "Understanding the user's behavior pattern" and the staff. It was mentioned that there was a margin of feeling in the work, preparation of the mind, and a decrease in the number of visits to the room.</a:t>
            </a:r>
            <a:endParaRPr kumimoji="1" lang="ja-JP" altLang="en-US" sz="1400" b="0" i="0" u="none" strike="noStrike" kern="1200" baseline="0" dirty="0">
              <a:solidFill>
                <a:schemeClr val="tx1"/>
              </a:solidFill>
              <a:latin typeface="+mn-lt"/>
              <a:ea typeface="+mn-ea"/>
              <a:cs typeface="+mn-cs"/>
            </a:endParaRPr>
          </a:p>
          <a:p>
            <a:r>
              <a:rPr kumimoji="1" lang="ja-JP" altLang="en-US" sz="1400" b="0" i="0" u="none" strike="noStrike" kern="1200" baseline="0" dirty="0">
                <a:solidFill>
                  <a:schemeClr val="tx1"/>
                </a:solidFill>
                <a:latin typeface="+mn-lt"/>
                <a:ea typeface="+mn-ea"/>
                <a:cs typeface="+mn-cs"/>
              </a:rPr>
              <a:t>入所者に対する訪室回数の変化（見守り） </a:t>
            </a:r>
            <a:endParaRPr kumimoji="1" lang="en-US" altLang="ja-JP" sz="1400" b="0" i="0" u="none" strike="noStrike" kern="1200" baseline="0" dirty="0">
              <a:solidFill>
                <a:schemeClr val="tx1"/>
              </a:solidFill>
              <a:latin typeface="+mn-lt"/>
              <a:ea typeface="+mn-ea"/>
              <a:cs typeface="+mn-cs"/>
            </a:endParaRPr>
          </a:p>
          <a:p>
            <a:r>
              <a:rPr kumimoji="1" lang="ja-JP" altLang="en-US" dirty="0"/>
              <a:t>「職員業務量調査（タイムスタディ）」では、見守り機器導入後、夜間の「移動・移乗・単位変換」、 「排泄」、「生活自立支援」、「行動上の問題」、「巡回」に係る介助時間の合計が１３．６分減少し、直接介助時間全体において、調査対象介助者１人につき５．４％減少。</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28</a:t>
            </a:fld>
            <a:endParaRPr kumimoji="1" lang="ja-JP" altLang="en-US"/>
          </a:p>
        </p:txBody>
      </p:sp>
    </p:spTree>
    <p:extLst>
      <p:ext uri="{BB962C8B-B14F-4D97-AF65-F5344CB8AC3E}">
        <p14:creationId xmlns:p14="http://schemas.microsoft.com/office/powerpoint/2010/main" val="83839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kumimoji="1" lang="en-CA" altLang="ja-JP" sz="1400">
                <a:latin typeface="Meiryo UI" panose="020B0604030504040204" pitchFamily="50" charset="-128"/>
                <a:ea typeface="Meiryo UI" panose="020B0604030504040204" pitchFamily="50" charset="-128"/>
              </a:rPr>
              <a:t>A system that hinders the independence of the elderly who can potentially become self-sufficient, and makes them continue using public services will negatively impact government finances</a:t>
            </a:r>
          </a:p>
          <a:p>
            <a:pPr marL="285750" indent="-285750">
              <a:buFont typeface="Arial" panose="020B0604020202020204" pitchFamily="34" charset="0"/>
              <a:buChar char="•"/>
            </a:pPr>
            <a:r>
              <a:rPr kumimoji="1" lang="en-US" altLang="ja-JP" sz="1400">
                <a:latin typeface="Meiryo UI" panose="020B0604030504040204" pitchFamily="50" charset="-128"/>
                <a:ea typeface="Meiryo UI" panose="020B0604030504040204" pitchFamily="50" charset="-128"/>
              </a:rPr>
              <a:t>This chart shows the change in nursing care benefit expenses and premiums since the long-term care insurance system was enacted. Compared to the time immediately after the system was implemented, the number of persons requiring nursing care has tripled during the last 19 years.</a:t>
            </a:r>
          </a:p>
          <a:p>
            <a:pPr marL="285750" indent="-285750">
              <a:buFont typeface="Arial" panose="020B0604020202020204" pitchFamily="34" charset="0"/>
              <a:buChar char="•"/>
            </a:pPr>
            <a:r>
              <a:rPr kumimoji="1" lang="en-US" altLang="ja-JP" sz="1400">
                <a:latin typeface="Meiryo UI" panose="020B0604030504040204" pitchFamily="50" charset="-128"/>
                <a:ea typeface="Meiryo UI" panose="020B0604030504040204" pitchFamily="50" charset="-128"/>
              </a:rPr>
              <a:t>As a result, premiums paid by the elderly has doubled, and the total cost of nursing care benefits have tripled</a:t>
            </a:r>
            <a:endParaRPr kumimoji="1" lang="ja-JP" altLang="en-US" sz="140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3</a:t>
            </a:fld>
            <a:endParaRPr kumimoji="1" lang="ja-JP" altLang="en-US"/>
          </a:p>
        </p:txBody>
      </p:sp>
    </p:spTree>
    <p:extLst>
      <p:ext uri="{BB962C8B-B14F-4D97-AF65-F5344CB8AC3E}">
        <p14:creationId xmlns:p14="http://schemas.microsoft.com/office/powerpoint/2010/main" val="53162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kern="1200" dirty="0">
                <a:solidFill>
                  <a:schemeClr val="tx1"/>
                </a:solidFill>
                <a:latin typeface="+mn-lt"/>
                <a:ea typeface="Meiryo UI" panose="020B0604030504040204" pitchFamily="50" charset="-128"/>
                <a:cs typeface="+mn-cs"/>
              </a:rPr>
              <a:t>This figures shows the increase in demand for care workers from year 2016</a:t>
            </a:r>
          </a:p>
          <a:p>
            <a:pPr marL="285750" lvl="0" indent="-285750">
              <a:buFont typeface="Arial" panose="020B0604020202020204" pitchFamily="34" charset="0"/>
              <a:buChar char="•"/>
            </a:pP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As</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shown</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in</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the</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figure</a:t>
            </a:r>
            <a:r>
              <a:rPr kumimoji="1" lang="en-CA" altLang="ja-JP" sz="1400" kern="1200" dirty="0">
                <a:solidFill>
                  <a:schemeClr val="tx1"/>
                </a:solidFill>
                <a:effectLst/>
                <a:latin typeface="Meiryo UI" panose="020B0604030504040204" pitchFamily="50" charset="-128"/>
                <a:ea typeface="Meiryo UI" panose="020B0604030504040204" pitchFamily="50" charset="-128"/>
                <a:cs typeface="+mn-cs"/>
              </a:rPr>
              <a:t>, shortage of care workers is a big issue in Japan</a:t>
            </a:r>
            <a:endParaRPr kumimoji="1" lang="en-US" altLang="ja-JP" sz="1400" kern="1200" dirty="0">
              <a:solidFill>
                <a:schemeClr val="tx1"/>
              </a:solidFill>
              <a:effectLst/>
              <a:latin typeface="Meiryo UI" panose="020B0604030504040204" pitchFamily="50" charset="-128"/>
              <a:ea typeface="Meiryo UI" panose="020B0604030504040204" pitchFamily="50" charset="-128"/>
              <a:cs typeface="+mn-cs"/>
            </a:endParaRPr>
          </a:p>
          <a:p>
            <a:pPr marL="285750" lvl="0" indent="-285750">
              <a:buFont typeface="Arial" panose="020B0604020202020204" pitchFamily="34" charset="0"/>
              <a:buChar char="•"/>
            </a:pP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This figures show the expected demand for care workers up to 2025 </a:t>
            </a:r>
          </a:p>
          <a:p>
            <a:pPr marL="285750" lvl="0" indent="-285750">
              <a:buFont typeface="Arial" panose="020B0604020202020204" pitchFamily="34" charset="0"/>
              <a:buChar char="•"/>
            </a:pP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According to this figure, Japan will need 2.16 million care workers at the end of 2020 and 2.45 million at the end of 2025.</a:t>
            </a:r>
          </a:p>
          <a:p>
            <a:pPr marL="285750" lvl="0" indent="-285750">
              <a:buFont typeface="Arial" panose="020B0604020202020204" pitchFamily="34" charset="0"/>
              <a:buChar char="•"/>
            </a:pP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However, in addition to 1.9 million care workers in 2016, we will further need to secure 550,000 (55 million)</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workers by the end of 2025. That translates to 60,000 (60 thousands) care workers in need annually. </a:t>
            </a:r>
            <a:endParaRPr kumimoji="1" lang="en-US" altLang="ja-JP" sz="1400" b="0" kern="1200" dirty="0">
              <a:solidFill>
                <a:schemeClr val="tx1"/>
              </a:solidFill>
              <a:effectLst/>
              <a:latin typeface="Meiryo UI" panose="020B0604030504040204" pitchFamily="50" charset="-128"/>
              <a:ea typeface="Meiryo UI" panose="020B0604030504040204" pitchFamily="50" charset="-128"/>
              <a:cs typeface="+mn-cs"/>
            </a:endParaRP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Achieving this goal will to be very difficult.</a:t>
            </a:r>
          </a:p>
          <a:p>
            <a:pPr marL="285750" lvl="0" indent="-285750">
              <a:buFont typeface="Arial" panose="020B0604020202020204" pitchFamily="34" charset="0"/>
              <a:buChar char="•"/>
            </a:pPr>
            <a:endParaRPr kumimoji="1" lang="en-US" altLang="ja-JP" sz="1400"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lvl="0" indent="0">
              <a:buFont typeface="Arial" panose="020B0604020202020204" pitchFamily="34" charset="0"/>
              <a:buNone/>
            </a:pPr>
            <a:endParaRPr kumimoji="1" lang="en-US" altLang="ja-JP" sz="1400" strike="noStrike"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4</a:t>
            </a:fld>
            <a:endParaRPr kumimoji="1" lang="ja-JP" altLang="en-US"/>
          </a:p>
        </p:txBody>
      </p:sp>
    </p:spTree>
    <p:extLst>
      <p:ext uri="{BB962C8B-B14F-4D97-AF65-F5344CB8AC3E}">
        <p14:creationId xmlns:p14="http://schemas.microsoft.com/office/powerpoint/2010/main" val="319879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lvl="0" indent="-285750">
              <a:buFont typeface="Arial" panose="020B0604020202020204" pitchFamily="34" charset="0"/>
              <a:buChar char="•"/>
            </a:pP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In Japan, the use of robot technology at the care sites are strongly expected and since 2013, the government has developed and introduced many caring robots promotions and supporting projects.</a:t>
            </a: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5</a:t>
            </a:fld>
            <a:endParaRPr kumimoji="1" lang="ja-JP" altLang="en-US"/>
          </a:p>
        </p:txBody>
      </p:sp>
    </p:spTree>
    <p:extLst>
      <p:ext uri="{BB962C8B-B14F-4D97-AF65-F5344CB8AC3E}">
        <p14:creationId xmlns:p14="http://schemas.microsoft.com/office/powerpoint/2010/main" val="319879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lvl="0" indent="-285750">
              <a:buFont typeface="Arial" panose="020B0604020202020204" pitchFamily="34" charset="0"/>
              <a:buChar char="•"/>
            </a:pPr>
            <a:endParaRPr kumimoji="1" lang="en-US" altLang="ja-JP" sz="14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6</a:t>
            </a:fld>
            <a:endParaRPr kumimoji="1" lang="ja-JP" altLang="en-US"/>
          </a:p>
        </p:txBody>
      </p:sp>
    </p:spTree>
    <p:extLst>
      <p:ext uri="{BB962C8B-B14F-4D97-AF65-F5344CB8AC3E}">
        <p14:creationId xmlns:p14="http://schemas.microsoft.com/office/powerpoint/2010/main" val="67008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Among these, care equipment is used as a care device that applies robot technology to help support the independence of users and reduce the burden on caregivers.</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8</a:t>
            </a:fld>
            <a:endParaRPr kumimoji="1" lang="ja-JP" altLang="en-US"/>
          </a:p>
        </p:txBody>
      </p:sp>
    </p:spTree>
    <p:extLst>
      <p:ext uri="{BB962C8B-B14F-4D97-AF65-F5344CB8AC3E}">
        <p14:creationId xmlns:p14="http://schemas.microsoft.com/office/powerpoint/2010/main" val="172008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9</a:t>
            </a:fld>
            <a:endParaRPr kumimoji="1" lang="ja-JP" altLang="en-US"/>
          </a:p>
        </p:txBody>
      </p:sp>
    </p:spTree>
    <p:extLst>
      <p:ext uri="{BB962C8B-B14F-4D97-AF65-F5344CB8AC3E}">
        <p14:creationId xmlns:p14="http://schemas.microsoft.com/office/powerpoint/2010/main" val="65455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400" dirty="0"/>
              <a:t>Helps to provide better or more care (as a side player, helps to improve care)</a:t>
            </a:r>
          </a:p>
          <a:p>
            <a:pPr marL="171450" indent="-171450">
              <a:buFont typeface="Arial" panose="020B0604020202020204" pitchFamily="34" charset="0"/>
              <a:buChar char="•"/>
            </a:pPr>
            <a:r>
              <a:rPr kumimoji="1" lang="en-US" altLang="ja-JP" sz="1400" dirty="0"/>
              <a:t>It does not mean that I will take over my entire role</a:t>
            </a:r>
          </a:p>
          <a:p>
            <a:pPr marL="171450" indent="-171450">
              <a:buFont typeface="Arial" panose="020B0604020202020204" pitchFamily="34" charset="0"/>
              <a:buChar char="•"/>
            </a:pPr>
            <a:r>
              <a:rPr kumimoji="1" lang="en-US" altLang="ja-JP" sz="1400" dirty="0"/>
              <a:t>Reduce the risk of falling for people concerned about falling [mobilization support]</a:t>
            </a:r>
          </a:p>
          <a:p>
            <a:pPr marL="171450" indent="-171450">
              <a:buFont typeface="Arial" panose="020B0604020202020204" pitchFamily="34" charset="0"/>
              <a:buChar char="•"/>
            </a:pPr>
            <a:r>
              <a:rPr kumimoji="1" lang="en-US" altLang="ja-JP" sz="1400" dirty="0"/>
              <a:t>It becomes possible to take care that was difficult due to height or weight difference</a:t>
            </a:r>
          </a:p>
          <a:p>
            <a:pPr marL="171450" indent="-171450">
              <a:buFont typeface="Arial" panose="020B0604020202020204" pitchFamily="34" charset="0"/>
              <a:buChar char="•"/>
            </a:pPr>
            <a:r>
              <a:rPr kumimoji="1" lang="en-US" altLang="ja-JP" sz="1400" dirty="0"/>
              <a:t>Although only the other party in front was seen, I can watch even the user of the distant place</a:t>
            </a:r>
          </a:p>
          <a:p>
            <a:pPr marL="171450" indent="-171450">
              <a:buFont typeface="Arial" panose="020B0604020202020204" pitchFamily="34" charset="0"/>
              <a:buChar char="•"/>
            </a:pPr>
            <a:r>
              <a:rPr kumimoji="1" lang="en-US" altLang="ja-JP" sz="1400" dirty="0"/>
              <a:t>Staff will be able to concentrate on the care of users</a:t>
            </a:r>
          </a:p>
          <a:p>
            <a:pPr marL="171450" indent="-171450">
              <a:buFont typeface="Arial" panose="020B0604020202020204" pitchFamily="34" charset="0"/>
              <a:buChar char="•"/>
            </a:pPr>
            <a:r>
              <a:rPr kumimoji="1" lang="en-US" altLang="ja-JP" sz="1400" dirty="0"/>
              <a:t>You can share and use the information obtained by sharing servers with each other</a:t>
            </a:r>
          </a:p>
          <a:p>
            <a:pPr marL="171450" indent="-171450">
              <a:buFont typeface="Arial" panose="020B0604020202020204" pitchFamily="34" charset="0"/>
              <a:buChar char="•"/>
            </a:pPr>
            <a:r>
              <a:rPr kumimoji="1" lang="en-US" altLang="ja-JP" sz="1400" dirty="0"/>
              <a:t>-It is important to keep using it properly!</a:t>
            </a:r>
            <a:endParaRPr kumimoji="1" lang="ja-JP" altLang="en-US" sz="1400" dirty="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10</a:t>
            </a:fld>
            <a:endParaRPr kumimoji="1" lang="ja-JP" altLang="en-US"/>
          </a:p>
        </p:txBody>
      </p:sp>
    </p:spTree>
    <p:extLst>
      <p:ext uri="{BB962C8B-B14F-4D97-AF65-F5344CB8AC3E}">
        <p14:creationId xmlns:p14="http://schemas.microsoft.com/office/powerpoint/2010/main" val="207687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bg>
      <p:bgPr>
        <a:solidFill>
          <a:srgbClr val="FFFFFF"/>
        </a:solidFill>
        <a:effectLst/>
      </p:bgPr>
    </p:bg>
    <p:spTree>
      <p:nvGrpSpPr>
        <p:cNvPr id="1" name=""/>
        <p:cNvGrpSpPr/>
        <p:nvPr/>
      </p:nvGrpSpPr>
      <p:grpSpPr>
        <a:xfrm>
          <a:off x="0" y="0"/>
          <a:ext cx="0" cy="0"/>
          <a:chOff x="0" y="0"/>
          <a:chExt cx="0" cy="0"/>
        </a:xfrm>
      </p:grpSpPr>
      <p:cxnSp>
        <p:nvCxnSpPr>
          <p:cNvPr id="14" name="ライン">
            <a:extLst>
              <a:ext uri="{FF2B5EF4-FFF2-40B4-BE49-F238E27FC236}">
                <a16:creationId xmlns:a16="http://schemas.microsoft.com/office/drawing/2014/main" id="{8D3CA73B-6947-485B-B35D-8F7F44ECF276}"/>
              </a:ext>
            </a:extLst>
          </p:cNvPr>
          <p:cNvCxnSpPr>
            <a:cxnSpLocks/>
          </p:cNvCxnSpPr>
          <p:nvPr userDrawn="1"/>
        </p:nvCxnSpPr>
        <p:spPr>
          <a:xfrm>
            <a:off x="2160000" y="4320000"/>
            <a:ext cx="10620000" cy="0"/>
          </a:xfrm>
          <a:prstGeom prst="line">
            <a:avLst/>
          </a:prstGeom>
          <a:noFill/>
          <a:ln w="7620" cap="flat" cmpd="sng" algn="ctr">
            <a:solidFill>
              <a:srgbClr val="003B83"/>
            </a:solidFill>
            <a:prstDash val="solid"/>
            <a:miter lim="800000"/>
          </a:ln>
          <a:effectLst/>
        </p:spPr>
      </p:cxnSp>
      <p:sp>
        <p:nvSpPr>
          <p:cNvPr id="3" name="タイトル">
            <a:extLst>
              <a:ext uri="{FF2B5EF4-FFF2-40B4-BE49-F238E27FC236}">
                <a16:creationId xmlns:a16="http://schemas.microsoft.com/office/drawing/2014/main" id="{AA3BE8FD-15A4-447A-BC76-3B0F114C32AA}"/>
              </a:ext>
            </a:extLst>
          </p:cNvPr>
          <p:cNvSpPr>
            <a:spLocks noGrp="1"/>
          </p:cNvSpPr>
          <p:nvPr>
            <p:ph type="title" hasCustomPrompt="1"/>
          </p:nvPr>
        </p:nvSpPr>
        <p:spPr>
          <a:xfrm>
            <a:off x="2266950" y="2304000"/>
            <a:ext cx="10404844" cy="659348"/>
          </a:xfrm>
        </p:spPr>
        <p:txBody>
          <a:bodyPr anchor="b" anchorCtr="0"/>
          <a:lstStyle>
            <a:lvl1pPr>
              <a:lnSpc>
                <a:spcPct val="120000"/>
              </a:lnSpc>
              <a:defRPr sz="4200" b="1">
                <a:solidFill>
                  <a:srgbClr val="003B83"/>
                </a:solidFill>
              </a:defRPr>
            </a:lvl1pPr>
          </a:lstStyle>
          <a:p>
            <a:r>
              <a:rPr kumimoji="1" lang="en-US" altLang="ja-JP"/>
              <a:t>Title</a:t>
            </a:r>
            <a:endParaRPr kumimoji="1" lang="ja-JP" altLang="en-US"/>
          </a:p>
        </p:txBody>
      </p:sp>
      <p:sp>
        <p:nvSpPr>
          <p:cNvPr id="5" name="サブタイトル">
            <a:extLst>
              <a:ext uri="{FF2B5EF4-FFF2-40B4-BE49-F238E27FC236}">
                <a16:creationId xmlns:a16="http://schemas.microsoft.com/office/drawing/2014/main" id="{7F8DCBF2-B506-4EAD-A696-DBD2CBD64F44}"/>
              </a:ext>
            </a:extLst>
          </p:cNvPr>
          <p:cNvSpPr>
            <a:spLocks noGrp="1"/>
          </p:cNvSpPr>
          <p:nvPr>
            <p:ph type="body" sz="quarter" idx="10" hasCustomPrompt="1"/>
          </p:nvPr>
        </p:nvSpPr>
        <p:spPr>
          <a:xfrm>
            <a:off x="2268538" y="3276000"/>
            <a:ext cx="10402887" cy="480131"/>
          </a:xfrm>
        </p:spPr>
        <p:txBody>
          <a:bodyPr/>
          <a:lstStyle>
            <a:lvl1pPr marL="0" indent="0">
              <a:spcAft>
                <a:spcPts val="0"/>
              </a:spcAft>
              <a:buNone/>
              <a:defRPr sz="2600">
                <a:solidFill>
                  <a:srgbClr val="003B83"/>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Subtitle</a:t>
            </a:r>
          </a:p>
        </p:txBody>
      </p:sp>
      <p:sp>
        <p:nvSpPr>
          <p:cNvPr id="15" name="部門名">
            <a:extLst>
              <a:ext uri="{FF2B5EF4-FFF2-40B4-BE49-F238E27FC236}">
                <a16:creationId xmlns:a16="http://schemas.microsoft.com/office/drawing/2014/main" id="{E498DAE5-B76A-476E-9151-9092BB96617A}"/>
              </a:ext>
            </a:extLst>
          </p:cNvPr>
          <p:cNvSpPr>
            <a:spLocks noGrp="1"/>
          </p:cNvSpPr>
          <p:nvPr>
            <p:ph type="body" sz="quarter" idx="11" hasCustomPrompt="1"/>
          </p:nvPr>
        </p:nvSpPr>
        <p:spPr>
          <a:xfrm>
            <a:off x="2268538" y="5364000"/>
            <a:ext cx="10402887" cy="332399"/>
          </a:xfrm>
        </p:spPr>
        <p:txBody>
          <a:bodyPr/>
          <a:lstStyle>
            <a:lvl1pPr marL="0" indent="0">
              <a:spcAft>
                <a:spcPts val="0"/>
              </a:spcAft>
              <a:buNone/>
              <a:defRPr sz="1800" b="1">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Division Name</a:t>
            </a:r>
          </a:p>
        </p:txBody>
      </p:sp>
      <p:sp>
        <p:nvSpPr>
          <p:cNvPr id="16" name="氏名">
            <a:extLst>
              <a:ext uri="{FF2B5EF4-FFF2-40B4-BE49-F238E27FC236}">
                <a16:creationId xmlns:a16="http://schemas.microsoft.com/office/drawing/2014/main" id="{8B756290-9064-438D-9045-AB3322E3A998}"/>
              </a:ext>
            </a:extLst>
          </p:cNvPr>
          <p:cNvSpPr>
            <a:spLocks noGrp="1"/>
          </p:cNvSpPr>
          <p:nvPr>
            <p:ph type="body" sz="quarter" idx="12" hasCustomPrompt="1"/>
          </p:nvPr>
        </p:nvSpPr>
        <p:spPr>
          <a:xfrm>
            <a:off x="2268538" y="5904000"/>
            <a:ext cx="10402887" cy="258532"/>
          </a:xfrm>
        </p:spPr>
        <p:txBody>
          <a:bodyPr/>
          <a:lstStyle>
            <a:lvl1pPr marL="0" indent="0">
              <a:spcAft>
                <a:spcPts val="0"/>
              </a:spcAft>
              <a:buNone/>
              <a:defRPr sz="14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Name</a:t>
            </a:r>
            <a:endParaRPr kumimoji="1" lang="ja-JP" altLang="en-US"/>
          </a:p>
        </p:txBody>
      </p:sp>
      <p:sp>
        <p:nvSpPr>
          <p:cNvPr id="17" name="日付">
            <a:extLst>
              <a:ext uri="{FF2B5EF4-FFF2-40B4-BE49-F238E27FC236}">
                <a16:creationId xmlns:a16="http://schemas.microsoft.com/office/drawing/2014/main" id="{2BB0D1A9-71AD-4603-9D3D-4F51C7969634}"/>
              </a:ext>
            </a:extLst>
          </p:cNvPr>
          <p:cNvSpPr>
            <a:spLocks noGrp="1"/>
          </p:cNvSpPr>
          <p:nvPr>
            <p:ph type="body" sz="quarter" idx="13" hasCustomPrompt="1"/>
          </p:nvPr>
        </p:nvSpPr>
        <p:spPr>
          <a:xfrm>
            <a:off x="9431425" y="4608000"/>
            <a:ext cx="3240000" cy="258532"/>
          </a:xfrm>
        </p:spPr>
        <p:txBody>
          <a:bodyPr>
            <a:noAutofit/>
          </a:bodyPr>
          <a:lstStyle>
            <a:lvl1pPr marL="0" indent="0" algn="r">
              <a:spcAft>
                <a:spcPts val="0"/>
              </a:spcAft>
              <a:buNone/>
              <a:defRPr sz="14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Date</a:t>
            </a:r>
            <a:endParaRPr kumimoji="1" lang="ja-JP" altLang="en-US"/>
          </a:p>
        </p:txBody>
      </p:sp>
      <p:sp>
        <p:nvSpPr>
          <p:cNvPr id="18" name="宛名-御中">
            <a:extLst>
              <a:ext uri="{FF2B5EF4-FFF2-40B4-BE49-F238E27FC236}">
                <a16:creationId xmlns:a16="http://schemas.microsoft.com/office/drawing/2014/main" id="{95EA5AA6-07FF-4385-A361-2C97D1A08B11}"/>
              </a:ext>
            </a:extLst>
          </p:cNvPr>
          <p:cNvSpPr>
            <a:spLocks noGrp="1"/>
          </p:cNvSpPr>
          <p:nvPr>
            <p:ph type="body" sz="quarter" idx="14" hasCustomPrompt="1"/>
          </p:nvPr>
        </p:nvSpPr>
        <p:spPr>
          <a:xfrm>
            <a:off x="790576" y="540000"/>
            <a:ext cx="11880850" cy="480131"/>
          </a:xfrm>
        </p:spPr>
        <p:txBody>
          <a:bodyPr/>
          <a:lstStyle>
            <a:lvl1pPr marL="0" indent="0">
              <a:spcAft>
                <a:spcPts val="0"/>
              </a:spcAft>
              <a:buNone/>
              <a:defRPr sz="26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To </a:t>
            </a:r>
            <a:r>
              <a:rPr kumimoji="1" lang="ja-JP" altLang="en-US"/>
              <a:t>＿＿＿＿＿＿＿＿＿＿</a:t>
            </a:r>
          </a:p>
        </p:txBody>
      </p:sp>
      <p:pic>
        <p:nvPicPr>
          <p:cNvPr id="11" name="図 10">
            <a:extLst>
              <a:ext uri="{FF2B5EF4-FFF2-40B4-BE49-F238E27FC236}">
                <a16:creationId xmlns:a16="http://schemas.microsoft.com/office/drawing/2014/main" id="{07144CE8-6F98-4397-9D2A-8C33A743F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4822" y="4573735"/>
            <a:ext cx="5904000" cy="477290"/>
          </a:xfrm>
          <a:prstGeom prst="rect">
            <a:avLst/>
          </a:prstGeom>
        </p:spPr>
      </p:pic>
    </p:spTree>
    <p:extLst>
      <p:ext uri="{BB962C8B-B14F-4D97-AF65-F5344CB8AC3E}">
        <p14:creationId xmlns:p14="http://schemas.microsoft.com/office/powerpoint/2010/main" val="1181896808"/>
      </p:ext>
    </p:extLst>
  </p:cSld>
  <p:clrMapOvr>
    <a:masterClrMapping/>
  </p:clrMapOvr>
  <p:extLst>
    <p:ext uri="{DCECCB84-F9BA-43D5-87BE-67443E8EF086}">
      <p15:sldGuideLst xmlns:p15="http://schemas.microsoft.com/office/powerpoint/2012/main">
        <p15:guide id="1" pos="14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4" name="Page_num">
            <a:extLst>
              <a:ext uri="{FF2B5EF4-FFF2-40B4-BE49-F238E27FC236}">
                <a16:creationId xmlns:a16="http://schemas.microsoft.com/office/drawing/2014/main" id="{FB5AF49A-0DDD-4CAF-A500-937CF2D8F570}"/>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spTree>
    <p:extLst>
      <p:ext uri="{BB962C8B-B14F-4D97-AF65-F5344CB8AC3E}">
        <p14:creationId xmlns:p14="http://schemas.microsoft.com/office/powerpoint/2010/main" val="117801695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in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1CAD218-FDE6-4846-B47A-BAF0BD56D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5369" y="2608658"/>
            <a:ext cx="7632000" cy="546714"/>
          </a:xfrm>
          <a:prstGeom prst="rect">
            <a:avLst/>
          </a:prstGeom>
        </p:spPr>
      </p:pic>
      <p:pic>
        <p:nvPicPr>
          <p:cNvPr id="11" name="図 10">
            <a:extLst>
              <a:ext uri="{FF2B5EF4-FFF2-40B4-BE49-F238E27FC236}">
                <a16:creationId xmlns:a16="http://schemas.microsoft.com/office/drawing/2014/main" id="{915E4654-7256-4D36-82C6-83352EE925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0850" y="4174803"/>
            <a:ext cx="6174000" cy="499109"/>
          </a:xfrm>
          <a:prstGeom prst="rect">
            <a:avLst/>
          </a:prstGeom>
        </p:spPr>
      </p:pic>
    </p:spTree>
    <p:extLst>
      <p:ext uri="{BB962C8B-B14F-4D97-AF65-F5344CB8AC3E}">
        <p14:creationId xmlns:p14="http://schemas.microsoft.com/office/powerpoint/2010/main" val="8268323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表紙_50th">
    <p:bg>
      <p:bgPr>
        <a:solidFill>
          <a:srgbClr val="FFFFFF"/>
        </a:solidFill>
        <a:effectLst/>
      </p:bgPr>
    </p:bg>
    <p:spTree>
      <p:nvGrpSpPr>
        <p:cNvPr id="1" name=""/>
        <p:cNvGrpSpPr/>
        <p:nvPr/>
      </p:nvGrpSpPr>
      <p:grpSpPr>
        <a:xfrm>
          <a:off x="0" y="0"/>
          <a:ext cx="0" cy="0"/>
          <a:chOff x="0" y="0"/>
          <a:chExt cx="0" cy="0"/>
        </a:xfrm>
      </p:grpSpPr>
      <p:cxnSp>
        <p:nvCxnSpPr>
          <p:cNvPr id="14" name="ライン">
            <a:extLst>
              <a:ext uri="{FF2B5EF4-FFF2-40B4-BE49-F238E27FC236}">
                <a16:creationId xmlns:a16="http://schemas.microsoft.com/office/drawing/2014/main" id="{8D3CA73B-6947-485B-B35D-8F7F44ECF276}"/>
              </a:ext>
            </a:extLst>
          </p:cNvPr>
          <p:cNvCxnSpPr>
            <a:cxnSpLocks/>
          </p:cNvCxnSpPr>
          <p:nvPr userDrawn="1"/>
        </p:nvCxnSpPr>
        <p:spPr>
          <a:xfrm>
            <a:off x="2160000" y="4320000"/>
            <a:ext cx="10620000" cy="0"/>
          </a:xfrm>
          <a:prstGeom prst="line">
            <a:avLst/>
          </a:prstGeom>
          <a:noFill/>
          <a:ln w="7620" cap="flat" cmpd="sng" algn="ctr">
            <a:solidFill>
              <a:srgbClr val="003B83"/>
            </a:solidFill>
            <a:prstDash val="solid"/>
            <a:miter lim="800000"/>
          </a:ln>
          <a:effectLst/>
        </p:spPr>
      </p:cxnSp>
      <p:sp>
        <p:nvSpPr>
          <p:cNvPr id="3" name="タイトル">
            <a:extLst>
              <a:ext uri="{FF2B5EF4-FFF2-40B4-BE49-F238E27FC236}">
                <a16:creationId xmlns:a16="http://schemas.microsoft.com/office/drawing/2014/main" id="{AA3BE8FD-15A4-447A-BC76-3B0F114C32AA}"/>
              </a:ext>
            </a:extLst>
          </p:cNvPr>
          <p:cNvSpPr>
            <a:spLocks noGrp="1"/>
          </p:cNvSpPr>
          <p:nvPr>
            <p:ph type="title" hasCustomPrompt="1"/>
          </p:nvPr>
        </p:nvSpPr>
        <p:spPr>
          <a:xfrm>
            <a:off x="2266950" y="2304000"/>
            <a:ext cx="10404844" cy="659348"/>
          </a:xfrm>
        </p:spPr>
        <p:txBody>
          <a:bodyPr anchor="b" anchorCtr="0"/>
          <a:lstStyle>
            <a:lvl1pPr>
              <a:lnSpc>
                <a:spcPct val="120000"/>
              </a:lnSpc>
              <a:defRPr sz="4200" b="1">
                <a:solidFill>
                  <a:srgbClr val="003B83"/>
                </a:solidFill>
              </a:defRPr>
            </a:lvl1pPr>
          </a:lstStyle>
          <a:p>
            <a:r>
              <a:rPr kumimoji="1" lang="en-US" altLang="ja-JP"/>
              <a:t>Title</a:t>
            </a:r>
            <a:endParaRPr kumimoji="1" lang="ja-JP" altLang="en-US"/>
          </a:p>
        </p:txBody>
      </p:sp>
      <p:sp>
        <p:nvSpPr>
          <p:cNvPr id="5" name="サブタイトル">
            <a:extLst>
              <a:ext uri="{FF2B5EF4-FFF2-40B4-BE49-F238E27FC236}">
                <a16:creationId xmlns:a16="http://schemas.microsoft.com/office/drawing/2014/main" id="{7F8DCBF2-B506-4EAD-A696-DBD2CBD64F44}"/>
              </a:ext>
            </a:extLst>
          </p:cNvPr>
          <p:cNvSpPr>
            <a:spLocks noGrp="1"/>
          </p:cNvSpPr>
          <p:nvPr>
            <p:ph type="body" sz="quarter" idx="10" hasCustomPrompt="1"/>
          </p:nvPr>
        </p:nvSpPr>
        <p:spPr>
          <a:xfrm>
            <a:off x="2268538" y="3276000"/>
            <a:ext cx="10402887" cy="480131"/>
          </a:xfrm>
        </p:spPr>
        <p:txBody>
          <a:bodyPr/>
          <a:lstStyle>
            <a:lvl1pPr marL="0" indent="0">
              <a:spcAft>
                <a:spcPts val="0"/>
              </a:spcAft>
              <a:buNone/>
              <a:defRPr sz="2600">
                <a:solidFill>
                  <a:srgbClr val="003B83"/>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Subtitle</a:t>
            </a:r>
          </a:p>
        </p:txBody>
      </p:sp>
      <p:sp>
        <p:nvSpPr>
          <p:cNvPr id="15" name="部門名">
            <a:extLst>
              <a:ext uri="{FF2B5EF4-FFF2-40B4-BE49-F238E27FC236}">
                <a16:creationId xmlns:a16="http://schemas.microsoft.com/office/drawing/2014/main" id="{E498DAE5-B76A-476E-9151-9092BB96617A}"/>
              </a:ext>
            </a:extLst>
          </p:cNvPr>
          <p:cNvSpPr>
            <a:spLocks noGrp="1"/>
          </p:cNvSpPr>
          <p:nvPr>
            <p:ph type="body" sz="quarter" idx="11" hasCustomPrompt="1"/>
          </p:nvPr>
        </p:nvSpPr>
        <p:spPr>
          <a:xfrm>
            <a:off x="2268538" y="5364000"/>
            <a:ext cx="10402887" cy="332399"/>
          </a:xfrm>
        </p:spPr>
        <p:txBody>
          <a:bodyPr/>
          <a:lstStyle>
            <a:lvl1pPr marL="0" indent="0">
              <a:spcAft>
                <a:spcPts val="0"/>
              </a:spcAft>
              <a:buNone/>
              <a:defRPr sz="1800" b="1">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Division Name</a:t>
            </a:r>
          </a:p>
        </p:txBody>
      </p:sp>
      <p:sp>
        <p:nvSpPr>
          <p:cNvPr id="16" name="氏名">
            <a:extLst>
              <a:ext uri="{FF2B5EF4-FFF2-40B4-BE49-F238E27FC236}">
                <a16:creationId xmlns:a16="http://schemas.microsoft.com/office/drawing/2014/main" id="{8B756290-9064-438D-9045-AB3322E3A998}"/>
              </a:ext>
            </a:extLst>
          </p:cNvPr>
          <p:cNvSpPr>
            <a:spLocks noGrp="1"/>
          </p:cNvSpPr>
          <p:nvPr>
            <p:ph type="body" sz="quarter" idx="12" hasCustomPrompt="1"/>
          </p:nvPr>
        </p:nvSpPr>
        <p:spPr>
          <a:xfrm>
            <a:off x="2268538" y="5904000"/>
            <a:ext cx="10402887" cy="258532"/>
          </a:xfrm>
        </p:spPr>
        <p:txBody>
          <a:bodyPr/>
          <a:lstStyle>
            <a:lvl1pPr marL="0" indent="0">
              <a:spcAft>
                <a:spcPts val="0"/>
              </a:spcAft>
              <a:buNone/>
              <a:defRPr sz="14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Name</a:t>
            </a:r>
          </a:p>
        </p:txBody>
      </p:sp>
      <p:sp>
        <p:nvSpPr>
          <p:cNvPr id="17" name="日付">
            <a:extLst>
              <a:ext uri="{FF2B5EF4-FFF2-40B4-BE49-F238E27FC236}">
                <a16:creationId xmlns:a16="http://schemas.microsoft.com/office/drawing/2014/main" id="{2BB0D1A9-71AD-4603-9D3D-4F51C7969634}"/>
              </a:ext>
            </a:extLst>
          </p:cNvPr>
          <p:cNvSpPr>
            <a:spLocks noGrp="1"/>
          </p:cNvSpPr>
          <p:nvPr>
            <p:ph type="body" sz="quarter" idx="13" hasCustomPrompt="1"/>
          </p:nvPr>
        </p:nvSpPr>
        <p:spPr>
          <a:xfrm>
            <a:off x="9431425" y="4608000"/>
            <a:ext cx="3240000" cy="258532"/>
          </a:xfrm>
        </p:spPr>
        <p:txBody>
          <a:bodyPr>
            <a:noAutofit/>
          </a:bodyPr>
          <a:lstStyle>
            <a:lvl1pPr marL="0" indent="0" algn="r">
              <a:spcAft>
                <a:spcPts val="0"/>
              </a:spcAft>
              <a:buNone/>
              <a:defRPr sz="14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Date</a:t>
            </a:r>
          </a:p>
        </p:txBody>
      </p:sp>
      <p:sp>
        <p:nvSpPr>
          <p:cNvPr id="18" name="宛名-御中">
            <a:extLst>
              <a:ext uri="{FF2B5EF4-FFF2-40B4-BE49-F238E27FC236}">
                <a16:creationId xmlns:a16="http://schemas.microsoft.com/office/drawing/2014/main" id="{95EA5AA6-07FF-4385-A361-2C97D1A08B11}"/>
              </a:ext>
            </a:extLst>
          </p:cNvPr>
          <p:cNvSpPr>
            <a:spLocks noGrp="1"/>
          </p:cNvSpPr>
          <p:nvPr>
            <p:ph type="body" sz="quarter" idx="14" hasCustomPrompt="1"/>
          </p:nvPr>
        </p:nvSpPr>
        <p:spPr>
          <a:xfrm>
            <a:off x="790576" y="540000"/>
            <a:ext cx="11880850" cy="480131"/>
          </a:xfrm>
        </p:spPr>
        <p:txBody>
          <a:bodyPr/>
          <a:lstStyle>
            <a:lvl1pPr marL="0" indent="0">
              <a:spcAft>
                <a:spcPts val="0"/>
              </a:spcAft>
              <a:buNone/>
              <a:defRPr sz="26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To </a:t>
            </a:r>
            <a:r>
              <a:rPr kumimoji="1" lang="ja-JP" altLang="en-US"/>
              <a:t>＿＿＿＿＿＿＿＿＿＿</a:t>
            </a:r>
          </a:p>
        </p:txBody>
      </p:sp>
      <p:pic>
        <p:nvPicPr>
          <p:cNvPr id="13" name="図 12">
            <a:extLst>
              <a:ext uri="{FF2B5EF4-FFF2-40B4-BE49-F238E27FC236}">
                <a16:creationId xmlns:a16="http://schemas.microsoft.com/office/drawing/2014/main" id="{6ED60F1B-9BF1-4324-9DF8-FDC25C6C0E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4822" y="4573735"/>
            <a:ext cx="5904000" cy="477290"/>
          </a:xfrm>
          <a:prstGeom prst="rect">
            <a:avLst/>
          </a:prstGeom>
        </p:spPr>
      </p:pic>
      <p:pic>
        <p:nvPicPr>
          <p:cNvPr id="23" name="50thロゴ">
            <a:extLst>
              <a:ext uri="{FF2B5EF4-FFF2-40B4-BE49-F238E27FC236}">
                <a16:creationId xmlns:a16="http://schemas.microsoft.com/office/drawing/2014/main" id="{A7E584DF-AED9-4B57-9C3F-ADF87EE733EC}"/>
              </a:ext>
            </a:extLst>
          </p:cNvPr>
          <p:cNvPicPr>
            <a:picLocks noChangeAspect="1"/>
          </p:cNvPicPr>
          <p:nvPr userDrawn="1"/>
        </p:nvPicPr>
        <p:blipFill>
          <a:blip r:embed="rId3"/>
          <a:stretch>
            <a:fillRect/>
          </a:stretch>
        </p:blipFill>
        <p:spPr>
          <a:xfrm>
            <a:off x="11767388" y="6305931"/>
            <a:ext cx="900000" cy="662864"/>
          </a:xfrm>
          <a:prstGeom prst="rect">
            <a:avLst/>
          </a:prstGeom>
        </p:spPr>
      </p:pic>
    </p:spTree>
    <p:extLst>
      <p:ext uri="{BB962C8B-B14F-4D97-AF65-F5344CB8AC3E}">
        <p14:creationId xmlns:p14="http://schemas.microsoft.com/office/powerpoint/2010/main" val="2673136768"/>
      </p:ext>
    </p:extLst>
  </p:cSld>
  <p:clrMapOvr>
    <a:masterClrMapping/>
  </p:clrMapOvr>
  <p:extLst>
    <p:ext uri="{DCECCB84-F9BA-43D5-87BE-67443E8EF086}">
      <p15:sldGuideLst xmlns:p15="http://schemas.microsoft.com/office/powerpoint/2012/main">
        <p15:guide id="1" pos="14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F9EAEBB-71CF-4CA3-8D70-17884F7311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
        <p:nvSpPr>
          <p:cNvPr id="3" name="テキスト">
            <a:extLst>
              <a:ext uri="{FF2B5EF4-FFF2-40B4-BE49-F238E27FC236}">
                <a16:creationId xmlns:a16="http://schemas.microsoft.com/office/drawing/2014/main" id="{820E0B89-984A-4203-903B-E047A3917799}"/>
              </a:ext>
            </a:extLst>
          </p:cNvPr>
          <p:cNvSpPr>
            <a:spLocks noGrp="1"/>
          </p:cNvSpPr>
          <p:nvPr>
            <p:ph type="body" sz="quarter" idx="17" hasCustomPrompt="1"/>
          </p:nvPr>
        </p:nvSpPr>
        <p:spPr>
          <a:xfrm>
            <a:off x="2268000" y="2160000"/>
            <a:ext cx="10404000" cy="1785104"/>
          </a:xfrm>
        </p:spPr>
        <p:txBody>
          <a:bodyPr>
            <a:spAutoFit/>
          </a:bodyPr>
          <a:lstStyle>
            <a:lvl1pPr marL="0" marR="0" indent="0" algn="l" defTabSz="685800" rtl="0" eaLnBrk="1" fontAlgn="ctr" latinLnBrk="0" hangingPunct="1">
              <a:lnSpc>
                <a:spcPct val="120000"/>
              </a:lnSpc>
              <a:spcBef>
                <a:spcPts val="1200"/>
              </a:spcBef>
              <a:spcAft>
                <a:spcPts val="600"/>
              </a:spcAft>
              <a:buClr>
                <a:srgbClr val="3C82F4"/>
              </a:buClr>
              <a:buSzPct val="80000"/>
              <a:buFont typeface="Wingdings" panose="05000000000000000000" pitchFamily="2" charset="2"/>
              <a:buNone/>
              <a:tabLst>
                <a:tab pos="10080000" algn="r"/>
              </a:tabLst>
              <a:defRPr sz="2200" b="1" u="sng" spc="0" baseline="30000">
                <a:solidFill>
                  <a:srgbClr val="3C82F5"/>
                </a:solidFill>
                <a:uFill>
                  <a:solidFill>
                    <a:srgbClr val="3C82F5"/>
                  </a:solidFill>
                </a:uFill>
                <a:latin typeface="+mj-ea"/>
                <a:ea typeface="+mj-ea"/>
              </a:defRPr>
            </a:lvl1pPr>
            <a:lvl2pPr marL="180000" marR="0" indent="0" algn="l" defTabSz="685800" rtl="0" eaLnBrk="1" fontAlgn="ctr" latinLnBrk="0" hangingPunct="1">
              <a:lnSpc>
                <a:spcPct val="120000"/>
              </a:lnSpc>
              <a:spcBef>
                <a:spcPts val="400"/>
              </a:spcBef>
              <a:spcAft>
                <a:spcPts val="600"/>
              </a:spcAft>
              <a:buClr>
                <a:srgbClr val="3C82F4"/>
              </a:buClr>
              <a:buSzPct val="70000"/>
              <a:buFont typeface="Wingdings" panose="05000000000000000000" pitchFamily="2" charset="2"/>
              <a:buNone/>
              <a:tabLst>
                <a:tab pos="10080000" algn="r"/>
              </a:tabLst>
              <a:defRPr sz="1800" spc="0"/>
            </a:lvl2pPr>
            <a:lvl3pPr marL="360000" indent="-180000">
              <a:spcAft>
                <a:spcPts val="400"/>
              </a:spcAft>
              <a:tabLst>
                <a:tab pos="10080000" algn="r"/>
              </a:tabLst>
              <a:defRPr sz="1600" spc="0"/>
            </a:lvl3pPr>
            <a:lvl4pPr marL="504000" indent="-108000">
              <a:spcAft>
                <a:spcPts val="400"/>
              </a:spcAft>
              <a:tabLst>
                <a:tab pos="10080000" algn="r"/>
              </a:tabLst>
              <a:defRPr sz="1400" spc="0"/>
            </a:lvl4pPr>
            <a:lvl5pPr marL="648000" indent="-144000">
              <a:lnSpc>
                <a:spcPct val="120000"/>
              </a:lnSpc>
              <a:spcAft>
                <a:spcPts val="400"/>
              </a:spcAft>
              <a:tabLst>
                <a:tab pos="10080000" algn="r"/>
              </a:tabLst>
              <a:defRPr sz="1200" spc="0"/>
            </a:lvl5pPr>
          </a:lstStyle>
          <a:p>
            <a:pPr marL="0" marR="0" lvl="0" indent="0" algn="l" defTabSz="685800" rtl="0" eaLnBrk="1" fontAlgn="ctr" latinLnBrk="0" hangingPunct="1">
              <a:lnSpc>
                <a:spcPct val="120000"/>
              </a:lnSpc>
              <a:spcBef>
                <a:spcPts val="1200"/>
              </a:spcBef>
              <a:spcAft>
                <a:spcPts val="600"/>
              </a:spcAft>
              <a:buClr>
                <a:srgbClr val="3C82F4"/>
              </a:buClr>
              <a:buSzPct val="80000"/>
              <a:buFont typeface="Wingdings" panose="05000000000000000000" pitchFamily="2" charset="2"/>
              <a:buNone/>
              <a:tabLst>
                <a:tab pos="10080000" algn="r"/>
              </a:tabLst>
              <a:defRPr/>
            </a:pPr>
            <a:r>
              <a:rPr kumimoji="1" lang="en-US" altLang="ja-JP" sz="2000" b="1" i="0" u="none" strike="noStrike" kern="1200" cap="none" spc="100" normalizeH="0" baseline="0" noProof="0">
                <a:ln>
                  <a:noFill/>
                </a:ln>
                <a:solidFill>
                  <a:srgbClr val="3C82EB"/>
                </a:solidFill>
                <a:effectLst/>
                <a:uLnTx/>
                <a:uFill>
                  <a:solidFill>
                    <a:srgbClr val="3C82F5"/>
                  </a:solidFill>
                </a:uFill>
                <a:latin typeface="+mj-ea"/>
                <a:ea typeface="+mj-ea"/>
              </a:rPr>
              <a:t>X. Chapter(</a:t>
            </a:r>
            <a:r>
              <a:rPr kumimoji="1" lang="ja-JP" altLang="en-US" sz="2000" b="1" i="0" u="none" strike="noStrike" kern="1200" cap="none" spc="100" normalizeH="0" baseline="0" noProof="0">
                <a:ln>
                  <a:noFill/>
                </a:ln>
                <a:solidFill>
                  <a:srgbClr val="3C82EB"/>
                </a:solidFill>
                <a:effectLst/>
                <a:uLnTx/>
                <a:uFill>
                  <a:solidFill>
                    <a:srgbClr val="3C82F5"/>
                  </a:solidFill>
                </a:uFill>
                <a:latin typeface="+mj-ea"/>
                <a:ea typeface="+mj-ea"/>
              </a:rPr>
              <a:t>章） </a:t>
            </a:r>
            <a:r>
              <a:rPr kumimoji="1" lang="en-US" altLang="ja-JP" sz="2000" b="1" i="0" u="none" strike="noStrike" kern="1200" cap="none" spc="100" normalizeH="0" baseline="0" noProof="0">
                <a:ln>
                  <a:noFill/>
                </a:ln>
                <a:solidFill>
                  <a:srgbClr val="3C82EB"/>
                </a:solidFill>
                <a:effectLst/>
                <a:uLnTx/>
                <a:uFill>
                  <a:solidFill>
                    <a:srgbClr val="3C82F5"/>
                  </a:solidFill>
                </a:uFill>
                <a:latin typeface="+mj-ea"/>
                <a:ea typeface="+mj-ea"/>
              </a:rPr>
              <a:t>20pt</a:t>
            </a:r>
            <a:r>
              <a:rPr kumimoji="1" lang="ja-JP" altLang="en-US" sz="2000" b="1" i="0" u="none" strike="noStrike" kern="1200" cap="none" spc="100" normalizeH="0" baseline="0" noProof="0">
                <a:ln>
                  <a:noFill/>
                </a:ln>
                <a:solidFill>
                  <a:srgbClr val="3C82EB"/>
                </a:solidFill>
                <a:effectLst/>
                <a:uLnTx/>
                <a:uFill>
                  <a:solidFill>
                    <a:srgbClr val="3C82F5"/>
                  </a:solidFill>
                </a:uFill>
                <a:latin typeface="+mj-ea"/>
                <a:ea typeface="+mj-ea"/>
              </a:rPr>
              <a:t> </a:t>
            </a:r>
            <a:r>
              <a:rPr kumimoji="1" lang="ja-JP" altLang="en-US" sz="2000" b="1" i="0" u="sng" strike="noStrike" kern="1200" cap="none" spc="100" normalizeH="0" baseline="30000" noProof="0">
                <a:ln>
                  <a:noFill/>
                </a:ln>
                <a:solidFill>
                  <a:srgbClr val="3C82EB"/>
                </a:solidFill>
                <a:effectLst/>
                <a:uLnTx/>
                <a:uFill>
                  <a:solidFill>
                    <a:srgbClr val="3C82F5"/>
                  </a:solidFill>
                </a:uFill>
                <a:latin typeface="+mj-ea"/>
                <a:ea typeface="+mj-ea"/>
              </a:rPr>
              <a:t>	</a:t>
            </a:r>
            <a:r>
              <a:rPr kumimoji="1" lang="en-US" altLang="ja-JP" sz="2000" b="1" i="0" u="none" strike="noStrike" kern="1200" cap="none" spc="100" normalizeH="0" baseline="0" noProof="0">
                <a:ln>
                  <a:noFill/>
                </a:ln>
                <a:solidFill>
                  <a:srgbClr val="3C82EB"/>
                </a:solidFill>
                <a:effectLst/>
                <a:uLnTx/>
                <a:uFill>
                  <a:solidFill>
                    <a:srgbClr val="3C82F5"/>
                  </a:solidFill>
                </a:uFill>
                <a:latin typeface="+mj-ea"/>
                <a:ea typeface="+mj-ea"/>
              </a:rPr>
              <a:t>X</a:t>
            </a:r>
          </a:p>
          <a:p>
            <a:pPr marL="180000" marR="0" lvl="1" indent="0" algn="l" defTabSz="685800" rtl="0" eaLnBrk="1" fontAlgn="ctr" latinLnBrk="0" hangingPunct="1">
              <a:lnSpc>
                <a:spcPct val="120000"/>
              </a:lnSpc>
              <a:spcBef>
                <a:spcPts val="400"/>
              </a:spcBef>
              <a:spcAft>
                <a:spcPts val="600"/>
              </a:spcAft>
              <a:buClr>
                <a:srgbClr val="3C82F4"/>
              </a:buClr>
              <a:buSzPct val="70000"/>
              <a:buFont typeface="Wingdings" panose="05000000000000000000" pitchFamily="2" charset="2"/>
              <a:buNone/>
              <a:tabLst>
                <a:tab pos="10080000" algn="r"/>
              </a:tabLst>
              <a:defRPr/>
            </a:pPr>
            <a:r>
              <a:rPr lang="en-US" altLang="ja-JP" sz="1800" spc="100">
                <a:solidFill>
                  <a:srgbClr val="000000"/>
                </a:solidFill>
              </a:rPr>
              <a:t>X.X Section(</a:t>
            </a:r>
            <a:r>
              <a:rPr lang="ja-JP" altLang="en-US" sz="1800" spc="100">
                <a:solidFill>
                  <a:srgbClr val="000000"/>
                </a:solidFill>
              </a:rPr>
              <a:t>節</a:t>
            </a:r>
            <a:r>
              <a:rPr lang="en-US" altLang="ja-JP" sz="1800" spc="100">
                <a:solidFill>
                  <a:srgbClr val="000000"/>
                </a:solidFill>
              </a:rPr>
              <a:t>)</a:t>
            </a:r>
            <a:r>
              <a:rPr lang="ja-JP" altLang="en-US" sz="1800" spc="100">
                <a:solidFill>
                  <a:srgbClr val="000000"/>
                </a:solidFill>
              </a:rPr>
              <a:t> </a:t>
            </a:r>
            <a:r>
              <a:rPr lang="en-US" altLang="ja-JP" sz="1800" spc="100">
                <a:solidFill>
                  <a:srgbClr val="000000"/>
                </a:solidFill>
              </a:rPr>
              <a:t>18pt</a:t>
            </a:r>
            <a:r>
              <a:rPr lang="ja-JP" altLang="en-US" sz="1800" spc="100">
                <a:solidFill>
                  <a:srgbClr val="000000"/>
                </a:solidFill>
              </a:rPr>
              <a:t> </a:t>
            </a:r>
            <a:r>
              <a:rPr lang="en-US" altLang="ja-JP" sz="1800" u="dotted" spc="100" baseline="30000">
                <a:solidFill>
                  <a:srgbClr val="939292"/>
                </a:solidFill>
              </a:rPr>
              <a:t>	</a:t>
            </a:r>
            <a:r>
              <a:rPr lang="en-US" altLang="ja-JP" sz="1800" spc="100">
                <a:solidFill>
                  <a:srgbClr val="000000"/>
                </a:solidFill>
              </a:rPr>
              <a:t>X</a:t>
            </a:r>
          </a:p>
          <a:p>
            <a:pPr lvl="2"/>
            <a:r>
              <a:rPr kumimoji="1" lang="en-US" altLang="ja-JP"/>
              <a:t>3rd</a:t>
            </a:r>
            <a:r>
              <a:rPr kumimoji="1" lang="ja-JP" altLang="en-US"/>
              <a:t> </a:t>
            </a:r>
            <a:r>
              <a:rPr kumimoji="1" lang="en-US" altLang="ja-JP"/>
              <a:t>16pt</a:t>
            </a:r>
            <a:endParaRPr kumimoji="1" lang="ja-JP" altLang="en-US"/>
          </a:p>
          <a:p>
            <a:pPr lvl="3"/>
            <a:r>
              <a:rPr kumimoji="1" lang="en-US" altLang="ja-JP"/>
              <a:t>4th</a:t>
            </a:r>
            <a:r>
              <a:rPr kumimoji="1" lang="ja-JP" altLang="en-US"/>
              <a:t> </a:t>
            </a:r>
            <a:r>
              <a:rPr kumimoji="1" lang="en-US" altLang="ja-JP"/>
              <a:t>14pt</a:t>
            </a:r>
            <a:endParaRPr kumimoji="1" lang="ja-JP" altLang="en-US"/>
          </a:p>
          <a:p>
            <a:pPr lvl="4"/>
            <a:r>
              <a:rPr kumimoji="1" lang="en-US" altLang="ja-JP"/>
              <a:t>5th</a:t>
            </a:r>
            <a:r>
              <a:rPr kumimoji="1" lang="ja-JP" altLang="en-US"/>
              <a:t> </a:t>
            </a:r>
            <a:r>
              <a:rPr kumimoji="1" lang="en-US" altLang="ja-JP"/>
              <a:t>12pt</a:t>
            </a:r>
            <a:endParaRPr kumimoji="1" lang="ja-JP" altLang="en-US"/>
          </a:p>
        </p:txBody>
      </p:sp>
      <p:cxnSp>
        <p:nvCxnSpPr>
          <p:cNvPr id="20" name="ライン">
            <a:extLst>
              <a:ext uri="{FF2B5EF4-FFF2-40B4-BE49-F238E27FC236}">
                <a16:creationId xmlns:a16="http://schemas.microsoft.com/office/drawing/2014/main" id="{40B8F538-331C-4550-BB02-0A3057DA3348}"/>
              </a:ext>
            </a:extLst>
          </p:cNvPr>
          <p:cNvCxnSpPr>
            <a:cxnSpLocks/>
          </p:cNvCxnSpPr>
          <p:nvPr userDrawn="1"/>
        </p:nvCxnSpPr>
        <p:spPr>
          <a:xfrm>
            <a:off x="684000" y="1890000"/>
            <a:ext cx="12096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タイトル">
            <a:extLst>
              <a:ext uri="{FF2B5EF4-FFF2-40B4-BE49-F238E27FC236}">
                <a16:creationId xmlns:a16="http://schemas.microsoft.com/office/drawing/2014/main" id="{35DB729A-E6C9-4D95-BB30-C43120DF8BD6}"/>
              </a:ext>
            </a:extLst>
          </p:cNvPr>
          <p:cNvSpPr>
            <a:spLocks noGrp="1"/>
          </p:cNvSpPr>
          <p:nvPr>
            <p:ph type="title" hasCustomPrompt="1"/>
          </p:nvPr>
        </p:nvSpPr>
        <p:spPr>
          <a:xfrm>
            <a:off x="791794" y="1098000"/>
            <a:ext cx="11880000" cy="523605"/>
          </a:xfrm>
        </p:spPr>
        <p:txBody>
          <a:bodyPr anchor="b" anchorCtr="0">
            <a:noAutofit/>
          </a:bodyPr>
          <a:lstStyle>
            <a:lvl1pPr>
              <a:lnSpc>
                <a:spcPct val="110000"/>
              </a:lnSpc>
              <a:defRPr sz="3600" b="1" spc="0">
                <a:solidFill>
                  <a:srgbClr val="003B83"/>
                </a:solidFill>
              </a:defRPr>
            </a:lvl1pPr>
          </a:lstStyle>
          <a:p>
            <a:r>
              <a:rPr kumimoji="1" lang="en-US" altLang="ja-JP"/>
              <a:t>Table of Contents</a:t>
            </a:r>
            <a:endParaRPr kumimoji="1" lang="ja-JP" altLang="en-US"/>
          </a:p>
        </p:txBody>
      </p:sp>
    </p:spTree>
    <p:extLst>
      <p:ext uri="{BB962C8B-B14F-4D97-AF65-F5344CB8AC3E}">
        <p14:creationId xmlns:p14="http://schemas.microsoft.com/office/powerpoint/2010/main" val="1336468849"/>
      </p:ext>
    </p:extLst>
  </p:cSld>
  <p:clrMapOvr>
    <a:masterClrMapping/>
  </p:clrMapOvr>
  <p:extLst>
    <p:ext uri="{DCECCB84-F9BA-43D5-87BE-67443E8EF086}">
      <p15:sldGuideLst xmlns:p15="http://schemas.microsoft.com/office/powerpoint/2012/main">
        <p15:guide id="2" pos="1428" userDrawn="1">
          <p15:clr>
            <a:srgbClr val="FBAE40"/>
          </p15:clr>
        </p15:guide>
        <p15:guide id="3" orient="horz" pos="13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2" name="タイトル">
            <a:extLst>
              <a:ext uri="{FF2B5EF4-FFF2-40B4-BE49-F238E27FC236}">
                <a16:creationId xmlns:a16="http://schemas.microsoft.com/office/drawing/2014/main" id="{03494A43-BCC6-49C6-8849-DDC7301F825F}"/>
              </a:ext>
            </a:extLst>
          </p:cNvPr>
          <p:cNvSpPr>
            <a:spLocks noGrp="1"/>
          </p:cNvSpPr>
          <p:nvPr>
            <p:ph type="title" hasCustomPrompt="1"/>
          </p:nvPr>
        </p:nvSpPr>
        <p:spPr>
          <a:xfrm>
            <a:off x="2267999" y="2305012"/>
            <a:ext cx="10404000" cy="627929"/>
          </a:xfrm>
        </p:spPr>
        <p:txBody>
          <a:bodyPr/>
          <a:lstStyle>
            <a:lvl1pPr>
              <a:lnSpc>
                <a:spcPct val="120000"/>
              </a:lnSpc>
              <a:defRPr sz="4000" b="1">
                <a:solidFill>
                  <a:srgbClr val="003B83"/>
                </a:solidFill>
              </a:defRPr>
            </a:lvl1pPr>
          </a:lstStyle>
          <a:p>
            <a:r>
              <a:rPr kumimoji="1" lang="en-US" altLang="ja-JP"/>
              <a:t>X. Chapter</a:t>
            </a:r>
            <a:r>
              <a:rPr kumimoji="1" lang="ja-JP" altLang="en-US"/>
              <a:t>（章）</a:t>
            </a:r>
          </a:p>
        </p:txBody>
      </p:sp>
      <p:sp>
        <p:nvSpPr>
          <p:cNvPr id="5" name="Section-Item／セクション-アイテム">
            <a:extLst>
              <a:ext uri="{FF2B5EF4-FFF2-40B4-BE49-F238E27FC236}">
                <a16:creationId xmlns:a16="http://schemas.microsoft.com/office/drawing/2014/main" id="{7EE7D310-7813-49D3-89ED-2E6A94D72C70}"/>
              </a:ext>
            </a:extLst>
          </p:cNvPr>
          <p:cNvSpPr>
            <a:spLocks noGrp="1"/>
          </p:cNvSpPr>
          <p:nvPr>
            <p:ph type="body" sz="quarter" idx="14" hasCustomPrompt="1"/>
          </p:nvPr>
        </p:nvSpPr>
        <p:spPr>
          <a:xfrm>
            <a:off x="2267999" y="3672000"/>
            <a:ext cx="10404000" cy="889474"/>
          </a:xfrm>
          <a:prstGeom prst="rect">
            <a:avLst/>
          </a:prstGeom>
        </p:spPr>
        <p:txBody>
          <a:bodyPr wrap="square">
            <a:spAutoFit/>
          </a:bodyPr>
          <a:lstStyle>
            <a:lvl1pPr marL="288000" indent="-288000" fontAlgn="ctr">
              <a:buClr>
                <a:srgbClr val="013B84"/>
              </a:buClr>
              <a:buFont typeface="Wingdings" panose="05000000000000000000" pitchFamily="2" charset="2"/>
              <a:buChar char="l"/>
              <a:defRPr sz="2400" b="0" baseline="0">
                <a:solidFill>
                  <a:schemeClr val="tx1"/>
                </a:solidFill>
                <a:latin typeface="+mj-ea"/>
                <a:ea typeface="+mj-ea"/>
              </a:defRPr>
            </a:lvl1pPr>
            <a:lvl2pPr marL="504000" indent="-180000" fontAlgn="ctr">
              <a:spcAft>
                <a:spcPts val="600"/>
              </a:spcAft>
              <a:buClr>
                <a:srgbClr val="595758"/>
              </a:buClr>
              <a:buFont typeface="BIZ UDPゴシック" panose="020B0400000000000000" pitchFamily="50" charset="-128"/>
              <a:buChar char="-"/>
              <a:defRPr sz="2000" baseline="0"/>
            </a:lvl2pPr>
            <a:lvl3pPr marL="413930" indent="-107982">
              <a:lnSpc>
                <a:spcPct val="120000"/>
              </a:lnSpc>
              <a:spcAft>
                <a:spcPts val="600"/>
              </a:spcAft>
              <a:buFont typeface="BIZ UDPゴシック" panose="020B0400000000000000" pitchFamily="50" charset="-128"/>
              <a:buChar char="‐"/>
              <a:defRPr sz="1100"/>
            </a:lvl3pPr>
            <a:lvl4pPr marL="413930" indent="0">
              <a:buFont typeface="BIZ UDPゴシック" panose="020B0400000000000000" pitchFamily="50" charset="-128"/>
              <a:buNone/>
              <a:defRPr sz="1100"/>
            </a:lvl4pPr>
            <a:lvl5pPr marL="413930" indent="0">
              <a:buFontTx/>
              <a:buNone/>
              <a:defRPr sz="1050"/>
            </a:lvl5pPr>
          </a:lstStyle>
          <a:p>
            <a:pPr lvl="0"/>
            <a:r>
              <a:rPr kumimoji="1" lang="en-US" altLang="ja-JP"/>
              <a:t>X.X Section</a:t>
            </a:r>
            <a:r>
              <a:rPr kumimoji="1" lang="ja-JP" altLang="en-US"/>
              <a:t>（節）</a:t>
            </a:r>
          </a:p>
          <a:p>
            <a:pPr lvl="1"/>
            <a:r>
              <a:rPr kumimoji="1" lang="en-US" altLang="ja-JP"/>
              <a:t>X.X.X item</a:t>
            </a:r>
            <a:r>
              <a:rPr kumimoji="1" lang="ja-JP" altLang="en-US"/>
              <a:t>（項）</a:t>
            </a:r>
          </a:p>
        </p:txBody>
      </p:sp>
      <p:cxnSp>
        <p:nvCxnSpPr>
          <p:cNvPr id="6" name="ライン">
            <a:extLst>
              <a:ext uri="{FF2B5EF4-FFF2-40B4-BE49-F238E27FC236}">
                <a16:creationId xmlns:a16="http://schemas.microsoft.com/office/drawing/2014/main" id="{F030E348-E938-4384-B1A2-5FD489D7F80C}"/>
              </a:ext>
            </a:extLst>
          </p:cNvPr>
          <p:cNvCxnSpPr>
            <a:cxnSpLocks/>
          </p:cNvCxnSpPr>
          <p:nvPr userDrawn="1"/>
        </p:nvCxnSpPr>
        <p:spPr>
          <a:xfrm>
            <a:off x="2160000" y="3333400"/>
            <a:ext cx="10620000" cy="0"/>
          </a:xfrm>
          <a:prstGeom prst="line">
            <a:avLst/>
          </a:prstGeom>
          <a:noFill/>
          <a:ln w="7620" cap="flat" cmpd="sng" algn="ctr">
            <a:solidFill>
              <a:srgbClr val="003B83"/>
            </a:solidFill>
            <a:prstDash val="solid"/>
            <a:miter lim="800000"/>
          </a:ln>
          <a:effectLst/>
        </p:spPr>
      </p:cxnSp>
      <p:sp>
        <p:nvSpPr>
          <p:cNvPr id="9" name="Page_num">
            <a:extLst>
              <a:ext uri="{FF2B5EF4-FFF2-40B4-BE49-F238E27FC236}">
                <a16:creationId xmlns:a16="http://schemas.microsoft.com/office/drawing/2014/main" id="{0071F83A-BF59-4451-A241-64EAB27E40CF}"/>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spTree>
    <p:extLst>
      <p:ext uri="{BB962C8B-B14F-4D97-AF65-F5344CB8AC3E}">
        <p14:creationId xmlns:p14="http://schemas.microsoft.com/office/powerpoint/2010/main" val="113993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面 A">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757E6B9-3EB0-435D-9EFD-D6752C1744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
        <p:nvSpPr>
          <p:cNvPr id="11" name="テキスト プレースホルダー">
            <a:extLst>
              <a:ext uri="{FF2B5EF4-FFF2-40B4-BE49-F238E27FC236}">
                <a16:creationId xmlns:a16="http://schemas.microsoft.com/office/drawing/2014/main" id="{F9F40E9F-7C12-4B8A-98DA-C4F3161C46FE}"/>
              </a:ext>
            </a:extLst>
          </p:cNvPr>
          <p:cNvSpPr>
            <a:spLocks noGrp="1"/>
          </p:cNvSpPr>
          <p:nvPr>
            <p:ph type="body" sz="quarter" idx="17" hasCustomPrompt="1"/>
          </p:nvPr>
        </p:nvSpPr>
        <p:spPr>
          <a:xfrm>
            <a:off x="791794" y="2160000"/>
            <a:ext cx="11879631" cy="2936188"/>
          </a:xfrm>
        </p:spPr>
        <p:txBody>
          <a:bodyPr>
            <a:spAutoFit/>
          </a:bodyPr>
          <a:lstStyle>
            <a:lvl1pPr>
              <a:defRPr spc="0" baseline="0"/>
            </a:lvl1pPr>
            <a:lvl2pPr>
              <a:defRPr spc="0" baseline="0"/>
            </a:lvl2pPr>
            <a:lvl3pPr>
              <a:defRPr spc="0" baseline="0"/>
            </a:lvl3pPr>
            <a:lvl4pPr>
              <a:defRPr spc="0" baseline="0"/>
            </a:lvl4pPr>
            <a:lvl5pPr>
              <a:defRPr spc="0" baseline="0"/>
            </a:lvl5pPr>
          </a:lstStyle>
          <a:p>
            <a:pPr lvl="0"/>
            <a:r>
              <a:rPr kumimoji="1" lang="ja-JP" altLang="en-US"/>
              <a:t>１ｓｔ </a:t>
            </a:r>
            <a:r>
              <a:rPr kumimoji="1" lang="en-US" altLang="ja-JP"/>
              <a:t>32pt</a:t>
            </a:r>
            <a:endParaRPr kumimoji="1" lang="ja-JP" altLang="en-US"/>
          </a:p>
          <a:p>
            <a:pPr lvl="1"/>
            <a:r>
              <a:rPr kumimoji="1" lang="en-US" altLang="ja-JP"/>
              <a:t>2nd</a:t>
            </a:r>
            <a:r>
              <a:rPr kumimoji="1" lang="ja-JP" altLang="en-US"/>
              <a:t> </a:t>
            </a:r>
            <a:r>
              <a:rPr kumimoji="1" lang="en-US" altLang="ja-JP"/>
              <a:t>28pt</a:t>
            </a:r>
            <a:endParaRPr kumimoji="1" lang="ja-JP" altLang="en-US"/>
          </a:p>
          <a:p>
            <a:pPr lvl="2"/>
            <a:r>
              <a:rPr kumimoji="1" lang="en-US" altLang="ja-JP"/>
              <a:t>3rd</a:t>
            </a:r>
            <a:r>
              <a:rPr kumimoji="1" lang="ja-JP" altLang="en-US"/>
              <a:t> </a:t>
            </a:r>
            <a:r>
              <a:rPr kumimoji="1" lang="en-US" altLang="ja-JP"/>
              <a:t>24pt</a:t>
            </a:r>
            <a:endParaRPr kumimoji="1" lang="ja-JP" altLang="en-US"/>
          </a:p>
          <a:p>
            <a:pPr lvl="3"/>
            <a:r>
              <a:rPr kumimoji="1" lang="en-US" altLang="ja-JP"/>
              <a:t>4th</a:t>
            </a:r>
            <a:r>
              <a:rPr kumimoji="1" lang="ja-JP" altLang="en-US"/>
              <a:t> </a:t>
            </a:r>
            <a:r>
              <a:rPr kumimoji="1" lang="en-US" altLang="ja-JP"/>
              <a:t>20pt</a:t>
            </a:r>
            <a:endParaRPr kumimoji="1" lang="ja-JP" altLang="en-US"/>
          </a:p>
          <a:p>
            <a:pPr lvl="4"/>
            <a:r>
              <a:rPr kumimoji="1" lang="en-US" altLang="ja-JP"/>
              <a:t>5th</a:t>
            </a:r>
            <a:r>
              <a:rPr kumimoji="1" lang="ja-JP" altLang="en-US"/>
              <a:t> </a:t>
            </a:r>
            <a:r>
              <a:rPr kumimoji="1" lang="en-US" altLang="ja-JP"/>
              <a:t>20pt</a:t>
            </a:r>
            <a:endParaRPr kumimoji="1" lang="ja-JP" altLang="en-US"/>
          </a:p>
        </p:txBody>
      </p:sp>
      <p:cxnSp>
        <p:nvCxnSpPr>
          <p:cNvPr id="12" name="ライン">
            <a:extLst>
              <a:ext uri="{FF2B5EF4-FFF2-40B4-BE49-F238E27FC236}">
                <a16:creationId xmlns:a16="http://schemas.microsoft.com/office/drawing/2014/main" id="{D906A8E8-29EF-4A73-91AF-2C58135D23F0}"/>
              </a:ext>
            </a:extLst>
          </p:cNvPr>
          <p:cNvCxnSpPr>
            <a:cxnSpLocks/>
          </p:cNvCxnSpPr>
          <p:nvPr userDrawn="1"/>
        </p:nvCxnSpPr>
        <p:spPr>
          <a:xfrm>
            <a:off x="684000" y="1890000"/>
            <a:ext cx="12096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791794" y="1098000"/>
            <a:ext cx="11880000" cy="523605"/>
          </a:xfrm>
          <a:prstGeom prst="rect">
            <a:avLst/>
          </a:prstGeom>
        </p:spPr>
        <p:txBody>
          <a:bodyPr anchor="b" anchorCtr="0"/>
          <a:lstStyle>
            <a:lvl1pPr marL="0" indent="0" fontAlgn="base">
              <a:lnSpc>
                <a:spcPct val="110000"/>
              </a:lnSpc>
              <a:spcAft>
                <a:spcPts val="0"/>
              </a:spcAft>
              <a:buNone/>
              <a:defRPr sz="3600" b="1" spc="0" baseline="0">
                <a:solidFill>
                  <a:srgbClr val="003B83"/>
                </a:solidFill>
              </a:defRPr>
            </a:lvl1pPr>
            <a:lvl2pPr marL="36000" indent="0">
              <a:buNone/>
              <a:defRPr/>
            </a:lvl2pPr>
            <a:lvl3pPr marL="288000" indent="0">
              <a:buNone/>
              <a:defRPr/>
            </a:lvl3pPr>
            <a:lvl4pPr marL="468000" indent="0">
              <a:buNone/>
              <a:defRPr/>
            </a:lvl4pPr>
            <a:lvl5pPr marL="612000" indent="0">
              <a:buNone/>
              <a:defRPr/>
            </a:lvl5pPr>
          </a:lstStyle>
          <a:p>
            <a:pPr lvl="0"/>
            <a:r>
              <a:rPr kumimoji="1" lang="en-US" altLang="ja-JP"/>
              <a:t>The page title</a:t>
            </a:r>
            <a:r>
              <a:rPr kumimoji="1" lang="ja-JP" altLang="en-US"/>
              <a:t>（</a:t>
            </a:r>
            <a:r>
              <a:rPr kumimoji="1" lang="en-US" altLang="ja-JP"/>
              <a:t>Conclusion / Message</a:t>
            </a:r>
            <a:r>
              <a:rPr kumimoji="1" lang="ja-JP" altLang="en-US"/>
              <a:t>）</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791794" y="540000"/>
            <a:ext cx="11880000" cy="276999"/>
          </a:xfrm>
        </p:spPr>
        <p:txBody>
          <a:bodyPr anchor="t" anchorCtr="0">
            <a:noAutofit/>
          </a:bodyPr>
          <a:lstStyle>
            <a:lvl1pPr fontAlgn="ctr">
              <a:defRPr sz="1800" spc="0">
                <a:solidFill>
                  <a:srgbClr val="003B83"/>
                </a:solidFill>
              </a:defRPr>
            </a:lvl1pPr>
          </a:lstStyle>
          <a:p>
            <a:r>
              <a:rPr kumimoji="1" lang="en-US" altLang="ja-JP"/>
              <a:t>X.X Section</a:t>
            </a:r>
            <a:r>
              <a:rPr kumimoji="1" lang="ja-JP" altLang="en-US"/>
              <a:t>（節）</a:t>
            </a:r>
          </a:p>
        </p:txBody>
      </p:sp>
      <p:sp>
        <p:nvSpPr>
          <p:cNvPr id="9" name="出所">
            <a:extLst>
              <a:ext uri="{FF2B5EF4-FFF2-40B4-BE49-F238E27FC236}">
                <a16:creationId xmlns:a16="http://schemas.microsoft.com/office/drawing/2014/main" id="{A880B4A3-9022-4B0A-A7DE-4314A49D24D7}"/>
              </a:ext>
            </a:extLst>
          </p:cNvPr>
          <p:cNvSpPr>
            <a:spLocks noGrp="1"/>
          </p:cNvSpPr>
          <p:nvPr>
            <p:ph type="body" sz="quarter" idx="20" hasCustomPrompt="1"/>
          </p:nvPr>
        </p:nvSpPr>
        <p:spPr>
          <a:xfrm>
            <a:off x="790575" y="7028578"/>
            <a:ext cx="11880850" cy="135422"/>
          </a:xfrm>
        </p:spPr>
        <p:txBody>
          <a:bodyPr anchor="b" anchorCtr="0"/>
          <a:lstStyle>
            <a:lvl1pPr marL="252000" indent="-252000">
              <a:lnSpc>
                <a:spcPct val="110000"/>
              </a:lnSpc>
              <a:spcAft>
                <a:spcPts val="0"/>
              </a:spcAft>
              <a:buNone/>
              <a:defRPr sz="800" spc="0">
                <a:solidFill>
                  <a:srgbClr val="000000"/>
                </a:solidFill>
              </a:defRPr>
            </a:lvl1pPr>
          </a:lstStyle>
          <a:p>
            <a:pPr lvl="0"/>
            <a:r>
              <a:rPr kumimoji="1" lang="en-US" altLang="ja-JP"/>
              <a:t>Source)</a:t>
            </a:r>
          </a:p>
        </p:txBody>
      </p:sp>
      <p:sp>
        <p:nvSpPr>
          <p:cNvPr id="13" name="Page_num">
            <a:extLst>
              <a:ext uri="{FF2B5EF4-FFF2-40B4-BE49-F238E27FC236}">
                <a16:creationId xmlns:a16="http://schemas.microsoft.com/office/drawing/2014/main" id="{B6518D72-6095-4362-B16D-D83250D7DD56}"/>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spc="0" baseline="0" smtClean="0">
                <a:solidFill>
                  <a:srgbClr val="595757"/>
                </a:solidFill>
                <a:latin typeface="+mn-lt"/>
                <a:ea typeface="+mn-ea"/>
                <a:sym typeface="Arial"/>
              </a:rPr>
              <a:pPr lvl="0" algn="ctr" fontAlgn="ctr"/>
              <a:t>‹#›</a:t>
            </a:fld>
            <a:endParaRPr lang="ja-JP" altLang="en-US" sz="650" spc="0" baseline="0">
              <a:solidFill>
                <a:srgbClr val="595757"/>
              </a:solidFill>
              <a:latin typeface="+mn-lt"/>
              <a:ea typeface="+mn-ea"/>
              <a:sym typeface="Arial"/>
            </a:endParaRPr>
          </a:p>
        </p:txBody>
      </p:sp>
    </p:spTree>
    <p:extLst>
      <p:ext uri="{BB962C8B-B14F-4D97-AF65-F5344CB8AC3E}">
        <p14:creationId xmlns:p14="http://schemas.microsoft.com/office/powerpoint/2010/main" val="2324677068"/>
      </p:ext>
    </p:extLst>
  </p:cSld>
  <p:clrMapOvr>
    <a:masterClrMapping/>
  </p:clrMapOvr>
  <p:extLst>
    <p:ext uri="{DCECCB84-F9BA-43D5-87BE-67443E8EF086}">
      <p15:sldGuideLst xmlns:p15="http://schemas.microsoft.com/office/powerpoint/2012/main">
        <p15:guide id="1" orient="horz" pos="135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中面 B">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08A89F0-07E8-4B30-ABC2-E3A690C60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
        <p:nvSpPr>
          <p:cNvPr id="10" name="テキスト">
            <a:extLst>
              <a:ext uri="{FF2B5EF4-FFF2-40B4-BE49-F238E27FC236}">
                <a16:creationId xmlns:a16="http://schemas.microsoft.com/office/drawing/2014/main" id="{A1B686B8-4EAA-48A0-8788-D9A952295F92}"/>
              </a:ext>
            </a:extLst>
          </p:cNvPr>
          <p:cNvSpPr>
            <a:spLocks noGrp="1"/>
          </p:cNvSpPr>
          <p:nvPr>
            <p:ph type="body" sz="quarter" idx="12" hasCustomPrompt="1"/>
          </p:nvPr>
        </p:nvSpPr>
        <p:spPr>
          <a:xfrm>
            <a:off x="795094" y="3600000"/>
            <a:ext cx="11873400" cy="2068259"/>
          </a:xfrm>
          <a:prstGeom prst="rect">
            <a:avLst/>
          </a:prstGeom>
        </p:spPr>
        <p:txBody>
          <a:bodyPr>
            <a:spAutoFit/>
          </a:bodyPr>
          <a:lstStyle>
            <a:lvl1pPr marL="0" indent="0">
              <a:lnSpc>
                <a:spcPct val="140000"/>
              </a:lnSpc>
              <a:spcBef>
                <a:spcPts val="0"/>
              </a:spcBef>
              <a:buNone/>
              <a:defRPr sz="2400" b="0" spc="0" baseline="0">
                <a:solidFill>
                  <a:schemeClr val="tx1"/>
                </a:solidFill>
              </a:defRPr>
            </a:lvl1pPr>
          </a:lstStyle>
          <a:p>
            <a:pPr lvl="0"/>
            <a:r>
              <a:rPr kumimoji="1" lang="en-US" altLang="ja-JP"/>
              <a:t>Text…………………………………………………………… …………………………………………………………………… …………………………………………………………………… …………………………………………………………………… ………………………………</a:t>
            </a:r>
          </a:p>
        </p:txBody>
      </p:sp>
      <p:sp>
        <p:nvSpPr>
          <p:cNvPr id="16" name="メッセージ">
            <a:extLst>
              <a:ext uri="{FF2B5EF4-FFF2-40B4-BE49-F238E27FC236}">
                <a16:creationId xmlns:a16="http://schemas.microsoft.com/office/drawing/2014/main" id="{2AFC8D26-4211-43AB-A0F7-714FFA7A159B}"/>
              </a:ext>
            </a:extLst>
          </p:cNvPr>
          <p:cNvSpPr>
            <a:spLocks noGrp="1"/>
          </p:cNvSpPr>
          <p:nvPr>
            <p:ph type="body" sz="quarter" idx="11" hasCustomPrompt="1"/>
          </p:nvPr>
        </p:nvSpPr>
        <p:spPr>
          <a:xfrm>
            <a:off x="791794" y="1893328"/>
            <a:ext cx="11880000" cy="785343"/>
          </a:xfrm>
          <a:prstGeom prst="rect">
            <a:avLst/>
          </a:prstGeom>
        </p:spPr>
        <p:txBody>
          <a:bodyPr anchor="ctr" anchorCtr="0"/>
          <a:lstStyle>
            <a:lvl1pPr marL="0" indent="0" fontAlgn="base">
              <a:lnSpc>
                <a:spcPct val="110000"/>
              </a:lnSpc>
              <a:spcAft>
                <a:spcPts val="0"/>
              </a:spcAft>
              <a:buNone/>
              <a:defRPr sz="5400" b="1" spc="0" baseline="0">
                <a:solidFill>
                  <a:srgbClr val="003B83"/>
                </a:solidFill>
              </a:defRPr>
            </a:lvl1pPr>
            <a:lvl2pPr marL="36000" indent="0">
              <a:buNone/>
              <a:defRPr/>
            </a:lvl2pPr>
            <a:lvl3pPr marL="288000" indent="0">
              <a:buNone/>
              <a:defRPr/>
            </a:lvl3pPr>
            <a:lvl4pPr marL="468000" indent="0">
              <a:buNone/>
              <a:defRPr/>
            </a:lvl4pPr>
            <a:lvl5pPr marL="612000" indent="0">
              <a:buNone/>
              <a:defRPr/>
            </a:lvl5pPr>
          </a:lstStyle>
          <a:p>
            <a:pPr lvl="0"/>
            <a:r>
              <a:rPr kumimoji="1" lang="en-US" altLang="ja-JP"/>
              <a:t>Message</a:t>
            </a:r>
            <a:endParaRPr kumimoji="1" lang="ja-JP" altLang="en-US"/>
          </a:p>
        </p:txBody>
      </p:sp>
      <p:sp>
        <p:nvSpPr>
          <p:cNvPr id="12" name="Section／節">
            <a:extLst>
              <a:ext uri="{FF2B5EF4-FFF2-40B4-BE49-F238E27FC236}">
                <a16:creationId xmlns:a16="http://schemas.microsoft.com/office/drawing/2014/main" id="{02B966F5-7CDA-4AC2-87B3-98E8B46192C2}"/>
              </a:ext>
            </a:extLst>
          </p:cNvPr>
          <p:cNvSpPr>
            <a:spLocks noGrp="1"/>
          </p:cNvSpPr>
          <p:nvPr>
            <p:ph type="title" hasCustomPrompt="1"/>
          </p:nvPr>
        </p:nvSpPr>
        <p:spPr>
          <a:xfrm>
            <a:off x="791794" y="540000"/>
            <a:ext cx="11880000" cy="277200"/>
          </a:xfrm>
        </p:spPr>
        <p:txBody>
          <a:bodyPr anchor="ctr">
            <a:noAutofit/>
          </a:bodyPr>
          <a:lstStyle>
            <a:lvl1pPr fontAlgn="ctr">
              <a:lnSpc>
                <a:spcPct val="100000"/>
              </a:lnSpc>
              <a:defRPr sz="1800" b="0" spc="0">
                <a:solidFill>
                  <a:srgbClr val="003B83"/>
                </a:solidFill>
              </a:defRPr>
            </a:lvl1pPr>
          </a:lstStyle>
          <a:p>
            <a:r>
              <a:rPr kumimoji="1" lang="en-US" altLang="ja-JP"/>
              <a:t>X.X Section</a:t>
            </a:r>
            <a:r>
              <a:rPr kumimoji="1" lang="ja-JP" altLang="en-US"/>
              <a:t>（節）</a:t>
            </a:r>
          </a:p>
        </p:txBody>
      </p:sp>
      <p:sp>
        <p:nvSpPr>
          <p:cNvPr id="13" name="出所">
            <a:extLst>
              <a:ext uri="{FF2B5EF4-FFF2-40B4-BE49-F238E27FC236}">
                <a16:creationId xmlns:a16="http://schemas.microsoft.com/office/drawing/2014/main" id="{3F83BBE8-3682-421A-977A-B1ADBE599A81}"/>
              </a:ext>
            </a:extLst>
          </p:cNvPr>
          <p:cNvSpPr>
            <a:spLocks noGrp="1"/>
          </p:cNvSpPr>
          <p:nvPr>
            <p:ph type="body" sz="quarter" idx="20" hasCustomPrompt="1"/>
          </p:nvPr>
        </p:nvSpPr>
        <p:spPr>
          <a:xfrm>
            <a:off x="790575" y="7028578"/>
            <a:ext cx="11880850" cy="135422"/>
          </a:xfrm>
        </p:spPr>
        <p:txBody>
          <a:bodyPr anchor="b" anchorCtr="0"/>
          <a:lstStyle>
            <a:lvl1pPr marL="252000" indent="-252000">
              <a:lnSpc>
                <a:spcPct val="110000"/>
              </a:lnSpc>
              <a:spcAft>
                <a:spcPts val="0"/>
              </a:spcAft>
              <a:buNone/>
              <a:defRPr sz="800" spc="0">
                <a:solidFill>
                  <a:srgbClr val="000000"/>
                </a:solidFill>
              </a:defRPr>
            </a:lvl1pPr>
          </a:lstStyle>
          <a:p>
            <a:pPr lvl="0"/>
            <a:r>
              <a:rPr kumimoji="1" lang="en-US" altLang="ja-JP"/>
              <a:t>Source)</a:t>
            </a:r>
          </a:p>
        </p:txBody>
      </p:sp>
      <p:sp>
        <p:nvSpPr>
          <p:cNvPr id="11" name="Page_num">
            <a:extLst>
              <a:ext uri="{FF2B5EF4-FFF2-40B4-BE49-F238E27FC236}">
                <a16:creationId xmlns:a16="http://schemas.microsoft.com/office/drawing/2014/main" id="{E12138FD-16C4-4A67-AF90-89C28B51473A}"/>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spc="0" baseline="0" smtClean="0">
                <a:solidFill>
                  <a:srgbClr val="595757"/>
                </a:solidFill>
                <a:latin typeface="+mn-lt"/>
                <a:ea typeface="+mn-ea"/>
                <a:sym typeface="Arial"/>
              </a:rPr>
              <a:pPr lvl="0" algn="ctr" fontAlgn="ctr"/>
              <a:t>‹#›</a:t>
            </a:fld>
            <a:endParaRPr lang="ja-JP" altLang="en-US" sz="650" spc="0" baseline="0">
              <a:solidFill>
                <a:srgbClr val="595757"/>
              </a:solidFill>
              <a:latin typeface="+mn-lt"/>
              <a:ea typeface="+mn-ea"/>
              <a:sym typeface="Arial"/>
            </a:endParaRPr>
          </a:p>
        </p:txBody>
      </p:sp>
    </p:spTree>
    <p:extLst>
      <p:ext uri="{BB962C8B-B14F-4D97-AF65-F5344CB8AC3E}">
        <p14:creationId xmlns:p14="http://schemas.microsoft.com/office/powerpoint/2010/main" val="245502169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中面 C">
    <p:spTree>
      <p:nvGrpSpPr>
        <p:cNvPr id="1" name=""/>
        <p:cNvGrpSpPr/>
        <p:nvPr/>
      </p:nvGrpSpPr>
      <p:grpSpPr>
        <a:xfrm>
          <a:off x="0" y="0"/>
          <a:ext cx="0" cy="0"/>
          <a:chOff x="0" y="0"/>
          <a:chExt cx="0" cy="0"/>
        </a:xfrm>
      </p:grpSpPr>
      <p:sp>
        <p:nvSpPr>
          <p:cNvPr id="14" name="サブタイトル">
            <a:extLst>
              <a:ext uri="{FF2B5EF4-FFF2-40B4-BE49-F238E27FC236}">
                <a16:creationId xmlns:a16="http://schemas.microsoft.com/office/drawing/2014/main" id="{C9B06A12-6049-401D-9A52-C798521DBAB5}"/>
              </a:ext>
            </a:extLst>
          </p:cNvPr>
          <p:cNvSpPr>
            <a:spLocks noGrp="1"/>
          </p:cNvSpPr>
          <p:nvPr>
            <p:ph type="body" sz="quarter" idx="17" hasCustomPrompt="1"/>
          </p:nvPr>
        </p:nvSpPr>
        <p:spPr>
          <a:xfrm>
            <a:off x="792000" y="2016000"/>
            <a:ext cx="11880000" cy="480131"/>
          </a:xfrm>
          <a:prstGeom prst="rect">
            <a:avLst/>
          </a:prstGeom>
        </p:spPr>
        <p:txBody>
          <a:bodyPr anchor="t" anchorCtr="0">
            <a:spAutoFit/>
          </a:bodyPr>
          <a:lstStyle>
            <a:lvl1pPr marL="0" indent="0">
              <a:lnSpc>
                <a:spcPct val="120000"/>
              </a:lnSpc>
              <a:spcBef>
                <a:spcPts val="0"/>
              </a:spcBef>
              <a:spcAft>
                <a:spcPts val="0"/>
              </a:spcAft>
              <a:buNone/>
              <a:defRPr sz="2600" b="1" baseline="0">
                <a:latin typeface="+mj-ea"/>
                <a:ea typeface="+mj-ea"/>
              </a:defRPr>
            </a:lvl1pPr>
          </a:lstStyle>
          <a:p>
            <a:pPr lvl="0"/>
            <a:r>
              <a:rPr kumimoji="1" lang="en-US" altLang="ja-JP"/>
              <a:t>Subtitle</a:t>
            </a:r>
            <a:endParaRPr kumimoji="1" lang="ja-JP" altLang="en-US"/>
          </a:p>
        </p:txBody>
      </p: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791794" y="1098000"/>
            <a:ext cx="11880000" cy="523605"/>
          </a:xfrm>
          <a:prstGeom prst="rect">
            <a:avLst/>
          </a:prstGeom>
        </p:spPr>
        <p:txBody>
          <a:bodyPr anchor="t" anchorCtr="0"/>
          <a:lstStyle>
            <a:lvl1pPr marL="0" indent="0" fontAlgn="base">
              <a:lnSpc>
                <a:spcPct val="110000"/>
              </a:lnSpc>
              <a:spcAft>
                <a:spcPts val="0"/>
              </a:spcAft>
              <a:buNone/>
              <a:defRPr sz="3600" b="1">
                <a:solidFill>
                  <a:srgbClr val="003B83"/>
                </a:solidFill>
              </a:defRPr>
            </a:lvl1pPr>
            <a:lvl2pPr marL="36000" indent="0">
              <a:buNone/>
              <a:defRPr/>
            </a:lvl2pPr>
            <a:lvl3pPr marL="288000" indent="0">
              <a:buNone/>
              <a:defRPr/>
            </a:lvl3pPr>
            <a:lvl4pPr marL="468000" indent="0">
              <a:buNone/>
              <a:defRPr/>
            </a:lvl4pPr>
            <a:lvl5pPr marL="612000" indent="0">
              <a:buNone/>
              <a:defRPr/>
            </a:lvl5pPr>
          </a:lstStyle>
          <a:p>
            <a:pPr lvl="0"/>
            <a:r>
              <a:rPr kumimoji="1" lang="en-US" altLang="ja-JP"/>
              <a:t>The page title</a:t>
            </a:r>
            <a:r>
              <a:rPr kumimoji="1" lang="ja-JP" altLang="en-US"/>
              <a:t>（</a:t>
            </a:r>
            <a:r>
              <a:rPr kumimoji="1" lang="en-US" altLang="ja-JP"/>
              <a:t>Conclusion / Message</a:t>
            </a:r>
            <a:r>
              <a:rPr kumimoji="1" lang="ja-JP" altLang="en-US"/>
              <a:t>）</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791794" y="540000"/>
            <a:ext cx="11880000" cy="276999"/>
          </a:xfrm>
        </p:spPr>
        <p:txBody>
          <a:bodyPr anchor="t" anchorCtr="0">
            <a:noAutofit/>
          </a:bodyPr>
          <a:lstStyle>
            <a:lvl1pPr fontAlgn="ctr">
              <a:defRPr sz="1800">
                <a:solidFill>
                  <a:srgbClr val="003B83"/>
                </a:solidFill>
              </a:defRPr>
            </a:lvl1pPr>
          </a:lstStyle>
          <a:p>
            <a:r>
              <a:rPr kumimoji="1" lang="en-US" altLang="ja-JP"/>
              <a:t>X.X Section</a:t>
            </a:r>
            <a:r>
              <a:rPr kumimoji="1" lang="ja-JP" altLang="en-US"/>
              <a:t>（節）</a:t>
            </a:r>
          </a:p>
        </p:txBody>
      </p:sp>
      <p:sp>
        <p:nvSpPr>
          <p:cNvPr id="9" name="テキスト">
            <a:extLst>
              <a:ext uri="{FF2B5EF4-FFF2-40B4-BE49-F238E27FC236}">
                <a16:creationId xmlns:a16="http://schemas.microsoft.com/office/drawing/2014/main" id="{EF0795E1-19BD-4A77-BD38-BC535D0AB7EA}"/>
              </a:ext>
            </a:extLst>
          </p:cNvPr>
          <p:cNvSpPr>
            <a:spLocks noGrp="1"/>
          </p:cNvSpPr>
          <p:nvPr>
            <p:ph type="body" sz="quarter" idx="20" hasCustomPrompt="1"/>
          </p:nvPr>
        </p:nvSpPr>
        <p:spPr>
          <a:xfrm>
            <a:off x="792163" y="2736000"/>
            <a:ext cx="11879262" cy="1320361"/>
          </a:xfrm>
        </p:spPr>
        <p:txBody>
          <a:bodyPr/>
          <a:lstStyle>
            <a:lvl1pPr marL="0" indent="0">
              <a:lnSpc>
                <a:spcPct val="130000"/>
              </a:lnSpc>
              <a:buNone/>
              <a:defRPr sz="2200" baseline="0">
                <a:solidFill>
                  <a:srgbClr val="000000"/>
                </a:solidFill>
              </a:defRPr>
            </a:lvl1pPr>
          </a:lstStyle>
          <a:p>
            <a:pPr lvl="0"/>
            <a:r>
              <a:rPr kumimoji="1" lang="en-US" altLang="ja-JP"/>
              <a:t>Text………………………………………………………………………………………………………………………………………………………………………………………………………………………………………………………………………………………………………</a:t>
            </a:r>
          </a:p>
        </p:txBody>
      </p:sp>
      <p:sp>
        <p:nvSpPr>
          <p:cNvPr id="11" name="出所">
            <a:extLst>
              <a:ext uri="{FF2B5EF4-FFF2-40B4-BE49-F238E27FC236}">
                <a16:creationId xmlns:a16="http://schemas.microsoft.com/office/drawing/2014/main" id="{BC43E79A-C35A-499A-A3D4-1E2F722F6EBB}"/>
              </a:ext>
            </a:extLst>
          </p:cNvPr>
          <p:cNvSpPr>
            <a:spLocks noGrp="1"/>
          </p:cNvSpPr>
          <p:nvPr>
            <p:ph type="body" sz="quarter" idx="21" hasCustomPrompt="1"/>
          </p:nvPr>
        </p:nvSpPr>
        <p:spPr>
          <a:xfrm>
            <a:off x="790575" y="7028578"/>
            <a:ext cx="11880850" cy="135422"/>
          </a:xfrm>
        </p:spPr>
        <p:txBody>
          <a:bodyPr anchor="b" anchorCtr="0"/>
          <a:lstStyle>
            <a:lvl1pPr marL="252000" indent="-252000">
              <a:lnSpc>
                <a:spcPct val="110000"/>
              </a:lnSpc>
              <a:spcAft>
                <a:spcPts val="0"/>
              </a:spcAft>
              <a:buNone/>
              <a:defRPr sz="800" spc="0">
                <a:solidFill>
                  <a:srgbClr val="000000"/>
                </a:solidFill>
              </a:defRPr>
            </a:lvl1pPr>
          </a:lstStyle>
          <a:p>
            <a:pPr lvl="0"/>
            <a:r>
              <a:rPr kumimoji="1" lang="en-US" altLang="ja-JP"/>
              <a:t>Source)</a:t>
            </a:r>
          </a:p>
        </p:txBody>
      </p:sp>
      <p:sp>
        <p:nvSpPr>
          <p:cNvPr id="13" name="Page_num">
            <a:extLst>
              <a:ext uri="{FF2B5EF4-FFF2-40B4-BE49-F238E27FC236}">
                <a16:creationId xmlns:a16="http://schemas.microsoft.com/office/drawing/2014/main" id="{FC8BA2FD-59EF-4A67-9E67-AF9FCACA6667}"/>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pic>
        <p:nvPicPr>
          <p:cNvPr id="10" name="図 9">
            <a:extLst>
              <a:ext uri="{FF2B5EF4-FFF2-40B4-BE49-F238E27FC236}">
                <a16:creationId xmlns:a16="http://schemas.microsoft.com/office/drawing/2014/main" id="{7474FFB7-DA1D-41B2-98C6-98A77410FF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Tree>
    <p:extLst>
      <p:ext uri="{BB962C8B-B14F-4D97-AF65-F5344CB8AC3E}">
        <p14:creationId xmlns:p14="http://schemas.microsoft.com/office/powerpoint/2010/main" val="2242213134"/>
      </p:ext>
    </p:extLst>
  </p:cSld>
  <p:clrMapOvr>
    <a:masterClrMapping/>
  </p:clrMapOvr>
  <p:extLst>
    <p:ext uri="{DCECCB84-F9BA-43D5-87BE-67443E8EF086}">
      <p15:sldGuideLst xmlns:p15="http://schemas.microsoft.com/office/powerpoint/2012/main">
        <p15:guide id="1" orient="horz" pos="127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中面 D">
    <p:spTree>
      <p:nvGrpSpPr>
        <p:cNvPr id="1" name=""/>
        <p:cNvGrpSpPr/>
        <p:nvPr/>
      </p:nvGrpSpPr>
      <p:grpSpPr>
        <a:xfrm>
          <a:off x="0" y="0"/>
          <a:ext cx="0" cy="0"/>
          <a:chOff x="0" y="0"/>
          <a:chExt cx="0" cy="0"/>
        </a:xfrm>
      </p:grpSpPr>
      <p:sp>
        <p:nvSpPr>
          <p:cNvPr id="19" name="サブタイトル">
            <a:extLst>
              <a:ext uri="{FF2B5EF4-FFF2-40B4-BE49-F238E27FC236}">
                <a16:creationId xmlns:a16="http://schemas.microsoft.com/office/drawing/2014/main" id="{B5D51EC1-52EA-4721-8DDC-0FC173CFA413}"/>
              </a:ext>
            </a:extLst>
          </p:cNvPr>
          <p:cNvSpPr>
            <a:spLocks noGrp="1"/>
          </p:cNvSpPr>
          <p:nvPr>
            <p:ph type="body" sz="quarter" idx="17" hasCustomPrompt="1"/>
          </p:nvPr>
        </p:nvSpPr>
        <p:spPr>
          <a:xfrm>
            <a:off x="792000" y="2016000"/>
            <a:ext cx="11880000" cy="480131"/>
          </a:xfrm>
          <a:prstGeom prst="rect">
            <a:avLst/>
          </a:prstGeom>
        </p:spPr>
        <p:txBody>
          <a:bodyPr anchor="t" anchorCtr="0">
            <a:spAutoFit/>
          </a:bodyPr>
          <a:lstStyle>
            <a:lvl1pPr marL="0" indent="0">
              <a:lnSpc>
                <a:spcPct val="120000"/>
              </a:lnSpc>
              <a:spcBef>
                <a:spcPts val="0"/>
              </a:spcBef>
              <a:spcAft>
                <a:spcPts val="0"/>
              </a:spcAft>
              <a:buNone/>
              <a:defRPr sz="2600" b="1" baseline="0">
                <a:latin typeface="+mj-ea"/>
                <a:ea typeface="+mj-ea"/>
              </a:defRPr>
            </a:lvl1pPr>
          </a:lstStyle>
          <a:p>
            <a:pPr lvl="0"/>
            <a:r>
              <a:rPr kumimoji="1" lang="en-US" altLang="ja-JP"/>
              <a:t>Subtitle</a:t>
            </a:r>
          </a:p>
        </p:txBody>
      </p: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791794" y="1098000"/>
            <a:ext cx="11880000" cy="523605"/>
          </a:xfrm>
          <a:prstGeom prst="rect">
            <a:avLst/>
          </a:prstGeom>
        </p:spPr>
        <p:txBody>
          <a:bodyPr anchor="t" anchorCtr="0"/>
          <a:lstStyle>
            <a:lvl1pPr marL="0" indent="0" fontAlgn="base">
              <a:lnSpc>
                <a:spcPct val="110000"/>
              </a:lnSpc>
              <a:spcAft>
                <a:spcPts val="0"/>
              </a:spcAft>
              <a:buNone/>
              <a:defRPr sz="3600" b="1">
                <a:solidFill>
                  <a:srgbClr val="003B83"/>
                </a:solidFill>
              </a:defRPr>
            </a:lvl1pPr>
            <a:lvl2pPr marL="36000" indent="0">
              <a:buNone/>
              <a:defRPr/>
            </a:lvl2pPr>
            <a:lvl3pPr marL="288000" indent="0">
              <a:buNone/>
              <a:defRPr/>
            </a:lvl3pPr>
            <a:lvl4pPr marL="468000" indent="0">
              <a:buNone/>
              <a:defRPr/>
            </a:lvl4pPr>
            <a:lvl5pPr marL="612000" indent="0">
              <a:buNone/>
              <a:defRPr/>
            </a:lvl5pPr>
          </a:lstStyle>
          <a:p>
            <a:pPr lvl="0"/>
            <a:r>
              <a:rPr kumimoji="1" lang="en-US" altLang="ja-JP"/>
              <a:t>The page title</a:t>
            </a:r>
            <a:r>
              <a:rPr kumimoji="1" lang="ja-JP" altLang="en-US"/>
              <a:t>（</a:t>
            </a:r>
            <a:r>
              <a:rPr kumimoji="1" lang="en-US" altLang="ja-JP"/>
              <a:t>Conclusion / Message</a:t>
            </a:r>
            <a:r>
              <a:rPr kumimoji="1" lang="ja-JP" altLang="en-US"/>
              <a:t>）</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791794" y="540000"/>
            <a:ext cx="11880000" cy="276999"/>
          </a:xfrm>
        </p:spPr>
        <p:txBody>
          <a:bodyPr anchor="t" anchorCtr="0">
            <a:noAutofit/>
          </a:bodyPr>
          <a:lstStyle>
            <a:lvl1pPr fontAlgn="ctr">
              <a:defRPr sz="1800">
                <a:solidFill>
                  <a:srgbClr val="003B83"/>
                </a:solidFill>
              </a:defRPr>
            </a:lvl1pPr>
          </a:lstStyle>
          <a:p>
            <a:r>
              <a:rPr kumimoji="1" lang="en-US" altLang="ja-JP"/>
              <a:t>X.X Section</a:t>
            </a:r>
            <a:r>
              <a:rPr kumimoji="1" lang="ja-JP" altLang="en-US"/>
              <a:t>（節）</a:t>
            </a:r>
          </a:p>
        </p:txBody>
      </p:sp>
      <p:sp>
        <p:nvSpPr>
          <p:cNvPr id="10" name="テキスト">
            <a:extLst>
              <a:ext uri="{FF2B5EF4-FFF2-40B4-BE49-F238E27FC236}">
                <a16:creationId xmlns:a16="http://schemas.microsoft.com/office/drawing/2014/main" id="{725BA4BA-8D71-4962-AD8B-332520D5E4D5}"/>
              </a:ext>
            </a:extLst>
          </p:cNvPr>
          <p:cNvSpPr>
            <a:spLocks noGrp="1"/>
          </p:cNvSpPr>
          <p:nvPr>
            <p:ph type="body" sz="quarter" idx="22" hasCustomPrompt="1"/>
          </p:nvPr>
        </p:nvSpPr>
        <p:spPr>
          <a:xfrm>
            <a:off x="792163" y="2736000"/>
            <a:ext cx="5651500" cy="2640723"/>
          </a:xfrm>
        </p:spPr>
        <p:txBody>
          <a:bodyPr/>
          <a:lstStyle>
            <a:lvl1pPr marL="0" indent="0" algn="just">
              <a:lnSpc>
                <a:spcPct val="130000"/>
              </a:lnSpc>
              <a:buNone/>
              <a:defRPr sz="2200" baseline="0">
                <a:solidFill>
                  <a:srgbClr val="000000"/>
                </a:solidFill>
              </a:defRPr>
            </a:lvl1pPr>
          </a:lstStyle>
          <a:p>
            <a:pPr lvl="0"/>
            <a:r>
              <a:rPr kumimoji="1" lang="en-US" altLang="ja-JP"/>
              <a:t>Text………………………………………………………………………………………………………………………………………………………………………………………………………………………………………………………………………………………………………</a:t>
            </a:r>
          </a:p>
        </p:txBody>
      </p:sp>
      <p:sp>
        <p:nvSpPr>
          <p:cNvPr id="11" name="テキスト">
            <a:extLst>
              <a:ext uri="{FF2B5EF4-FFF2-40B4-BE49-F238E27FC236}">
                <a16:creationId xmlns:a16="http://schemas.microsoft.com/office/drawing/2014/main" id="{3820A1E3-61D1-4B8A-81D1-B130A5AAD0A1}"/>
              </a:ext>
            </a:extLst>
          </p:cNvPr>
          <p:cNvSpPr>
            <a:spLocks noGrp="1"/>
          </p:cNvSpPr>
          <p:nvPr>
            <p:ph type="body" sz="quarter" idx="23" hasCustomPrompt="1"/>
          </p:nvPr>
        </p:nvSpPr>
        <p:spPr>
          <a:xfrm>
            <a:off x="7020500" y="2736000"/>
            <a:ext cx="5651500" cy="2640723"/>
          </a:xfrm>
        </p:spPr>
        <p:txBody>
          <a:bodyPr/>
          <a:lstStyle>
            <a:lvl1pPr marL="0" indent="0" algn="just">
              <a:lnSpc>
                <a:spcPct val="130000"/>
              </a:lnSpc>
              <a:buNone/>
              <a:defRPr sz="2200" baseline="0">
                <a:solidFill>
                  <a:srgbClr val="000000"/>
                </a:solidFill>
              </a:defRPr>
            </a:lvl1pPr>
          </a:lstStyle>
          <a:p>
            <a:pPr lvl="0"/>
            <a:r>
              <a:rPr kumimoji="1" lang="en-US" altLang="ja-JP"/>
              <a:t>Text………………………………………………………………………………………………………………………………………………………………………………………………………………………………………………………………………………………………………</a:t>
            </a:r>
          </a:p>
        </p:txBody>
      </p:sp>
      <p:sp>
        <p:nvSpPr>
          <p:cNvPr id="12" name="出所">
            <a:extLst>
              <a:ext uri="{FF2B5EF4-FFF2-40B4-BE49-F238E27FC236}">
                <a16:creationId xmlns:a16="http://schemas.microsoft.com/office/drawing/2014/main" id="{D5AD29E7-FEDA-4875-AE6E-AAC860A18CE0}"/>
              </a:ext>
            </a:extLst>
          </p:cNvPr>
          <p:cNvSpPr>
            <a:spLocks noGrp="1"/>
          </p:cNvSpPr>
          <p:nvPr>
            <p:ph type="body" sz="quarter" idx="24" hasCustomPrompt="1"/>
          </p:nvPr>
        </p:nvSpPr>
        <p:spPr>
          <a:xfrm>
            <a:off x="790575" y="7028578"/>
            <a:ext cx="11880850" cy="135422"/>
          </a:xfrm>
        </p:spPr>
        <p:txBody>
          <a:bodyPr anchor="b" anchorCtr="0"/>
          <a:lstStyle>
            <a:lvl1pPr marL="252000" indent="-252000">
              <a:lnSpc>
                <a:spcPct val="110000"/>
              </a:lnSpc>
              <a:spcAft>
                <a:spcPts val="0"/>
              </a:spcAft>
              <a:buNone/>
              <a:defRPr sz="800" spc="0">
                <a:solidFill>
                  <a:srgbClr val="000000"/>
                </a:solidFill>
              </a:defRPr>
            </a:lvl1pPr>
          </a:lstStyle>
          <a:p>
            <a:pPr lvl="0"/>
            <a:r>
              <a:rPr kumimoji="1" lang="en-US" altLang="ja-JP"/>
              <a:t>Source)</a:t>
            </a:r>
          </a:p>
        </p:txBody>
      </p:sp>
      <p:sp>
        <p:nvSpPr>
          <p:cNvPr id="13" name="Page_num">
            <a:extLst>
              <a:ext uri="{FF2B5EF4-FFF2-40B4-BE49-F238E27FC236}">
                <a16:creationId xmlns:a16="http://schemas.microsoft.com/office/drawing/2014/main" id="{79EA1EDA-DDC3-4118-8CE5-7E5C0D97A3FC}"/>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pic>
        <p:nvPicPr>
          <p:cNvPr id="16" name="図 15">
            <a:extLst>
              <a:ext uri="{FF2B5EF4-FFF2-40B4-BE49-F238E27FC236}">
                <a16:creationId xmlns:a16="http://schemas.microsoft.com/office/drawing/2014/main" id="{9F774D0A-D2BF-4984-946D-3E24729DA9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Tree>
    <p:extLst>
      <p:ext uri="{BB962C8B-B14F-4D97-AF65-F5344CB8AC3E}">
        <p14:creationId xmlns:p14="http://schemas.microsoft.com/office/powerpoint/2010/main" val="3960656348"/>
      </p:ext>
    </p:extLst>
  </p:cSld>
  <p:clrMapOvr>
    <a:masterClrMapping/>
  </p:clrMapOvr>
  <p:extLst>
    <p:ext uri="{DCECCB84-F9BA-43D5-87BE-67443E8EF086}">
      <p15:sldGuideLst xmlns:p15="http://schemas.microsoft.com/office/powerpoint/2012/main">
        <p15:guide id="1" orient="horz" pos="12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面 タイトルのみ">
    <p:spTree>
      <p:nvGrpSpPr>
        <p:cNvPr id="1" name=""/>
        <p:cNvGrpSpPr/>
        <p:nvPr/>
      </p:nvGrpSpPr>
      <p:grpSpPr>
        <a:xfrm>
          <a:off x="0" y="0"/>
          <a:ext cx="0" cy="0"/>
          <a:chOff x="0" y="0"/>
          <a:chExt cx="0" cy="0"/>
        </a:xfrm>
      </p:grpSpPr>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791794" y="1098000"/>
            <a:ext cx="11880000" cy="523605"/>
          </a:xfrm>
          <a:prstGeom prst="rect">
            <a:avLst/>
          </a:prstGeom>
        </p:spPr>
        <p:txBody>
          <a:bodyPr anchor="t" anchorCtr="0"/>
          <a:lstStyle>
            <a:lvl1pPr marL="0" indent="0" fontAlgn="base">
              <a:lnSpc>
                <a:spcPct val="110000"/>
              </a:lnSpc>
              <a:spcAft>
                <a:spcPts val="0"/>
              </a:spcAft>
              <a:buNone/>
              <a:defRPr sz="3600" b="1" baseline="0">
                <a:solidFill>
                  <a:srgbClr val="003B83"/>
                </a:solidFill>
              </a:defRPr>
            </a:lvl1pPr>
            <a:lvl2pPr marL="36000" indent="0">
              <a:buNone/>
              <a:defRPr/>
            </a:lvl2pPr>
            <a:lvl3pPr marL="288000" indent="0">
              <a:buNone/>
              <a:defRPr/>
            </a:lvl3pPr>
            <a:lvl4pPr marL="468000" indent="0">
              <a:buNone/>
              <a:defRPr/>
            </a:lvl4pPr>
            <a:lvl5pPr marL="612000" indent="0">
              <a:buNone/>
              <a:defRPr/>
            </a:lvl5pPr>
          </a:lstStyle>
          <a:p>
            <a:pPr lvl="0"/>
            <a:r>
              <a:rPr kumimoji="1" lang="en-US" altLang="ja-JP"/>
              <a:t>The page title</a:t>
            </a:r>
            <a:r>
              <a:rPr kumimoji="1" lang="ja-JP" altLang="en-US"/>
              <a:t>（</a:t>
            </a:r>
            <a:r>
              <a:rPr kumimoji="1" lang="en-US" altLang="ja-JP"/>
              <a:t>Conclusion / Message</a:t>
            </a:r>
            <a:r>
              <a:rPr kumimoji="1" lang="ja-JP" altLang="en-US"/>
              <a:t>）</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791794" y="540000"/>
            <a:ext cx="11880000" cy="276999"/>
          </a:xfrm>
        </p:spPr>
        <p:txBody>
          <a:bodyPr anchor="t" anchorCtr="0">
            <a:noAutofit/>
          </a:bodyPr>
          <a:lstStyle>
            <a:lvl1pPr fontAlgn="ctr">
              <a:defRPr sz="1800">
                <a:solidFill>
                  <a:srgbClr val="003B83"/>
                </a:solidFill>
              </a:defRPr>
            </a:lvl1pPr>
          </a:lstStyle>
          <a:p>
            <a:r>
              <a:rPr kumimoji="1" lang="en-US" altLang="ja-JP"/>
              <a:t>X.X Section</a:t>
            </a:r>
            <a:r>
              <a:rPr kumimoji="1" lang="ja-JP" altLang="en-US"/>
              <a:t>（節）</a:t>
            </a:r>
          </a:p>
        </p:txBody>
      </p:sp>
      <p:sp>
        <p:nvSpPr>
          <p:cNvPr id="9" name="テキスト">
            <a:extLst>
              <a:ext uri="{FF2B5EF4-FFF2-40B4-BE49-F238E27FC236}">
                <a16:creationId xmlns:a16="http://schemas.microsoft.com/office/drawing/2014/main" id="{52C96395-67D3-4C16-A7B6-F1AA6F1D1A0A}"/>
              </a:ext>
            </a:extLst>
          </p:cNvPr>
          <p:cNvSpPr>
            <a:spLocks noGrp="1"/>
          </p:cNvSpPr>
          <p:nvPr>
            <p:ph type="body" sz="quarter" idx="20" hasCustomPrompt="1"/>
          </p:nvPr>
        </p:nvSpPr>
        <p:spPr>
          <a:xfrm>
            <a:off x="790575" y="7028578"/>
            <a:ext cx="11880850" cy="135422"/>
          </a:xfrm>
        </p:spPr>
        <p:txBody>
          <a:bodyPr anchor="b" anchorCtr="0"/>
          <a:lstStyle>
            <a:lvl1pPr marL="252000" indent="-252000">
              <a:lnSpc>
                <a:spcPct val="110000"/>
              </a:lnSpc>
              <a:spcAft>
                <a:spcPts val="0"/>
              </a:spcAft>
              <a:buNone/>
              <a:defRPr sz="800" spc="0">
                <a:solidFill>
                  <a:srgbClr val="000000"/>
                </a:solidFill>
              </a:defRPr>
            </a:lvl1pPr>
          </a:lstStyle>
          <a:p>
            <a:pPr lvl="0"/>
            <a:r>
              <a:rPr kumimoji="1" lang="en-US" altLang="ja-JP"/>
              <a:t>Source)</a:t>
            </a:r>
          </a:p>
        </p:txBody>
      </p:sp>
      <p:sp>
        <p:nvSpPr>
          <p:cNvPr id="11" name="Page_num">
            <a:extLst>
              <a:ext uri="{FF2B5EF4-FFF2-40B4-BE49-F238E27FC236}">
                <a16:creationId xmlns:a16="http://schemas.microsoft.com/office/drawing/2014/main" id="{0BB77E43-1DD3-431F-89B3-5B7FE202D245}"/>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pic>
        <p:nvPicPr>
          <p:cNvPr id="8" name="図 7">
            <a:extLst>
              <a:ext uri="{FF2B5EF4-FFF2-40B4-BE49-F238E27FC236}">
                <a16:creationId xmlns:a16="http://schemas.microsoft.com/office/drawing/2014/main" id="{C4D5F3CA-24FB-443E-A5CC-291F1F7FB0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Tree>
    <p:extLst>
      <p:ext uri="{BB962C8B-B14F-4D97-AF65-F5344CB8AC3E}">
        <p14:creationId xmlns:p14="http://schemas.microsoft.com/office/powerpoint/2010/main" val="20278348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D80133D-61BD-4359-A2A9-040DFE7BD16C}"/>
              </a:ext>
            </a:extLst>
          </p:cNvPr>
          <p:cNvSpPr txBox="1"/>
          <p:nvPr userDrawn="1"/>
        </p:nvSpPr>
        <p:spPr>
          <a:xfrm>
            <a:off x="359794" y="7290000"/>
            <a:ext cx="12744000" cy="100027"/>
          </a:xfrm>
          <a:prstGeom prst="rect">
            <a:avLst/>
          </a:prstGeom>
          <a:noFill/>
        </p:spPr>
        <p:txBody>
          <a:bodyPr wrap="square" lIns="0" tIns="0" rIns="0" bIns="0" rtlCol="0">
            <a:spAutoFit/>
          </a:bodyPr>
          <a:lstStyle/>
          <a:p>
            <a:pPr marL="0" marR="0" lvl="0" indent="0" algn="l" defTabSz="1007772" rtl="0" eaLnBrk="1" fontAlgn="ctr" latinLnBrk="0" hangingPunct="1">
              <a:lnSpc>
                <a:spcPct val="100000"/>
              </a:lnSpc>
              <a:spcBef>
                <a:spcPts val="0"/>
              </a:spcBef>
              <a:spcAft>
                <a:spcPts val="0"/>
              </a:spcAft>
              <a:buClr>
                <a:srgbClr val="000000"/>
              </a:buClr>
              <a:buSzTx/>
              <a:buFontTx/>
              <a:buNone/>
              <a:tabLst/>
              <a:defRPr/>
            </a:pPr>
            <a:r>
              <a:rPr kumimoji="1" lang="en-US" altLang="ja-JP" sz="650" spc="0">
                <a:solidFill>
                  <a:srgbClr val="595757"/>
                </a:solidFill>
              </a:rPr>
              <a:t>Copyright © Mitsubishi Research Institute</a:t>
            </a:r>
            <a:endParaRPr kumimoji="1" lang="ja-JP" altLang="en-US" sz="650" spc="0">
              <a:solidFill>
                <a:srgbClr val="595757"/>
              </a:solidFill>
            </a:endParaRPr>
          </a:p>
        </p:txBody>
      </p:sp>
      <p:sp>
        <p:nvSpPr>
          <p:cNvPr id="3" name="Text Placeholder">
            <a:extLst>
              <a:ext uri="{FF2B5EF4-FFF2-40B4-BE49-F238E27FC236}">
                <a16:creationId xmlns:a16="http://schemas.microsoft.com/office/drawing/2014/main" id="{540BD93A-E447-40FF-A4E0-01407C4E873C}"/>
              </a:ext>
            </a:extLst>
          </p:cNvPr>
          <p:cNvSpPr>
            <a:spLocks noGrp="1"/>
          </p:cNvSpPr>
          <p:nvPr>
            <p:ph type="body" idx="1"/>
          </p:nvPr>
        </p:nvSpPr>
        <p:spPr>
          <a:xfrm>
            <a:off x="791794" y="2160000"/>
            <a:ext cx="11880000" cy="2936188"/>
          </a:xfrm>
          <a:prstGeom prst="rect">
            <a:avLst/>
          </a:prstGeom>
        </p:spPr>
        <p:txBody>
          <a:bodyPr vert="horz" lIns="0" tIns="0" rIns="0" bIns="0" rtlCol="0">
            <a:spAutoFit/>
          </a:bodyPr>
          <a:lstStyle/>
          <a:p>
            <a:pPr lvl="0"/>
            <a:r>
              <a:rPr kumimoji="1" lang="en-US" altLang="ja-JP"/>
              <a:t>Master</a:t>
            </a:r>
            <a:r>
              <a:rPr kumimoji="1" lang="ja-JP" altLang="en-US"/>
              <a:t> </a:t>
            </a:r>
            <a:r>
              <a:rPr kumimoji="1" lang="en-US" altLang="ja-JP"/>
              <a:t>32pt</a:t>
            </a:r>
            <a:endParaRPr kumimoji="1" lang="ja-JP" altLang="en-US"/>
          </a:p>
          <a:p>
            <a:pPr lvl="1"/>
            <a:r>
              <a:rPr kumimoji="1" lang="en-US" altLang="ja-JP"/>
              <a:t>2nd</a:t>
            </a:r>
            <a:r>
              <a:rPr kumimoji="1" lang="ja-JP" altLang="en-US"/>
              <a:t> </a:t>
            </a:r>
            <a:r>
              <a:rPr kumimoji="1" lang="en-US" altLang="ja-JP"/>
              <a:t>28pt</a:t>
            </a:r>
            <a:endParaRPr kumimoji="1" lang="ja-JP" altLang="en-US"/>
          </a:p>
          <a:p>
            <a:pPr lvl="2"/>
            <a:r>
              <a:rPr kumimoji="1" lang="en-US" altLang="ja-JP"/>
              <a:t>3rd</a:t>
            </a:r>
            <a:r>
              <a:rPr kumimoji="1" lang="ja-JP" altLang="en-US"/>
              <a:t> </a:t>
            </a:r>
            <a:r>
              <a:rPr kumimoji="1" lang="en-US" altLang="ja-JP"/>
              <a:t>24pt</a:t>
            </a:r>
            <a:endParaRPr kumimoji="1" lang="ja-JP" altLang="en-US"/>
          </a:p>
          <a:p>
            <a:pPr lvl="3"/>
            <a:r>
              <a:rPr kumimoji="1" lang="en-US" altLang="ja-JP"/>
              <a:t>4th</a:t>
            </a:r>
            <a:r>
              <a:rPr kumimoji="1" lang="ja-JP" altLang="en-US"/>
              <a:t> </a:t>
            </a:r>
            <a:r>
              <a:rPr kumimoji="1" lang="en-US" altLang="ja-JP"/>
              <a:t>20pt</a:t>
            </a:r>
            <a:endParaRPr kumimoji="1" lang="ja-JP" altLang="en-US"/>
          </a:p>
          <a:p>
            <a:pPr lvl="4"/>
            <a:r>
              <a:rPr kumimoji="1" lang="en-US" altLang="ja-JP"/>
              <a:t>5th</a:t>
            </a:r>
            <a:r>
              <a:rPr kumimoji="1" lang="ja-JP" altLang="en-US"/>
              <a:t> </a:t>
            </a:r>
            <a:r>
              <a:rPr kumimoji="1" lang="en-US" altLang="ja-JP"/>
              <a:t>20pt</a:t>
            </a:r>
            <a:endParaRPr kumimoji="1" lang="ja-JP" altLang="en-US"/>
          </a:p>
        </p:txBody>
      </p:sp>
      <p:sp>
        <p:nvSpPr>
          <p:cNvPr id="13" name="Title Placeholder">
            <a:extLst>
              <a:ext uri="{FF2B5EF4-FFF2-40B4-BE49-F238E27FC236}">
                <a16:creationId xmlns:a16="http://schemas.microsoft.com/office/drawing/2014/main" id="{9B792164-17FE-4265-A0AF-97ACBB3F5157}"/>
              </a:ext>
            </a:extLst>
          </p:cNvPr>
          <p:cNvSpPr>
            <a:spLocks noGrp="1"/>
          </p:cNvSpPr>
          <p:nvPr>
            <p:ph type="title"/>
          </p:nvPr>
        </p:nvSpPr>
        <p:spPr>
          <a:xfrm>
            <a:off x="791794" y="947528"/>
            <a:ext cx="11880000" cy="671722"/>
          </a:xfrm>
          <a:prstGeom prst="rect">
            <a:avLst/>
          </a:prstGeom>
        </p:spPr>
        <p:txBody>
          <a:bodyPr vert="horz" lIns="0" tIns="0" rIns="0" bIns="0" rtlCol="0" anchor="ctr">
            <a:spAutoFit/>
          </a:body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1" lang="en-US" altLang="ja-JP" sz="4850" b="1" i="0" u="none" strike="noStrike" kern="1200" cap="none" spc="0" normalizeH="0" baseline="0" noProof="0">
                <a:ln>
                  <a:noFill/>
                </a:ln>
                <a:solidFill>
                  <a:srgbClr val="003B83"/>
                </a:solidFill>
                <a:effectLst/>
                <a:uLnTx/>
                <a:uFillTx/>
                <a:latin typeface="+mj-lt"/>
                <a:ea typeface="+mj-ea"/>
              </a:rPr>
              <a:t>Master title</a:t>
            </a:r>
          </a:p>
        </p:txBody>
      </p:sp>
    </p:spTree>
    <p:extLst>
      <p:ext uri="{BB962C8B-B14F-4D97-AF65-F5344CB8AC3E}">
        <p14:creationId xmlns:p14="http://schemas.microsoft.com/office/powerpoint/2010/main" val="2275262446"/>
      </p:ext>
    </p:extLst>
  </p:cSld>
  <p:clrMap bg1="lt1" tx1="dk1" bg2="lt2" tx2="dk2" accent1="accent1" accent2="accent2" accent3="accent3" accent4="accent4" accent5="accent5" accent6="accent6" hlink="hlink" folHlink="folHlink"/>
  <p:sldLayoutIdLst>
    <p:sldLayoutId id="2147483719" r:id="rId1"/>
    <p:sldLayoutId id="2147483745" r:id="rId2"/>
    <p:sldLayoutId id="2147483741" r:id="rId3"/>
    <p:sldLayoutId id="2147483744" r:id="rId4"/>
    <p:sldLayoutId id="2147483742" r:id="rId5"/>
    <p:sldLayoutId id="2147483717" r:id="rId6"/>
    <p:sldLayoutId id="2147483736" r:id="rId7"/>
    <p:sldLayoutId id="2147483739" r:id="rId8"/>
    <p:sldLayoutId id="2147483743" r:id="rId9"/>
    <p:sldLayoutId id="2147483722" r:id="rId10"/>
    <p:sldLayoutId id="2147483718" r:id="rId11"/>
  </p:sldLayoutIdLst>
  <p:hf hdr="0" dt="0"/>
  <p:txStyles>
    <p:titleStyle>
      <a:lvl1pPr marL="0" marR="0" indent="0" algn="l" defTabSz="1007943" rtl="0" eaLnBrk="1" fontAlgn="base" latinLnBrk="0" hangingPunct="1">
        <a:lnSpc>
          <a:spcPct val="100000"/>
        </a:lnSpc>
        <a:spcBef>
          <a:spcPct val="0"/>
        </a:spcBef>
        <a:spcAft>
          <a:spcPts val="0"/>
        </a:spcAft>
        <a:buClrTx/>
        <a:buSzTx/>
        <a:buFontTx/>
        <a:buNone/>
        <a:tabLst/>
        <a:defRPr kumimoji="1" sz="4800" kern="1200" spc="0" baseline="0">
          <a:solidFill>
            <a:schemeClr val="tx1"/>
          </a:solidFill>
          <a:latin typeface="+mj-lt"/>
          <a:ea typeface="+mj-ea"/>
          <a:cs typeface="+mj-cs"/>
        </a:defRPr>
      </a:lvl1pPr>
    </p:titleStyle>
    <p:body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98" userDrawn="1">
          <p15:clr>
            <a:srgbClr val="F26B43"/>
          </p15:clr>
        </p15:guide>
        <p15:guide id="3" pos="7982" userDrawn="1">
          <p15:clr>
            <a:srgbClr val="F26B43"/>
          </p15:clr>
        </p15:guide>
        <p15:guide id="4" orient="horz" pos="1020" userDrawn="1">
          <p15:clr>
            <a:srgbClr val="F26B43"/>
          </p15:clr>
        </p15:guide>
        <p15:guide id="7" orient="horz" pos="340" userDrawn="1">
          <p15:clr>
            <a:srgbClr val="F26B43"/>
          </p15:clr>
        </p15:guide>
        <p15:guide id="9" orient="horz" pos="4508" userDrawn="1">
          <p15:clr>
            <a:srgbClr val="F26B43"/>
          </p15:clr>
        </p15:guide>
        <p15:guide id="10" pos="4059" userDrawn="1">
          <p15:clr>
            <a:srgbClr val="F26B43"/>
          </p15:clr>
        </p15:guide>
        <p15:guide id="11" pos="44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publicdomainq.net/old-couple-000612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robotcare.jp/en/casestudy/index.php?lang=en&amp;PHPSESSID=eshrfatbjbvdi1rti1kpkgrghk"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26" Type="http://schemas.openxmlformats.org/officeDocument/2006/relationships/image" Target="../media/image54.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25.xml"/><Relationship Id="rId16" Type="http://schemas.openxmlformats.org/officeDocument/2006/relationships/image" Target="../media/image44.svg"/><Relationship Id="rId20" Type="http://schemas.openxmlformats.org/officeDocument/2006/relationships/image" Target="../media/image48.svg"/><Relationship Id="rId29"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34.svg"/><Relationship Id="rId11" Type="http://schemas.openxmlformats.org/officeDocument/2006/relationships/image" Target="../media/image39.png"/><Relationship Id="rId24" Type="http://schemas.openxmlformats.org/officeDocument/2006/relationships/image" Target="../media/image52.sv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svg"/><Relationship Id="rId19" Type="http://schemas.openxmlformats.org/officeDocument/2006/relationships/image" Target="../media/image47.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 Id="rId22" Type="http://schemas.openxmlformats.org/officeDocument/2006/relationships/image" Target="../media/image50.svg"/><Relationship Id="rId27"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mhlw.go.jp/stf/shingi2/0000198094_00013.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5B0919B-5391-4246-BF81-1D6DA279FB71}"/>
              </a:ext>
            </a:extLst>
          </p:cNvPr>
          <p:cNvSpPr>
            <a:spLocks noGrp="1"/>
          </p:cNvSpPr>
          <p:nvPr>
            <p:ph type="title"/>
          </p:nvPr>
        </p:nvSpPr>
        <p:spPr>
          <a:xfrm>
            <a:off x="2157222" y="1146475"/>
            <a:ext cx="8449818" cy="1907382"/>
          </a:xfrm>
        </p:spPr>
        <p:txBody>
          <a:bodyPr/>
          <a:lstStyle/>
          <a:p>
            <a:r>
              <a:rPr lang="en-US" altLang="ja-JP" sz="5400" dirty="0" err="1">
                <a:latin typeface="Times New Roman" panose="02020603050405020304" pitchFamily="18" charset="0"/>
                <a:cs typeface="Times New Roman" panose="02020603050405020304" pitchFamily="18" charset="0"/>
              </a:rPr>
              <a:t>Đổi</a:t>
            </a:r>
            <a:r>
              <a:rPr lang="en-US" altLang="ja-JP" sz="5400" dirty="0">
                <a:latin typeface="Times New Roman" panose="02020603050405020304" pitchFamily="18" charset="0"/>
                <a:cs typeface="Times New Roman" panose="02020603050405020304" pitchFamily="18" charset="0"/>
              </a:rPr>
              <a:t> </a:t>
            </a:r>
            <a:r>
              <a:rPr lang="en-US" altLang="ja-JP" sz="5400" dirty="0" err="1">
                <a:latin typeface="Times New Roman" panose="02020603050405020304" pitchFamily="18" charset="0"/>
                <a:cs typeface="Times New Roman" panose="02020603050405020304" pitchFamily="18" charset="0"/>
              </a:rPr>
              <a:t>mới</a:t>
            </a:r>
            <a:r>
              <a:rPr lang="en-US" altLang="ja-JP" sz="5400" dirty="0">
                <a:latin typeface="Times New Roman" panose="02020603050405020304" pitchFamily="18" charset="0"/>
                <a:cs typeface="Times New Roman" panose="02020603050405020304" pitchFamily="18" charset="0"/>
              </a:rPr>
              <a:t> </a:t>
            </a:r>
            <a:r>
              <a:rPr lang="en-US" altLang="ja-JP" sz="5400" dirty="0" err="1">
                <a:latin typeface="Times New Roman" panose="02020603050405020304" pitchFamily="18" charset="0"/>
                <a:cs typeface="Times New Roman" panose="02020603050405020304" pitchFamily="18" charset="0"/>
              </a:rPr>
              <a:t>công</a:t>
            </a:r>
            <a:r>
              <a:rPr lang="en-US" altLang="ja-JP" sz="5400" dirty="0">
                <a:latin typeface="Times New Roman" panose="02020603050405020304" pitchFamily="18" charset="0"/>
                <a:cs typeface="Times New Roman" panose="02020603050405020304" pitchFamily="18" charset="0"/>
              </a:rPr>
              <a:t> </a:t>
            </a:r>
            <a:r>
              <a:rPr lang="en-US" altLang="ja-JP" sz="5400" dirty="0" err="1">
                <a:latin typeface="Times New Roman" panose="02020603050405020304" pitchFamily="18" charset="0"/>
                <a:cs typeface="Times New Roman" panose="02020603050405020304" pitchFamily="18" charset="0"/>
              </a:rPr>
              <a:t>nghệ</a:t>
            </a:r>
            <a:r>
              <a:rPr lang="en-US" altLang="ja-JP" sz="5400" dirty="0">
                <a:latin typeface="Times New Roman" panose="02020603050405020304" pitchFamily="18" charset="0"/>
                <a:cs typeface="Times New Roman" panose="02020603050405020304" pitchFamily="18" charset="0"/>
              </a:rPr>
              <a:t> </a:t>
            </a:r>
            <a:r>
              <a:rPr lang="en-US" altLang="ja-JP" sz="5400" dirty="0" err="1">
                <a:latin typeface="Times New Roman" panose="02020603050405020304" pitchFamily="18" charset="0"/>
                <a:cs typeface="Times New Roman" panose="02020603050405020304" pitchFamily="18" charset="0"/>
              </a:rPr>
              <a:t>trong</a:t>
            </a:r>
            <a:r>
              <a:rPr lang="en-US" altLang="ja-JP" sz="5400" dirty="0">
                <a:latin typeface="Times New Roman" panose="02020603050405020304" pitchFamily="18" charset="0"/>
                <a:cs typeface="Times New Roman" panose="02020603050405020304" pitchFamily="18" charset="0"/>
              </a:rPr>
              <a:t> </a:t>
            </a:r>
            <a:br>
              <a:rPr lang="en-US" altLang="ja-JP" sz="5400" dirty="0">
                <a:latin typeface="Times New Roman" panose="02020603050405020304" pitchFamily="18" charset="0"/>
                <a:cs typeface="Times New Roman" panose="02020603050405020304" pitchFamily="18" charset="0"/>
              </a:rPr>
            </a:br>
            <a:r>
              <a:rPr lang="en-US" altLang="ja-JP" sz="5400" dirty="0" err="1">
                <a:latin typeface="Times New Roman" panose="02020603050405020304" pitchFamily="18" charset="0"/>
                <a:cs typeface="Times New Roman" panose="02020603050405020304" pitchFamily="18" charset="0"/>
              </a:rPr>
              <a:t>xã</a:t>
            </a:r>
            <a:r>
              <a:rPr lang="en-US" altLang="ja-JP" sz="5400" dirty="0">
                <a:latin typeface="Times New Roman" panose="02020603050405020304" pitchFamily="18" charset="0"/>
                <a:cs typeface="Times New Roman" panose="02020603050405020304" pitchFamily="18" charset="0"/>
              </a:rPr>
              <a:t> </a:t>
            </a:r>
            <a:r>
              <a:rPr lang="en-US" altLang="ja-JP" sz="5400" dirty="0" err="1">
                <a:latin typeface="Times New Roman" panose="02020603050405020304" pitchFamily="18" charset="0"/>
                <a:cs typeface="Times New Roman" panose="02020603050405020304" pitchFamily="18" charset="0"/>
              </a:rPr>
              <a:t>hội</a:t>
            </a:r>
            <a:r>
              <a:rPr lang="en-US" altLang="ja-JP" sz="5400" dirty="0">
                <a:latin typeface="Times New Roman" panose="02020603050405020304" pitchFamily="18" charset="0"/>
                <a:cs typeface="Times New Roman" panose="02020603050405020304" pitchFamily="18" charset="0"/>
              </a:rPr>
              <a:t> </a:t>
            </a:r>
            <a:r>
              <a:rPr lang="en-US" altLang="ja-JP" sz="5400" dirty="0" err="1">
                <a:latin typeface="Times New Roman" panose="02020603050405020304" pitchFamily="18" charset="0"/>
                <a:cs typeface="Times New Roman" panose="02020603050405020304" pitchFamily="18" charset="0"/>
              </a:rPr>
              <a:t>già</a:t>
            </a:r>
            <a:r>
              <a:rPr lang="en-US" altLang="ja-JP" sz="5400" dirty="0">
                <a:latin typeface="Times New Roman" panose="02020603050405020304" pitchFamily="18" charset="0"/>
                <a:cs typeface="Times New Roman" panose="02020603050405020304" pitchFamily="18" charset="0"/>
              </a:rPr>
              <a:t> ở </a:t>
            </a:r>
            <a:r>
              <a:rPr lang="en-US" altLang="ja-JP" sz="5400" dirty="0" err="1">
                <a:latin typeface="Times New Roman" panose="02020603050405020304" pitchFamily="18" charset="0"/>
                <a:cs typeface="Times New Roman" panose="02020603050405020304" pitchFamily="18" charset="0"/>
              </a:rPr>
              <a:t>Nhật</a:t>
            </a:r>
            <a:r>
              <a:rPr lang="en-US" altLang="ja-JP" sz="5400" dirty="0">
                <a:latin typeface="Times New Roman" panose="02020603050405020304" pitchFamily="18" charset="0"/>
                <a:cs typeface="Times New Roman" panose="02020603050405020304" pitchFamily="18" charset="0"/>
              </a:rPr>
              <a:t> </a:t>
            </a:r>
            <a:r>
              <a:rPr lang="en-US" altLang="ja-JP" sz="5400" dirty="0" err="1">
                <a:latin typeface="Times New Roman" panose="02020603050405020304" pitchFamily="18" charset="0"/>
                <a:cs typeface="Times New Roman" panose="02020603050405020304" pitchFamily="18" charset="0"/>
              </a:rPr>
              <a:t>Bản</a:t>
            </a:r>
            <a:r>
              <a:rPr lang="en-US" altLang="ja-JP" sz="5400" dirty="0">
                <a:latin typeface="Times New Roman" panose="02020603050405020304" pitchFamily="18" charset="0"/>
                <a:cs typeface="Times New Roman" panose="02020603050405020304" pitchFamily="18" charset="0"/>
              </a:rPr>
              <a:t> </a:t>
            </a:r>
            <a:endParaRPr lang="ja-JP" altLang="en-US" sz="5400" dirty="0">
              <a:latin typeface="Times New Roman" panose="02020603050405020304" pitchFamily="18" charset="0"/>
              <a:cs typeface="Times New Roman" panose="02020603050405020304" pitchFamily="18" charset="0"/>
            </a:endParaRPr>
          </a:p>
        </p:txBody>
      </p:sp>
      <p:sp>
        <p:nvSpPr>
          <p:cNvPr id="5" name="テキスト プレースホルダー 4">
            <a:extLst>
              <a:ext uri="{FF2B5EF4-FFF2-40B4-BE49-F238E27FC236}">
                <a16:creationId xmlns:a16="http://schemas.microsoft.com/office/drawing/2014/main" id="{830C1096-68A9-4632-94E1-4592E0C0F43C}"/>
              </a:ext>
            </a:extLst>
          </p:cNvPr>
          <p:cNvSpPr>
            <a:spLocks noGrp="1"/>
          </p:cNvSpPr>
          <p:nvPr>
            <p:ph type="body" sz="quarter" idx="11"/>
          </p:nvPr>
        </p:nvSpPr>
        <p:spPr>
          <a:xfrm>
            <a:off x="2268538" y="5364000"/>
            <a:ext cx="10402887" cy="664797"/>
          </a:xfrm>
        </p:spPr>
        <p:txBody>
          <a:bodyPr/>
          <a:lstStyle/>
          <a:p>
            <a:r>
              <a:rPr lang="en-US" altLang="ja-JP" dirty="0"/>
              <a:t>Healthcare and Wellness Division </a:t>
            </a:r>
          </a:p>
          <a:p>
            <a:r>
              <a:rPr lang="en-US" altLang="ja-JP" dirty="0"/>
              <a:t>Kei  Sugiyama</a:t>
            </a:r>
          </a:p>
        </p:txBody>
      </p:sp>
      <p:sp>
        <p:nvSpPr>
          <p:cNvPr id="6" name="Text Box 32">
            <a:extLst>
              <a:ext uri="{FF2B5EF4-FFF2-40B4-BE49-F238E27FC236}">
                <a16:creationId xmlns:a16="http://schemas.microsoft.com/office/drawing/2014/main" id="{F78E7A42-A2BB-4837-9072-0C17784AA173}"/>
              </a:ext>
            </a:extLst>
          </p:cNvPr>
          <p:cNvSpPr txBox="1">
            <a:spLocks noChangeArrowheads="1"/>
          </p:cNvSpPr>
          <p:nvPr/>
        </p:nvSpPr>
        <p:spPr bwMode="auto">
          <a:xfrm>
            <a:off x="10398125" y="360116"/>
            <a:ext cx="2592387" cy="413438"/>
          </a:xfrm>
          <a:prstGeom prst="rect">
            <a:avLst/>
          </a:prstGeom>
          <a:solidFill>
            <a:srgbClr val="3E5E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82800" rIns="90000" bIns="82800">
            <a:spAutoFit/>
          </a:bodyPr>
          <a:lstStyle>
            <a:defPPr>
              <a:defRPr lang="ja-JP"/>
            </a:defPPr>
            <a:lvl1pPr marL="0" algn="l" defTabSz="914400" rtl="0" eaLnBrk="1" latinLnBrk="0" hangingPunct="1">
              <a:defRPr kumimoji="1" lang="ja-JP" altLang="en-US" sz="14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spcBef>
                <a:spcPct val="50000"/>
              </a:spcBef>
              <a:buClrTx/>
              <a:buFontTx/>
              <a:buNone/>
            </a:pPr>
            <a:r>
              <a:rPr lang="en-US" altLang="ja-JP"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Strictly Confidential</a:t>
            </a:r>
          </a:p>
        </p:txBody>
      </p:sp>
      <p:sp>
        <p:nvSpPr>
          <p:cNvPr id="4" name="テキスト プレースホルダー 3">
            <a:extLst>
              <a:ext uri="{FF2B5EF4-FFF2-40B4-BE49-F238E27FC236}">
                <a16:creationId xmlns:a16="http://schemas.microsoft.com/office/drawing/2014/main" id="{7E1177A3-CE39-4383-B20C-69DF218DD609}"/>
              </a:ext>
            </a:extLst>
          </p:cNvPr>
          <p:cNvSpPr>
            <a:spLocks noGrp="1"/>
          </p:cNvSpPr>
          <p:nvPr>
            <p:ph type="body" sz="quarter" idx="13"/>
          </p:nvPr>
        </p:nvSpPr>
        <p:spPr/>
        <p:txBody>
          <a:bodyPr/>
          <a:lstStyle/>
          <a:p>
            <a:r>
              <a:rPr lang="en-US" altLang="ja-JP" dirty="0"/>
              <a:t>2021/11/19</a:t>
            </a:r>
            <a:endParaRPr lang="ja-JP" altLang="en-US" dirty="0"/>
          </a:p>
        </p:txBody>
      </p:sp>
    </p:spTree>
    <p:extLst>
      <p:ext uri="{BB962C8B-B14F-4D97-AF65-F5344CB8AC3E}">
        <p14:creationId xmlns:p14="http://schemas.microsoft.com/office/powerpoint/2010/main" val="273225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1309660"/>
            <a:ext cx="11880000" cy="502445"/>
          </a:xfrm>
        </p:spPr>
        <p:txBody>
          <a:bodyPr/>
          <a:lstStyle/>
          <a:p>
            <a:r>
              <a:rPr kumimoji="1" lang="en-US" altLang="ja-JP" sz="3200" dirty="0" err="1">
                <a:latin typeface="Times New Roman" panose="02020603050405020304" pitchFamily="18" charset="0"/>
                <a:cs typeface="Times New Roman" panose="02020603050405020304" pitchFamily="18" charset="0"/>
              </a:rPr>
              <a:t>Hiệu</a:t>
            </a:r>
            <a:r>
              <a:rPr kumimoji="1"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q</a:t>
            </a:r>
            <a:r>
              <a:rPr kumimoji="1" lang="en-US" altLang="ja-JP" sz="3200" dirty="0" err="1">
                <a:latin typeface="Times New Roman" panose="02020603050405020304" pitchFamily="18" charset="0"/>
                <a:cs typeface="Times New Roman" panose="02020603050405020304" pitchFamily="18" charset="0"/>
              </a:rPr>
              <a:t>ủa</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được</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kỳ</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vọng</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khi</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sử</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dụng</a:t>
            </a:r>
            <a:r>
              <a:rPr kumimoji="1" lang="en-US" altLang="ja-JP" sz="3200" dirty="0">
                <a:latin typeface="Times New Roman" panose="02020603050405020304" pitchFamily="18" charset="0"/>
                <a:cs typeface="Times New Roman" panose="02020603050405020304" pitchFamily="18" charset="0"/>
              </a:rPr>
              <a:t> robot </a:t>
            </a:r>
            <a:r>
              <a:rPr kumimoji="1" lang="en-US" altLang="ja-JP" sz="3200" dirty="0" err="1">
                <a:latin typeface="Times New Roman" panose="02020603050405020304" pitchFamily="18" charset="0"/>
                <a:cs typeface="Times New Roman" panose="02020603050405020304" pitchFamily="18" charset="0"/>
              </a:rPr>
              <a:t>chăm</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sóc</a:t>
            </a:r>
            <a:r>
              <a:rPr kumimoji="1" lang="en-US" altLang="ja-JP" sz="3200" dirty="0">
                <a:latin typeface="Times New Roman" panose="02020603050405020304" pitchFamily="18" charset="0"/>
                <a:cs typeface="Times New Roman" panose="02020603050405020304" pitchFamily="18" charset="0"/>
              </a:rPr>
              <a:t> </a:t>
            </a: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6" name="テキスト プレースホルダー 2">
            <a:extLst>
              <a:ext uri="{FF2B5EF4-FFF2-40B4-BE49-F238E27FC236}">
                <a16:creationId xmlns:a16="http://schemas.microsoft.com/office/drawing/2014/main" id="{CD012087-E283-456C-806B-A55D88AB9DA7}"/>
              </a:ext>
            </a:extLst>
          </p:cNvPr>
          <p:cNvSpPr txBox="1">
            <a:spLocks/>
          </p:cNvSpPr>
          <p:nvPr/>
        </p:nvSpPr>
        <p:spPr>
          <a:xfrm>
            <a:off x="717365" y="1902606"/>
            <a:ext cx="12201193" cy="5729774"/>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en-US" altLang="ja-JP" sz="1800" b="1" dirty="0" err="1">
                <a:solidFill>
                  <a:schemeClr val="tx2"/>
                </a:solidFill>
                <a:latin typeface="Times New Roman" panose="02020603050405020304" pitchFamily="18" charset="0"/>
                <a:cs typeface="Times New Roman" panose="02020603050405020304" pitchFamily="18" charset="0"/>
              </a:rPr>
              <a:t>Đối</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với</a:t>
            </a:r>
            <a:r>
              <a:rPr lang="en-US" altLang="ja-JP" sz="1800" b="1" dirty="0">
                <a:solidFill>
                  <a:schemeClr val="tx2"/>
                </a:solidFill>
                <a:latin typeface="Times New Roman" panose="02020603050405020304" pitchFamily="18" charset="0"/>
                <a:cs typeface="Times New Roman" panose="02020603050405020304" pitchFamily="18" charset="0"/>
              </a:rPr>
              <a:t> NCT (người </a:t>
            </a:r>
            <a:r>
              <a:rPr lang="en-US" altLang="ja-JP" sz="1800" b="1" dirty="0" err="1">
                <a:solidFill>
                  <a:schemeClr val="tx2"/>
                </a:solidFill>
                <a:latin typeface="Times New Roman" panose="02020603050405020304" pitchFamily="18" charset="0"/>
                <a:cs typeface="Times New Roman" panose="02020603050405020304" pitchFamily="18" charset="0"/>
              </a:rPr>
              <a:t>sử</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dụng</a:t>
            </a:r>
            <a:r>
              <a:rPr lang="en-US" altLang="ja-JP" sz="1800" b="1" dirty="0">
                <a:solidFill>
                  <a:schemeClr val="tx2"/>
                </a:solidFill>
                <a:latin typeface="Times New Roman" panose="02020603050405020304" pitchFamily="18" charset="0"/>
                <a:cs typeface="Times New Roman" panose="02020603050405020304" pitchFamily="18" charset="0"/>
              </a:rPr>
              <a:t>)</a:t>
            </a:r>
            <a:endParaRPr lang="ja-JP" altLang="ja-JP" sz="1800" b="1" dirty="0">
              <a:solidFill>
                <a:schemeClr val="tx2"/>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n"/>
            </a:pPr>
            <a:r>
              <a:rPr lang="en-US" altLang="ja-JP" sz="1800" dirty="0" err="1">
                <a:latin typeface="Times New Roman" panose="02020603050405020304" pitchFamily="18" charset="0"/>
                <a:cs typeface="Times New Roman" panose="02020603050405020304" pitchFamily="18" charset="0"/>
              </a:rPr>
              <a:t>Sự</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độc</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lập</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của</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bản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thân</a:t>
            </a:r>
            <a:endParaRPr lang="ja-JP" altLang="ja-JP" sz="1800"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n"/>
            </a:pPr>
            <a:r>
              <a:rPr lang="en-US" altLang="ja-JP" sz="1800" dirty="0" err="1">
                <a:latin typeface="Times New Roman" panose="02020603050405020304" pitchFamily="18" charset="0"/>
                <a:cs typeface="Times New Roman" panose="02020603050405020304" pitchFamily="18" charset="0"/>
              </a:rPr>
              <a:t>Cải</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thiện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chất</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lượng</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chăm</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sóc</a:t>
            </a:r>
            <a:endParaRPr lang="en-US" altLang="ja-JP" sz="1800" dirty="0">
              <a:latin typeface="Times New Roman" panose="02020603050405020304" pitchFamily="18" charset="0"/>
              <a:cs typeface="Times New Roman" panose="02020603050405020304" pitchFamily="18" charset="0"/>
            </a:endParaRPr>
          </a:p>
          <a:p>
            <a:pPr marL="0" lvl="1" indent="0">
              <a:buNone/>
            </a:pPr>
            <a:r>
              <a:rPr lang="en-US" altLang="ja-JP" sz="1800" b="1" dirty="0" err="1">
                <a:solidFill>
                  <a:schemeClr val="tx2"/>
                </a:solidFill>
                <a:latin typeface="Times New Roman" panose="02020603050405020304" pitchFamily="18" charset="0"/>
                <a:cs typeface="Times New Roman" panose="02020603050405020304" pitchFamily="18" charset="0"/>
              </a:rPr>
              <a:t>Đối</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với</a:t>
            </a:r>
            <a:r>
              <a:rPr lang="en-US" altLang="ja-JP" sz="1800" b="1" dirty="0">
                <a:solidFill>
                  <a:schemeClr val="tx2"/>
                </a:solidFill>
                <a:latin typeface="Times New Roman" panose="02020603050405020304" pitchFamily="18" charset="0"/>
                <a:cs typeface="Times New Roman" panose="02020603050405020304" pitchFamily="18" charset="0"/>
              </a:rPr>
              <a:t> người </a:t>
            </a:r>
            <a:r>
              <a:rPr lang="en-US" altLang="ja-JP" sz="1800" b="1" dirty="0" err="1">
                <a:solidFill>
                  <a:schemeClr val="tx2"/>
                </a:solidFill>
                <a:latin typeface="Times New Roman" panose="02020603050405020304" pitchFamily="18" charset="0"/>
                <a:cs typeface="Times New Roman" panose="02020603050405020304" pitchFamily="18" charset="0"/>
              </a:rPr>
              <a:t>chăm</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sóc</a:t>
            </a:r>
            <a:r>
              <a:rPr lang="en-US" altLang="ja-JP" sz="1800" b="1" dirty="0">
                <a:solidFill>
                  <a:schemeClr val="tx2"/>
                </a:solidFill>
                <a:latin typeface="Times New Roman" panose="02020603050405020304" pitchFamily="18" charset="0"/>
                <a:cs typeface="Times New Roman" panose="02020603050405020304" pitchFamily="18" charset="0"/>
              </a:rPr>
              <a:t> (nhân </a:t>
            </a:r>
            <a:r>
              <a:rPr lang="en-US" altLang="ja-JP" sz="1800" b="1" dirty="0" err="1">
                <a:solidFill>
                  <a:schemeClr val="tx2"/>
                </a:solidFill>
                <a:latin typeface="Times New Roman" panose="02020603050405020304" pitchFamily="18" charset="0"/>
                <a:cs typeface="Times New Roman" panose="02020603050405020304" pitchFamily="18" charset="0"/>
              </a:rPr>
              <a:t>viên</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tại</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cơ</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sở</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chăm</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sóc</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và</a:t>
            </a:r>
            <a:r>
              <a:rPr lang="en-US" altLang="ja-JP" sz="1800" b="1" dirty="0">
                <a:solidFill>
                  <a:schemeClr val="tx2"/>
                </a:solidFill>
                <a:latin typeface="Times New Roman" panose="02020603050405020304" pitchFamily="18" charset="0"/>
                <a:cs typeface="Times New Roman" panose="02020603050405020304" pitchFamily="18" charset="0"/>
              </a:rPr>
              <a:t> người </a:t>
            </a:r>
            <a:r>
              <a:rPr lang="en-US" altLang="ja-JP" sz="1800" b="1" dirty="0" err="1">
                <a:solidFill>
                  <a:schemeClr val="tx2"/>
                </a:solidFill>
                <a:latin typeface="Times New Roman" panose="02020603050405020304" pitchFamily="18" charset="0"/>
                <a:cs typeface="Times New Roman" panose="02020603050405020304" pitchFamily="18" charset="0"/>
              </a:rPr>
              <a:t>chăm</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sóc</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tại</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nhà</a:t>
            </a:r>
            <a:endParaRPr lang="ja-JP" altLang="ja-JP" sz="1800" b="1" dirty="0">
              <a:solidFill>
                <a:schemeClr val="tx2"/>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n"/>
            </a:pPr>
            <a:r>
              <a:rPr lang="en-US" altLang="ja-JP" sz="1800" dirty="0" err="1">
                <a:latin typeface="Times New Roman" panose="02020603050405020304" pitchFamily="18" charset="0"/>
                <a:cs typeface="Times New Roman" panose="02020603050405020304" pitchFamily="18" charset="0"/>
              </a:rPr>
              <a:t>Giảm</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gánh</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nặng</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thể</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chất</a:t>
            </a:r>
            <a:endParaRPr lang="ja-JP" altLang="ja-JP" sz="1800"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n"/>
            </a:pPr>
            <a:r>
              <a:rPr lang="en-US" altLang="ja-JP" sz="1800" dirty="0" err="1">
                <a:latin typeface="Times New Roman" panose="02020603050405020304" pitchFamily="18" charset="0"/>
                <a:cs typeface="Times New Roman" panose="02020603050405020304" pitchFamily="18" charset="0"/>
              </a:rPr>
              <a:t>Giảm</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gánh</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nặng</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tinh</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thần</a:t>
            </a:r>
            <a:endParaRPr lang="ja-JP" altLang="ja-JP" sz="1800"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n"/>
            </a:pPr>
            <a:r>
              <a:rPr lang="en-US" altLang="ja-JP" sz="1800" dirty="0" err="1">
                <a:latin typeface="Times New Roman" panose="02020603050405020304" pitchFamily="18" charset="0"/>
                <a:cs typeface="Times New Roman" panose="02020603050405020304" pitchFamily="18" charset="0"/>
              </a:rPr>
              <a:t>Cải</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thiện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hiệu</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quả</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công</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việc</a:t>
            </a:r>
            <a:endParaRPr lang="en-US" altLang="ja-JP" sz="1800" dirty="0">
              <a:latin typeface="Times New Roman" panose="02020603050405020304" pitchFamily="18" charset="0"/>
              <a:cs typeface="Times New Roman" panose="02020603050405020304" pitchFamily="18" charset="0"/>
            </a:endParaRPr>
          </a:p>
          <a:p>
            <a:pPr marL="0" lvl="2" indent="0">
              <a:buNone/>
            </a:pPr>
            <a:r>
              <a:rPr lang="en-US" altLang="ja-JP" sz="1800" b="1" dirty="0" err="1">
                <a:solidFill>
                  <a:schemeClr val="tx2"/>
                </a:solidFill>
                <a:latin typeface="Times New Roman" panose="02020603050405020304" pitchFamily="18" charset="0"/>
                <a:cs typeface="Times New Roman" panose="02020603050405020304" pitchFamily="18" charset="0"/>
              </a:rPr>
              <a:t>Đối</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với</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cơ</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sở</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chăm</a:t>
            </a:r>
            <a:r>
              <a:rPr lang="en-US" altLang="ja-JP" sz="1800" b="1" dirty="0">
                <a:solidFill>
                  <a:schemeClr val="tx2"/>
                </a:solidFill>
                <a:latin typeface="Times New Roman" panose="02020603050405020304" pitchFamily="18" charset="0"/>
                <a:cs typeface="Times New Roman" panose="02020603050405020304" pitchFamily="18" charset="0"/>
              </a:rPr>
              <a:t> </a:t>
            </a:r>
            <a:r>
              <a:rPr lang="en-US" altLang="ja-JP" sz="1800" b="1" dirty="0" err="1">
                <a:solidFill>
                  <a:schemeClr val="tx2"/>
                </a:solidFill>
                <a:latin typeface="Times New Roman" panose="02020603050405020304" pitchFamily="18" charset="0"/>
                <a:cs typeface="Times New Roman" panose="02020603050405020304" pitchFamily="18" charset="0"/>
              </a:rPr>
              <a:t>sóc</a:t>
            </a:r>
            <a:endParaRPr lang="ja-JP" altLang="ja-JP" sz="1800" b="1" dirty="0">
              <a:solidFill>
                <a:schemeClr val="bg1">
                  <a:lumMod val="50000"/>
                </a:schemeClr>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n"/>
            </a:pPr>
            <a:r>
              <a:rPr lang="en-US" altLang="ja-JP" sz="1800" dirty="0" err="1">
                <a:latin typeface="Times New Roman" panose="02020603050405020304" pitchFamily="18" charset="0"/>
                <a:cs typeface="Times New Roman" panose="02020603050405020304" pitchFamily="18" charset="0"/>
              </a:rPr>
              <a:t>Đảm</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bảo</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nguồn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nhân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lực</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giảm</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hiện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tượng</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nhân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viên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bỏ</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việc</a:t>
            </a:r>
            <a:r>
              <a:rPr lang="en-US" altLang="ja-JP" sz="1800" dirty="0">
                <a:latin typeface="Times New Roman" panose="02020603050405020304" pitchFamily="18" charset="0"/>
                <a:cs typeface="Times New Roman" panose="02020603050405020304" pitchFamily="18" charset="0"/>
              </a:rPr>
              <a:t> </a:t>
            </a:r>
          </a:p>
          <a:p>
            <a:pPr lvl="2">
              <a:buFont typeface="Wingdings" panose="05000000000000000000" pitchFamily="2" charset="2"/>
              <a:buChar char="n"/>
            </a:pPr>
            <a:r>
              <a:rPr lang="en-US" altLang="ja-JP" sz="1800" dirty="0">
                <a:latin typeface="Times New Roman" panose="02020603050405020304" pitchFamily="18" charset="0"/>
                <a:cs typeface="Times New Roman" panose="02020603050405020304" pitchFamily="18" charset="0"/>
              </a:rPr>
              <a:t>Nhân </a:t>
            </a:r>
            <a:r>
              <a:rPr lang="en-US" altLang="ja-JP" sz="1800" dirty="0" err="1">
                <a:latin typeface="Times New Roman" panose="02020603050405020304" pitchFamily="18" charset="0"/>
                <a:cs typeface="Times New Roman" panose="02020603050405020304" pitchFamily="18" charset="0"/>
              </a:rPr>
              <a:t>sự</a:t>
            </a:r>
            <a:endParaRPr lang="en-US" altLang="ja-JP" sz="1800"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n"/>
            </a:pPr>
            <a:r>
              <a:rPr lang="en-US" altLang="ja-JP" sz="1800" dirty="0" err="1">
                <a:latin typeface="Times New Roman" panose="02020603050405020304" pitchFamily="18" charset="0"/>
                <a:cs typeface="Times New Roman" panose="02020603050405020304" pitchFamily="18" charset="0"/>
              </a:rPr>
              <a:t>Giảm</a:t>
            </a:r>
            <a:r>
              <a:rPr lang="en-US" altLang="ja-JP" sz="1800" dirty="0">
                <a:latin typeface="Times New Roman" panose="02020603050405020304" pitchFamily="18" charset="0"/>
                <a:cs typeface="Times New Roman" panose="02020603050405020304" pitchFamily="18" charset="0"/>
              </a:rPr>
              <a:t> chi </a:t>
            </a:r>
            <a:r>
              <a:rPr lang="en-US" altLang="ja-JP" sz="1800" dirty="0" err="1">
                <a:latin typeface="Times New Roman" panose="02020603050405020304" pitchFamily="18" charset="0"/>
                <a:cs typeface="Times New Roman" panose="02020603050405020304" pitchFamily="18" charset="0"/>
              </a:rPr>
              <a:t>phí</a:t>
            </a:r>
            <a:endParaRPr lang="ja-JP" altLang="en-US" sz="1800" dirty="0">
              <a:latin typeface="Times New Roman" panose="02020603050405020304" pitchFamily="18" charset="0"/>
              <a:cs typeface="Times New Roman" panose="02020603050405020304" pitchFamily="18" charset="0"/>
            </a:endParaRPr>
          </a:p>
        </p:txBody>
      </p:sp>
      <p:pic>
        <p:nvPicPr>
          <p:cNvPr id="7" name="図 6">
            <a:extLst>
              <a:ext uri="{FF2B5EF4-FFF2-40B4-BE49-F238E27FC236}">
                <a16:creationId xmlns:a16="http://schemas.microsoft.com/office/drawing/2014/main" id="{5B7ABCA0-A919-481E-91BE-EC238166FD2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94743" y="1998299"/>
            <a:ext cx="1626930" cy="1218927"/>
          </a:xfrm>
          <a:prstGeom prst="rect">
            <a:avLst/>
          </a:prstGeom>
        </p:spPr>
      </p:pic>
      <p:grpSp>
        <p:nvGrpSpPr>
          <p:cNvPr id="10" name="グループ化 9">
            <a:extLst>
              <a:ext uri="{FF2B5EF4-FFF2-40B4-BE49-F238E27FC236}">
                <a16:creationId xmlns:a16="http://schemas.microsoft.com/office/drawing/2014/main" id="{43BFA74C-5EF6-4A46-9715-7C77F6D3D745}"/>
              </a:ext>
            </a:extLst>
          </p:cNvPr>
          <p:cNvGrpSpPr/>
          <p:nvPr/>
        </p:nvGrpSpPr>
        <p:grpSpPr>
          <a:xfrm>
            <a:off x="5644004" y="3779837"/>
            <a:ext cx="1928408" cy="1218927"/>
            <a:chOff x="6285091" y="1880482"/>
            <a:chExt cx="2378856" cy="1548518"/>
          </a:xfrm>
        </p:grpSpPr>
        <p:pic>
          <p:nvPicPr>
            <p:cNvPr id="11" name="図 10">
              <a:extLst>
                <a:ext uri="{FF2B5EF4-FFF2-40B4-BE49-F238E27FC236}">
                  <a16:creationId xmlns:a16="http://schemas.microsoft.com/office/drawing/2014/main" id="{AAB1F45B-722B-4ECE-9281-4D7DB50BE294}"/>
                </a:ext>
              </a:extLst>
            </p:cNvPr>
            <p:cNvPicPr>
              <a:picLocks noChangeAspect="1"/>
            </p:cNvPicPr>
            <p:nvPr/>
          </p:nvPicPr>
          <p:blipFill>
            <a:blip r:embed="rId5"/>
            <a:stretch>
              <a:fillRect/>
            </a:stretch>
          </p:blipFill>
          <p:spPr>
            <a:xfrm flipH="1">
              <a:off x="6285091" y="1941447"/>
              <a:ext cx="1332092" cy="1487553"/>
            </a:xfrm>
            <a:prstGeom prst="rect">
              <a:avLst/>
            </a:prstGeom>
          </p:spPr>
        </p:pic>
        <p:pic>
          <p:nvPicPr>
            <p:cNvPr id="12" name="図 11">
              <a:extLst>
                <a:ext uri="{FF2B5EF4-FFF2-40B4-BE49-F238E27FC236}">
                  <a16:creationId xmlns:a16="http://schemas.microsoft.com/office/drawing/2014/main" id="{37C81860-8BC0-46AD-9599-149360123D26}"/>
                </a:ext>
              </a:extLst>
            </p:cNvPr>
            <p:cNvPicPr>
              <a:picLocks noChangeAspect="1"/>
            </p:cNvPicPr>
            <p:nvPr/>
          </p:nvPicPr>
          <p:blipFill>
            <a:blip r:embed="rId6"/>
            <a:stretch>
              <a:fillRect/>
            </a:stretch>
          </p:blipFill>
          <p:spPr>
            <a:xfrm flipH="1">
              <a:off x="7423303" y="1880482"/>
              <a:ext cx="1240644" cy="1548518"/>
            </a:xfrm>
            <a:prstGeom prst="rect">
              <a:avLst/>
            </a:prstGeom>
          </p:spPr>
        </p:pic>
      </p:grpSp>
    </p:spTree>
    <p:extLst>
      <p:ext uri="{BB962C8B-B14F-4D97-AF65-F5344CB8AC3E}">
        <p14:creationId xmlns:p14="http://schemas.microsoft.com/office/powerpoint/2010/main" val="351406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821313"/>
            <a:ext cx="11880000" cy="1044132"/>
          </a:xfrm>
        </p:spPr>
        <p:txBody>
          <a:bodyPr/>
          <a:lstStyle/>
          <a:p>
            <a:r>
              <a:rPr kumimoji="1" lang="en-US" altLang="ja-JP" sz="3200" dirty="0" err="1">
                <a:latin typeface="Times New Roman" panose="02020603050405020304" pitchFamily="18" charset="0"/>
                <a:cs typeface="Times New Roman" panose="02020603050405020304" pitchFamily="18" charset="0"/>
              </a:rPr>
              <a:t>Lý</a:t>
            </a:r>
            <a:r>
              <a:rPr kumimoji="1" lang="en-US" altLang="ja-JP" sz="3200" dirty="0">
                <a:latin typeface="Times New Roman" panose="02020603050405020304" pitchFamily="18" charset="0"/>
                <a:cs typeface="Times New Roman" panose="02020603050405020304" pitchFamily="18" charset="0"/>
              </a:rPr>
              <a:t> do </a:t>
            </a:r>
            <a:r>
              <a:rPr kumimoji="1" lang="en-US" altLang="ja-JP" sz="3200" dirty="0" err="1">
                <a:latin typeface="Times New Roman" panose="02020603050405020304" pitchFamily="18" charset="0"/>
                <a:cs typeface="Times New Roman" panose="02020603050405020304" pitchFamily="18" charset="0"/>
              </a:rPr>
              <a:t>khuyến</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cáo</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sử</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dụng</a:t>
            </a:r>
            <a:r>
              <a:rPr kumimoji="1" lang="en-US" altLang="ja-JP" sz="3200" dirty="0">
                <a:latin typeface="Times New Roman" panose="02020603050405020304" pitchFamily="18" charset="0"/>
                <a:cs typeface="Times New Roman" panose="02020603050405020304" pitchFamily="18" charset="0"/>
              </a:rPr>
              <a:t> robot </a:t>
            </a:r>
            <a:r>
              <a:rPr kumimoji="1" lang="en-US" altLang="ja-JP" sz="3200" dirty="0" err="1">
                <a:latin typeface="Times New Roman" panose="02020603050405020304" pitchFamily="18" charset="0"/>
                <a:cs typeface="Times New Roman" panose="02020603050405020304" pitchFamily="18" charset="0"/>
              </a:rPr>
              <a:t>trong</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chăm</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sóc</a:t>
            </a:r>
            <a:r>
              <a:rPr kumimoji="1" lang="en-US" altLang="ja-JP" sz="3200" dirty="0">
                <a:latin typeface="Times New Roman" panose="02020603050405020304" pitchFamily="18" charset="0"/>
                <a:cs typeface="Times New Roman" panose="02020603050405020304" pitchFamily="18" charset="0"/>
              </a:rPr>
              <a:t> NCT</a:t>
            </a:r>
          </a:p>
          <a:p>
            <a:r>
              <a:rPr lang="en-US" altLang="ja-JP" sz="320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Dành</a:t>
            </a:r>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cho</a:t>
            </a:r>
            <a:r>
              <a:rPr lang="en-US" altLang="ja-JP" sz="3200" b="0" dirty="0">
                <a:latin typeface="Times New Roman" panose="02020603050405020304" pitchFamily="18" charset="0"/>
                <a:cs typeface="Times New Roman" panose="02020603050405020304" pitchFamily="18" charset="0"/>
              </a:rPr>
              <a:t> NCT -</a:t>
            </a: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C81291C9-C283-4F42-BEDA-977099804771}"/>
              </a:ext>
            </a:extLst>
          </p:cNvPr>
          <p:cNvSpPr>
            <a:spLocks noGrp="1"/>
          </p:cNvSpPr>
          <p:nvPr>
            <p:ph type="body" sz="quarter" idx="20"/>
          </p:nvPr>
        </p:nvSpPr>
        <p:spPr>
          <a:xfrm>
            <a:off x="790575" y="7028578"/>
            <a:ext cx="11880850" cy="135422"/>
          </a:xfrm>
        </p:spPr>
        <p:txBody>
          <a:bodyPr/>
          <a:lstStyle/>
          <a:p>
            <a:pPr algn="r"/>
            <a:r>
              <a:rPr lang="en-US" altLang="ja-JP" sz="800" dirty="0"/>
              <a:t>Source: </a:t>
            </a:r>
            <a:r>
              <a:rPr lang="en-US" altLang="zh-CN" sz="800" dirty="0"/>
              <a:t>Ministry of Health, Labor and Welfare</a:t>
            </a:r>
            <a:r>
              <a:rPr lang="en-US" altLang="ja-JP" sz="800" dirty="0"/>
              <a:t>  </a:t>
            </a:r>
            <a:endParaRPr lang="ja-JP" altLang="en-US" sz="800" dirty="0"/>
          </a:p>
        </p:txBody>
      </p:sp>
      <p:sp>
        <p:nvSpPr>
          <p:cNvPr id="39" name="テキスト プレースホルダー 5">
            <a:extLst>
              <a:ext uri="{FF2B5EF4-FFF2-40B4-BE49-F238E27FC236}">
                <a16:creationId xmlns:a16="http://schemas.microsoft.com/office/drawing/2014/main" id="{214DD6A9-379D-44EB-9FB3-68542AC4ED52}"/>
              </a:ext>
            </a:extLst>
          </p:cNvPr>
          <p:cNvSpPr>
            <a:spLocks noGrp="1"/>
          </p:cNvSpPr>
          <p:nvPr>
            <p:ph type="body" sz="quarter" idx="17"/>
          </p:nvPr>
        </p:nvSpPr>
        <p:spPr>
          <a:xfrm>
            <a:off x="791794" y="2160000"/>
            <a:ext cx="11879631" cy="1705082"/>
          </a:xfrm>
        </p:spPr>
        <p:txBody>
          <a:bodyPr/>
          <a:lstStyle/>
          <a:p>
            <a:pPr marL="596900" lvl="1" indent="-342900">
              <a:buClrTx/>
              <a:buFont typeface="Wingdings" pitchFamily="2" charset="2"/>
              <a:buChar char="l"/>
            </a:pPr>
            <a:r>
              <a:rPr lang="en-US" altLang="ja-JP" b="1" dirty="0" err="1">
                <a:latin typeface="Times New Roman" panose="02020603050405020304" pitchFamily="18" charset="0"/>
                <a:cs typeface="Times New Roman" panose="02020603050405020304" pitchFamily="18" charset="0"/>
              </a:rPr>
              <a:t>Giúp</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cung</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cấp</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dịch</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vụ</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chăm</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sóc</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tốt</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và</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nhiều</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như</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hỗ</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trợ</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bổ</a:t>
            </a:r>
            <a:r>
              <a:rPr lang="en-US" altLang="ja-JP" b="1" dirty="0">
                <a:latin typeface="Times New Roman" panose="02020603050405020304" pitchFamily="18" charset="0"/>
                <a:cs typeface="Times New Roman" panose="02020603050405020304" pitchFamily="18" charset="0"/>
              </a:rPr>
              <a:t> sung)</a:t>
            </a: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nhưng</a:t>
            </a:r>
            <a:r>
              <a:rPr lang="en-US" altLang="ja-JP" b="1" dirty="0">
                <a:latin typeface="Times New Roman" panose="02020603050405020304" pitchFamily="18" charset="0"/>
                <a:cs typeface="Times New Roman" panose="02020603050405020304" pitchFamily="18" charset="0"/>
              </a:rPr>
              <a:t> robot </a:t>
            </a:r>
            <a:r>
              <a:rPr lang="en-US" altLang="ja-JP" b="1" dirty="0" err="1">
                <a:latin typeface="Times New Roman" panose="02020603050405020304" pitchFamily="18" charset="0"/>
                <a:cs typeface="Times New Roman" panose="02020603050405020304" pitchFamily="18" charset="0"/>
              </a:rPr>
              <a:t>không</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đảm</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nhận</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hoàn</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toàn</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việc</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chăm</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sóc</a:t>
            </a:r>
            <a:r>
              <a:rPr lang="en-US" altLang="ja-JP" b="1" dirty="0">
                <a:latin typeface="Times New Roman" panose="02020603050405020304" pitchFamily="18" charset="0"/>
                <a:cs typeface="Times New Roman" panose="02020603050405020304" pitchFamily="18" charset="0"/>
              </a:rPr>
              <a:t> </a:t>
            </a:r>
          </a:p>
          <a:p>
            <a:pPr marL="596900" lvl="1" indent="-342900">
              <a:buClrTx/>
              <a:buFont typeface="Wingdings" pitchFamily="2" charset="2"/>
              <a:buChar char="l"/>
            </a:pPr>
            <a:r>
              <a:rPr lang="en-US" altLang="ja-JP" b="1" dirty="0" err="1">
                <a:latin typeface="Times New Roman" panose="02020603050405020304" pitchFamily="18" charset="0"/>
                <a:cs typeface="Times New Roman" panose="02020603050405020304" pitchFamily="18" charset="0"/>
              </a:rPr>
              <a:t>Giảm</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nguy</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cơ</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ngã</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đối</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với</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những</a:t>
            </a:r>
            <a:r>
              <a:rPr lang="en-US" altLang="ja-JP" b="1" dirty="0">
                <a:latin typeface="Times New Roman" panose="02020603050405020304" pitchFamily="18" charset="0"/>
                <a:cs typeface="Times New Roman" panose="02020603050405020304" pitchFamily="18" charset="0"/>
              </a:rPr>
              <a:t> người </a:t>
            </a:r>
            <a:r>
              <a:rPr lang="en-US" altLang="ja-JP" b="1" dirty="0" err="1">
                <a:latin typeface="Times New Roman" panose="02020603050405020304" pitchFamily="18" charset="0"/>
                <a:cs typeface="Times New Roman" panose="02020603050405020304" pitchFamily="18" charset="0"/>
              </a:rPr>
              <a:t>có</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nguy</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cơ</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ngã</a:t>
            </a:r>
            <a:endParaRPr lang="en-US" altLang="ja-JP" b="1" dirty="0">
              <a:latin typeface="Times New Roman" panose="02020603050405020304" pitchFamily="18" charset="0"/>
              <a:cs typeface="Times New Roman" panose="02020603050405020304" pitchFamily="18" charset="0"/>
            </a:endParaRPr>
          </a:p>
        </p:txBody>
      </p:sp>
      <p:pic>
        <p:nvPicPr>
          <p:cNvPr id="6" name="図 5">
            <a:extLst>
              <a:ext uri="{FF2B5EF4-FFF2-40B4-BE49-F238E27FC236}">
                <a16:creationId xmlns:a16="http://schemas.microsoft.com/office/drawing/2014/main" id="{3ABE34B9-1408-4586-A35A-CB93E229A5E4}"/>
              </a:ext>
            </a:extLst>
          </p:cNvPr>
          <p:cNvPicPr>
            <a:picLocks noChangeAspect="1"/>
          </p:cNvPicPr>
          <p:nvPr/>
        </p:nvPicPr>
        <p:blipFill>
          <a:blip r:embed="rId3"/>
          <a:stretch>
            <a:fillRect/>
          </a:stretch>
        </p:blipFill>
        <p:spPr>
          <a:xfrm>
            <a:off x="6654038" y="4154030"/>
            <a:ext cx="3297829" cy="3251098"/>
          </a:xfrm>
          <a:prstGeom prst="rect">
            <a:avLst/>
          </a:prstGeom>
        </p:spPr>
      </p:pic>
    </p:spTree>
    <p:extLst>
      <p:ext uri="{BB962C8B-B14F-4D97-AF65-F5344CB8AC3E}">
        <p14:creationId xmlns:p14="http://schemas.microsoft.com/office/powerpoint/2010/main" val="203889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825123"/>
            <a:ext cx="11880000" cy="1044132"/>
          </a:xfrm>
        </p:spPr>
        <p:txBody>
          <a:bodyPr/>
          <a:lstStyle/>
          <a:p>
            <a:r>
              <a:rPr kumimoji="1" lang="en-US" altLang="ja-JP" sz="3200" dirty="0" err="1">
                <a:latin typeface="Times New Roman" panose="02020603050405020304" pitchFamily="18" charset="0"/>
                <a:cs typeface="Times New Roman" panose="02020603050405020304" pitchFamily="18" charset="0"/>
              </a:rPr>
              <a:t>Lý</a:t>
            </a:r>
            <a:r>
              <a:rPr kumimoji="1" lang="en-US" altLang="ja-JP" sz="3200" dirty="0">
                <a:latin typeface="Times New Roman" panose="02020603050405020304" pitchFamily="18" charset="0"/>
                <a:cs typeface="Times New Roman" panose="02020603050405020304" pitchFamily="18" charset="0"/>
              </a:rPr>
              <a:t> do </a:t>
            </a:r>
            <a:r>
              <a:rPr kumimoji="1" lang="en-US" altLang="ja-JP" sz="3200" dirty="0" err="1">
                <a:latin typeface="Times New Roman" panose="02020603050405020304" pitchFamily="18" charset="0"/>
                <a:cs typeface="Times New Roman" panose="02020603050405020304" pitchFamily="18" charset="0"/>
              </a:rPr>
              <a:t>khuyến</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cáo</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sử</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dụng</a:t>
            </a:r>
            <a:r>
              <a:rPr kumimoji="1" lang="en-US" altLang="ja-JP" sz="3200" dirty="0">
                <a:latin typeface="Times New Roman" panose="02020603050405020304" pitchFamily="18" charset="0"/>
                <a:cs typeface="Times New Roman" panose="02020603050405020304" pitchFamily="18" charset="0"/>
              </a:rPr>
              <a:t> robot </a:t>
            </a:r>
            <a:r>
              <a:rPr kumimoji="1" lang="en-US" altLang="ja-JP" sz="3200" dirty="0" err="1">
                <a:latin typeface="Times New Roman" panose="02020603050405020304" pitchFamily="18" charset="0"/>
                <a:cs typeface="Times New Roman" panose="02020603050405020304" pitchFamily="18" charset="0"/>
              </a:rPr>
              <a:t>trong</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chăm</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sóc</a:t>
            </a:r>
            <a:r>
              <a:rPr kumimoji="1" lang="en-US" altLang="ja-JP" sz="3200" dirty="0">
                <a:latin typeface="Times New Roman" panose="02020603050405020304" pitchFamily="18" charset="0"/>
                <a:cs typeface="Times New Roman" panose="02020603050405020304" pitchFamily="18" charset="0"/>
              </a:rPr>
              <a:t> NCT</a:t>
            </a:r>
            <a:br>
              <a:rPr kumimoji="1" lang="en-US" altLang="ja-JP" sz="3200" dirty="0">
                <a:latin typeface="Times New Roman" panose="02020603050405020304" pitchFamily="18" charset="0"/>
                <a:cs typeface="Times New Roman" panose="02020603050405020304" pitchFamily="18" charset="0"/>
              </a:rPr>
            </a:br>
            <a:r>
              <a:rPr kumimoji="1" lang="en-US" altLang="ja-JP" sz="3200" b="0" dirty="0">
                <a:latin typeface="Times New Roman" panose="02020603050405020304" pitchFamily="18" charset="0"/>
                <a:cs typeface="Times New Roman" panose="02020603050405020304" pitchFamily="18" charset="0"/>
              </a:rPr>
              <a:t>- </a:t>
            </a:r>
            <a:r>
              <a:rPr kumimoji="1" lang="en-US" altLang="ja-JP" sz="3200" b="0" dirty="0" err="1">
                <a:latin typeface="Times New Roman" panose="02020603050405020304" pitchFamily="18" charset="0"/>
                <a:cs typeface="Times New Roman" panose="02020603050405020304" pitchFamily="18" charset="0"/>
              </a:rPr>
              <a:t>Dành</a:t>
            </a:r>
            <a:r>
              <a:rPr kumimoji="1" lang="en-US" altLang="ja-JP" sz="3200" b="0" dirty="0">
                <a:latin typeface="Times New Roman" panose="02020603050405020304" pitchFamily="18" charset="0"/>
                <a:cs typeface="Times New Roman" panose="02020603050405020304" pitchFamily="18" charset="0"/>
              </a:rPr>
              <a:t> </a:t>
            </a:r>
            <a:r>
              <a:rPr kumimoji="1" lang="en-US" altLang="ja-JP" sz="3200" b="0" dirty="0" err="1">
                <a:latin typeface="Times New Roman" panose="02020603050405020304" pitchFamily="18" charset="0"/>
                <a:cs typeface="Times New Roman" panose="02020603050405020304" pitchFamily="18" charset="0"/>
              </a:rPr>
              <a:t>cho</a:t>
            </a:r>
            <a:r>
              <a:rPr kumimoji="1" lang="en-US" altLang="ja-JP" sz="3200" b="0" dirty="0">
                <a:latin typeface="Times New Roman" panose="02020603050405020304" pitchFamily="18" charset="0"/>
                <a:cs typeface="Times New Roman" panose="02020603050405020304" pitchFamily="18" charset="0"/>
              </a:rPr>
              <a:t> </a:t>
            </a:r>
            <a:r>
              <a:rPr kumimoji="1" lang="en-US" altLang="ja-JP" sz="3200" b="0" dirty="0" err="1">
                <a:latin typeface="Times New Roman" panose="02020603050405020304" pitchFamily="18" charset="0"/>
                <a:cs typeface="Times New Roman" panose="02020603050405020304" pitchFamily="18" charset="0"/>
              </a:rPr>
              <a:t>nhân</a:t>
            </a:r>
            <a:r>
              <a:rPr kumimoji="1" lang="en-US" altLang="ja-JP" sz="3200" b="0" dirty="0">
                <a:latin typeface="Times New Roman" panose="02020603050405020304" pitchFamily="18" charset="0"/>
                <a:cs typeface="Times New Roman" panose="02020603050405020304" pitchFamily="18" charset="0"/>
              </a:rPr>
              <a:t> </a:t>
            </a:r>
            <a:r>
              <a:rPr kumimoji="1" lang="en-US" altLang="ja-JP" sz="3200" b="0" dirty="0" err="1">
                <a:latin typeface="Times New Roman" panose="02020603050405020304" pitchFamily="18" charset="0"/>
                <a:cs typeface="Times New Roman" panose="02020603050405020304" pitchFamily="18" charset="0"/>
              </a:rPr>
              <a:t>viên</a:t>
            </a:r>
            <a:r>
              <a:rPr kumimoji="1" lang="en-US" altLang="ja-JP" sz="3200" b="0" dirty="0">
                <a:latin typeface="Times New Roman" panose="02020603050405020304" pitchFamily="18" charset="0"/>
                <a:cs typeface="Times New Roman" panose="02020603050405020304" pitchFamily="18" charset="0"/>
              </a:rPr>
              <a:t> </a:t>
            </a:r>
            <a:r>
              <a:rPr kumimoji="1" lang="en-US" altLang="ja-JP" sz="3200" b="0" dirty="0" err="1">
                <a:latin typeface="Times New Roman" panose="02020603050405020304" pitchFamily="18" charset="0"/>
                <a:cs typeface="Times New Roman" panose="02020603050405020304" pitchFamily="18" charset="0"/>
              </a:rPr>
              <a:t>chăm</a:t>
            </a:r>
            <a:r>
              <a:rPr kumimoji="1" lang="en-US" altLang="ja-JP" sz="3200" b="0" dirty="0">
                <a:latin typeface="Times New Roman" panose="02020603050405020304" pitchFamily="18" charset="0"/>
                <a:cs typeface="Times New Roman" panose="02020603050405020304" pitchFamily="18" charset="0"/>
              </a:rPr>
              <a:t> </a:t>
            </a:r>
            <a:r>
              <a:rPr kumimoji="1" lang="en-US" altLang="ja-JP" sz="3200" b="0" dirty="0" err="1">
                <a:latin typeface="Times New Roman" panose="02020603050405020304" pitchFamily="18" charset="0"/>
                <a:cs typeface="Times New Roman" panose="02020603050405020304" pitchFamily="18" charset="0"/>
              </a:rPr>
              <a:t>sóc</a:t>
            </a:r>
            <a:r>
              <a:rPr kumimoji="1" lang="en-US" altLang="ja-JP" sz="3200" b="0" dirty="0">
                <a:latin typeface="Times New Roman" panose="02020603050405020304" pitchFamily="18" charset="0"/>
                <a:cs typeface="Times New Roman" panose="02020603050405020304" pitchFamily="18" charset="0"/>
              </a:rPr>
              <a:t>-</a:t>
            </a:r>
            <a:endParaRPr lang="en-US" altLang="ja-JP" sz="3200" b="0" dirty="0">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C81291C9-C283-4F42-BEDA-977099804771}"/>
              </a:ext>
            </a:extLst>
          </p:cNvPr>
          <p:cNvSpPr>
            <a:spLocks noGrp="1"/>
          </p:cNvSpPr>
          <p:nvPr>
            <p:ph type="body" sz="quarter" idx="20"/>
          </p:nvPr>
        </p:nvSpPr>
        <p:spPr>
          <a:xfrm>
            <a:off x="790575" y="7162421"/>
            <a:ext cx="11880850" cy="135422"/>
          </a:xfrm>
        </p:spPr>
        <p:txBody>
          <a:bodyPr/>
          <a:lstStyle/>
          <a:p>
            <a:pPr algn="r"/>
            <a:r>
              <a:rPr lang="en-US" altLang="ja-JP" sz="800" dirty="0"/>
              <a:t>Source: </a:t>
            </a:r>
            <a:r>
              <a:rPr lang="en-US" altLang="zh-CN" sz="800" dirty="0"/>
              <a:t>Ministry of Health, Labor and Welfare</a:t>
            </a:r>
            <a:r>
              <a:rPr lang="en-US" altLang="ja-JP" sz="800" dirty="0"/>
              <a:t>  </a:t>
            </a:r>
            <a:endParaRPr lang="ja-JP" altLang="en-US" sz="800" dirty="0"/>
          </a:p>
        </p:txBody>
      </p:sp>
      <p:sp>
        <p:nvSpPr>
          <p:cNvPr id="39" name="テキスト プレースホルダー 5">
            <a:extLst>
              <a:ext uri="{FF2B5EF4-FFF2-40B4-BE49-F238E27FC236}">
                <a16:creationId xmlns:a16="http://schemas.microsoft.com/office/drawing/2014/main" id="{214DD6A9-379D-44EB-9FB3-68542AC4ED52}"/>
              </a:ext>
            </a:extLst>
          </p:cNvPr>
          <p:cNvSpPr>
            <a:spLocks noGrp="1"/>
          </p:cNvSpPr>
          <p:nvPr>
            <p:ph type="body" sz="quarter" idx="17"/>
          </p:nvPr>
        </p:nvSpPr>
        <p:spPr>
          <a:xfrm>
            <a:off x="1401395" y="2160000"/>
            <a:ext cx="6553886" cy="3416320"/>
          </a:xfrm>
        </p:spPr>
        <p:txBody>
          <a:bodyPr/>
          <a:lstStyle/>
          <a:p>
            <a:pPr marL="342900" indent="-342900">
              <a:buFont typeface="Wingdings" panose="05000000000000000000" pitchFamily="2" charset="2"/>
              <a:buChar char="l"/>
            </a:pPr>
            <a:r>
              <a:rPr lang="en-US" altLang="ja-JP" b="1" dirty="0" err="1">
                <a:solidFill>
                  <a:schemeClr val="tx1"/>
                </a:solidFill>
                <a:latin typeface="Times New Roman" panose="02020603050405020304" pitchFamily="18" charset="0"/>
                <a:cs typeface="Times New Roman" panose="02020603050405020304" pitchFamily="18" charset="0"/>
              </a:rPr>
              <a:t>Dễ</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chăm</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sóc</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hơn</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hỗ</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trợ</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những</a:t>
            </a:r>
            <a:r>
              <a:rPr lang="en-US" altLang="ja-JP" b="1" dirty="0">
                <a:solidFill>
                  <a:schemeClr val="tx1"/>
                </a:solidFill>
                <a:latin typeface="Times New Roman" panose="02020603050405020304" pitchFamily="18" charset="0"/>
                <a:cs typeface="Times New Roman" panose="02020603050405020304" pitchFamily="18" charset="0"/>
              </a:rPr>
              <a:t> NCT </a:t>
            </a:r>
            <a:r>
              <a:rPr lang="en-US" altLang="ja-JP" b="1" dirty="0" err="1">
                <a:solidFill>
                  <a:schemeClr val="tx1"/>
                </a:solidFill>
                <a:latin typeface="Times New Roman" panose="02020603050405020304" pitchFamily="18" charset="0"/>
                <a:cs typeface="Times New Roman" panose="02020603050405020304" pitchFamily="18" charset="0"/>
              </a:rPr>
              <a:t>nặng</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cân</a:t>
            </a:r>
            <a:r>
              <a:rPr lang="en-US" altLang="ja-JP" b="1" dirty="0">
                <a:solidFill>
                  <a:schemeClr val="tx1"/>
                </a:solidFill>
                <a:latin typeface="Times New Roman" panose="02020603050405020304" pitchFamily="18" charset="0"/>
                <a:cs typeface="Times New Roman" panose="02020603050405020304" pitchFamily="18" charset="0"/>
              </a:rPr>
              <a:t> hay to </a:t>
            </a:r>
            <a:r>
              <a:rPr lang="en-US" altLang="ja-JP" b="1" dirty="0" err="1">
                <a:solidFill>
                  <a:schemeClr val="tx1"/>
                </a:solidFill>
                <a:latin typeface="Times New Roman" panose="02020603050405020304" pitchFamily="18" charset="0"/>
                <a:cs typeface="Times New Roman" panose="02020603050405020304" pitchFamily="18" charset="0"/>
              </a:rPr>
              <a:t>cao</a:t>
            </a:r>
            <a:endParaRPr lang="en-US" altLang="ja-JP" b="1"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endParaRPr lang="en-US" altLang="ja-JP" b="1"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endParaRPr lang="en-US" altLang="ja-JP" b="1"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ja-JP" b="1" dirty="0" err="1">
                <a:solidFill>
                  <a:schemeClr val="tx1"/>
                </a:solidFill>
                <a:latin typeface="Times New Roman" panose="02020603050405020304" pitchFamily="18" charset="0"/>
                <a:cs typeface="Times New Roman" panose="02020603050405020304" pitchFamily="18" charset="0"/>
              </a:rPr>
              <a:t>Có</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thể</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quan</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sát</a:t>
            </a:r>
            <a:r>
              <a:rPr lang="en-US" altLang="ja-JP" b="1" dirty="0">
                <a:solidFill>
                  <a:schemeClr val="tx1"/>
                </a:solidFill>
                <a:latin typeface="Times New Roman" panose="02020603050405020304" pitchFamily="18" charset="0"/>
                <a:cs typeface="Times New Roman" panose="02020603050405020304" pitchFamily="18" charset="0"/>
              </a:rPr>
              <a:t> NCT </a:t>
            </a:r>
            <a:r>
              <a:rPr lang="en-US" altLang="ja-JP" b="1" dirty="0" err="1">
                <a:solidFill>
                  <a:schemeClr val="tx1"/>
                </a:solidFill>
                <a:latin typeface="Times New Roman" panose="02020603050405020304" pitchFamily="18" charset="0"/>
                <a:cs typeface="Times New Roman" panose="02020603050405020304" pitchFamily="18" charset="0"/>
              </a:rPr>
              <a:t>từ</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xa</a:t>
            </a:r>
            <a:endParaRPr lang="en-US" altLang="ja-JP" b="1" dirty="0">
              <a:solidFill>
                <a:schemeClr val="tx1"/>
              </a:solidFill>
              <a:latin typeface="Times New Roman" panose="02020603050405020304" pitchFamily="18" charset="0"/>
              <a:cs typeface="Times New Roman" panose="02020603050405020304" pitchFamily="18" charset="0"/>
            </a:endParaRPr>
          </a:p>
        </p:txBody>
      </p:sp>
      <p:pic>
        <p:nvPicPr>
          <p:cNvPr id="10" name="図 9">
            <a:extLst>
              <a:ext uri="{FF2B5EF4-FFF2-40B4-BE49-F238E27FC236}">
                <a16:creationId xmlns:a16="http://schemas.microsoft.com/office/drawing/2014/main" id="{3EDD2C70-1BE7-46B4-98E5-878820A6D48E}"/>
              </a:ext>
            </a:extLst>
          </p:cNvPr>
          <p:cNvPicPr>
            <a:picLocks noChangeAspect="1"/>
          </p:cNvPicPr>
          <p:nvPr/>
        </p:nvPicPr>
        <p:blipFill>
          <a:blip r:embed="rId3"/>
          <a:stretch>
            <a:fillRect/>
          </a:stretch>
        </p:blipFill>
        <p:spPr>
          <a:xfrm>
            <a:off x="8466424" y="2006092"/>
            <a:ext cx="3358632" cy="2501853"/>
          </a:xfrm>
          <a:prstGeom prst="rect">
            <a:avLst/>
          </a:prstGeom>
        </p:spPr>
      </p:pic>
      <p:pic>
        <p:nvPicPr>
          <p:cNvPr id="11" name="図 10">
            <a:extLst>
              <a:ext uri="{FF2B5EF4-FFF2-40B4-BE49-F238E27FC236}">
                <a16:creationId xmlns:a16="http://schemas.microsoft.com/office/drawing/2014/main" id="{CC78E95D-B0DE-45F8-AC02-97966E863B31}"/>
              </a:ext>
            </a:extLst>
          </p:cNvPr>
          <p:cNvPicPr>
            <a:picLocks noChangeAspect="1"/>
          </p:cNvPicPr>
          <p:nvPr/>
        </p:nvPicPr>
        <p:blipFill>
          <a:blip r:embed="rId4"/>
          <a:stretch>
            <a:fillRect/>
          </a:stretch>
        </p:blipFill>
        <p:spPr>
          <a:xfrm>
            <a:off x="8555200" y="4343792"/>
            <a:ext cx="3358632" cy="2848939"/>
          </a:xfrm>
          <a:prstGeom prst="rect">
            <a:avLst/>
          </a:prstGeom>
        </p:spPr>
      </p:pic>
    </p:spTree>
    <p:extLst>
      <p:ext uri="{BB962C8B-B14F-4D97-AF65-F5344CB8AC3E}">
        <p14:creationId xmlns:p14="http://schemas.microsoft.com/office/powerpoint/2010/main" val="57104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844173"/>
            <a:ext cx="11880000" cy="1044132"/>
          </a:xfrm>
        </p:spPr>
        <p:txBody>
          <a:bodyPr/>
          <a:lstStyle/>
          <a:p>
            <a:r>
              <a:rPr kumimoji="1" lang="en-US" altLang="ja-JP" sz="3200" dirty="0" err="1">
                <a:latin typeface="Times New Roman" panose="02020603050405020304" pitchFamily="18" charset="0"/>
                <a:cs typeface="Times New Roman" panose="02020603050405020304" pitchFamily="18" charset="0"/>
              </a:rPr>
              <a:t>Lý</a:t>
            </a:r>
            <a:r>
              <a:rPr kumimoji="1" lang="en-US" altLang="ja-JP" sz="3200" dirty="0">
                <a:latin typeface="Times New Roman" panose="02020603050405020304" pitchFamily="18" charset="0"/>
                <a:cs typeface="Times New Roman" panose="02020603050405020304" pitchFamily="18" charset="0"/>
              </a:rPr>
              <a:t> do </a:t>
            </a:r>
            <a:r>
              <a:rPr kumimoji="1" lang="en-US" altLang="ja-JP" sz="3200" dirty="0" err="1">
                <a:latin typeface="Times New Roman" panose="02020603050405020304" pitchFamily="18" charset="0"/>
                <a:cs typeface="Times New Roman" panose="02020603050405020304" pitchFamily="18" charset="0"/>
              </a:rPr>
              <a:t>khuyến</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cáo</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sử</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dụng</a:t>
            </a:r>
            <a:r>
              <a:rPr kumimoji="1" lang="en-US" altLang="ja-JP" sz="3200" dirty="0">
                <a:latin typeface="Times New Roman" panose="02020603050405020304" pitchFamily="18" charset="0"/>
                <a:cs typeface="Times New Roman" panose="02020603050405020304" pitchFamily="18" charset="0"/>
              </a:rPr>
              <a:t> robot </a:t>
            </a:r>
            <a:r>
              <a:rPr kumimoji="1" lang="en-US" altLang="ja-JP" sz="3200" dirty="0" err="1">
                <a:latin typeface="Times New Roman" panose="02020603050405020304" pitchFamily="18" charset="0"/>
                <a:cs typeface="Times New Roman" panose="02020603050405020304" pitchFamily="18" charset="0"/>
              </a:rPr>
              <a:t>trong</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chăm</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sóc</a:t>
            </a:r>
            <a:r>
              <a:rPr kumimoji="1" lang="en-US" altLang="ja-JP" sz="3200" dirty="0">
                <a:latin typeface="Times New Roman" panose="02020603050405020304" pitchFamily="18" charset="0"/>
                <a:cs typeface="Times New Roman" panose="02020603050405020304" pitchFamily="18" charset="0"/>
              </a:rPr>
              <a:t> NCT</a:t>
            </a:r>
          </a:p>
          <a:p>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Giúp</a:t>
            </a:r>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nhân</a:t>
            </a:r>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viên</a:t>
            </a:r>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chăm</a:t>
            </a:r>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sóc</a:t>
            </a:r>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và</a:t>
            </a:r>
            <a:r>
              <a:rPr lang="en-US" altLang="ja-JP" sz="3200" b="0" dirty="0">
                <a:latin typeface="Times New Roman" panose="02020603050405020304" pitchFamily="18" charset="0"/>
                <a:cs typeface="Times New Roman" panose="02020603050405020304" pitchFamily="18" charset="0"/>
              </a:rPr>
              <a:t> NCT </a:t>
            </a:r>
            <a:r>
              <a:rPr lang="en-US" altLang="ja-JP" sz="3200" b="0" dirty="0" err="1">
                <a:latin typeface="Times New Roman" panose="02020603050405020304" pitchFamily="18" charset="0"/>
                <a:cs typeface="Times New Roman" panose="02020603050405020304" pitchFamily="18" charset="0"/>
              </a:rPr>
              <a:t>có</a:t>
            </a:r>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dịch</a:t>
            </a:r>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vụ</a:t>
            </a:r>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tốt</a:t>
            </a:r>
            <a:r>
              <a:rPr lang="en-US" altLang="ja-JP" sz="32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hơn</a:t>
            </a:r>
            <a:r>
              <a:rPr lang="en-US" altLang="ja-JP" sz="3200" b="0" dirty="0">
                <a:latin typeface="Times New Roman" panose="02020603050405020304" pitchFamily="18" charset="0"/>
                <a:cs typeface="Times New Roman" panose="02020603050405020304" pitchFamily="18" charset="0"/>
              </a:rPr>
              <a:t> - </a:t>
            </a: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C81291C9-C283-4F42-BEDA-977099804771}"/>
              </a:ext>
            </a:extLst>
          </p:cNvPr>
          <p:cNvSpPr>
            <a:spLocks noGrp="1"/>
          </p:cNvSpPr>
          <p:nvPr>
            <p:ph type="body" sz="quarter" idx="20"/>
          </p:nvPr>
        </p:nvSpPr>
        <p:spPr>
          <a:xfrm>
            <a:off x="668311" y="7247096"/>
            <a:ext cx="11880850" cy="135422"/>
          </a:xfrm>
        </p:spPr>
        <p:txBody>
          <a:bodyPr/>
          <a:lstStyle/>
          <a:p>
            <a:pPr algn="r"/>
            <a:r>
              <a:rPr lang="en-US" altLang="ja-JP" sz="800" dirty="0"/>
              <a:t>Source: </a:t>
            </a:r>
            <a:r>
              <a:rPr lang="en-US" altLang="zh-CN" sz="800" dirty="0"/>
              <a:t>Ministry of Health, Labor and Welfare</a:t>
            </a:r>
            <a:r>
              <a:rPr lang="en-US" altLang="ja-JP" sz="800" dirty="0"/>
              <a:t>  </a:t>
            </a:r>
            <a:endParaRPr lang="ja-JP" altLang="en-US" sz="800" dirty="0"/>
          </a:p>
        </p:txBody>
      </p:sp>
      <p:sp>
        <p:nvSpPr>
          <p:cNvPr id="39" name="テキスト プレースホルダー 5">
            <a:extLst>
              <a:ext uri="{FF2B5EF4-FFF2-40B4-BE49-F238E27FC236}">
                <a16:creationId xmlns:a16="http://schemas.microsoft.com/office/drawing/2014/main" id="{214DD6A9-379D-44EB-9FB3-68542AC4ED52}"/>
              </a:ext>
            </a:extLst>
          </p:cNvPr>
          <p:cNvSpPr>
            <a:spLocks noGrp="1"/>
          </p:cNvSpPr>
          <p:nvPr>
            <p:ph type="body" sz="quarter" idx="17"/>
          </p:nvPr>
        </p:nvSpPr>
        <p:spPr>
          <a:xfrm>
            <a:off x="791794" y="2026650"/>
            <a:ext cx="11633885" cy="1926681"/>
          </a:xfrm>
        </p:spPr>
        <p:txBody>
          <a:bodyPr/>
          <a:lstStyle/>
          <a:p>
            <a:pPr marL="342900" indent="-342900">
              <a:buClrTx/>
              <a:buFont typeface="Wingdings" panose="05000000000000000000" pitchFamily="2" charset="2"/>
              <a:buChar char="l"/>
            </a:pPr>
            <a:r>
              <a:rPr lang="en-US" altLang="ja-JP" b="1" dirty="0">
                <a:solidFill>
                  <a:schemeClr val="tx1"/>
                </a:solidFill>
                <a:latin typeface="Times New Roman" panose="02020603050405020304" pitchFamily="18" charset="0"/>
                <a:cs typeface="Times New Roman" panose="02020603050405020304" pitchFamily="18" charset="0"/>
              </a:rPr>
              <a:t>Nhân </a:t>
            </a:r>
            <a:r>
              <a:rPr lang="en-US" altLang="ja-JP" b="1" dirty="0" err="1">
                <a:solidFill>
                  <a:schemeClr val="tx1"/>
                </a:solidFill>
                <a:latin typeface="Times New Roman" panose="02020603050405020304" pitchFamily="18" charset="0"/>
                <a:cs typeface="Times New Roman" panose="02020603050405020304" pitchFamily="18" charset="0"/>
              </a:rPr>
              <a:t>viên</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có</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thể</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tập</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trung</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vào</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chăm</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sóc</a:t>
            </a:r>
            <a:r>
              <a:rPr lang="en-US" altLang="ja-JP" b="1" dirty="0">
                <a:solidFill>
                  <a:schemeClr val="tx1"/>
                </a:solidFill>
                <a:latin typeface="Times New Roman" panose="02020603050405020304" pitchFamily="18" charset="0"/>
                <a:cs typeface="Times New Roman" panose="02020603050405020304" pitchFamily="18" charset="0"/>
              </a:rPr>
              <a:t>” NCT</a:t>
            </a:r>
          </a:p>
          <a:p>
            <a:pPr marL="342900" indent="-342900">
              <a:buClrTx/>
              <a:buFont typeface="Wingdings" panose="05000000000000000000" pitchFamily="2" charset="2"/>
              <a:buChar char="l"/>
            </a:pPr>
            <a:r>
              <a:rPr lang="en-US" altLang="ja-JP" b="1" dirty="0" err="1">
                <a:solidFill>
                  <a:schemeClr val="tx1"/>
                </a:solidFill>
                <a:latin typeface="Times New Roman" panose="02020603050405020304" pitchFamily="18" charset="0"/>
                <a:cs typeface="Times New Roman" panose="02020603050405020304" pitchFamily="18" charset="0"/>
              </a:rPr>
              <a:t>Có</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thể</a:t>
            </a:r>
            <a:r>
              <a:rPr lang="en-US" altLang="ja-JP" b="1" dirty="0">
                <a:solidFill>
                  <a:schemeClr val="tx1"/>
                </a:solidFill>
                <a:latin typeface="Times New Roman" panose="02020603050405020304" pitchFamily="18" charset="0"/>
                <a:cs typeface="Times New Roman" panose="02020603050405020304" pitchFamily="18" charset="0"/>
              </a:rPr>
              <a:t> chia </a:t>
            </a:r>
            <a:r>
              <a:rPr lang="en-US" altLang="ja-JP" b="1" dirty="0" err="1">
                <a:solidFill>
                  <a:schemeClr val="tx1"/>
                </a:solidFill>
                <a:latin typeface="Times New Roman" panose="02020603050405020304" pitchFamily="18" charset="0"/>
                <a:cs typeface="Times New Roman" panose="02020603050405020304" pitchFamily="18" charset="0"/>
              </a:rPr>
              <a:t>sẻ</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và</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sử</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dụng</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thông</a:t>
            </a:r>
            <a:r>
              <a:rPr lang="en-US" altLang="ja-JP" b="1" dirty="0">
                <a:solidFill>
                  <a:schemeClr val="tx1"/>
                </a:solidFill>
                <a:latin typeface="Times New Roman" panose="02020603050405020304" pitchFamily="18" charset="0"/>
                <a:cs typeface="Times New Roman" panose="02020603050405020304" pitchFamily="18" charset="0"/>
              </a:rPr>
              <a:t> tin </a:t>
            </a:r>
            <a:r>
              <a:rPr lang="en-US" altLang="ja-JP" b="1" dirty="0" err="1">
                <a:solidFill>
                  <a:schemeClr val="tx1"/>
                </a:solidFill>
                <a:latin typeface="Times New Roman" panose="02020603050405020304" pitchFamily="18" charset="0"/>
                <a:cs typeface="Times New Roman" panose="02020603050405020304" pitchFamily="18" charset="0"/>
              </a:rPr>
              <a:t>bằng</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việc</a:t>
            </a:r>
            <a:r>
              <a:rPr lang="en-US" altLang="ja-JP" b="1" dirty="0">
                <a:solidFill>
                  <a:schemeClr val="tx1"/>
                </a:solidFill>
                <a:latin typeface="Times New Roman" panose="02020603050405020304" pitchFamily="18" charset="0"/>
                <a:cs typeface="Times New Roman" panose="02020603050405020304" pitchFamily="18" charset="0"/>
              </a:rPr>
              <a:t> chia </a:t>
            </a:r>
            <a:r>
              <a:rPr lang="en-US" altLang="ja-JP" b="1" dirty="0" err="1">
                <a:solidFill>
                  <a:schemeClr val="tx1"/>
                </a:solidFill>
                <a:latin typeface="Times New Roman" panose="02020603050405020304" pitchFamily="18" charset="0"/>
                <a:cs typeface="Times New Roman" panose="02020603050405020304" pitchFamily="18" charset="0"/>
              </a:rPr>
              <a:t>sẻ</a:t>
            </a:r>
            <a:r>
              <a:rPr lang="en-US" altLang="ja-JP" b="1" dirty="0">
                <a:solidFill>
                  <a:schemeClr val="tx1"/>
                </a:solidFill>
                <a:latin typeface="Times New Roman" panose="02020603050405020304" pitchFamily="18" charset="0"/>
                <a:cs typeface="Times New Roman" panose="02020603050405020304" pitchFamily="18" charset="0"/>
              </a:rPr>
              <a:t> các servers </a:t>
            </a:r>
            <a:r>
              <a:rPr lang="en-US" altLang="ja-JP" b="1" dirty="0" err="1">
                <a:solidFill>
                  <a:schemeClr val="tx1"/>
                </a:solidFill>
                <a:latin typeface="Times New Roman" panose="02020603050405020304" pitchFamily="18" charset="0"/>
                <a:cs typeface="Times New Roman" panose="02020603050405020304" pitchFamily="18" charset="0"/>
              </a:rPr>
              <a:t>cùng</a:t>
            </a:r>
            <a:r>
              <a:rPr lang="en-US" altLang="ja-JP" b="1" dirty="0">
                <a:solidFill>
                  <a:schemeClr val="tx1"/>
                </a:solidFill>
                <a:latin typeface="Times New Roman" panose="02020603050405020304" pitchFamily="18" charset="0"/>
                <a:cs typeface="Times New Roman" panose="02020603050405020304" pitchFamily="18" charset="0"/>
              </a:rPr>
              <a:t> </a:t>
            </a:r>
            <a:r>
              <a:rPr lang="en-US" altLang="ja-JP" b="1" dirty="0" err="1">
                <a:solidFill>
                  <a:schemeClr val="tx1"/>
                </a:solidFill>
                <a:latin typeface="Times New Roman" panose="02020603050405020304" pitchFamily="18" charset="0"/>
                <a:cs typeface="Times New Roman" panose="02020603050405020304" pitchFamily="18" charset="0"/>
              </a:rPr>
              <a:t>nhau</a:t>
            </a:r>
            <a:endParaRPr lang="en-US" altLang="ja-JP" b="1" dirty="0">
              <a:solidFill>
                <a:schemeClr val="tx1"/>
              </a:solidFill>
              <a:latin typeface="Times New Roman" panose="02020603050405020304" pitchFamily="18" charset="0"/>
              <a:cs typeface="Times New Roman" panose="02020603050405020304" pitchFamily="18" charset="0"/>
            </a:endParaRPr>
          </a:p>
        </p:txBody>
      </p:sp>
      <p:pic>
        <p:nvPicPr>
          <p:cNvPr id="9" name="図 8">
            <a:extLst>
              <a:ext uri="{FF2B5EF4-FFF2-40B4-BE49-F238E27FC236}">
                <a16:creationId xmlns:a16="http://schemas.microsoft.com/office/drawing/2014/main" id="{89C63684-118B-47E6-A2F6-7093FA03B6C3}"/>
              </a:ext>
            </a:extLst>
          </p:cNvPr>
          <p:cNvPicPr>
            <a:picLocks noChangeAspect="1"/>
          </p:cNvPicPr>
          <p:nvPr/>
        </p:nvPicPr>
        <p:blipFill>
          <a:blip r:embed="rId3"/>
          <a:stretch>
            <a:fillRect/>
          </a:stretch>
        </p:blipFill>
        <p:spPr>
          <a:xfrm>
            <a:off x="8229600" y="3269228"/>
            <a:ext cx="4007369" cy="3977868"/>
          </a:xfrm>
          <a:prstGeom prst="rect">
            <a:avLst/>
          </a:prstGeom>
        </p:spPr>
      </p:pic>
      <p:sp>
        <p:nvSpPr>
          <p:cNvPr id="12" name="正方形/長方形 11">
            <a:extLst>
              <a:ext uri="{FF2B5EF4-FFF2-40B4-BE49-F238E27FC236}">
                <a16:creationId xmlns:a16="http://schemas.microsoft.com/office/drawing/2014/main" id="{5D42602D-AC01-4D06-BA0F-F35D55E353F4}"/>
              </a:ext>
            </a:extLst>
          </p:cNvPr>
          <p:cNvSpPr/>
          <p:nvPr/>
        </p:nvSpPr>
        <p:spPr>
          <a:xfrm>
            <a:off x="9772749" y="4754660"/>
            <a:ext cx="1423571" cy="7316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2" name="テキスト ボックス 1">
            <a:extLst>
              <a:ext uri="{FF2B5EF4-FFF2-40B4-BE49-F238E27FC236}">
                <a16:creationId xmlns:a16="http://schemas.microsoft.com/office/drawing/2014/main" id="{8D330B2E-69BC-4AFB-9E2B-9B2792E6B388}"/>
              </a:ext>
            </a:extLst>
          </p:cNvPr>
          <p:cNvSpPr txBox="1"/>
          <p:nvPr/>
        </p:nvSpPr>
        <p:spPr>
          <a:xfrm>
            <a:off x="9499106" y="5348101"/>
            <a:ext cx="1784412" cy="369332"/>
          </a:xfrm>
          <a:prstGeom prst="rect">
            <a:avLst/>
          </a:prstGeom>
          <a:solidFill>
            <a:schemeClr val="bg1"/>
          </a:solidFill>
        </p:spPr>
        <p:txBody>
          <a:bodyPr wrap="square" lIns="0" tIns="0" rIns="0" bIns="0" rtlCol="0">
            <a:spAutoFit/>
          </a:bodyPr>
          <a:lstStyle/>
          <a:p>
            <a:pPr algn="ctr" defTabSz="685800" fontAlgn="ctr">
              <a:lnSpc>
                <a:spcPct val="120000"/>
              </a:lnSpc>
              <a:spcAft>
                <a:spcPts val="1200"/>
              </a:spcAft>
              <a:buClr>
                <a:srgbClr val="003B83"/>
              </a:buClr>
              <a:buSzPct val="100000"/>
            </a:pPr>
            <a:r>
              <a:rPr kumimoji="1" lang="en-US" altLang="ja-JP" sz="1000" b="1" dirty="0">
                <a:solidFill>
                  <a:srgbClr val="003B83"/>
                </a:solidFill>
              </a:rPr>
              <a:t>Can be viewed and utilized by each other</a:t>
            </a:r>
            <a:endParaRPr kumimoji="1" lang="ja-JP" altLang="en-US" sz="1000" b="1" dirty="0">
              <a:solidFill>
                <a:srgbClr val="003B83"/>
              </a:solidFill>
            </a:endParaRPr>
          </a:p>
        </p:txBody>
      </p:sp>
    </p:spTree>
    <p:extLst>
      <p:ext uri="{BB962C8B-B14F-4D97-AF65-F5344CB8AC3E}">
        <p14:creationId xmlns:p14="http://schemas.microsoft.com/office/powerpoint/2010/main" val="233842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1056386"/>
            <a:ext cx="11880000" cy="565219"/>
          </a:xfrm>
        </p:spPr>
        <p:txBody>
          <a:bodyPr/>
          <a:lstStyle/>
          <a:p>
            <a:r>
              <a:rPr lang="en-US" altLang="ja-JP" dirty="0">
                <a:latin typeface="Times New Roman" panose="02020603050405020304" pitchFamily="18" charset="0"/>
                <a:cs typeface="Times New Roman" panose="02020603050405020304" pitchFamily="18" charset="0"/>
              </a:rPr>
              <a:t>Các </a:t>
            </a:r>
            <a:r>
              <a:rPr lang="en-US" altLang="ja-JP" dirty="0" err="1">
                <a:latin typeface="Times New Roman" panose="02020603050405020304" pitchFamily="18" charset="0"/>
                <a:cs typeface="Times New Roman" panose="02020603050405020304" pitchFamily="18" charset="0"/>
              </a:rPr>
              <a:t>loại</a:t>
            </a:r>
            <a:r>
              <a:rPr lang="en-US" altLang="ja-JP" dirty="0">
                <a:latin typeface="Times New Roman" panose="02020603050405020304" pitchFamily="18" charset="0"/>
                <a:cs typeface="Times New Roman" panose="02020603050405020304" pitchFamily="18" charset="0"/>
              </a:rPr>
              <a:t> </a:t>
            </a:r>
            <a:r>
              <a:rPr kumimoji="1" lang="en-US" altLang="ja-JP" sz="3600" dirty="0">
                <a:latin typeface="Times New Roman" panose="02020603050405020304" pitchFamily="18" charset="0"/>
                <a:cs typeface="Times New Roman" panose="02020603050405020304" pitchFamily="18" charset="0"/>
              </a:rPr>
              <a:t>robot </a:t>
            </a:r>
            <a:r>
              <a:rPr kumimoji="1" lang="en-US" altLang="ja-JP" sz="3600" dirty="0" err="1">
                <a:latin typeface="Times New Roman" panose="02020603050405020304" pitchFamily="18" charset="0"/>
                <a:cs typeface="Times New Roman" panose="02020603050405020304" pitchFamily="18" charset="0"/>
              </a:rPr>
              <a:t>chăm</a:t>
            </a:r>
            <a:r>
              <a:rPr kumimoji="1" lang="en-US" altLang="ja-JP" sz="3600" dirty="0">
                <a:latin typeface="Times New Roman" panose="02020603050405020304" pitchFamily="18" charset="0"/>
                <a:cs typeface="Times New Roman" panose="02020603050405020304" pitchFamily="18" charset="0"/>
              </a:rPr>
              <a:t> </a:t>
            </a:r>
            <a:r>
              <a:rPr kumimoji="1" lang="en-US" altLang="ja-JP" sz="3600" dirty="0" err="1">
                <a:latin typeface="Times New Roman" panose="02020603050405020304" pitchFamily="18" charset="0"/>
                <a:cs typeface="Times New Roman" panose="02020603050405020304" pitchFamily="18" charset="0"/>
              </a:rPr>
              <a:t>sóc</a:t>
            </a:r>
            <a:r>
              <a:rPr kumimoji="1" lang="en-US" altLang="ja-JP" sz="3600" dirty="0">
                <a:latin typeface="Times New Roman" panose="02020603050405020304" pitchFamily="18" charset="0"/>
                <a:cs typeface="Times New Roman" panose="02020603050405020304" pitchFamily="18" charset="0"/>
              </a:rPr>
              <a:t>(các </a:t>
            </a:r>
            <a:r>
              <a:rPr kumimoji="1" lang="en-US" altLang="ja-JP" sz="3600" dirty="0" err="1">
                <a:latin typeface="Times New Roman" panose="02020603050405020304" pitchFamily="18" charset="0"/>
                <a:cs typeface="Times New Roman" panose="02020603050405020304" pitchFamily="18" charset="0"/>
              </a:rPr>
              <a:t>thiết</a:t>
            </a:r>
            <a:r>
              <a:rPr kumimoji="1" lang="en-US" altLang="ja-JP" sz="3600" dirty="0">
                <a:latin typeface="Times New Roman" panose="02020603050405020304" pitchFamily="18" charset="0"/>
                <a:cs typeface="Times New Roman" panose="02020603050405020304" pitchFamily="18" charset="0"/>
              </a:rPr>
              <a:t> </a:t>
            </a:r>
            <a:r>
              <a:rPr kumimoji="1" lang="en-US" altLang="ja-JP" sz="3600" dirty="0" err="1">
                <a:latin typeface="Times New Roman" panose="02020603050405020304" pitchFamily="18" charset="0"/>
                <a:cs typeface="Times New Roman" panose="02020603050405020304" pitchFamily="18" charset="0"/>
              </a:rPr>
              <a:t>bị</a:t>
            </a:r>
            <a:r>
              <a:rPr kumimoji="1" lang="en-US" altLang="ja-JP" sz="3600" dirty="0">
                <a:latin typeface="Times New Roman" panose="02020603050405020304" pitchFamily="18" charset="0"/>
                <a:cs typeface="Times New Roman" panose="02020603050405020304" pitchFamily="18" charset="0"/>
              </a:rPr>
              <a:t> </a:t>
            </a:r>
            <a:r>
              <a:rPr kumimoji="1" lang="en-US" altLang="ja-JP" sz="3600" dirty="0" err="1">
                <a:latin typeface="Times New Roman" panose="02020603050405020304" pitchFamily="18" charset="0"/>
                <a:cs typeface="Times New Roman" panose="02020603050405020304" pitchFamily="18" charset="0"/>
              </a:rPr>
              <a:t>chăm</a:t>
            </a:r>
            <a:r>
              <a:rPr kumimoji="1" lang="en-US" altLang="ja-JP" sz="3600" dirty="0">
                <a:latin typeface="Times New Roman" panose="02020603050405020304" pitchFamily="18" charset="0"/>
                <a:cs typeface="Times New Roman" panose="02020603050405020304" pitchFamily="18" charset="0"/>
              </a:rPr>
              <a:t> </a:t>
            </a:r>
            <a:r>
              <a:rPr lang="en-US" altLang="ja-JP" sz="3600" dirty="0" err="1">
                <a:latin typeface="Times New Roman" panose="02020603050405020304" pitchFamily="18" charset="0"/>
                <a:cs typeface="Times New Roman" panose="02020603050405020304" pitchFamily="18" charset="0"/>
              </a:rPr>
              <a:t>sóc</a:t>
            </a:r>
            <a:r>
              <a:rPr lang="en-US" altLang="ja-JP" sz="3600" dirty="0">
                <a:latin typeface="Times New Roman" panose="02020603050405020304" pitchFamily="18" charset="0"/>
                <a:cs typeface="Times New Roman" panose="02020603050405020304" pitchFamily="18" charset="0"/>
              </a:rPr>
              <a:t> </a:t>
            </a:r>
            <a:r>
              <a:rPr lang="en-US" altLang="ja-JP" sz="3600" dirty="0" err="1">
                <a:latin typeface="Times New Roman" panose="02020603050405020304" pitchFamily="18" charset="0"/>
                <a:cs typeface="Times New Roman" panose="02020603050405020304" pitchFamily="18" charset="0"/>
              </a:rPr>
              <a:t>bằng</a:t>
            </a:r>
            <a:r>
              <a:rPr lang="en-US" altLang="ja-JP" sz="3600" dirty="0">
                <a:latin typeface="Times New Roman" panose="02020603050405020304" pitchFamily="18" charset="0"/>
                <a:cs typeface="Times New Roman" panose="02020603050405020304" pitchFamily="18" charset="0"/>
              </a:rPr>
              <a:t> robot</a:t>
            </a:r>
            <a:r>
              <a:rPr kumimoji="1" lang="en-US" altLang="ja-JP" sz="3600" dirty="0">
                <a:latin typeface="Times New Roman" panose="02020603050405020304" pitchFamily="18" charset="0"/>
                <a:cs typeface="Times New Roman" panose="02020603050405020304" pitchFamily="18" charset="0"/>
              </a:rPr>
              <a:t>)  </a:t>
            </a:r>
            <a:endParaRPr lang="ja-JP" altLang="en-US" sz="3600" dirty="0">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005A380-7509-4AD9-A24A-71CEF2C3A261}"/>
              </a:ext>
            </a:extLst>
          </p:cNvPr>
          <p:cNvSpPr txBox="1"/>
          <p:nvPr/>
        </p:nvSpPr>
        <p:spPr>
          <a:xfrm>
            <a:off x="727968" y="1861949"/>
            <a:ext cx="12283181" cy="517064"/>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2800" dirty="0">
                <a:solidFill>
                  <a:srgbClr val="000000"/>
                </a:solidFill>
                <a:latin typeface="Times New Roman" panose="02020603050405020304" pitchFamily="18" charset="0"/>
                <a:cs typeface="Times New Roman" panose="02020603050405020304" pitchFamily="18" charset="0"/>
              </a:rPr>
              <a:t>Các </a:t>
            </a:r>
            <a:r>
              <a:rPr kumimoji="1" lang="en-US" altLang="ja-JP" sz="2800" dirty="0" err="1">
                <a:solidFill>
                  <a:srgbClr val="000000"/>
                </a:solidFill>
                <a:latin typeface="Times New Roman" panose="02020603050405020304" pitchFamily="18" charset="0"/>
                <a:cs typeface="Times New Roman" panose="02020603050405020304" pitchFamily="18" charset="0"/>
              </a:rPr>
              <a:t>lĩnh</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vực</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ưu</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tiên</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phát</a:t>
            </a:r>
            <a:r>
              <a:rPr kumimoji="1" lang="en-US" altLang="ja-JP" sz="2800" dirty="0">
                <a:solidFill>
                  <a:srgbClr val="000000"/>
                </a:solidFill>
                <a:latin typeface="Times New Roman" panose="02020603050405020304" pitchFamily="18" charset="0"/>
                <a:cs typeface="Times New Roman" panose="02020603050405020304" pitchFamily="18" charset="0"/>
              </a:rPr>
              <a:t> triển </a:t>
            </a:r>
            <a:r>
              <a:rPr kumimoji="1" lang="en-US" altLang="ja-JP" sz="2800" dirty="0" err="1">
                <a:solidFill>
                  <a:srgbClr val="000000"/>
                </a:solidFill>
                <a:latin typeface="Times New Roman" panose="02020603050405020304" pitchFamily="18" charset="0"/>
                <a:cs typeface="Times New Roman" panose="02020603050405020304" pitchFamily="18" charset="0"/>
              </a:rPr>
              <a:t>thiết</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bị</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chăm</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sóc</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bằng</a:t>
            </a:r>
            <a:r>
              <a:rPr kumimoji="1" lang="en-US" altLang="ja-JP" sz="2800" dirty="0">
                <a:solidFill>
                  <a:srgbClr val="000000"/>
                </a:solidFill>
                <a:latin typeface="Times New Roman" panose="02020603050405020304" pitchFamily="18" charset="0"/>
                <a:cs typeface="Times New Roman" panose="02020603050405020304" pitchFamily="18" charset="0"/>
              </a:rPr>
              <a:t> robot (</a:t>
            </a:r>
            <a:r>
              <a:rPr kumimoji="1" lang="en-US" altLang="ja-JP" sz="2800" dirty="0" err="1">
                <a:solidFill>
                  <a:srgbClr val="000000"/>
                </a:solidFill>
                <a:latin typeface="Times New Roman" panose="02020603050405020304" pitchFamily="18" charset="0"/>
                <a:cs typeface="Times New Roman" panose="02020603050405020304" pitchFamily="18" charset="0"/>
              </a:rPr>
              <a:t>từ</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năm</a:t>
            </a:r>
            <a:r>
              <a:rPr kumimoji="1" lang="en-US" altLang="ja-JP" sz="2800" dirty="0">
                <a:solidFill>
                  <a:srgbClr val="000000"/>
                </a:solidFill>
                <a:latin typeface="Times New Roman" panose="02020603050405020304" pitchFamily="18" charset="0"/>
                <a:cs typeface="Times New Roman" panose="02020603050405020304" pitchFamily="18" charset="0"/>
              </a:rPr>
              <a:t> 2017)</a:t>
            </a:r>
            <a:endParaRPr kumimoji="1" lang="ja-JP" altLang="en-US" sz="2800" dirty="0">
              <a:solidFill>
                <a:srgbClr val="000000"/>
              </a:solidFill>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33195FDC-988D-4FF7-940D-89732890AEDC}"/>
              </a:ext>
            </a:extLst>
          </p:cNvPr>
          <p:cNvSpPr txBox="1"/>
          <p:nvPr/>
        </p:nvSpPr>
        <p:spPr>
          <a:xfrm>
            <a:off x="8183687" y="7244179"/>
            <a:ext cx="6109362" cy="193899"/>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1050" dirty="0">
                <a:solidFill>
                  <a:srgbClr val="000000"/>
                </a:solidFill>
              </a:rPr>
              <a:t>http://robotcare.jp/en/priority/index.php</a:t>
            </a:r>
            <a:endParaRPr kumimoji="1" lang="ja-JP" altLang="en-US" sz="1050" dirty="0">
              <a:solidFill>
                <a:srgbClr val="000000"/>
              </a:solidFill>
            </a:endParaRPr>
          </a:p>
        </p:txBody>
      </p:sp>
      <p:pic>
        <p:nvPicPr>
          <p:cNvPr id="14" name="図 13">
            <a:extLst>
              <a:ext uri="{FF2B5EF4-FFF2-40B4-BE49-F238E27FC236}">
                <a16:creationId xmlns:a16="http://schemas.microsoft.com/office/drawing/2014/main" id="{65454219-20AB-4BFE-B362-2E15CBBA7185}"/>
              </a:ext>
            </a:extLst>
          </p:cNvPr>
          <p:cNvPicPr>
            <a:picLocks noChangeAspect="1"/>
          </p:cNvPicPr>
          <p:nvPr/>
        </p:nvPicPr>
        <p:blipFill rotWithShape="1">
          <a:blip r:embed="rId3"/>
          <a:srcRect l="20400" t="14524" r="21910" b="8166"/>
          <a:stretch/>
        </p:blipFill>
        <p:spPr>
          <a:xfrm>
            <a:off x="3142695" y="2379012"/>
            <a:ext cx="5868141" cy="4914896"/>
          </a:xfrm>
          <a:prstGeom prst="rect">
            <a:avLst/>
          </a:prstGeom>
        </p:spPr>
      </p:pic>
    </p:spTree>
    <p:extLst>
      <p:ext uri="{BB962C8B-B14F-4D97-AF65-F5344CB8AC3E}">
        <p14:creationId xmlns:p14="http://schemas.microsoft.com/office/powerpoint/2010/main" val="362473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テキスト ボックス 39">
            <a:extLst>
              <a:ext uri="{FF2B5EF4-FFF2-40B4-BE49-F238E27FC236}">
                <a16:creationId xmlns:a16="http://schemas.microsoft.com/office/drawing/2014/main" id="{1F58A3B7-4D1B-468A-A7E5-605545F8B0AC}"/>
              </a:ext>
            </a:extLst>
          </p:cNvPr>
          <p:cNvSpPr txBox="1"/>
          <p:nvPr/>
        </p:nvSpPr>
        <p:spPr>
          <a:xfrm>
            <a:off x="1169583" y="5033911"/>
            <a:ext cx="11308165" cy="1807400"/>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2800" b="1" dirty="0" err="1">
                <a:latin typeface="Times New Roman" panose="02020603050405020304" pitchFamily="18" charset="0"/>
                <a:cs typeface="Times New Roman" panose="02020603050405020304" pitchFamily="18" charset="0"/>
              </a:rPr>
              <a:t>Thiết</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bị</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hỗ</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trợ</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không</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mặc</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trên</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người</a:t>
            </a:r>
            <a:endParaRPr lang="en-US" altLang="ja-JP" sz="2800" b="1" dirty="0">
              <a:latin typeface="Times New Roman" panose="02020603050405020304" pitchFamily="18" charset="0"/>
              <a:cs typeface="Times New Roman" panose="02020603050405020304" pitchFamily="18" charset="0"/>
            </a:endParaRPr>
          </a:p>
          <a:p>
            <a:endParaRPr lang="en-US" altLang="ja-JP" sz="2400" b="1" dirty="0">
              <a:latin typeface="Times New Roman" panose="02020603050405020304" pitchFamily="18" charset="0"/>
              <a:cs typeface="Times New Roman" panose="02020603050405020304" pitchFamily="18" charset="0"/>
            </a:endParaRPr>
          </a:p>
          <a:p>
            <a:r>
              <a:rPr lang="en-US" altLang="ja-JP" sz="2800" b="0" dirty="0" err="1">
                <a:latin typeface="Times New Roman" panose="02020603050405020304" pitchFamily="18" charset="0"/>
                <a:cs typeface="Times New Roman" panose="02020603050405020304" pitchFamily="18" charset="0"/>
              </a:rPr>
              <a:t>Một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thiết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bị</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không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mặc</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trên</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người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sử</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dụng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công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nghệ</a:t>
            </a:r>
            <a:r>
              <a:rPr lang="en-US" altLang="ja-JP" sz="2800" b="0" dirty="0">
                <a:latin typeface="Times New Roman" panose="02020603050405020304" pitchFamily="18" charset="0"/>
                <a:cs typeface="Times New Roman" panose="02020603050405020304" pitchFamily="18" charset="0"/>
              </a:rPr>
              <a:t> robot </a:t>
            </a:r>
          </a:p>
          <a:p>
            <a:r>
              <a:rPr lang="en-US" altLang="ja-JP" sz="2800" b="0" dirty="0" err="1">
                <a:latin typeface="Times New Roman" panose="02020603050405020304" pitchFamily="18" charset="0"/>
                <a:cs typeface="Times New Roman" panose="02020603050405020304" pitchFamily="18" charset="0"/>
              </a:rPr>
              <a:t>để</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hỗ</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trợ</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người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chăm</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sóc</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có</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thêm</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sức</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mạnh</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để</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nâng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giữ</a:t>
            </a:r>
            <a:r>
              <a:rPr lang="en-US" altLang="ja-JP" sz="2800" b="0" dirty="0">
                <a:latin typeface="Times New Roman" panose="02020603050405020304" pitchFamily="18" charset="0"/>
                <a:cs typeface="Times New Roman" panose="02020603050405020304" pitchFamily="18" charset="0"/>
              </a:rPr>
              <a:t> NCT </a:t>
            </a:r>
          </a:p>
        </p:txBody>
      </p:sp>
      <p:sp>
        <p:nvSpPr>
          <p:cNvPr id="13" name="テキスト ボックス 41">
            <a:extLst>
              <a:ext uri="{FF2B5EF4-FFF2-40B4-BE49-F238E27FC236}">
                <a16:creationId xmlns:a16="http://schemas.microsoft.com/office/drawing/2014/main" id="{66775C4B-79C6-4395-8B8A-7C31D30C8FCD}"/>
              </a:ext>
            </a:extLst>
          </p:cNvPr>
          <p:cNvSpPr txBox="1"/>
          <p:nvPr/>
        </p:nvSpPr>
        <p:spPr>
          <a:xfrm>
            <a:off x="1169584" y="2866093"/>
            <a:ext cx="11308166" cy="1807400"/>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2800" b="1" dirty="0" err="1">
                <a:latin typeface="Times New Roman" panose="02020603050405020304" pitchFamily="18" charset="0"/>
                <a:cs typeface="Times New Roman" panose="02020603050405020304" pitchFamily="18" charset="0"/>
              </a:rPr>
              <a:t>Thiết</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bị</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hỗ</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trợ</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mặc</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trên</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người</a:t>
            </a:r>
            <a:endParaRPr lang="en-US" altLang="ja-JP" sz="2800" b="1" dirty="0">
              <a:latin typeface="Times New Roman" panose="02020603050405020304" pitchFamily="18" charset="0"/>
              <a:cs typeface="Times New Roman" panose="02020603050405020304" pitchFamily="18" charset="0"/>
            </a:endParaRPr>
          </a:p>
          <a:p>
            <a:endParaRPr lang="en-US" altLang="ja-JP" sz="2400" b="1" dirty="0">
              <a:latin typeface="Times New Roman" panose="02020603050405020304" pitchFamily="18" charset="0"/>
              <a:cs typeface="Times New Roman" panose="02020603050405020304" pitchFamily="18" charset="0"/>
            </a:endParaRPr>
          </a:p>
          <a:p>
            <a:r>
              <a:rPr lang="en-US" altLang="ja-JP" sz="2800" b="0" dirty="0" err="1">
                <a:latin typeface="Times New Roman" panose="02020603050405020304" pitchFamily="18" charset="0"/>
                <a:cs typeface="Times New Roman" panose="02020603050405020304" pitchFamily="18" charset="0"/>
              </a:rPr>
              <a:t>Một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thiết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bị</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mặc</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trên</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người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sử</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dụng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công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nghệ</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trợ</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giúp</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để</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giúp</a:t>
            </a:r>
            <a:r>
              <a:rPr lang="en-US" altLang="ja-JP" sz="2800" b="0" dirty="0">
                <a:latin typeface="Times New Roman" panose="02020603050405020304" pitchFamily="18" charset="0"/>
                <a:cs typeface="Times New Roman" panose="02020603050405020304" pitchFamily="18" charset="0"/>
              </a:rPr>
              <a:t> </a:t>
            </a:r>
          </a:p>
          <a:p>
            <a:r>
              <a:rPr lang="en-US" altLang="ja-JP" sz="2800" b="0" dirty="0" err="1">
                <a:latin typeface="Times New Roman" panose="02020603050405020304" pitchFamily="18" charset="0"/>
                <a:cs typeface="Times New Roman" panose="02020603050405020304" pitchFamily="18" charset="0"/>
              </a:rPr>
              <a:t>nhân</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viên</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chăm</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sóc</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có</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thêm</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sức</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mạnh</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để</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nâng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giữ</a:t>
            </a:r>
            <a:r>
              <a:rPr lang="en-US" altLang="ja-JP" sz="2800" b="0" dirty="0">
                <a:latin typeface="Times New Roman" panose="02020603050405020304" pitchFamily="18" charset="0"/>
                <a:cs typeface="Times New Roman" panose="02020603050405020304" pitchFamily="18" charset="0"/>
              </a:rPr>
              <a:t> NCT</a:t>
            </a:r>
          </a:p>
        </p:txBody>
      </p:sp>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3" y="1102360"/>
            <a:ext cx="12754086" cy="519245"/>
          </a:xfrm>
        </p:spPr>
        <p:txBody>
          <a:bodyPr/>
          <a:lstStyle/>
          <a:p>
            <a:r>
              <a:rPr lang="en-US" altLang="ja-JP" sz="3200" dirty="0" err="1">
                <a:latin typeface="Times New Roman" panose="02020603050405020304" pitchFamily="18" charset="0"/>
                <a:cs typeface="Times New Roman" panose="02020603050405020304" pitchFamily="18" charset="0"/>
              </a:rPr>
              <a:t>Tình</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huống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nào</a:t>
            </a:r>
            <a:r>
              <a:rPr lang="en-US" altLang="ja-JP" sz="3200" dirty="0">
                <a:latin typeface="Times New Roman" panose="02020603050405020304" pitchFamily="18" charset="0"/>
                <a:cs typeface="Times New Roman" panose="02020603050405020304" pitchFamily="18" charset="0"/>
              </a:rPr>
              <a:t> Robot </a:t>
            </a:r>
            <a:r>
              <a:rPr lang="en-US" altLang="ja-JP" sz="3200" dirty="0" err="1">
                <a:latin typeface="Times New Roman" panose="02020603050405020304" pitchFamily="18" charset="0"/>
                <a:cs typeface="Times New Roman" panose="02020603050405020304" pitchFamily="18" charset="0"/>
              </a:rPr>
              <a:t>có</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thể</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hỗ</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trợ</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chăm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sóc</a:t>
            </a:r>
            <a:r>
              <a:rPr lang="en-US" altLang="ja-JP" sz="3200" dirty="0">
                <a:latin typeface="Times New Roman" panose="02020603050405020304" pitchFamily="18" charset="0"/>
                <a:cs typeface="Times New Roman" panose="02020603050405020304" pitchFamily="18" charset="0"/>
              </a:rPr>
              <a:t> NCT?</a:t>
            </a:r>
            <a:endParaRPr kumimoji="1" lang="en-US" altLang="ja-JP" sz="32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33" name="テキスト プレースホルダー 2">
            <a:extLst>
              <a:ext uri="{FF2B5EF4-FFF2-40B4-BE49-F238E27FC236}">
                <a16:creationId xmlns:a16="http://schemas.microsoft.com/office/drawing/2014/main" id="{61DD5284-EAF3-4FAA-8BFF-9193FE096DF5}"/>
              </a:ext>
            </a:extLst>
          </p:cNvPr>
          <p:cNvSpPr txBox="1">
            <a:spLocks/>
          </p:cNvSpPr>
          <p:nvPr/>
        </p:nvSpPr>
        <p:spPr>
          <a:xfrm>
            <a:off x="697479" y="1833405"/>
            <a:ext cx="9086400" cy="738664"/>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lvl="1">
              <a:buClr>
                <a:srgbClr val="003B83"/>
              </a:buClr>
              <a:buFont typeface="Wingdings" panose="05000000000000000000" pitchFamily="2" charset="2"/>
              <a:buChar char="n"/>
            </a:pPr>
            <a:r>
              <a:rPr lang="en-US" altLang="ja-JP" sz="2400" b="1" dirty="0" err="1">
                <a:solidFill>
                  <a:schemeClr val="tx2"/>
                </a:solidFill>
                <a:latin typeface="Times New Roman" panose="02020603050405020304" pitchFamily="18" charset="0"/>
                <a:cs typeface="Times New Roman" panose="02020603050405020304" pitchFamily="18" charset="0"/>
              </a:rPr>
              <a:t>Mang</a:t>
            </a:r>
            <a:r>
              <a:rPr lang="en-US" altLang="ja-JP" sz="2400" b="1" dirty="0">
                <a:solidFill>
                  <a:schemeClr val="tx2"/>
                </a:solidFill>
                <a:latin typeface="Times New Roman" panose="02020603050405020304" pitchFamily="18" charset="0"/>
                <a:cs typeface="Times New Roman" panose="02020603050405020304" pitchFamily="18" charset="0"/>
              </a:rPr>
              <a:t> &amp; </a:t>
            </a:r>
            <a:r>
              <a:rPr lang="en-US" altLang="ja-JP" sz="2400" b="1" dirty="0" err="1">
                <a:solidFill>
                  <a:schemeClr val="tx2"/>
                </a:solidFill>
                <a:latin typeface="Times New Roman" panose="02020603050405020304" pitchFamily="18" charset="0"/>
                <a:cs typeface="Times New Roman" panose="02020603050405020304" pitchFamily="18" charset="0"/>
              </a:rPr>
              <a:t>thay</a:t>
            </a:r>
            <a:r>
              <a:rPr lang="en-US" altLang="ja-JP" sz="2400" b="1" dirty="0">
                <a:solidFill>
                  <a:schemeClr val="tx2"/>
                </a:solidFill>
                <a:latin typeface="Times New Roman" panose="02020603050405020304" pitchFamily="18" charset="0"/>
                <a:cs typeface="Times New Roman" panose="02020603050405020304" pitchFamily="18" charset="0"/>
              </a:rPr>
              <a:t> </a:t>
            </a:r>
            <a:r>
              <a:rPr lang="en-US" altLang="ja-JP" sz="2400" b="1" dirty="0" err="1">
                <a:solidFill>
                  <a:schemeClr val="tx2"/>
                </a:solidFill>
                <a:latin typeface="Times New Roman" panose="02020603050405020304" pitchFamily="18" charset="0"/>
                <a:cs typeface="Times New Roman" panose="02020603050405020304" pitchFamily="18" charset="0"/>
              </a:rPr>
              <a:t>quần</a:t>
            </a:r>
            <a:r>
              <a:rPr lang="en-US" altLang="ja-JP" sz="2400" b="1" dirty="0">
                <a:solidFill>
                  <a:schemeClr val="tx2"/>
                </a:solidFill>
                <a:latin typeface="Times New Roman" panose="02020603050405020304" pitchFamily="18" charset="0"/>
                <a:cs typeface="Times New Roman" panose="02020603050405020304" pitchFamily="18" charset="0"/>
              </a:rPr>
              <a:t> </a:t>
            </a:r>
            <a:r>
              <a:rPr lang="en-US" altLang="ja-JP" sz="2400" b="1" dirty="0" err="1">
                <a:solidFill>
                  <a:schemeClr val="tx2"/>
                </a:solidFill>
                <a:latin typeface="Times New Roman" panose="02020603050405020304" pitchFamily="18" charset="0"/>
                <a:cs typeface="Times New Roman" panose="02020603050405020304" pitchFamily="18" charset="0"/>
              </a:rPr>
              <a:t>áo</a:t>
            </a:r>
            <a:r>
              <a:rPr lang="en-US" altLang="ja-JP" sz="2400" b="1" dirty="0">
                <a:solidFill>
                  <a:schemeClr val="tx2"/>
                </a:solidFill>
                <a:latin typeface="Times New Roman" panose="02020603050405020304" pitchFamily="18" charset="0"/>
                <a:cs typeface="Times New Roman" panose="02020603050405020304" pitchFamily="18" charset="0"/>
              </a:rPr>
              <a:t> </a:t>
            </a:r>
            <a:br>
              <a:rPr lang="en-US" altLang="ja-JP" dirty="0">
                <a:latin typeface="Times New Roman" panose="02020603050405020304" pitchFamily="18" charset="0"/>
                <a:cs typeface="Times New Roman" panose="02020603050405020304" pitchFamily="18" charset="0"/>
              </a:rPr>
            </a:br>
            <a:r>
              <a:rPr lang="ja-JP" altLang="en-US" dirty="0">
                <a:latin typeface="Times New Roman" panose="02020603050405020304" pitchFamily="18" charset="0"/>
                <a:cs typeface="Times New Roman" panose="02020603050405020304" pitchFamily="18" charset="0"/>
              </a:rPr>
              <a:t>⇒</a:t>
            </a:r>
            <a:r>
              <a:rPr lang="en-US" altLang="ja-JP" sz="2400" b="1" dirty="0" err="1">
                <a:latin typeface="Times New Roman" panose="02020603050405020304" pitchFamily="18" charset="0"/>
                <a:cs typeface="Times New Roman" panose="02020603050405020304" pitchFamily="18" charset="0"/>
              </a:rPr>
              <a:t>Hỗ</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trợ</a:t>
            </a:r>
            <a:r>
              <a:rPr lang="en-US" altLang="ja-JP" sz="2400" b="1" dirty="0">
                <a:latin typeface="Times New Roman" panose="02020603050405020304" pitchFamily="18" charset="0"/>
                <a:cs typeface="Times New Roman" panose="02020603050405020304" pitchFamily="18" charset="0"/>
              </a:rPr>
              <a:t> di </a:t>
            </a:r>
            <a:r>
              <a:rPr lang="en-US" altLang="ja-JP" sz="2400" b="1" dirty="0" err="1">
                <a:latin typeface="Times New Roman" panose="02020603050405020304" pitchFamily="18" charset="0"/>
                <a:cs typeface="Times New Roman" panose="02020603050405020304" pitchFamily="18" charset="0"/>
              </a:rPr>
              <a:t>chuyển</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loại</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mặc</a:t>
            </a:r>
            <a:r>
              <a:rPr lang="en-US" altLang="ja-JP" dirty="0">
                <a:latin typeface="Times New Roman" panose="02020603050405020304" pitchFamily="18" charset="0"/>
                <a:cs typeface="Times New Roman" panose="02020603050405020304" pitchFamily="18" charset="0"/>
              </a:rPr>
              <a:t>/</a:t>
            </a:r>
            <a:r>
              <a:rPr lang="en-US" altLang="ja-JP" dirty="0" err="1">
                <a:latin typeface="Times New Roman" panose="02020603050405020304" pitchFamily="18" charset="0"/>
                <a:cs typeface="Times New Roman" panose="02020603050405020304" pitchFamily="18" charset="0"/>
              </a:rPr>
              <a:t>không</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mặc</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trên</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người</a:t>
            </a:r>
            <a:r>
              <a:rPr lang="en-US" altLang="ja-JP" dirty="0">
                <a:latin typeface="Times New Roman" panose="02020603050405020304" pitchFamily="18" charset="0"/>
                <a:cs typeface="Times New Roman" panose="02020603050405020304" pitchFamily="18" charset="0"/>
              </a:rPr>
              <a:t>) </a:t>
            </a:r>
          </a:p>
        </p:txBody>
      </p:sp>
      <p:pic>
        <p:nvPicPr>
          <p:cNvPr id="44" name="Picture 1" descr="transcare_ware_200x200">
            <a:extLst>
              <a:ext uri="{FF2B5EF4-FFF2-40B4-BE49-F238E27FC236}">
                <a16:creationId xmlns:a16="http://schemas.microsoft.com/office/drawing/2014/main" id="{80846B93-2ACF-4D37-9FBB-97C4A390F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5856" y="2928525"/>
            <a:ext cx="1793419" cy="16904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transcare_unware_200x200">
            <a:extLst>
              <a:ext uri="{FF2B5EF4-FFF2-40B4-BE49-F238E27FC236}">
                <a16:creationId xmlns:a16="http://schemas.microsoft.com/office/drawing/2014/main" id="{9344E902-9CEC-4FB8-8EE8-01540F4429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3956" y="5146935"/>
            <a:ext cx="1793419" cy="1615358"/>
          </a:xfrm>
          <a:prstGeom prst="rect">
            <a:avLst/>
          </a:prstGeom>
          <a:noFill/>
          <a:extLst>
            <a:ext uri="{909E8E84-426E-40DD-AFC4-6F175D3DCCD1}">
              <a14:hiddenFill xmlns:a14="http://schemas.microsoft.com/office/drawing/2010/main">
                <a:solidFill>
                  <a:srgbClr val="FFFFFF"/>
                </a:solidFill>
              </a14:hiddenFill>
            </a:ext>
          </a:extLst>
        </p:spPr>
      </p:pic>
      <p:sp>
        <p:nvSpPr>
          <p:cNvPr id="54" name="Text Box 4">
            <a:extLst>
              <a:ext uri="{FF2B5EF4-FFF2-40B4-BE49-F238E27FC236}">
                <a16:creationId xmlns:a16="http://schemas.microsoft.com/office/drawing/2014/main" id="{221C8D99-6CEE-4271-A2BF-6A6BCEABDA5F}"/>
              </a:ext>
            </a:extLst>
          </p:cNvPr>
          <p:cNvSpPr txBox="1">
            <a:spLocks noChangeArrowheads="1"/>
          </p:cNvSpPr>
          <p:nvPr/>
        </p:nvSpPr>
        <p:spPr bwMode="gray">
          <a:xfrm>
            <a:off x="3273512" y="7197105"/>
            <a:ext cx="9007096" cy="1723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4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6338894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3" y="1119160"/>
            <a:ext cx="12754086" cy="502445"/>
          </a:xfrm>
        </p:spPr>
        <p:txBody>
          <a:bodyPr/>
          <a:lstStyle/>
          <a:p>
            <a:r>
              <a:rPr lang="en-US" altLang="ja-JP" sz="3200" dirty="0" err="1">
                <a:latin typeface="Times New Roman" panose="02020603050405020304" pitchFamily="18" charset="0"/>
                <a:cs typeface="Times New Roman" panose="02020603050405020304" pitchFamily="18" charset="0"/>
              </a:rPr>
              <a:t>Thiết</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bị</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hỗ</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mặc</a:t>
            </a:r>
            <a:r>
              <a:rPr lang="en-US" altLang="ja-JP" sz="3200" dirty="0">
                <a:latin typeface="Times New Roman" panose="02020603050405020304" pitchFamily="18" charset="0"/>
                <a:cs typeface="Times New Roman" panose="02020603050405020304" pitchFamily="18" charset="0"/>
              </a:rPr>
              <a:t> trên người </a:t>
            </a:r>
            <a:r>
              <a:rPr lang="en-US" altLang="ja-JP" sz="3200" dirty="0" err="1">
                <a:latin typeface="Times New Roman" panose="02020603050405020304" pitchFamily="18" charset="0"/>
                <a:cs typeface="Times New Roman" panose="02020603050405020304" pitchFamily="18" charset="0"/>
              </a:rPr>
              <a:t>và</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không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mặc</a:t>
            </a:r>
            <a:r>
              <a:rPr lang="en-US" altLang="ja-JP" sz="3200" dirty="0">
                <a:latin typeface="Times New Roman" panose="02020603050405020304" pitchFamily="18" charset="0"/>
                <a:cs typeface="Times New Roman" panose="02020603050405020304" pitchFamily="18" charset="0"/>
              </a:rPr>
              <a:t> trên người</a:t>
            </a: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4" name="source_title">
            <a:extLst>
              <a:ext uri="{FF2B5EF4-FFF2-40B4-BE49-F238E27FC236}">
                <a16:creationId xmlns:a16="http://schemas.microsoft.com/office/drawing/2014/main" id="{5E5F3A15-E723-4B84-9014-89FF590D660B}"/>
              </a:ext>
            </a:extLst>
          </p:cNvPr>
          <p:cNvSpPr txBox="1">
            <a:spLocks noChangeArrowheads="1"/>
          </p:cNvSpPr>
          <p:nvPr/>
        </p:nvSpPr>
        <p:spPr bwMode="gray">
          <a:xfrm>
            <a:off x="5484602" y="7210764"/>
            <a:ext cx="679593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ja-JP"/>
            </a:defPPr>
            <a:lvl1pPr algn="r" fontAlgn="base">
              <a:defRPr sz="1000"/>
            </a:lvl1pPr>
            <a:lvl2pPr marL="742950" indent="-285750" fontAlgn="base">
              <a:defRPr sz="2400">
                <a:latin typeface="Times New Roman" pitchFamily="18" charset="0"/>
                <a:ea typeface="ＭＳ Ｐゴシック" charset="-128"/>
              </a:defRPr>
            </a:lvl2pPr>
            <a:lvl3pPr marL="1143000" indent="-228600" fontAlgn="base">
              <a:defRPr sz="2400">
                <a:latin typeface="Times New Roman" pitchFamily="18" charset="0"/>
                <a:ea typeface="ＭＳ Ｐゴシック" charset="-128"/>
              </a:defRPr>
            </a:lvl3pPr>
            <a:lvl4pPr marL="1600200" indent="-228600" fontAlgn="base">
              <a:defRPr sz="2400">
                <a:latin typeface="Times New Roman" pitchFamily="18" charset="0"/>
                <a:ea typeface="ＭＳ Ｐゴシック" charset="-128"/>
              </a:defRPr>
            </a:lvl4pPr>
            <a:lvl5pPr marL="2057400" indent="-228600" fontAlgn="base">
              <a:defRPr sz="2400">
                <a:latin typeface="Times New Roman" pitchFamily="18" charset="0"/>
                <a:ea typeface="ＭＳ Ｐゴシック" charset="-128"/>
              </a:defRPr>
            </a:lvl5pPr>
            <a:lvl6pPr marL="2514600" indent="-228600" fontAlgn="base">
              <a:spcBef>
                <a:spcPct val="0"/>
              </a:spcBef>
              <a:spcAft>
                <a:spcPct val="0"/>
              </a:spcAft>
              <a:defRPr sz="2400">
                <a:latin typeface="Times New Roman" pitchFamily="18" charset="0"/>
                <a:ea typeface="ＭＳ Ｐゴシック" charset="-128"/>
              </a:defRPr>
            </a:lvl6pPr>
            <a:lvl7pPr marL="2971800" indent="-228600" fontAlgn="base">
              <a:spcBef>
                <a:spcPct val="0"/>
              </a:spcBef>
              <a:spcAft>
                <a:spcPct val="0"/>
              </a:spcAft>
              <a:defRPr sz="2400">
                <a:latin typeface="Times New Roman" pitchFamily="18" charset="0"/>
                <a:ea typeface="ＭＳ Ｐゴシック" charset="-128"/>
              </a:defRPr>
            </a:lvl7pPr>
            <a:lvl8pPr marL="3429000" indent="-228600" fontAlgn="base">
              <a:spcBef>
                <a:spcPct val="0"/>
              </a:spcBef>
              <a:spcAft>
                <a:spcPct val="0"/>
              </a:spcAft>
              <a:defRPr sz="2400">
                <a:latin typeface="Times New Roman" pitchFamily="18" charset="0"/>
                <a:ea typeface="ＭＳ Ｐゴシック" charset="-128"/>
              </a:defRPr>
            </a:lvl8pPr>
            <a:lvl9pPr marL="3886200" indent="-228600" fontAlgn="base">
              <a:spcBef>
                <a:spcPct val="0"/>
              </a:spcBef>
              <a:spcAft>
                <a:spcPct val="0"/>
              </a:spcAft>
              <a:defRPr sz="2400">
                <a:latin typeface="Times New Roman" pitchFamily="18" charset="0"/>
                <a:ea typeface="ＭＳ Ｐゴシック" charset="-128"/>
              </a:defRPr>
            </a:lvl9pPr>
          </a:lstStyle>
          <a:p>
            <a:r>
              <a:rPr lang="en-US" altLang="ja-JP" sz="1400" dirty="0"/>
              <a:t>Source: </a:t>
            </a:r>
            <a:r>
              <a:rPr lang="en-US" altLang="zh-CN" sz="1400" dirty="0"/>
              <a:t>Ministry of Health, Labor and Welfare</a:t>
            </a:r>
            <a:r>
              <a:rPr lang="en-US" altLang="ja-JP" sz="1400" dirty="0"/>
              <a:t>  </a:t>
            </a:r>
            <a:endParaRPr lang="ja-JP" altLang="en-US" sz="1400" dirty="0"/>
          </a:p>
        </p:txBody>
      </p:sp>
      <p:pic>
        <p:nvPicPr>
          <p:cNvPr id="3" name="図 2">
            <a:extLst>
              <a:ext uri="{FF2B5EF4-FFF2-40B4-BE49-F238E27FC236}">
                <a16:creationId xmlns:a16="http://schemas.microsoft.com/office/drawing/2014/main" id="{757E3DBD-E883-46E8-A983-82365EE63332}"/>
              </a:ext>
            </a:extLst>
          </p:cNvPr>
          <p:cNvPicPr>
            <a:picLocks noChangeAspect="1"/>
          </p:cNvPicPr>
          <p:nvPr/>
        </p:nvPicPr>
        <p:blipFill>
          <a:blip r:embed="rId3"/>
          <a:stretch>
            <a:fillRect/>
          </a:stretch>
        </p:blipFill>
        <p:spPr>
          <a:xfrm>
            <a:off x="1371362" y="2351319"/>
            <a:ext cx="4024542" cy="4522258"/>
          </a:xfrm>
          <a:prstGeom prst="rect">
            <a:avLst/>
          </a:prstGeom>
        </p:spPr>
      </p:pic>
      <p:pic>
        <p:nvPicPr>
          <p:cNvPr id="5" name="図 4">
            <a:extLst>
              <a:ext uri="{FF2B5EF4-FFF2-40B4-BE49-F238E27FC236}">
                <a16:creationId xmlns:a16="http://schemas.microsoft.com/office/drawing/2014/main" id="{546564A4-4BA1-4E5A-8B49-F0CEBC6739E4}"/>
              </a:ext>
            </a:extLst>
          </p:cNvPr>
          <p:cNvPicPr>
            <a:picLocks noChangeAspect="1"/>
          </p:cNvPicPr>
          <p:nvPr/>
        </p:nvPicPr>
        <p:blipFill>
          <a:blip r:embed="rId4"/>
          <a:stretch>
            <a:fillRect/>
          </a:stretch>
        </p:blipFill>
        <p:spPr>
          <a:xfrm>
            <a:off x="7075703" y="2271604"/>
            <a:ext cx="4453016" cy="3271817"/>
          </a:xfrm>
          <a:prstGeom prst="rect">
            <a:avLst/>
          </a:prstGeom>
        </p:spPr>
      </p:pic>
      <p:pic>
        <p:nvPicPr>
          <p:cNvPr id="7" name="図 6">
            <a:extLst>
              <a:ext uri="{FF2B5EF4-FFF2-40B4-BE49-F238E27FC236}">
                <a16:creationId xmlns:a16="http://schemas.microsoft.com/office/drawing/2014/main" id="{3BCFEB73-38E5-4112-830B-A348C009CE01}"/>
              </a:ext>
            </a:extLst>
          </p:cNvPr>
          <p:cNvPicPr>
            <a:picLocks noChangeAspect="1"/>
          </p:cNvPicPr>
          <p:nvPr/>
        </p:nvPicPr>
        <p:blipFill>
          <a:blip r:embed="rId5"/>
          <a:stretch>
            <a:fillRect/>
          </a:stretch>
        </p:blipFill>
        <p:spPr>
          <a:xfrm>
            <a:off x="9042987" y="5288070"/>
            <a:ext cx="3049239" cy="1731605"/>
          </a:xfrm>
          <a:prstGeom prst="rect">
            <a:avLst/>
          </a:prstGeom>
        </p:spPr>
      </p:pic>
      <p:sp>
        <p:nvSpPr>
          <p:cNvPr id="8" name="テキスト ボックス 7">
            <a:extLst>
              <a:ext uri="{FF2B5EF4-FFF2-40B4-BE49-F238E27FC236}">
                <a16:creationId xmlns:a16="http://schemas.microsoft.com/office/drawing/2014/main" id="{5C855D4F-1557-49AE-A8D6-34ED6B1D2554}"/>
              </a:ext>
            </a:extLst>
          </p:cNvPr>
          <p:cNvSpPr txBox="1"/>
          <p:nvPr/>
        </p:nvSpPr>
        <p:spPr>
          <a:xfrm>
            <a:off x="791793" y="1828420"/>
            <a:ext cx="7010640" cy="517065"/>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2800" dirty="0" err="1">
                <a:solidFill>
                  <a:srgbClr val="000000"/>
                </a:solidFill>
                <a:latin typeface="Times New Roman" panose="02020603050405020304" pitchFamily="18" charset="0"/>
                <a:cs typeface="Times New Roman" panose="02020603050405020304" pitchFamily="18" charset="0"/>
              </a:rPr>
              <a:t>Ví</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dụ</a:t>
            </a:r>
            <a:r>
              <a:rPr kumimoji="1" lang="en-US" altLang="ja-JP" sz="2800" dirty="0">
                <a:solidFill>
                  <a:srgbClr val="000000"/>
                </a:solidFill>
                <a:latin typeface="Times New Roman" panose="02020603050405020304" pitchFamily="18" charset="0"/>
                <a:cs typeface="Times New Roman" panose="02020603050405020304" pitchFamily="18" charset="0"/>
              </a:rPr>
              <a:t> về </a:t>
            </a:r>
            <a:r>
              <a:rPr kumimoji="1" lang="en-US" altLang="ja-JP" sz="2800" dirty="0" err="1">
                <a:solidFill>
                  <a:srgbClr val="000000"/>
                </a:solidFill>
                <a:latin typeface="Times New Roman" panose="02020603050405020304" pitchFamily="18" charset="0"/>
                <a:cs typeface="Times New Roman" panose="02020603050405020304" pitchFamily="18" charset="0"/>
              </a:rPr>
              <a:t>chuyển</a:t>
            </a:r>
            <a:r>
              <a:rPr kumimoji="1" lang="en-US" altLang="ja-JP" sz="2800" dirty="0">
                <a:solidFill>
                  <a:srgbClr val="000000"/>
                </a:solidFill>
                <a:latin typeface="Times New Roman" panose="02020603050405020304" pitchFamily="18" charset="0"/>
                <a:cs typeface="Times New Roman" panose="02020603050405020304" pitchFamily="18" charset="0"/>
              </a:rPr>
              <a:t> NCT </a:t>
            </a:r>
            <a:r>
              <a:rPr kumimoji="1" lang="en-US" altLang="ja-JP" sz="2800" dirty="0" err="1">
                <a:solidFill>
                  <a:srgbClr val="000000"/>
                </a:solidFill>
                <a:latin typeface="Times New Roman" panose="02020603050405020304" pitchFamily="18" charset="0"/>
                <a:cs typeface="Times New Roman" panose="02020603050405020304" pitchFamily="18" charset="0"/>
              </a:rPr>
              <a:t>từ</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giường</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vào</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xe</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lăn</a:t>
            </a:r>
            <a:r>
              <a:rPr kumimoji="1" lang="en-US" altLang="ja-JP" sz="2800" dirty="0">
                <a:solidFill>
                  <a:srgbClr val="000000"/>
                </a:solidFill>
                <a:latin typeface="Times New Roman" panose="02020603050405020304" pitchFamily="18" charset="0"/>
                <a:cs typeface="Times New Roman" panose="02020603050405020304" pitchFamily="18" charset="0"/>
              </a:rPr>
              <a:t> </a:t>
            </a:r>
            <a:endParaRPr kumimoji="1" lang="ja-JP"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77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3" y="1102360"/>
            <a:ext cx="12754086" cy="519245"/>
          </a:xfrm>
        </p:spPr>
        <p:txBody>
          <a:bodyPr/>
          <a:lstStyle/>
          <a:p>
            <a:r>
              <a:rPr lang="en-US" altLang="ja-JP" sz="3200" dirty="0" err="1">
                <a:latin typeface="Times New Roman" panose="02020603050405020304" pitchFamily="18" charset="0"/>
                <a:cs typeface="Times New Roman" panose="02020603050405020304" pitchFamily="18" charset="0"/>
              </a:rPr>
              <a:t>Tình</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huống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nào</a:t>
            </a:r>
            <a:r>
              <a:rPr lang="en-US" altLang="ja-JP" sz="3200" dirty="0">
                <a:latin typeface="Times New Roman" panose="02020603050405020304" pitchFamily="18" charset="0"/>
                <a:cs typeface="Times New Roman" panose="02020603050405020304" pitchFamily="18" charset="0"/>
              </a:rPr>
              <a:t> Robot </a:t>
            </a:r>
            <a:r>
              <a:rPr lang="en-US" altLang="ja-JP" sz="3200" dirty="0" err="1">
                <a:latin typeface="Times New Roman" panose="02020603050405020304" pitchFamily="18" charset="0"/>
                <a:cs typeface="Times New Roman" panose="02020603050405020304" pitchFamily="18" charset="0"/>
              </a:rPr>
              <a:t>có</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thể</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hỗ</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trợ</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chăm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sóc</a:t>
            </a:r>
            <a:r>
              <a:rPr lang="en-US" altLang="ja-JP" sz="3200" dirty="0">
                <a:latin typeface="Times New Roman" panose="02020603050405020304" pitchFamily="18" charset="0"/>
                <a:cs typeface="Times New Roman" panose="02020603050405020304" pitchFamily="18" charset="0"/>
              </a:rPr>
              <a:t> NCT?</a:t>
            </a:r>
            <a:endParaRPr kumimoji="1" lang="en-US" altLang="ja-JP" sz="32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プレースホルダー 2">
            <a:extLst>
              <a:ext uri="{FF2B5EF4-FFF2-40B4-BE49-F238E27FC236}">
                <a16:creationId xmlns:a16="http://schemas.microsoft.com/office/drawing/2014/main" id="{13037917-BF56-4AFB-ADDC-2FADDF1FA1EF}"/>
              </a:ext>
            </a:extLst>
          </p:cNvPr>
          <p:cNvSpPr txBox="1">
            <a:spLocks/>
          </p:cNvSpPr>
          <p:nvPr/>
        </p:nvSpPr>
        <p:spPr>
          <a:xfrm>
            <a:off x="1034879" y="1865303"/>
            <a:ext cx="10592549" cy="2162130"/>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lvl="1">
              <a:buClr>
                <a:srgbClr val="003B83"/>
              </a:buClr>
              <a:buFont typeface="Wingdings" panose="05000000000000000000" pitchFamily="2" charset="2"/>
              <a:buChar char="n"/>
            </a:pPr>
            <a:r>
              <a:rPr lang="en-US" altLang="ja-JP" sz="2400" b="1" dirty="0">
                <a:solidFill>
                  <a:schemeClr val="tx2"/>
                </a:solidFill>
                <a:latin typeface="Times New Roman" panose="02020603050405020304" pitchFamily="18" charset="0"/>
                <a:cs typeface="Times New Roman" panose="02020603050405020304" pitchFamily="18" charset="0"/>
              </a:rPr>
              <a:t>Toilet</a:t>
            </a:r>
            <a:br>
              <a:rPr lang="en-US" altLang="ja-JP" dirty="0">
                <a:latin typeface="Times New Roman" panose="02020603050405020304" pitchFamily="18" charset="0"/>
                <a:cs typeface="Times New Roman" panose="02020603050405020304" pitchFamily="18" charset="0"/>
              </a:rPr>
            </a:br>
            <a:r>
              <a:rPr lang="ja-JP" altLang="en-US" dirty="0">
                <a:latin typeface="Times New Roman" panose="02020603050405020304" pitchFamily="18" charset="0"/>
                <a:cs typeface="Times New Roman" panose="02020603050405020304" pitchFamily="18" charset="0"/>
              </a:rPr>
              <a:t>⇒</a:t>
            </a:r>
            <a:r>
              <a:rPr lang="en-US" altLang="ja-JP" b="1" dirty="0" err="1">
                <a:latin typeface="Times New Roman" panose="02020603050405020304" pitchFamily="18" charset="0"/>
                <a:cs typeface="Times New Roman" panose="02020603050405020304" pitchFamily="18" charset="0"/>
              </a:rPr>
              <a:t>Hỗ</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trợ</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đi</a:t>
            </a:r>
            <a:r>
              <a:rPr lang="en-US" altLang="ja-JP" b="1" dirty="0">
                <a:latin typeface="Times New Roman" panose="02020603050405020304" pitchFamily="18" charset="0"/>
                <a:cs typeface="Times New Roman" panose="02020603050405020304" pitchFamily="18" charset="0"/>
              </a:rPr>
              <a:t> Toilet</a:t>
            </a:r>
          </a:p>
          <a:p>
            <a:endParaRPr lang="ja-JP" altLang="en-US" dirty="0">
              <a:latin typeface="Times New Roman" panose="02020603050405020304" pitchFamily="18" charset="0"/>
              <a:cs typeface="Times New Roman" panose="02020603050405020304" pitchFamily="18" charset="0"/>
            </a:endParaRPr>
          </a:p>
        </p:txBody>
      </p:sp>
      <p:sp>
        <p:nvSpPr>
          <p:cNvPr id="18" name="Text Box 4">
            <a:extLst>
              <a:ext uri="{FF2B5EF4-FFF2-40B4-BE49-F238E27FC236}">
                <a16:creationId xmlns:a16="http://schemas.microsoft.com/office/drawing/2014/main" id="{6BF4F547-8DAD-43FC-8314-5942C14FFD21}"/>
              </a:ext>
            </a:extLst>
          </p:cNvPr>
          <p:cNvSpPr txBox="1">
            <a:spLocks noChangeArrowheads="1"/>
          </p:cNvSpPr>
          <p:nvPr/>
        </p:nvSpPr>
        <p:spPr bwMode="gray">
          <a:xfrm>
            <a:off x="3375238" y="6855555"/>
            <a:ext cx="9007096" cy="1723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4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
        <p:nvSpPr>
          <p:cNvPr id="13" name="テキスト ボックス 13">
            <a:extLst>
              <a:ext uri="{FF2B5EF4-FFF2-40B4-BE49-F238E27FC236}">
                <a16:creationId xmlns:a16="http://schemas.microsoft.com/office/drawing/2014/main" id="{A75D24EE-754A-447D-96A2-9FFCC2B4AFD1}"/>
              </a:ext>
            </a:extLst>
          </p:cNvPr>
          <p:cNvSpPr txBox="1"/>
          <p:nvPr/>
        </p:nvSpPr>
        <p:spPr>
          <a:xfrm>
            <a:off x="790575" y="2966560"/>
            <a:ext cx="11371928" cy="1561178"/>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3600" b="1" dirty="0" err="1">
                <a:latin typeface="Times New Roman" panose="02020603050405020304" pitchFamily="18" charset="0"/>
                <a:cs typeface="Times New Roman" panose="02020603050405020304" pitchFamily="18" charset="0"/>
              </a:rPr>
              <a:t>Đi</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vệ</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sinh</a:t>
            </a:r>
            <a:endParaRPr lang="en-US" altLang="ja-JP" sz="3600" b="1" dirty="0">
              <a:latin typeface="Times New Roman" panose="02020603050405020304" pitchFamily="18" charset="0"/>
              <a:cs typeface="Times New Roman" panose="02020603050405020304" pitchFamily="18" charset="0"/>
            </a:endParaRPr>
          </a:p>
          <a:p>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Là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một</a:t>
            </a:r>
            <a:r>
              <a:rPr lang="en-US" altLang="ja-JP" sz="2800" b="0" dirty="0">
                <a:latin typeface="Times New Roman" panose="02020603050405020304" pitchFamily="18" charset="0"/>
                <a:cs typeface="Times New Roman" panose="02020603050405020304" pitchFamily="18" charset="0"/>
              </a:rPr>
              <a:t> toilet </a:t>
            </a:r>
            <a:r>
              <a:rPr lang="en-US" altLang="ja-JP" sz="2800" b="0" dirty="0" err="1">
                <a:latin typeface="Times New Roman" panose="02020603050405020304" pitchFamily="18" charset="0"/>
                <a:cs typeface="Times New Roman" panose="02020603050405020304" pitchFamily="18" charset="0"/>
              </a:rPr>
              <a:t>có</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thể</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điều</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chỉnh</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vj</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trí</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lắp</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đăt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với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sử</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dụng</a:t>
            </a:r>
            <a:endParaRPr lang="en-US" altLang="ja-JP" sz="2800" b="0" dirty="0">
              <a:latin typeface="Times New Roman" panose="02020603050405020304" pitchFamily="18" charset="0"/>
              <a:cs typeface="Times New Roman" panose="02020603050405020304" pitchFamily="18" charset="0"/>
            </a:endParaRPr>
          </a:p>
          <a:p>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công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nghệ</a:t>
            </a:r>
            <a:r>
              <a:rPr lang="en-US" altLang="ja-JP" sz="2800" b="0" dirty="0">
                <a:latin typeface="Times New Roman" panose="02020603050405020304" pitchFamily="18" charset="0"/>
                <a:cs typeface="Times New Roman" panose="02020603050405020304" pitchFamily="18" charset="0"/>
              </a:rPr>
              <a:t> robot </a:t>
            </a:r>
            <a:r>
              <a:rPr lang="en-US" altLang="ja-JP" sz="2800" b="0" dirty="0" err="1">
                <a:latin typeface="Times New Roman" panose="02020603050405020304" pitchFamily="18" charset="0"/>
                <a:cs typeface="Times New Roman" panose="02020603050405020304" pitchFamily="18" charset="0"/>
              </a:rPr>
              <a:t>khi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vệ</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sinh</a:t>
            </a:r>
            <a:endParaRPr lang="en-US" altLang="ja-JP" sz="2800" b="0" dirty="0">
              <a:latin typeface="Times New Roman" panose="02020603050405020304" pitchFamily="18" charset="0"/>
              <a:cs typeface="Times New Roman" panose="02020603050405020304" pitchFamily="18" charset="0"/>
            </a:endParaRPr>
          </a:p>
        </p:txBody>
      </p:sp>
      <p:sp>
        <p:nvSpPr>
          <p:cNvPr id="19" name="テキスト ボックス 14">
            <a:extLst>
              <a:ext uri="{FF2B5EF4-FFF2-40B4-BE49-F238E27FC236}">
                <a16:creationId xmlns:a16="http://schemas.microsoft.com/office/drawing/2014/main" id="{5EA45886-5C0E-4642-A006-669B60805717}"/>
              </a:ext>
            </a:extLst>
          </p:cNvPr>
          <p:cNvSpPr txBox="1"/>
          <p:nvPr/>
        </p:nvSpPr>
        <p:spPr>
          <a:xfrm>
            <a:off x="813059" y="5075800"/>
            <a:ext cx="11349444" cy="1499623"/>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3200" b="1" dirty="0" err="1">
                <a:latin typeface="Times New Roman" panose="02020603050405020304" pitchFamily="18" charset="0"/>
                <a:cs typeface="Times New Roman" panose="02020603050405020304" pitchFamily="18" charset="0"/>
              </a:rPr>
              <a:t>Thiết</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bị</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hỗ</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trợ</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đi</a:t>
            </a:r>
            <a:r>
              <a:rPr lang="en-US" altLang="ja-JP" sz="3200" b="1" dirty="0">
                <a:latin typeface="Times New Roman" panose="02020603050405020304" pitchFamily="18" charset="0"/>
                <a:cs typeface="Times New Roman" panose="02020603050405020304" pitchFamily="18" charset="0"/>
              </a:rPr>
              <a:t> Toilet </a:t>
            </a:r>
          </a:p>
          <a:p>
            <a:r>
              <a:rPr lang="en-US" altLang="ja-JP" sz="2800" b="0" dirty="0" err="1">
                <a:latin typeface="Times New Roman" panose="02020603050405020304" pitchFamily="18" charset="0"/>
                <a:cs typeface="Times New Roman" panose="02020603050405020304" pitchFamily="18" charset="0"/>
              </a:rPr>
              <a:t>Là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một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thiết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bị</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sử</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dụng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công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nghệ</a:t>
            </a:r>
            <a:r>
              <a:rPr lang="en-US" altLang="ja-JP" sz="2800" b="0" dirty="0">
                <a:latin typeface="Times New Roman" panose="02020603050405020304" pitchFamily="18" charset="0"/>
                <a:cs typeface="Times New Roman" panose="02020603050405020304" pitchFamily="18" charset="0"/>
              </a:rPr>
              <a:t> robot </a:t>
            </a:r>
            <a:r>
              <a:rPr lang="en-US" altLang="ja-JP" sz="2800" b="0" dirty="0" err="1">
                <a:latin typeface="Times New Roman" panose="02020603050405020304" pitchFamily="18" charset="0"/>
                <a:cs typeface="Times New Roman" panose="02020603050405020304" pitchFamily="18" charset="0"/>
              </a:rPr>
              <a:t>để</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dự</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báo</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sự</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bài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tiết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và</a:t>
            </a:r>
            <a:endParaRPr lang="en-US" altLang="ja-JP" sz="2800" b="0" dirty="0">
              <a:latin typeface="Times New Roman" panose="02020603050405020304" pitchFamily="18" charset="0"/>
              <a:cs typeface="Times New Roman" panose="02020603050405020304" pitchFamily="18" charset="0"/>
            </a:endParaRPr>
          </a:p>
          <a:p>
            <a:r>
              <a:rPr lang="en-US" altLang="ja-JP" sz="2800" b="0" dirty="0" err="1">
                <a:latin typeface="Times New Roman" panose="02020603050405020304" pitchFamily="18" charset="0"/>
                <a:cs typeface="Times New Roman" panose="02020603050405020304" pitchFamily="18" charset="0"/>
              </a:rPr>
              <a:t>hướng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dẫn</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đi</a:t>
            </a:r>
            <a:r>
              <a:rPr lang="en-US" altLang="ja-JP" sz="2800" b="0" dirty="0">
                <a:latin typeface="Times New Roman" panose="02020603050405020304" pitchFamily="18" charset="0"/>
                <a:cs typeface="Times New Roman" panose="02020603050405020304" pitchFamily="18" charset="0"/>
              </a:rPr>
              <a:t> toilet </a:t>
            </a:r>
            <a:r>
              <a:rPr lang="en-US" altLang="ja-JP" sz="2800" b="0" dirty="0" err="1">
                <a:latin typeface="Times New Roman" panose="02020603050405020304" pitchFamily="18" charset="0"/>
                <a:cs typeface="Times New Roman" panose="02020603050405020304" pitchFamily="18" charset="0"/>
              </a:rPr>
              <a:t>đúng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giờ</a:t>
            </a:r>
            <a:r>
              <a:rPr lang="en-US" altLang="ja-JP" sz="2800" b="0" dirty="0">
                <a:latin typeface="Times New Roman" panose="02020603050405020304" pitchFamily="18" charset="0"/>
                <a:cs typeface="Times New Roman" panose="02020603050405020304" pitchFamily="18" charset="0"/>
              </a:rPr>
              <a:t>.</a:t>
            </a:r>
          </a:p>
        </p:txBody>
      </p:sp>
      <p:pic>
        <p:nvPicPr>
          <p:cNvPr id="20" name="図 15">
            <a:extLst>
              <a:ext uri="{FF2B5EF4-FFF2-40B4-BE49-F238E27FC236}">
                <a16:creationId xmlns:a16="http://schemas.microsoft.com/office/drawing/2014/main" id="{82A0A46D-49CD-4CE4-8A3C-D271485F7A1B}"/>
              </a:ext>
            </a:extLst>
          </p:cNvPr>
          <p:cNvPicPr>
            <a:picLocks noChangeAspect="1"/>
          </p:cNvPicPr>
          <p:nvPr/>
        </p:nvPicPr>
        <p:blipFill>
          <a:blip r:embed="rId3"/>
          <a:stretch>
            <a:fillRect/>
          </a:stretch>
        </p:blipFill>
        <p:spPr>
          <a:xfrm>
            <a:off x="10339832" y="5206508"/>
            <a:ext cx="1653599" cy="1287443"/>
          </a:xfrm>
          <a:prstGeom prst="rect">
            <a:avLst/>
          </a:prstGeom>
        </p:spPr>
      </p:pic>
      <p:pic>
        <p:nvPicPr>
          <p:cNvPr id="21" name="図 16">
            <a:extLst>
              <a:ext uri="{FF2B5EF4-FFF2-40B4-BE49-F238E27FC236}">
                <a16:creationId xmlns:a16="http://schemas.microsoft.com/office/drawing/2014/main" id="{3E102C1E-CB8C-48FD-8407-928F32B15C3C}"/>
              </a:ext>
            </a:extLst>
          </p:cNvPr>
          <p:cNvPicPr>
            <a:picLocks noChangeAspect="1"/>
          </p:cNvPicPr>
          <p:nvPr/>
        </p:nvPicPr>
        <p:blipFill rotWithShape="1">
          <a:blip r:embed="rId4"/>
          <a:srcRect r="14943"/>
          <a:stretch/>
        </p:blipFill>
        <p:spPr>
          <a:xfrm>
            <a:off x="10301733" y="3069483"/>
            <a:ext cx="1653599" cy="1323188"/>
          </a:xfrm>
          <a:prstGeom prst="rect">
            <a:avLst/>
          </a:prstGeom>
        </p:spPr>
      </p:pic>
    </p:spTree>
    <p:extLst>
      <p:ext uri="{BB962C8B-B14F-4D97-AF65-F5344CB8AC3E}">
        <p14:creationId xmlns:p14="http://schemas.microsoft.com/office/powerpoint/2010/main" val="3060306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3" y="1102360"/>
            <a:ext cx="12754086" cy="519245"/>
          </a:xfrm>
        </p:spPr>
        <p:txBody>
          <a:bodyPr/>
          <a:lstStyle/>
          <a:p>
            <a:r>
              <a:rPr lang="en-US" altLang="ja-JP" sz="3200" dirty="0" err="1">
                <a:latin typeface="Times New Roman" panose="02020603050405020304" pitchFamily="18" charset="0"/>
                <a:cs typeface="Times New Roman" panose="02020603050405020304" pitchFamily="18" charset="0"/>
              </a:rPr>
              <a:t>Tình</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huống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nào</a:t>
            </a:r>
            <a:r>
              <a:rPr lang="en-US" altLang="ja-JP" sz="3200" dirty="0">
                <a:latin typeface="Times New Roman" panose="02020603050405020304" pitchFamily="18" charset="0"/>
                <a:cs typeface="Times New Roman" panose="02020603050405020304" pitchFamily="18" charset="0"/>
              </a:rPr>
              <a:t> Robot </a:t>
            </a:r>
            <a:r>
              <a:rPr lang="en-US" altLang="ja-JP" sz="3200" dirty="0" err="1">
                <a:latin typeface="Times New Roman" panose="02020603050405020304" pitchFamily="18" charset="0"/>
                <a:cs typeface="Times New Roman" panose="02020603050405020304" pitchFamily="18" charset="0"/>
              </a:rPr>
              <a:t>có</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thể</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hỗ</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trợ</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chăm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sóc</a:t>
            </a:r>
            <a:r>
              <a:rPr lang="en-US" altLang="ja-JP" sz="3200" dirty="0">
                <a:latin typeface="Times New Roman" panose="02020603050405020304" pitchFamily="18" charset="0"/>
                <a:cs typeface="Times New Roman" panose="02020603050405020304" pitchFamily="18" charset="0"/>
              </a:rPr>
              <a:t> NCT?</a:t>
            </a:r>
            <a:endParaRPr kumimoji="1" lang="en-US" altLang="ja-JP" sz="32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プレースホルダー 2">
            <a:extLst>
              <a:ext uri="{FF2B5EF4-FFF2-40B4-BE49-F238E27FC236}">
                <a16:creationId xmlns:a16="http://schemas.microsoft.com/office/drawing/2014/main" id="{13037917-BF56-4AFB-ADDC-2FADDF1FA1EF}"/>
              </a:ext>
            </a:extLst>
          </p:cNvPr>
          <p:cNvSpPr txBox="1">
            <a:spLocks/>
          </p:cNvSpPr>
          <p:nvPr/>
        </p:nvSpPr>
        <p:spPr>
          <a:xfrm>
            <a:off x="1034879" y="1865303"/>
            <a:ext cx="10592549" cy="941692"/>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lvl="1">
              <a:buClr>
                <a:srgbClr val="003B83"/>
              </a:buClr>
              <a:buFont typeface="Wingdings" panose="05000000000000000000" pitchFamily="2" charset="2"/>
              <a:buChar char="n"/>
            </a:pPr>
            <a:r>
              <a:rPr lang="en-US" altLang="ja-JP" sz="2400" b="1" dirty="0" err="1">
                <a:solidFill>
                  <a:schemeClr val="tx2"/>
                </a:solidFill>
                <a:latin typeface="Times New Roman" panose="02020603050405020304" pitchFamily="18" charset="0"/>
                <a:cs typeface="Times New Roman" panose="02020603050405020304" pitchFamily="18" charset="0"/>
              </a:rPr>
              <a:t>Đi</a:t>
            </a:r>
            <a:r>
              <a:rPr lang="en-US" altLang="ja-JP" sz="2400" b="1" dirty="0">
                <a:solidFill>
                  <a:schemeClr val="tx2"/>
                </a:solidFill>
                <a:latin typeface="Times New Roman" panose="02020603050405020304" pitchFamily="18" charset="0"/>
                <a:cs typeface="Times New Roman" panose="02020603050405020304" pitchFamily="18" charset="0"/>
              </a:rPr>
              <a:t> </a:t>
            </a:r>
            <a:r>
              <a:rPr lang="en-US" altLang="ja-JP" sz="2400" b="1" dirty="0" err="1">
                <a:solidFill>
                  <a:schemeClr val="tx2"/>
                </a:solidFill>
                <a:latin typeface="Times New Roman" panose="02020603050405020304" pitchFamily="18" charset="0"/>
                <a:cs typeface="Times New Roman" panose="02020603050405020304" pitchFamily="18" charset="0"/>
              </a:rPr>
              <a:t>bộ</a:t>
            </a:r>
            <a:r>
              <a:rPr lang="en-US" altLang="ja-JP" sz="2400" b="1" dirty="0">
                <a:solidFill>
                  <a:schemeClr val="tx2"/>
                </a:solidFill>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a:t>
            </a:r>
            <a:r>
              <a:rPr lang="en-US" altLang="ja-JP" sz="2400" dirty="0" err="1">
                <a:latin typeface="Times New Roman" panose="02020603050405020304" pitchFamily="18" charset="0"/>
                <a:cs typeface="Times New Roman" panose="02020603050405020304" pitchFamily="18" charset="0"/>
              </a:rPr>
              <a:t>mua</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sắm</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đi</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bộ</a:t>
            </a:r>
            <a:r>
              <a:rPr lang="en-US" altLang="ja-JP" sz="2400" dirty="0">
                <a:latin typeface="Times New Roman" panose="02020603050405020304" pitchFamily="18" charset="0"/>
                <a:cs typeface="Times New Roman" panose="02020603050405020304" pitchFamily="18" charset="0"/>
              </a:rPr>
              <a:t>, di </a:t>
            </a:r>
            <a:r>
              <a:rPr lang="en-US" altLang="ja-JP" sz="2400" dirty="0" err="1">
                <a:latin typeface="Times New Roman" panose="02020603050405020304" pitchFamily="18" charset="0"/>
                <a:cs typeface="Times New Roman" panose="02020603050405020304" pitchFamily="18" charset="0"/>
              </a:rPr>
              <a:t>chuyển</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trong</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nhà</a:t>
            </a:r>
            <a:r>
              <a:rPr lang="en-US" altLang="ja-JP" sz="2400" dirty="0">
                <a:latin typeface="Times New Roman" panose="02020603050405020304" pitchFamily="18" charset="0"/>
                <a:cs typeface="Times New Roman" panose="02020603050405020304" pitchFamily="18" charset="0"/>
              </a:rPr>
              <a:t>)</a:t>
            </a:r>
            <a:br>
              <a:rPr lang="en-US" altLang="ja-JP" sz="2400" b="1" dirty="0">
                <a:latin typeface="Times New Roman" panose="02020603050405020304" pitchFamily="18" charset="0"/>
                <a:cs typeface="Times New Roman" panose="02020603050405020304" pitchFamily="18" charset="0"/>
              </a:rPr>
            </a:b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Thiết</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bị</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hỗ</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trợ</a:t>
            </a:r>
            <a:r>
              <a:rPr lang="en-US" altLang="ja-JP" sz="2400" b="1" dirty="0">
                <a:latin typeface="Times New Roman" panose="02020603050405020304" pitchFamily="18" charset="0"/>
                <a:cs typeface="Times New Roman" panose="02020603050405020304" pitchFamily="18" charset="0"/>
              </a:rPr>
              <a:t> di </a:t>
            </a:r>
            <a:r>
              <a:rPr lang="en-US" altLang="ja-JP" sz="2400" b="1" dirty="0" err="1">
                <a:latin typeface="Times New Roman" panose="02020603050405020304" pitchFamily="18" charset="0"/>
                <a:cs typeface="Times New Roman" panose="02020603050405020304" pitchFamily="18" charset="0"/>
              </a:rPr>
              <a:t>chuyển</a:t>
            </a:r>
            <a:r>
              <a:rPr lang="en-US" altLang="ja-JP" sz="2400" b="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(ra </a:t>
            </a:r>
            <a:r>
              <a:rPr lang="en-US" altLang="ja-JP" sz="2400" dirty="0" err="1">
                <a:latin typeface="Times New Roman" panose="02020603050405020304" pitchFamily="18" charset="0"/>
                <a:cs typeface="Times New Roman" panose="02020603050405020304" pitchFamily="18" charset="0"/>
              </a:rPr>
              <a:t>khỏi</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nhà</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mặc</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trên</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ngườ</a:t>
            </a:r>
            <a:r>
              <a:rPr lang="en-US" altLang="ja-JP" sz="2400"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n"/>
            </a:pPr>
            <a:endParaRPr lang="en-US" altLang="ja-JP"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ja-JP" altLang="en-US" dirty="0">
              <a:latin typeface="Times New Roman" panose="02020603050405020304" pitchFamily="18" charset="0"/>
              <a:cs typeface="Times New Roman" panose="02020603050405020304" pitchFamily="18" charset="0"/>
            </a:endParaRPr>
          </a:p>
        </p:txBody>
      </p:sp>
      <p:sp>
        <p:nvSpPr>
          <p:cNvPr id="9" name="テキスト ボックス 18">
            <a:extLst>
              <a:ext uri="{FF2B5EF4-FFF2-40B4-BE49-F238E27FC236}">
                <a16:creationId xmlns:a16="http://schemas.microsoft.com/office/drawing/2014/main" id="{2FD567AB-F31B-4BBB-AAE0-ACF347D6A90F}"/>
              </a:ext>
            </a:extLst>
          </p:cNvPr>
          <p:cNvSpPr txBox="1"/>
          <p:nvPr/>
        </p:nvSpPr>
        <p:spPr>
          <a:xfrm>
            <a:off x="902342" y="2883725"/>
            <a:ext cx="11280961" cy="1684289"/>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3600" b="1" dirty="0" err="1">
                <a:latin typeface="Times New Roman" panose="02020603050405020304" pitchFamily="18" charset="0"/>
                <a:cs typeface="Times New Roman" panose="02020603050405020304" pitchFamily="18" charset="0"/>
              </a:rPr>
              <a:t>Hỗ</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trợ</a:t>
            </a:r>
            <a:r>
              <a:rPr lang="en-US" altLang="ja-JP" sz="3600" b="1" dirty="0">
                <a:latin typeface="Times New Roman" panose="02020603050405020304" pitchFamily="18" charset="0"/>
                <a:cs typeface="Times New Roman" panose="02020603050405020304" pitchFamily="18" charset="0"/>
              </a:rPr>
              <a:t> di </a:t>
            </a:r>
            <a:r>
              <a:rPr lang="en-US" altLang="ja-JP" sz="3600" b="1" dirty="0" err="1">
                <a:latin typeface="Times New Roman" panose="02020603050405020304" pitchFamily="18" charset="0"/>
                <a:cs typeface="Times New Roman" panose="02020603050405020304" pitchFamily="18" charset="0"/>
              </a:rPr>
              <a:t>chuyển</a:t>
            </a:r>
            <a:r>
              <a:rPr lang="en-US" altLang="ja-JP" sz="3600" b="1" dirty="0">
                <a:latin typeface="Times New Roman" panose="02020603050405020304" pitchFamily="18" charset="0"/>
                <a:cs typeface="Times New Roman" panose="02020603050405020304" pitchFamily="18" charset="0"/>
              </a:rPr>
              <a:t> ra </a:t>
            </a:r>
            <a:r>
              <a:rPr lang="en-US" altLang="ja-JP" sz="3600" b="1" dirty="0" err="1">
                <a:latin typeface="Times New Roman" panose="02020603050405020304" pitchFamily="18" charset="0"/>
                <a:cs typeface="Times New Roman" panose="02020603050405020304" pitchFamily="18" charset="0"/>
              </a:rPr>
              <a:t>ngoài</a:t>
            </a:r>
            <a:endParaRPr lang="en-US" altLang="ja-JP" sz="3600" b="1" dirty="0">
              <a:latin typeface="Times New Roman" panose="02020603050405020304" pitchFamily="18" charset="0"/>
              <a:cs typeface="Times New Roman" panose="02020603050405020304" pitchFamily="18" charset="0"/>
            </a:endParaRPr>
          </a:p>
          <a:p>
            <a:endParaRPr lang="en-US" altLang="ja-JP" sz="3600" b="1"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Hỗ</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trợ</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đi</a:t>
            </a:r>
            <a:r>
              <a:rPr lang="en-US" altLang="ja-JP" sz="2800" b="0" dirty="0">
                <a:latin typeface="Times New Roman" panose="02020603050405020304" pitchFamily="18" charset="0"/>
                <a:cs typeface="Times New Roman" panose="02020603050405020304" pitchFamily="18" charset="0"/>
              </a:rPr>
              <a:t> ra </a:t>
            </a:r>
            <a:r>
              <a:rPr lang="en-US" altLang="ja-JP" sz="2800" b="0" dirty="0" err="1">
                <a:latin typeface="Times New Roman" panose="02020603050405020304" pitchFamily="18" charset="0"/>
                <a:cs typeface="Times New Roman" panose="02020603050405020304" pitchFamily="18" charset="0"/>
              </a:rPr>
              <a:t>ngoài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có</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thể</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mang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túi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đồ</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một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cách</a:t>
            </a:r>
            <a:r>
              <a:rPr lang="en-US" altLang="ja-JP" sz="2800" b="0" dirty="0">
                <a:latin typeface="Times New Roman" panose="02020603050405020304" pitchFamily="18" charset="0"/>
                <a:cs typeface="Times New Roman" panose="02020603050405020304" pitchFamily="18" charset="0"/>
              </a:rPr>
              <a:t> an </a:t>
            </a:r>
            <a:r>
              <a:rPr lang="en-US" altLang="ja-JP" sz="2800" b="0" dirty="0" err="1">
                <a:latin typeface="Times New Roman" panose="02020603050405020304" pitchFamily="18" charset="0"/>
                <a:cs typeface="Times New Roman" panose="02020603050405020304" pitchFamily="18" charset="0"/>
              </a:rPr>
              <a:t>toàn</a:t>
            </a:r>
            <a:r>
              <a:rPr lang="en-US" altLang="ja-JP" sz="2800" b="0" dirty="0">
                <a:latin typeface="Times New Roman" panose="02020603050405020304" pitchFamily="18" charset="0"/>
                <a:cs typeface="Times New Roman" panose="02020603050405020304" pitchFamily="18" charset="0"/>
              </a:rPr>
              <a:t>. </a:t>
            </a:r>
            <a:endParaRPr lang="en-US" altLang="ja-JP" sz="2000" b="0" dirty="0"/>
          </a:p>
        </p:txBody>
      </p:sp>
      <p:pic>
        <p:nvPicPr>
          <p:cNvPr id="13" name="図 19">
            <a:extLst>
              <a:ext uri="{FF2B5EF4-FFF2-40B4-BE49-F238E27FC236}">
                <a16:creationId xmlns:a16="http://schemas.microsoft.com/office/drawing/2014/main" id="{01B526E4-28BC-47A4-BAD4-DD075D1C3E95}"/>
              </a:ext>
            </a:extLst>
          </p:cNvPr>
          <p:cNvPicPr>
            <a:picLocks noChangeAspect="1"/>
          </p:cNvPicPr>
          <p:nvPr/>
        </p:nvPicPr>
        <p:blipFill>
          <a:blip r:embed="rId3"/>
          <a:stretch>
            <a:fillRect/>
          </a:stretch>
        </p:blipFill>
        <p:spPr>
          <a:xfrm>
            <a:off x="10321375" y="3065565"/>
            <a:ext cx="1689690" cy="1428543"/>
          </a:xfrm>
          <a:prstGeom prst="rect">
            <a:avLst/>
          </a:prstGeom>
        </p:spPr>
      </p:pic>
      <p:sp>
        <p:nvSpPr>
          <p:cNvPr id="14" name="テキスト ボックス 20">
            <a:extLst>
              <a:ext uri="{FF2B5EF4-FFF2-40B4-BE49-F238E27FC236}">
                <a16:creationId xmlns:a16="http://schemas.microsoft.com/office/drawing/2014/main" id="{F004CB72-3812-4E4F-80D7-6D30D0C2C2AC}"/>
              </a:ext>
            </a:extLst>
          </p:cNvPr>
          <p:cNvSpPr txBox="1"/>
          <p:nvPr/>
        </p:nvSpPr>
        <p:spPr>
          <a:xfrm>
            <a:off x="902342" y="4896505"/>
            <a:ext cx="11280961" cy="2115176"/>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3600" b="1" dirty="0" err="1">
                <a:latin typeface="Times New Roman" panose="02020603050405020304" pitchFamily="18" charset="0"/>
                <a:cs typeface="Times New Roman" panose="02020603050405020304" pitchFamily="18" charset="0"/>
              </a:rPr>
              <a:t>Thiết</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bị</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hỗ</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trợ</a:t>
            </a:r>
            <a:r>
              <a:rPr lang="en-US" altLang="ja-JP" sz="3600" b="1" dirty="0">
                <a:latin typeface="Times New Roman" panose="02020603050405020304" pitchFamily="18" charset="0"/>
                <a:cs typeface="Times New Roman" panose="02020603050405020304" pitchFamily="18" charset="0"/>
              </a:rPr>
              <a:t> di </a:t>
            </a:r>
            <a:r>
              <a:rPr lang="en-US" altLang="ja-JP" sz="3600" b="1" dirty="0" err="1">
                <a:latin typeface="Times New Roman" panose="02020603050405020304" pitchFamily="18" charset="0"/>
                <a:cs typeface="Times New Roman" panose="02020603050405020304" pitchFamily="18" charset="0"/>
              </a:rPr>
              <a:t>chuyển</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mặc</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trên</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người</a:t>
            </a:r>
            <a:endParaRPr lang="en-US" altLang="ja-JP" sz="3600" b="1" dirty="0">
              <a:latin typeface="Times New Roman" panose="02020603050405020304" pitchFamily="18" charset="0"/>
              <a:cs typeface="Times New Roman" panose="02020603050405020304" pitchFamily="18" charset="0"/>
            </a:endParaRPr>
          </a:p>
          <a:p>
            <a:endParaRPr lang="en-US" altLang="ja-JP" sz="3600" b="1" dirty="0">
              <a:latin typeface="Times New Roman" panose="02020603050405020304" pitchFamily="18" charset="0"/>
              <a:cs typeface="Times New Roman" panose="02020603050405020304" pitchFamily="18" charset="0"/>
            </a:endParaRPr>
          </a:p>
          <a:p>
            <a:r>
              <a:rPr lang="en-US" altLang="ja-JP" sz="2800" b="0" dirty="0" err="1">
                <a:latin typeface="Times New Roman" panose="02020603050405020304" pitchFamily="18" charset="0"/>
                <a:cs typeface="Times New Roman" panose="02020603050405020304" pitchFamily="18" charset="0"/>
              </a:rPr>
              <a:t>Là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một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thiết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bị</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hỗ</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trợ</a:t>
            </a:r>
            <a:r>
              <a:rPr lang="en-US" altLang="ja-JP" sz="2800" b="0" dirty="0">
                <a:latin typeface="Times New Roman" panose="02020603050405020304" pitchFamily="18" charset="0"/>
                <a:cs typeface="Times New Roman" panose="02020603050405020304" pitchFamily="18" charset="0"/>
              </a:rPr>
              <a:t> di </a:t>
            </a:r>
            <a:r>
              <a:rPr lang="en-US" altLang="ja-JP" sz="2800" b="0" dirty="0" err="1">
                <a:latin typeface="Times New Roman" panose="02020603050405020304" pitchFamily="18" charset="0"/>
                <a:cs typeface="Times New Roman" panose="02020603050405020304" pitchFamily="18" charset="0"/>
              </a:rPr>
              <a:t>chuyển</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mặc</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trên</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người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sử</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dụng</a:t>
            </a:r>
            <a:r>
              <a:rPr lang="en-US" altLang="ja-JP" sz="2800" b="0" dirty="0">
                <a:latin typeface="Times New Roman" panose="02020603050405020304" pitchFamily="18" charset="0"/>
                <a:cs typeface="Times New Roman" panose="02020603050405020304" pitchFamily="18" charset="0"/>
              </a:rPr>
              <a:t> </a:t>
            </a:r>
          </a:p>
          <a:p>
            <a:r>
              <a:rPr lang="en-US" altLang="ja-JP" sz="2800" b="0" dirty="0" err="1">
                <a:latin typeface="Times New Roman" panose="02020603050405020304" pitchFamily="18" charset="0"/>
                <a:cs typeface="Times New Roman" panose="02020603050405020304" pitchFamily="18" charset="0"/>
              </a:rPr>
              <a:t>công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nghệ</a:t>
            </a:r>
            <a:r>
              <a:rPr lang="en-US" altLang="ja-JP" sz="2800" b="0" dirty="0">
                <a:latin typeface="Times New Roman" panose="02020603050405020304" pitchFamily="18" charset="0"/>
                <a:cs typeface="Times New Roman" panose="02020603050405020304" pitchFamily="18" charset="0"/>
              </a:rPr>
              <a:t> robot </a:t>
            </a:r>
            <a:r>
              <a:rPr lang="en-US" altLang="ja-JP" sz="2800" b="0" dirty="0" err="1">
                <a:latin typeface="Times New Roman" panose="02020603050405020304" pitchFamily="18" charset="0"/>
                <a:cs typeface="Times New Roman" panose="02020603050405020304" pitchFamily="18" charset="0"/>
              </a:rPr>
              <a:t>giúp</a:t>
            </a:r>
            <a:r>
              <a:rPr lang="en-US" altLang="ja-JP" sz="2800" b="0" dirty="0">
                <a:latin typeface="Times New Roman" panose="02020603050405020304" pitchFamily="18" charset="0"/>
                <a:cs typeface="Times New Roman" panose="02020603050405020304" pitchFamily="18" charset="0"/>
              </a:rPr>
              <a:t> di </a:t>
            </a:r>
            <a:r>
              <a:rPr lang="en-US" altLang="ja-JP" sz="2800" b="0" dirty="0" err="1">
                <a:latin typeface="Times New Roman" panose="02020603050405020304" pitchFamily="18" charset="0"/>
                <a:cs typeface="Times New Roman" panose="02020603050405020304" pitchFamily="18" charset="0"/>
              </a:rPr>
              <a:t>chuyển</a:t>
            </a:r>
            <a:r>
              <a:rPr lang="en-US" altLang="ja-JP" sz="2800" b="0" dirty="0">
                <a:latin typeface="Times New Roman" panose="02020603050405020304" pitchFamily="18" charset="0"/>
                <a:cs typeface="Times New Roman" panose="02020603050405020304" pitchFamily="18" charset="0"/>
              </a:rPr>
              <a:t> ra </a:t>
            </a:r>
            <a:r>
              <a:rPr lang="en-US" altLang="ja-JP" sz="2800" b="0" dirty="0" err="1">
                <a:latin typeface="Times New Roman" panose="02020603050405020304" pitchFamily="18" charset="0"/>
                <a:cs typeface="Times New Roman" panose="02020603050405020304" pitchFamily="18" charset="0"/>
              </a:rPr>
              <a:t>ngoài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phòng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ngừa</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ngã</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khi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lại</a:t>
            </a:r>
            <a:r>
              <a:rPr lang="en-US" altLang="ja-JP" sz="2800" b="0" dirty="0">
                <a:latin typeface="Times New Roman" panose="02020603050405020304" pitchFamily="18" charset="0"/>
                <a:cs typeface="Times New Roman" panose="02020603050405020304" pitchFamily="18" charset="0"/>
              </a:rPr>
              <a:t>.</a:t>
            </a:r>
          </a:p>
        </p:txBody>
      </p:sp>
      <p:pic>
        <p:nvPicPr>
          <p:cNvPr id="15" name="図 21">
            <a:extLst>
              <a:ext uri="{FF2B5EF4-FFF2-40B4-BE49-F238E27FC236}">
                <a16:creationId xmlns:a16="http://schemas.microsoft.com/office/drawing/2014/main" id="{78597ED7-E1EF-4D0B-B73C-62A743C7C6E6}"/>
              </a:ext>
            </a:extLst>
          </p:cNvPr>
          <p:cNvPicPr>
            <a:picLocks noChangeAspect="1"/>
          </p:cNvPicPr>
          <p:nvPr/>
        </p:nvPicPr>
        <p:blipFill>
          <a:blip r:embed="rId4"/>
          <a:stretch>
            <a:fillRect/>
          </a:stretch>
        </p:blipFill>
        <p:spPr>
          <a:xfrm>
            <a:off x="10321375" y="5113695"/>
            <a:ext cx="1689690" cy="1450707"/>
          </a:xfrm>
          <a:prstGeom prst="rect">
            <a:avLst/>
          </a:prstGeom>
        </p:spPr>
      </p:pic>
      <p:sp>
        <p:nvSpPr>
          <p:cNvPr id="16" name="Text Box 4">
            <a:extLst>
              <a:ext uri="{FF2B5EF4-FFF2-40B4-BE49-F238E27FC236}">
                <a16:creationId xmlns:a16="http://schemas.microsoft.com/office/drawing/2014/main" id="{8CD6966A-769D-4565-820B-DEF333567BA0}"/>
              </a:ext>
            </a:extLst>
          </p:cNvPr>
          <p:cNvSpPr txBox="1">
            <a:spLocks noChangeArrowheads="1"/>
          </p:cNvSpPr>
          <p:nvPr/>
        </p:nvSpPr>
        <p:spPr bwMode="gray">
          <a:xfrm>
            <a:off x="3396132" y="7230762"/>
            <a:ext cx="9007096" cy="1723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4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7816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3" y="1102360"/>
            <a:ext cx="12754086" cy="519245"/>
          </a:xfrm>
        </p:spPr>
        <p:txBody>
          <a:bodyPr/>
          <a:lstStyle/>
          <a:p>
            <a:r>
              <a:rPr lang="en-US" altLang="ja-JP" sz="3200" dirty="0" err="1">
                <a:latin typeface="Times New Roman" panose="02020603050405020304" pitchFamily="18" charset="0"/>
                <a:cs typeface="Times New Roman" panose="02020603050405020304" pitchFamily="18" charset="0"/>
              </a:rPr>
              <a:t>Tình</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huống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nào</a:t>
            </a:r>
            <a:r>
              <a:rPr lang="en-US" altLang="ja-JP" sz="3200" dirty="0">
                <a:latin typeface="Times New Roman" panose="02020603050405020304" pitchFamily="18" charset="0"/>
                <a:cs typeface="Times New Roman" panose="02020603050405020304" pitchFamily="18" charset="0"/>
              </a:rPr>
              <a:t> Robot </a:t>
            </a:r>
            <a:r>
              <a:rPr lang="en-US" altLang="ja-JP" sz="3200" dirty="0" err="1">
                <a:latin typeface="Times New Roman" panose="02020603050405020304" pitchFamily="18" charset="0"/>
                <a:cs typeface="Times New Roman" panose="02020603050405020304" pitchFamily="18" charset="0"/>
              </a:rPr>
              <a:t>có</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thể</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hỗ</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trợ</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chăm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sóc</a:t>
            </a:r>
            <a:r>
              <a:rPr lang="en-US" altLang="ja-JP" sz="3200" dirty="0">
                <a:latin typeface="Times New Roman" panose="02020603050405020304" pitchFamily="18" charset="0"/>
                <a:cs typeface="Times New Roman" panose="02020603050405020304" pitchFamily="18" charset="0"/>
              </a:rPr>
              <a:t> NCT?</a:t>
            </a:r>
            <a:endParaRPr kumimoji="1" lang="en-US" altLang="ja-JP" sz="32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プレースホルダー 2">
            <a:extLst>
              <a:ext uri="{FF2B5EF4-FFF2-40B4-BE49-F238E27FC236}">
                <a16:creationId xmlns:a16="http://schemas.microsoft.com/office/drawing/2014/main" id="{13037917-BF56-4AFB-ADDC-2FADDF1FA1EF}"/>
              </a:ext>
            </a:extLst>
          </p:cNvPr>
          <p:cNvSpPr txBox="1">
            <a:spLocks/>
          </p:cNvSpPr>
          <p:nvPr/>
        </p:nvSpPr>
        <p:spPr>
          <a:xfrm>
            <a:off x="883804" y="2224029"/>
            <a:ext cx="10592549" cy="941692"/>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lvl="1">
              <a:buClr>
                <a:srgbClr val="003B83"/>
              </a:buClr>
              <a:buFont typeface="Wingdings" panose="05000000000000000000" pitchFamily="2" charset="2"/>
              <a:buChar char="n"/>
            </a:pPr>
            <a:r>
              <a:rPr lang="en-US" altLang="ja-JP" sz="2400" b="1" dirty="0" err="1">
                <a:solidFill>
                  <a:schemeClr val="tx2"/>
                </a:solidFill>
                <a:latin typeface="Times New Roman" panose="02020603050405020304" pitchFamily="18" charset="0"/>
                <a:cs typeface="Times New Roman" panose="02020603050405020304" pitchFamily="18" charset="0"/>
              </a:rPr>
              <a:t>Đi</a:t>
            </a:r>
            <a:r>
              <a:rPr lang="en-US" altLang="ja-JP" sz="2400" b="1" dirty="0">
                <a:solidFill>
                  <a:schemeClr val="tx2"/>
                </a:solidFill>
                <a:latin typeface="Times New Roman" panose="02020603050405020304" pitchFamily="18" charset="0"/>
                <a:cs typeface="Times New Roman" panose="02020603050405020304" pitchFamily="18" charset="0"/>
              </a:rPr>
              <a:t> </a:t>
            </a:r>
            <a:r>
              <a:rPr lang="en-US" altLang="ja-JP" sz="2400" b="1" dirty="0" err="1">
                <a:solidFill>
                  <a:schemeClr val="tx2"/>
                </a:solidFill>
                <a:latin typeface="Times New Roman" panose="02020603050405020304" pitchFamily="18" charset="0"/>
                <a:cs typeface="Times New Roman" panose="02020603050405020304" pitchFamily="18" charset="0"/>
              </a:rPr>
              <a:t>bộ</a:t>
            </a:r>
            <a:r>
              <a:rPr lang="en-US" altLang="ja-JP" sz="2400" b="1" dirty="0">
                <a:solidFill>
                  <a:schemeClr val="tx2"/>
                </a:solidFill>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 di </a:t>
            </a:r>
            <a:r>
              <a:rPr lang="en-US" altLang="ja-JP" sz="2400" dirty="0" err="1">
                <a:latin typeface="Times New Roman" panose="02020603050405020304" pitchFamily="18" charset="0"/>
                <a:cs typeface="Times New Roman" panose="02020603050405020304" pitchFamily="18" charset="0"/>
              </a:rPr>
              <a:t>chuyển</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trong</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nhà</a:t>
            </a:r>
            <a:r>
              <a:rPr lang="en-US" altLang="ja-JP" sz="2400" dirty="0">
                <a:latin typeface="Times New Roman" panose="02020603050405020304" pitchFamily="18" charset="0"/>
                <a:cs typeface="Times New Roman" panose="02020603050405020304" pitchFamily="18" charset="0"/>
              </a:rPr>
              <a:t>)</a:t>
            </a:r>
          </a:p>
          <a:p>
            <a:pPr marL="72000" lvl="1" indent="0">
              <a:buClr>
                <a:srgbClr val="003B83"/>
              </a:buClr>
              <a:buNone/>
            </a:pPr>
            <a:r>
              <a:rPr lang="en-US" altLang="ja-JP" sz="2400" b="1" dirty="0">
                <a:latin typeface="Times New Roman" panose="02020603050405020304" pitchFamily="18" charset="0"/>
                <a:cs typeface="Times New Roman" panose="02020603050405020304" pitchFamily="18" charset="0"/>
              </a:rPr>
              <a:t>      ⇒ </a:t>
            </a:r>
            <a:r>
              <a:rPr lang="en-US" altLang="ja-JP" sz="2400" b="1" dirty="0" err="1">
                <a:latin typeface="Times New Roman" panose="02020603050405020304" pitchFamily="18" charset="0"/>
                <a:cs typeface="Times New Roman" panose="02020603050405020304" pitchFamily="18" charset="0"/>
              </a:rPr>
              <a:t>Thiết</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bị</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hỗ</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trợ</a:t>
            </a:r>
            <a:r>
              <a:rPr lang="en-US" altLang="ja-JP" sz="2400" b="1" dirty="0">
                <a:latin typeface="Times New Roman" panose="02020603050405020304" pitchFamily="18" charset="0"/>
                <a:cs typeface="Times New Roman" panose="02020603050405020304" pitchFamily="18" charset="0"/>
              </a:rPr>
              <a:t> di </a:t>
            </a:r>
            <a:r>
              <a:rPr lang="en-US" altLang="ja-JP" sz="2400" b="1" dirty="0" err="1">
                <a:latin typeface="Times New Roman" panose="02020603050405020304" pitchFamily="18" charset="0"/>
                <a:cs typeface="Times New Roman" panose="02020603050405020304" pitchFamily="18" charset="0"/>
              </a:rPr>
              <a:t>chuyển</a:t>
            </a:r>
            <a:r>
              <a:rPr lang="en-US" altLang="ja-JP" sz="2400" b="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a:t>
            </a:r>
            <a:r>
              <a:rPr lang="en-US" altLang="ja-JP" sz="2400" dirty="0" err="1">
                <a:latin typeface="Times New Roman" panose="02020603050405020304" pitchFamily="18" charset="0"/>
                <a:cs typeface="Times New Roman" panose="02020603050405020304" pitchFamily="18" charset="0"/>
              </a:rPr>
              <a:t>trong</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nhà</a:t>
            </a:r>
            <a:r>
              <a:rPr lang="en-US" altLang="ja-JP" sz="2400" dirty="0">
                <a:latin typeface="Times New Roman" panose="02020603050405020304" pitchFamily="18" charset="0"/>
                <a:cs typeface="Times New Roman" panose="02020603050405020304" pitchFamily="18" charset="0"/>
              </a:rPr>
              <a:t>)</a:t>
            </a:r>
            <a:br>
              <a:rPr lang="en-US" altLang="ja-JP" sz="2400" b="1" dirty="0">
                <a:latin typeface="Times New Roman" panose="02020603050405020304" pitchFamily="18" charset="0"/>
                <a:cs typeface="Times New Roman" panose="02020603050405020304" pitchFamily="18" charset="0"/>
              </a:rPr>
            </a:br>
            <a:endParaRPr lang="en-US" altLang="ja-JP" dirty="0">
              <a:latin typeface="Times New Roman" panose="02020603050405020304" pitchFamily="18" charset="0"/>
              <a:cs typeface="Times New Roman" panose="02020603050405020304" pitchFamily="18" charset="0"/>
            </a:endParaRPr>
          </a:p>
          <a:p>
            <a:endParaRPr lang="ja-JP" altLang="en-US" dirty="0">
              <a:latin typeface="Times New Roman" panose="02020603050405020304" pitchFamily="18" charset="0"/>
              <a:cs typeface="Times New Roman" panose="02020603050405020304" pitchFamily="18" charset="0"/>
            </a:endParaRPr>
          </a:p>
        </p:txBody>
      </p:sp>
      <p:sp>
        <p:nvSpPr>
          <p:cNvPr id="14" name="Text Box 4">
            <a:extLst>
              <a:ext uri="{FF2B5EF4-FFF2-40B4-BE49-F238E27FC236}">
                <a16:creationId xmlns:a16="http://schemas.microsoft.com/office/drawing/2014/main" id="{D30F5856-9C45-4C77-A79E-BC6996AAA4BC}"/>
              </a:ext>
            </a:extLst>
          </p:cNvPr>
          <p:cNvSpPr txBox="1">
            <a:spLocks noChangeArrowheads="1"/>
          </p:cNvSpPr>
          <p:nvPr/>
        </p:nvSpPr>
        <p:spPr bwMode="gray">
          <a:xfrm>
            <a:off x="2125191" y="6892568"/>
            <a:ext cx="9007096" cy="1723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4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
        <p:nvSpPr>
          <p:cNvPr id="8" name="テキスト ボックス 8">
            <a:extLst>
              <a:ext uri="{FF2B5EF4-FFF2-40B4-BE49-F238E27FC236}">
                <a16:creationId xmlns:a16="http://schemas.microsoft.com/office/drawing/2014/main" id="{35188DA8-6D21-43B0-87B1-915BD2085A9E}"/>
              </a:ext>
            </a:extLst>
          </p:cNvPr>
          <p:cNvSpPr txBox="1"/>
          <p:nvPr/>
        </p:nvSpPr>
        <p:spPr>
          <a:xfrm>
            <a:off x="1172553" y="3482538"/>
            <a:ext cx="10592549" cy="2422953"/>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3600" b="1" dirty="0" err="1">
                <a:latin typeface="Times New Roman" panose="02020603050405020304" pitchFamily="18" charset="0"/>
                <a:cs typeface="Times New Roman" panose="02020603050405020304" pitchFamily="18" charset="0"/>
              </a:rPr>
              <a:t>Hỗ</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trợ</a:t>
            </a:r>
            <a:r>
              <a:rPr lang="en-US" altLang="ja-JP" sz="3600" b="1" dirty="0">
                <a:latin typeface="Times New Roman" panose="02020603050405020304" pitchFamily="18" charset="0"/>
                <a:cs typeface="Times New Roman" panose="02020603050405020304" pitchFamily="18" charset="0"/>
              </a:rPr>
              <a:t> di </a:t>
            </a:r>
            <a:r>
              <a:rPr lang="en-US" altLang="ja-JP" sz="3600" b="1" dirty="0" err="1">
                <a:latin typeface="Times New Roman" panose="02020603050405020304" pitchFamily="18" charset="0"/>
                <a:cs typeface="Times New Roman" panose="02020603050405020304" pitchFamily="18" charset="0"/>
              </a:rPr>
              <a:t>chuyển</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trong</a:t>
            </a:r>
            <a:r>
              <a:rPr lang="en-US" altLang="ja-JP" sz="3600" b="1" dirty="0">
                <a:latin typeface="Times New Roman" panose="02020603050405020304" pitchFamily="18" charset="0"/>
                <a:cs typeface="Times New Roman" panose="02020603050405020304" pitchFamily="18" charset="0"/>
              </a:rPr>
              <a:t> </a:t>
            </a:r>
            <a:r>
              <a:rPr lang="en-US" altLang="ja-JP" sz="3600" b="1" dirty="0" err="1">
                <a:latin typeface="Times New Roman" panose="02020603050405020304" pitchFamily="18" charset="0"/>
                <a:cs typeface="Times New Roman" panose="02020603050405020304" pitchFamily="18" charset="0"/>
              </a:rPr>
              <a:t>nhà</a:t>
            </a:r>
            <a:r>
              <a:rPr lang="en-US" altLang="ja-JP" sz="3600" b="1" dirty="0">
                <a:latin typeface="Times New Roman" panose="02020603050405020304" pitchFamily="18" charset="0"/>
                <a:cs typeface="Times New Roman" panose="02020603050405020304" pitchFamily="18" charset="0"/>
              </a:rPr>
              <a:t> </a:t>
            </a:r>
          </a:p>
          <a:p>
            <a:endParaRPr lang="en-US" altLang="ja-JP" sz="3600" b="1" dirty="0">
              <a:latin typeface="Times New Roman" panose="02020603050405020304" pitchFamily="18" charset="0"/>
              <a:cs typeface="Times New Roman" panose="02020603050405020304" pitchFamily="18" charset="0"/>
            </a:endParaRPr>
          </a:p>
          <a:p>
            <a:r>
              <a:rPr lang="en-US" altLang="ja-JP" sz="2800" b="0" dirty="0" err="1">
                <a:latin typeface="Times New Roman" panose="02020603050405020304" pitchFamily="18" charset="0"/>
                <a:cs typeface="Times New Roman" panose="02020603050405020304" pitchFamily="18" charset="0"/>
              </a:rPr>
              <a:t>Hỗ</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trợ</a:t>
            </a:r>
            <a:r>
              <a:rPr lang="en-US" altLang="ja-JP" sz="2800" b="0" dirty="0">
                <a:latin typeface="Times New Roman" panose="02020603050405020304" pitchFamily="18" charset="0"/>
                <a:cs typeface="Times New Roman" panose="02020603050405020304" pitchFamily="18" charset="0"/>
              </a:rPr>
              <a:t> NCT di </a:t>
            </a:r>
            <a:r>
              <a:rPr lang="en-US" altLang="ja-JP" sz="2800" b="0" dirty="0" err="1">
                <a:latin typeface="Times New Roman" panose="02020603050405020304" pitchFamily="18" charset="0"/>
                <a:cs typeface="Times New Roman" panose="02020603050405020304" pitchFamily="18" charset="0"/>
              </a:rPr>
              <a:t>chuyển</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trong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nhà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đứng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lên</a:t>
            </a:r>
            <a:r>
              <a:rPr lang="en-US" altLang="ja-JP" sz="2800" b="0" dirty="0">
                <a:latin typeface="Times New Roman" panose="02020603050405020304" pitchFamily="18" charset="0"/>
                <a:cs typeface="Times New Roman" panose="02020603050405020304" pitchFamily="18" charset="0"/>
              </a:rPr>
              <a:t>/</a:t>
            </a:r>
            <a:r>
              <a:rPr lang="en-US" altLang="ja-JP" sz="2800" b="0" dirty="0" err="1">
                <a:latin typeface="Times New Roman" panose="02020603050405020304" pitchFamily="18" charset="0"/>
                <a:cs typeface="Times New Roman" panose="02020603050405020304" pitchFamily="18" charset="0"/>
              </a:rPr>
              <a:t>ngồi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xuống</a:t>
            </a:r>
            <a:r>
              <a:rPr lang="en-US" altLang="ja-JP" sz="2800" b="0" dirty="0">
                <a:latin typeface="Times New Roman" panose="02020603050405020304" pitchFamily="18" charset="0"/>
                <a:cs typeface="Times New Roman" panose="02020603050405020304" pitchFamily="18" charset="0"/>
              </a:rPr>
              <a:t>, </a:t>
            </a:r>
          </a:p>
          <a:p>
            <a:r>
              <a:rPr lang="en-US" altLang="ja-JP" sz="2800" b="0" dirty="0" err="1">
                <a:latin typeface="Times New Roman" panose="02020603050405020304" pitchFamily="18" charset="0"/>
                <a:cs typeface="Times New Roman" panose="02020603050405020304" pitchFamily="18" charset="0"/>
              </a:rPr>
              <a:t>và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đặc</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biệt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hỗ</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trợ</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vào</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ngồi</a:t>
            </a:r>
            <a:r>
              <a:rPr lang="en-US" altLang="ja-JP" sz="2800" b="0" dirty="0">
                <a:latin typeface="Times New Roman" panose="02020603050405020304" pitchFamily="18" charset="0"/>
                <a:cs typeface="Times New Roman" panose="02020603050405020304" pitchFamily="18" charset="0"/>
              </a:rPr>
              <a:t> toilet.</a:t>
            </a:r>
            <a:endParaRPr lang="en-US" altLang="ja-JP" sz="2000" b="0" dirty="0"/>
          </a:p>
          <a:p>
            <a:endParaRPr lang="en-US" altLang="ja-JP" sz="2000" dirty="0"/>
          </a:p>
        </p:txBody>
      </p:sp>
      <p:pic>
        <p:nvPicPr>
          <p:cNvPr id="15" name="図 12">
            <a:extLst>
              <a:ext uri="{FF2B5EF4-FFF2-40B4-BE49-F238E27FC236}">
                <a16:creationId xmlns:a16="http://schemas.microsoft.com/office/drawing/2014/main" id="{B7D88B98-CBA6-46F3-847E-EE537BCEB12B}"/>
              </a:ext>
            </a:extLst>
          </p:cNvPr>
          <p:cNvPicPr>
            <a:picLocks noChangeAspect="1"/>
          </p:cNvPicPr>
          <p:nvPr/>
        </p:nvPicPr>
        <p:blipFill>
          <a:blip r:embed="rId3"/>
          <a:stretch>
            <a:fillRect/>
          </a:stretch>
        </p:blipFill>
        <p:spPr>
          <a:xfrm>
            <a:off x="10016358" y="3982845"/>
            <a:ext cx="1748744" cy="1788530"/>
          </a:xfrm>
          <a:prstGeom prst="rect">
            <a:avLst/>
          </a:prstGeom>
        </p:spPr>
      </p:pic>
    </p:spTree>
    <p:extLst>
      <p:ext uri="{BB962C8B-B14F-4D97-AF65-F5344CB8AC3E}">
        <p14:creationId xmlns:p14="http://schemas.microsoft.com/office/powerpoint/2010/main" val="982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01BCC7F6-AE35-4E45-AB76-04591D982B9A}"/>
              </a:ext>
            </a:extLst>
          </p:cNvPr>
          <p:cNvSpPr>
            <a:spLocks noGrp="1"/>
          </p:cNvSpPr>
          <p:nvPr>
            <p:ph type="body" sz="quarter" idx="17"/>
          </p:nvPr>
        </p:nvSpPr>
        <p:spPr>
          <a:xfrm>
            <a:off x="791794" y="2160000"/>
            <a:ext cx="11880206" cy="2166747"/>
          </a:xfrm>
        </p:spPr>
        <p:txBody>
          <a:bodyPr/>
          <a:lstStyle/>
          <a:p>
            <a:pPr marL="457200" lvl="0" indent="-457200">
              <a:spcAft>
                <a:spcPts val="1200"/>
              </a:spcAft>
              <a:buClrTx/>
              <a:buFont typeface="+mj-lt"/>
              <a:buAutoNum type="arabicPeriod"/>
            </a:pPr>
            <a:r>
              <a:rPr lang="en-US" altLang="ja-JP" sz="2800" u="none" spc="100" baseline="0" dirty="0" err="1">
                <a:latin typeface="Times New Roman" panose="02020603050405020304" pitchFamily="18" charset="0"/>
                <a:cs typeface="Times New Roman" panose="02020603050405020304" pitchFamily="18" charset="0"/>
              </a:rPr>
              <a:t>Giới</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thiệu</a:t>
            </a:r>
            <a:r>
              <a:rPr lang="ja-JP" altLang="en-US" sz="2800" u="none" spc="100" baseline="0" dirty="0">
                <a:latin typeface="Times New Roman" panose="02020603050405020304" pitchFamily="18" charset="0"/>
                <a:cs typeface="Times New Roman" panose="02020603050405020304" pitchFamily="18" charset="0"/>
              </a:rPr>
              <a:t>　</a:t>
            </a:r>
            <a:r>
              <a:rPr lang="ja-JP" altLang="en-US" sz="2800" spc="100" dirty="0">
                <a:latin typeface="Times New Roman" panose="02020603050405020304" pitchFamily="18" charset="0"/>
                <a:cs typeface="Times New Roman" panose="02020603050405020304" pitchFamily="18" charset="0"/>
              </a:rPr>
              <a:t>	</a:t>
            </a:r>
            <a:r>
              <a:rPr lang="en-US" altLang="ja-JP" sz="2800" u="none" spc="100" baseline="0" dirty="0">
                <a:latin typeface="Times New Roman" panose="02020603050405020304" pitchFamily="18" charset="0"/>
                <a:cs typeface="Times New Roman" panose="02020603050405020304" pitchFamily="18" charset="0"/>
              </a:rPr>
              <a:t>2</a:t>
            </a:r>
          </a:p>
          <a:p>
            <a:pPr marL="457200" lvl="0" indent="-457200">
              <a:spcAft>
                <a:spcPts val="1200"/>
              </a:spcAft>
              <a:buClrTx/>
              <a:buFont typeface="+mj-lt"/>
              <a:buAutoNum type="arabicPeriod"/>
            </a:pPr>
            <a:r>
              <a:rPr lang="en-US" altLang="ja-JP" sz="2800" u="none" spc="100" baseline="0" dirty="0">
                <a:latin typeface="Times New Roman" panose="02020603050405020304" pitchFamily="18" charset="0"/>
                <a:cs typeface="Times New Roman" panose="02020603050405020304" pitchFamily="18" charset="0"/>
              </a:rPr>
              <a:t>Robots </a:t>
            </a:r>
            <a:r>
              <a:rPr lang="en-US" altLang="ja-JP" sz="2800" u="none" spc="100" baseline="0" dirty="0" err="1">
                <a:latin typeface="Times New Roman" panose="02020603050405020304" pitchFamily="18" charset="0"/>
                <a:cs typeface="Times New Roman" panose="02020603050405020304" pitchFamily="18" charset="0"/>
              </a:rPr>
              <a:t>chăm</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sóc</a:t>
            </a:r>
            <a:r>
              <a:rPr lang="en-US" altLang="ja-JP" sz="2800" u="none" spc="100" baseline="0" dirty="0">
                <a:latin typeface="Times New Roman" panose="02020603050405020304" pitchFamily="18" charset="0"/>
                <a:cs typeface="Times New Roman" panose="02020603050405020304" pitchFamily="18" charset="0"/>
              </a:rPr>
              <a:t> người </a:t>
            </a:r>
            <a:r>
              <a:rPr lang="en-US" altLang="ja-JP" sz="2800" u="none" spc="100" baseline="0" dirty="0" err="1">
                <a:latin typeface="Times New Roman" panose="02020603050405020304" pitchFamily="18" charset="0"/>
                <a:cs typeface="Times New Roman" panose="02020603050405020304" pitchFamily="18" charset="0"/>
              </a:rPr>
              <a:t>cao</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tuổi</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là</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gì</a:t>
            </a:r>
            <a:r>
              <a:rPr lang="en-US" altLang="ja-JP" sz="2800" u="none" spc="100" baseline="0" dirty="0">
                <a:latin typeface="Times New Roman" panose="02020603050405020304" pitchFamily="18" charset="0"/>
                <a:cs typeface="Times New Roman" panose="02020603050405020304" pitchFamily="18" charset="0"/>
              </a:rPr>
              <a:t>?</a:t>
            </a:r>
            <a:r>
              <a:rPr lang="ja-JP" altLang="en-US" sz="2800" spc="100" dirty="0">
                <a:latin typeface="Times New Roman" panose="02020603050405020304" pitchFamily="18" charset="0"/>
                <a:cs typeface="Times New Roman" panose="02020603050405020304" pitchFamily="18" charset="0"/>
              </a:rPr>
              <a:t>	</a:t>
            </a:r>
            <a:r>
              <a:rPr lang="en-US" altLang="ja-JP" sz="2800" u="none" spc="100" baseline="0" dirty="0">
                <a:latin typeface="Times New Roman" panose="02020603050405020304" pitchFamily="18" charset="0"/>
                <a:cs typeface="Times New Roman" panose="02020603050405020304" pitchFamily="18" charset="0"/>
              </a:rPr>
              <a:t>7</a:t>
            </a:r>
          </a:p>
          <a:p>
            <a:pPr marL="457200" lvl="0" indent="-457200">
              <a:spcAft>
                <a:spcPts val="1200"/>
              </a:spcAft>
              <a:buClrTx/>
              <a:buFont typeface="+mj-lt"/>
              <a:buAutoNum type="arabicPeriod"/>
            </a:pPr>
            <a:r>
              <a:rPr lang="en-US" altLang="ja-JP" sz="2800" u="none" spc="100" baseline="0" dirty="0" err="1">
                <a:latin typeface="Times New Roman" panose="02020603050405020304" pitchFamily="18" charset="0"/>
                <a:cs typeface="Times New Roman" panose="02020603050405020304" pitchFamily="18" charset="0"/>
              </a:rPr>
              <a:t>Sử</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dụng</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hiệu</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quả</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các</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thiết</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bị</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công</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nghệ</a:t>
            </a:r>
            <a:r>
              <a:rPr lang="ja-JP" altLang="en-US" sz="2800" u="none" spc="100" baseline="0" dirty="0">
                <a:latin typeface="Times New Roman" panose="02020603050405020304" pitchFamily="18" charset="0"/>
                <a:cs typeface="Times New Roman" panose="02020603050405020304" pitchFamily="18" charset="0"/>
              </a:rPr>
              <a:t>　</a:t>
            </a:r>
            <a:r>
              <a:rPr lang="ja-JP" altLang="en-US" sz="2800" spc="100" dirty="0">
                <a:latin typeface="Times New Roman" panose="02020603050405020304" pitchFamily="18" charset="0"/>
                <a:cs typeface="Times New Roman" panose="02020603050405020304" pitchFamily="18" charset="0"/>
              </a:rPr>
              <a:t>	</a:t>
            </a:r>
            <a:r>
              <a:rPr lang="en-US" altLang="ja-JP" sz="2800" u="none" spc="100" baseline="0" dirty="0">
                <a:latin typeface="Times New Roman" panose="02020603050405020304" pitchFamily="18" charset="0"/>
                <a:cs typeface="Times New Roman" panose="02020603050405020304" pitchFamily="18" charset="0"/>
              </a:rPr>
              <a:t>26</a:t>
            </a:r>
          </a:p>
        </p:txBody>
      </p:sp>
      <p:sp>
        <p:nvSpPr>
          <p:cNvPr id="6" name="タイトル 5">
            <a:extLst>
              <a:ext uri="{FF2B5EF4-FFF2-40B4-BE49-F238E27FC236}">
                <a16:creationId xmlns:a16="http://schemas.microsoft.com/office/drawing/2014/main" id="{C3910CD9-B2DB-4786-AD6C-42943F1C060C}"/>
              </a:ext>
            </a:extLst>
          </p:cNvPr>
          <p:cNvSpPr>
            <a:spLocks noGrp="1"/>
          </p:cNvSpPr>
          <p:nvPr>
            <p:ph type="title"/>
          </p:nvPr>
        </p:nvSpPr>
        <p:spPr/>
        <p:txBody>
          <a:bodyPr/>
          <a:lstStyle/>
          <a:p>
            <a:r>
              <a:rPr lang="en-US" altLang="ja-JP" sz="4400"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ja-JP" sz="4400" dirty="0">
                <a:latin typeface="Times New Roman" panose="02020603050405020304" pitchFamily="18" charset="0"/>
                <a:ea typeface="Tahoma" panose="020B0604030504040204" pitchFamily="34" charset="0"/>
                <a:cs typeface="Times New Roman" panose="02020603050405020304" pitchFamily="18" charset="0"/>
              </a:rPr>
              <a:t> dung</a:t>
            </a:r>
            <a:endParaRPr kumimoji="1" lang="ja-JP"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433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3" y="1366520"/>
            <a:ext cx="12754086" cy="519245"/>
          </a:xfrm>
        </p:spPr>
        <p:txBody>
          <a:bodyPr/>
          <a:lstStyle/>
          <a:p>
            <a:r>
              <a:rPr lang="en-US" altLang="ja-JP" sz="3200" dirty="0" err="1">
                <a:latin typeface="Times New Roman" panose="02020603050405020304" pitchFamily="18" charset="0"/>
                <a:cs typeface="Times New Roman" panose="02020603050405020304" pitchFamily="18" charset="0"/>
              </a:rPr>
              <a:t>Tình</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huống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nào</a:t>
            </a:r>
            <a:r>
              <a:rPr lang="en-US" altLang="ja-JP" sz="3200" dirty="0">
                <a:latin typeface="Times New Roman" panose="02020603050405020304" pitchFamily="18" charset="0"/>
                <a:cs typeface="Times New Roman" panose="02020603050405020304" pitchFamily="18" charset="0"/>
              </a:rPr>
              <a:t> Robot </a:t>
            </a:r>
            <a:r>
              <a:rPr lang="en-US" altLang="ja-JP" sz="3200" dirty="0" err="1">
                <a:latin typeface="Times New Roman" panose="02020603050405020304" pitchFamily="18" charset="0"/>
                <a:cs typeface="Times New Roman" panose="02020603050405020304" pitchFamily="18" charset="0"/>
              </a:rPr>
              <a:t>có</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thể</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hỗ</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trợ</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chăm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sóc</a:t>
            </a:r>
            <a:r>
              <a:rPr lang="en-US" altLang="ja-JP" sz="3200" dirty="0">
                <a:latin typeface="Times New Roman" panose="02020603050405020304" pitchFamily="18" charset="0"/>
                <a:cs typeface="Times New Roman" panose="02020603050405020304" pitchFamily="18" charset="0"/>
              </a:rPr>
              <a:t> NCT?</a:t>
            </a:r>
            <a:endParaRPr kumimoji="1" lang="en-US" altLang="ja-JP" sz="44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p>
        </p:txBody>
      </p:sp>
      <p:sp>
        <p:nvSpPr>
          <p:cNvPr id="12" name="テキスト プレースホルダー 2">
            <a:extLst>
              <a:ext uri="{FF2B5EF4-FFF2-40B4-BE49-F238E27FC236}">
                <a16:creationId xmlns:a16="http://schemas.microsoft.com/office/drawing/2014/main" id="{13037917-BF56-4AFB-ADDC-2FADDF1FA1EF}"/>
              </a:ext>
            </a:extLst>
          </p:cNvPr>
          <p:cNvSpPr txBox="1">
            <a:spLocks/>
          </p:cNvSpPr>
          <p:nvPr/>
        </p:nvSpPr>
        <p:spPr>
          <a:xfrm>
            <a:off x="1034879" y="1911023"/>
            <a:ext cx="11136406" cy="941692"/>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lvl="1">
              <a:buClr>
                <a:srgbClr val="003B83"/>
              </a:buClr>
              <a:buFont typeface="Wingdings" panose="05000000000000000000" pitchFamily="2" charset="2"/>
              <a:buChar char="n"/>
            </a:pPr>
            <a:r>
              <a:rPr lang="en-US" altLang="ja-JP" sz="2400" b="1" dirty="0">
                <a:solidFill>
                  <a:schemeClr val="tx2"/>
                </a:solidFill>
                <a:latin typeface="Times New Roman" panose="02020603050405020304" pitchFamily="18" charset="0"/>
                <a:cs typeface="Times New Roman" panose="02020603050405020304" pitchFamily="18" charset="0"/>
              </a:rPr>
              <a:t>Các </a:t>
            </a:r>
            <a:r>
              <a:rPr lang="en-US" altLang="ja-JP" sz="2400" b="1" dirty="0" err="1">
                <a:solidFill>
                  <a:schemeClr val="tx2"/>
                </a:solidFill>
                <a:latin typeface="Times New Roman" panose="02020603050405020304" pitchFamily="18" charset="0"/>
                <a:cs typeface="Times New Roman" panose="02020603050405020304" pitchFamily="18" charset="0"/>
              </a:rPr>
              <a:t>hoạt</a:t>
            </a:r>
            <a:r>
              <a:rPr lang="en-US" altLang="ja-JP" sz="2400" b="1" dirty="0">
                <a:solidFill>
                  <a:schemeClr val="tx2"/>
                </a:solidFill>
                <a:latin typeface="Times New Roman" panose="02020603050405020304" pitchFamily="18" charset="0"/>
                <a:cs typeface="Times New Roman" panose="02020603050405020304" pitchFamily="18" charset="0"/>
              </a:rPr>
              <a:t> động ban </a:t>
            </a:r>
            <a:r>
              <a:rPr lang="en-US" altLang="ja-JP" sz="2400" b="1" dirty="0" err="1">
                <a:solidFill>
                  <a:schemeClr val="tx2"/>
                </a:solidFill>
                <a:latin typeface="Times New Roman" panose="02020603050405020304" pitchFamily="18" charset="0"/>
                <a:cs typeface="Times New Roman" panose="02020603050405020304" pitchFamily="18" charset="0"/>
              </a:rPr>
              <a:t>ngày</a:t>
            </a:r>
            <a:br>
              <a:rPr lang="en-US" altLang="ja-JP" sz="1800" dirty="0">
                <a:latin typeface="Times New Roman" panose="02020603050405020304" pitchFamily="18" charset="0"/>
                <a:cs typeface="Times New Roman" panose="02020603050405020304" pitchFamily="18" charset="0"/>
              </a:rPr>
            </a:br>
            <a:r>
              <a:rPr lang="ja-JP" altLang="en-US" sz="1800" dirty="0">
                <a:latin typeface="Times New Roman" panose="02020603050405020304" pitchFamily="18" charset="0"/>
                <a:cs typeface="Times New Roman" panose="02020603050405020304" pitchFamily="18" charset="0"/>
              </a:rPr>
              <a:t>⇒</a:t>
            </a:r>
            <a:r>
              <a:rPr lang="en-US" altLang="ja-JP" sz="2400" b="1" dirty="0" err="1">
                <a:latin typeface="Times New Roman" panose="02020603050405020304" pitchFamily="18" charset="0"/>
                <a:cs typeface="Times New Roman" panose="02020603050405020304" pitchFamily="18" charset="0"/>
              </a:rPr>
              <a:t>Hệ</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thống</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giám</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sát</a:t>
            </a:r>
            <a:r>
              <a:rPr lang="ja-JP" altLang="en-US" sz="2400" b="1" dirty="0">
                <a:latin typeface="Times New Roman" panose="02020603050405020304" pitchFamily="18" charset="0"/>
                <a:cs typeface="Times New Roman" panose="02020603050405020304" pitchFamily="18" charset="0"/>
              </a:rPr>
              <a:t>・</a:t>
            </a:r>
            <a:r>
              <a:rPr lang="en-US" altLang="ja-JP" sz="2400" b="1" dirty="0" err="1">
                <a:latin typeface="Times New Roman" panose="02020603050405020304" pitchFamily="18" charset="0"/>
                <a:cs typeface="Times New Roman" panose="02020603050405020304" pitchFamily="18" charset="0"/>
              </a:rPr>
              <a:t>Truyền</a:t>
            </a:r>
            <a:r>
              <a:rPr lang="en-US" altLang="ja-JP" sz="2400" b="1" dirty="0">
                <a:latin typeface="Times New Roman" panose="02020603050405020304" pitchFamily="18" charset="0"/>
                <a:cs typeface="Times New Roman" panose="02020603050405020304" pitchFamily="18" charset="0"/>
              </a:rPr>
              <a:t> tin </a:t>
            </a:r>
            <a:r>
              <a:rPr lang="en-US" altLang="ja-JP" sz="1800" dirty="0">
                <a:latin typeface="Times New Roman" panose="02020603050405020304" pitchFamily="18" charset="0"/>
                <a:cs typeface="Times New Roman" panose="02020603050405020304" pitchFamily="18" charset="0"/>
              </a:rPr>
              <a:t>(</a:t>
            </a:r>
            <a:r>
              <a:rPr lang="en-US" altLang="ja-JP" sz="1800" dirty="0" err="1">
                <a:latin typeface="Times New Roman" panose="02020603050405020304" pitchFamily="18" charset="0"/>
                <a:cs typeface="Times New Roman" panose="02020603050405020304" pitchFamily="18" charset="0"/>
              </a:rPr>
              <a:t>trung</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tâm</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dưỡng</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lão</a:t>
            </a:r>
            <a:r>
              <a:rPr lang="en-US" altLang="ja-JP" sz="1800" dirty="0">
                <a:latin typeface="Times New Roman" panose="02020603050405020304" pitchFamily="18" charset="0"/>
                <a:cs typeface="Times New Roman" panose="02020603050405020304" pitchFamily="18" charset="0"/>
              </a:rPr>
              <a:t>)</a:t>
            </a:r>
          </a:p>
          <a:p>
            <a:pPr lvl="1">
              <a:buClr>
                <a:srgbClr val="003B83"/>
              </a:buClr>
              <a:buFont typeface="Wingdings" panose="05000000000000000000" pitchFamily="2" charset="2"/>
              <a:buChar char="n"/>
            </a:pPr>
            <a:endParaRPr lang="en-US" altLang="ja-JP"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ja-JP" altLang="en-US" dirty="0">
              <a:latin typeface="Times New Roman" panose="02020603050405020304" pitchFamily="18" charset="0"/>
              <a:cs typeface="Times New Roman" panose="02020603050405020304" pitchFamily="18" charset="0"/>
            </a:endParaRPr>
          </a:p>
        </p:txBody>
      </p:sp>
      <p:sp>
        <p:nvSpPr>
          <p:cNvPr id="8" name="Text Box 4">
            <a:extLst>
              <a:ext uri="{FF2B5EF4-FFF2-40B4-BE49-F238E27FC236}">
                <a16:creationId xmlns:a16="http://schemas.microsoft.com/office/drawing/2014/main" id="{BDAECDDF-12F6-47A1-98F7-E5E38FEBAEB0}"/>
              </a:ext>
            </a:extLst>
          </p:cNvPr>
          <p:cNvSpPr txBox="1">
            <a:spLocks noChangeArrowheads="1"/>
          </p:cNvSpPr>
          <p:nvPr/>
        </p:nvSpPr>
        <p:spPr bwMode="gray">
          <a:xfrm>
            <a:off x="1537451" y="7066299"/>
            <a:ext cx="9885787" cy="1723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4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
        <p:nvSpPr>
          <p:cNvPr id="9" name="テキスト ボックス 14">
            <a:extLst>
              <a:ext uri="{FF2B5EF4-FFF2-40B4-BE49-F238E27FC236}">
                <a16:creationId xmlns:a16="http://schemas.microsoft.com/office/drawing/2014/main" id="{754FF5DC-DDCE-4FDE-B9BD-BDB6D2ADDEE7}"/>
              </a:ext>
            </a:extLst>
          </p:cNvPr>
          <p:cNvSpPr txBox="1"/>
          <p:nvPr/>
        </p:nvSpPr>
        <p:spPr>
          <a:xfrm>
            <a:off x="1547330" y="3200062"/>
            <a:ext cx="10816120" cy="2053621"/>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3200" dirty="0" err="1">
                <a:latin typeface="Times New Roman" panose="02020603050405020304" pitchFamily="18" charset="0"/>
                <a:cs typeface="Times New Roman" panose="02020603050405020304" pitchFamily="18" charset="0"/>
              </a:rPr>
              <a:t>Hệ</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thống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giám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sát</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tại</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trung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tâm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dưỡng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lão</a:t>
            </a:r>
            <a:br>
              <a:rPr lang="en-US" altLang="ja-JP" sz="3200" dirty="0">
                <a:latin typeface="Times New Roman" panose="02020603050405020304" pitchFamily="18" charset="0"/>
                <a:cs typeface="Times New Roman" panose="02020603050405020304" pitchFamily="18" charset="0"/>
              </a:rPr>
            </a:br>
            <a:endParaRPr lang="en-US" altLang="ja-JP" sz="3200" dirty="0">
              <a:latin typeface="Times New Roman" panose="02020603050405020304" pitchFamily="18" charset="0"/>
              <a:cs typeface="Times New Roman" panose="02020603050405020304" pitchFamily="18" charset="0"/>
            </a:endParaRPr>
          </a:p>
          <a:p>
            <a:r>
              <a:rPr lang="en-US" altLang="ja-JP" sz="2800" b="0" dirty="0" err="1">
                <a:latin typeface="Times New Roman" panose="02020603050405020304" pitchFamily="18" charset="0"/>
                <a:cs typeface="Times New Roman" panose="02020603050405020304" pitchFamily="18" charset="0"/>
              </a:rPr>
              <a:t>Là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thiết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bị</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sử</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dụng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công</a:t>
            </a:r>
            <a:r>
              <a:rPr lang="en-US" altLang="ja-JP" sz="2800" b="0" dirty="0">
                <a:latin typeface="Times New Roman" panose="02020603050405020304" pitchFamily="18" charset="0"/>
                <a:cs typeface="Times New Roman" panose="02020603050405020304" pitchFamily="18" charset="0"/>
              </a:rPr>
              <a:t> </a:t>
            </a:r>
            <a:r>
              <a:rPr lang="en-US" altLang="ja-JP" sz="3200" b="0" dirty="0" err="1">
                <a:latin typeface="Times New Roman" panose="02020603050405020304" pitchFamily="18" charset="0"/>
                <a:cs typeface="Times New Roman" panose="02020603050405020304" pitchFamily="18" charset="0"/>
              </a:rPr>
              <a:t>nghệ</a:t>
            </a:r>
            <a:r>
              <a:rPr lang="en-US" altLang="ja-JP" sz="2800" b="0" dirty="0">
                <a:latin typeface="Times New Roman" panose="02020603050405020304" pitchFamily="18" charset="0"/>
                <a:cs typeface="Times New Roman" panose="02020603050405020304" pitchFamily="18" charset="0"/>
              </a:rPr>
              <a:t> robot </a:t>
            </a:r>
            <a:r>
              <a:rPr lang="en-US" altLang="ja-JP" sz="2800" b="0" dirty="0" err="1">
                <a:latin typeface="Times New Roman" panose="02020603050405020304" pitchFamily="18" charset="0"/>
                <a:cs typeface="Times New Roman" panose="02020603050405020304" pitchFamily="18" charset="0"/>
              </a:rPr>
              <a:t>có</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cảm</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biến</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chức</a:t>
            </a:r>
            <a:r>
              <a:rPr lang="en-US" altLang="ja-JP" sz="2800" b="0" dirty="0">
                <a:latin typeface="Times New Roman" panose="02020603050405020304" pitchFamily="18" charset="0"/>
                <a:cs typeface="Times New Roman" panose="02020603050405020304" pitchFamily="18" charset="0"/>
              </a:rPr>
              <a:t> </a:t>
            </a:r>
          </a:p>
          <a:p>
            <a:r>
              <a:rPr lang="en-US" altLang="ja-JP" sz="2800" b="0" dirty="0" err="1">
                <a:latin typeface="Times New Roman" panose="02020603050405020304" pitchFamily="18" charset="0"/>
                <a:cs typeface="Times New Roman" panose="02020603050405020304" pitchFamily="18" charset="0"/>
              </a:rPr>
              <a:t>năng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truyền</a:t>
            </a:r>
            <a:r>
              <a:rPr lang="en-US" altLang="ja-JP" sz="2800" b="0" dirty="0">
                <a:latin typeface="Times New Roman" panose="02020603050405020304" pitchFamily="18" charset="0"/>
                <a:cs typeface="Times New Roman" panose="02020603050405020304" pitchFamily="18" charset="0"/>
              </a:rPr>
              <a:t> tin </a:t>
            </a:r>
            <a:r>
              <a:rPr lang="en-US" altLang="ja-JP" sz="2800" b="0" dirty="0" err="1">
                <a:latin typeface="Times New Roman" panose="02020603050405020304" pitchFamily="18" charset="0"/>
                <a:cs typeface="Times New Roman" panose="02020603050405020304" pitchFamily="18" charset="0"/>
              </a:rPr>
              <a:t>ngoại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vị</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được</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sử</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dụng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tại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nhà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dưỡng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lão</a:t>
            </a:r>
            <a:r>
              <a:rPr lang="en-US" altLang="ja-JP" sz="2800" b="0" dirty="0">
                <a:latin typeface="Times New Roman" panose="02020603050405020304" pitchFamily="18" charset="0"/>
                <a:cs typeface="Times New Roman" panose="02020603050405020304" pitchFamily="18" charset="0"/>
              </a:rPr>
              <a:t>.</a:t>
            </a:r>
          </a:p>
        </p:txBody>
      </p:sp>
      <p:pic>
        <p:nvPicPr>
          <p:cNvPr id="13" name="図 15">
            <a:extLst>
              <a:ext uri="{FF2B5EF4-FFF2-40B4-BE49-F238E27FC236}">
                <a16:creationId xmlns:a16="http://schemas.microsoft.com/office/drawing/2014/main" id="{7B6BADCC-8F2A-41D0-9FA9-FA7EDD16678A}"/>
              </a:ext>
            </a:extLst>
          </p:cNvPr>
          <p:cNvPicPr>
            <a:picLocks noChangeAspect="1"/>
          </p:cNvPicPr>
          <p:nvPr/>
        </p:nvPicPr>
        <p:blipFill>
          <a:blip r:embed="rId3"/>
          <a:stretch>
            <a:fillRect/>
          </a:stretch>
        </p:blipFill>
        <p:spPr>
          <a:xfrm>
            <a:off x="10493384" y="3498966"/>
            <a:ext cx="1677901" cy="1336091"/>
          </a:xfrm>
          <a:prstGeom prst="rect">
            <a:avLst/>
          </a:prstGeom>
        </p:spPr>
      </p:pic>
    </p:spTree>
    <p:extLst>
      <p:ext uri="{BB962C8B-B14F-4D97-AF65-F5344CB8AC3E}">
        <p14:creationId xmlns:p14="http://schemas.microsoft.com/office/powerpoint/2010/main" val="384255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8" name="Text Box 4">
            <a:extLst>
              <a:ext uri="{FF2B5EF4-FFF2-40B4-BE49-F238E27FC236}">
                <a16:creationId xmlns:a16="http://schemas.microsoft.com/office/drawing/2014/main" id="{BDAECDDF-12F6-47A1-98F7-E5E38FEBAEB0}"/>
              </a:ext>
            </a:extLst>
          </p:cNvPr>
          <p:cNvSpPr txBox="1">
            <a:spLocks noChangeArrowheads="1"/>
          </p:cNvSpPr>
          <p:nvPr/>
        </p:nvSpPr>
        <p:spPr bwMode="gray">
          <a:xfrm>
            <a:off x="2297488" y="7321775"/>
            <a:ext cx="10761285" cy="1477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2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2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2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FE2704EC-CDE7-4FA8-A175-4C229F4004F7}"/>
              </a:ext>
            </a:extLst>
          </p:cNvPr>
          <p:cNvPicPr>
            <a:picLocks noChangeAspect="1"/>
          </p:cNvPicPr>
          <p:nvPr/>
        </p:nvPicPr>
        <p:blipFill>
          <a:blip r:embed="rId3"/>
          <a:stretch>
            <a:fillRect/>
          </a:stretch>
        </p:blipFill>
        <p:spPr>
          <a:xfrm>
            <a:off x="2254103" y="1978359"/>
            <a:ext cx="4786075" cy="5219858"/>
          </a:xfrm>
          <a:prstGeom prst="rect">
            <a:avLst/>
          </a:prstGeom>
        </p:spPr>
      </p:pic>
      <p:grpSp>
        <p:nvGrpSpPr>
          <p:cNvPr id="17" name="グループ化 16">
            <a:extLst>
              <a:ext uri="{FF2B5EF4-FFF2-40B4-BE49-F238E27FC236}">
                <a16:creationId xmlns:a16="http://schemas.microsoft.com/office/drawing/2014/main" id="{85344DF5-8B45-4E33-AC2A-ADDE3F8AC8F9}"/>
              </a:ext>
            </a:extLst>
          </p:cNvPr>
          <p:cNvGrpSpPr/>
          <p:nvPr/>
        </p:nvGrpSpPr>
        <p:grpSpPr>
          <a:xfrm>
            <a:off x="7412139" y="3157870"/>
            <a:ext cx="3681596" cy="2964262"/>
            <a:chOff x="6678568" y="2574056"/>
            <a:chExt cx="2748736" cy="2484240"/>
          </a:xfrm>
        </p:grpSpPr>
        <p:pic>
          <p:nvPicPr>
            <p:cNvPr id="21" name="図 20">
              <a:extLst>
                <a:ext uri="{FF2B5EF4-FFF2-40B4-BE49-F238E27FC236}">
                  <a16:creationId xmlns:a16="http://schemas.microsoft.com/office/drawing/2014/main" id="{1A769F13-89E2-45A8-93C7-BC4D207E5A57}"/>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691304" y="2574056"/>
              <a:ext cx="2736000" cy="2017800"/>
            </a:xfrm>
            <a:prstGeom prst="rect">
              <a:avLst/>
            </a:prstGeom>
            <a:ln>
              <a:solidFill>
                <a:schemeClr val="bg1">
                  <a:lumMod val="65000"/>
                </a:schemeClr>
              </a:solidFill>
            </a:ln>
          </p:spPr>
        </p:pic>
        <p:sp>
          <p:nvSpPr>
            <p:cNvPr id="22" name="角丸四角形 55">
              <a:extLst>
                <a:ext uri="{FF2B5EF4-FFF2-40B4-BE49-F238E27FC236}">
                  <a16:creationId xmlns:a16="http://schemas.microsoft.com/office/drawing/2014/main" id="{734A73E6-CFAB-45E3-8911-2A54099B2BD4}"/>
                </a:ext>
              </a:extLst>
            </p:cNvPr>
            <p:cNvSpPr/>
            <p:nvPr/>
          </p:nvSpPr>
          <p:spPr>
            <a:xfrm>
              <a:off x="6678568" y="4591856"/>
              <a:ext cx="2736001" cy="4664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t" anchorCtr="1">
              <a:noAutofit/>
            </a:bodyPr>
            <a:lstStyle/>
            <a:p>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Có</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thể</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kiểm</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tra</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di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chuyển</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của</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nhiều</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người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trong</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phòng</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trên</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màn</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hình</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điều</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600" b="1" dirty="0" err="1">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khiển</a:t>
              </a:r>
              <a:r>
                <a:rPr lang="en-US" altLang="ja-JP"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rPr>
                <a:t>.</a:t>
              </a:r>
              <a:endParaRPr lang="ja-JP" altLang="en-US" sz="1600" b="1" dirty="0">
                <a:solidFill>
                  <a:schemeClr val="accent3">
                    <a:lumMod val="75000"/>
                  </a:schemeClr>
                </a:solidFill>
                <a:latin typeface="Times New Roman" panose="02020603050405020304" pitchFamily="18" charset="0"/>
                <a:ea typeface="Meiryo UI" panose="020B0604030504040204" pitchFamily="50" charset="-128"/>
                <a:cs typeface="Times New Roman" panose="02020603050405020304" pitchFamily="18" charset="0"/>
              </a:endParaRPr>
            </a:p>
          </p:txBody>
        </p:sp>
      </p:grpSp>
      <p:sp>
        <p:nvSpPr>
          <p:cNvPr id="23" name="テキスト ボックス 22">
            <a:extLst>
              <a:ext uri="{FF2B5EF4-FFF2-40B4-BE49-F238E27FC236}">
                <a16:creationId xmlns:a16="http://schemas.microsoft.com/office/drawing/2014/main" id="{72FFDCC8-8EE0-4A8B-AD3C-41E4ECAF917A}"/>
              </a:ext>
            </a:extLst>
          </p:cNvPr>
          <p:cNvSpPr txBox="1"/>
          <p:nvPr/>
        </p:nvSpPr>
        <p:spPr>
          <a:xfrm>
            <a:off x="5980786" y="2184400"/>
            <a:ext cx="1697345" cy="430887"/>
          </a:xfrm>
          <a:prstGeom prst="rect">
            <a:avLst/>
          </a:prstGeom>
          <a:solidFill>
            <a:schemeClr val="bg1"/>
          </a:solidFill>
          <a:ln>
            <a:noFill/>
          </a:ln>
        </p:spPr>
        <p:txBody>
          <a:bodyPr wrap="square" lIns="0" tIns="0" rIns="0" bIns="0" rtlCol="0">
            <a:spAutoFit/>
          </a:bodyPr>
          <a:lstStyle/>
          <a:p>
            <a:r>
              <a:rPr kumimoji="1" lang="en-US" altLang="ja-JP" sz="2800" dirty="0">
                <a:solidFill>
                  <a:schemeClr val="accent5"/>
                </a:solidFill>
              </a:rPr>
              <a:t>Monitor</a:t>
            </a:r>
            <a:endParaRPr kumimoji="1" lang="ja-JP" altLang="en-US" sz="2800" dirty="0">
              <a:solidFill>
                <a:schemeClr val="accent5"/>
              </a:solidFill>
            </a:endParaRPr>
          </a:p>
        </p:txBody>
      </p:sp>
      <p:sp>
        <p:nvSpPr>
          <p:cNvPr id="24" name="テキスト ボックス 23">
            <a:extLst>
              <a:ext uri="{FF2B5EF4-FFF2-40B4-BE49-F238E27FC236}">
                <a16:creationId xmlns:a16="http://schemas.microsoft.com/office/drawing/2014/main" id="{E78BDA58-2580-42D9-9BB3-957D1B09BF13}"/>
              </a:ext>
            </a:extLst>
          </p:cNvPr>
          <p:cNvSpPr txBox="1"/>
          <p:nvPr/>
        </p:nvSpPr>
        <p:spPr>
          <a:xfrm>
            <a:off x="5731853" y="2837446"/>
            <a:ext cx="1697344" cy="430887"/>
          </a:xfrm>
          <a:prstGeom prst="rect">
            <a:avLst/>
          </a:prstGeom>
          <a:solidFill>
            <a:schemeClr val="bg1"/>
          </a:solidFill>
          <a:ln>
            <a:noFill/>
          </a:ln>
        </p:spPr>
        <p:txBody>
          <a:bodyPr wrap="square" lIns="0" tIns="0" rIns="0" bIns="0" rtlCol="0">
            <a:spAutoFit/>
          </a:bodyPr>
          <a:lstStyle/>
          <a:p>
            <a:r>
              <a:rPr kumimoji="1" lang="en-US" altLang="ja-JP" sz="2800" dirty="0">
                <a:solidFill>
                  <a:schemeClr val="accent5"/>
                </a:solidFill>
              </a:rPr>
              <a:t>Camera</a:t>
            </a:r>
            <a:endParaRPr kumimoji="1" lang="ja-JP" altLang="en-US" sz="2800" dirty="0">
              <a:solidFill>
                <a:schemeClr val="accent5"/>
              </a:solidFill>
            </a:endParaRPr>
          </a:p>
        </p:txBody>
      </p:sp>
      <p:sp>
        <p:nvSpPr>
          <p:cNvPr id="11" name="テキスト ボックス 7">
            <a:extLst>
              <a:ext uri="{FF2B5EF4-FFF2-40B4-BE49-F238E27FC236}">
                <a16:creationId xmlns:a16="http://schemas.microsoft.com/office/drawing/2014/main" id="{978F2549-3E18-4D3D-8B69-904F158989ED}"/>
              </a:ext>
            </a:extLst>
          </p:cNvPr>
          <p:cNvSpPr txBox="1"/>
          <p:nvPr/>
        </p:nvSpPr>
        <p:spPr>
          <a:xfrm>
            <a:off x="791794" y="1290283"/>
            <a:ext cx="7010640" cy="517065"/>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2800" dirty="0" err="1">
                <a:solidFill>
                  <a:srgbClr val="000000"/>
                </a:solidFill>
                <a:latin typeface="Times New Roman" panose="02020603050405020304" pitchFamily="18" charset="0"/>
                <a:cs typeface="Times New Roman" panose="02020603050405020304" pitchFamily="18" charset="0"/>
              </a:rPr>
              <a:t>Ví</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dụ</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về</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hệ</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thống</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giám</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sát</a:t>
            </a:r>
            <a:r>
              <a:rPr kumimoji="1" lang="en-US" altLang="ja-JP" sz="2800" dirty="0">
                <a:solidFill>
                  <a:srgbClr val="000000"/>
                </a:solidFill>
                <a:latin typeface="Times New Roman" panose="02020603050405020304" pitchFamily="18" charset="0"/>
                <a:cs typeface="Times New Roman" panose="02020603050405020304" pitchFamily="18" charset="0"/>
              </a:rPr>
              <a:t> ban </a:t>
            </a:r>
            <a:r>
              <a:rPr kumimoji="1" lang="en-US" altLang="ja-JP" sz="2800" dirty="0" err="1">
                <a:solidFill>
                  <a:srgbClr val="000000"/>
                </a:solidFill>
                <a:latin typeface="Times New Roman" panose="02020603050405020304" pitchFamily="18" charset="0"/>
                <a:cs typeface="Times New Roman" panose="02020603050405020304" pitchFamily="18" charset="0"/>
              </a:rPr>
              <a:t>ngày</a:t>
            </a:r>
            <a:endParaRPr kumimoji="1" lang="ja-JP"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707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3" y="1119160"/>
            <a:ext cx="12754086" cy="502445"/>
          </a:xfrm>
        </p:spPr>
        <p:txBody>
          <a:bodyPr/>
          <a:lstStyle/>
          <a:p>
            <a:r>
              <a:rPr lang="en-US" altLang="ja-JP" sz="3200" dirty="0" err="1">
                <a:latin typeface="Times New Roman" panose="02020603050405020304" pitchFamily="18" charset="0"/>
                <a:cs typeface="Times New Roman" panose="02020603050405020304" pitchFamily="18" charset="0"/>
              </a:rPr>
              <a:t>Tình</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huống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nào</a:t>
            </a:r>
            <a:r>
              <a:rPr lang="en-US" altLang="ja-JP" sz="3200" dirty="0">
                <a:latin typeface="Times New Roman" panose="02020603050405020304" pitchFamily="18" charset="0"/>
                <a:cs typeface="Times New Roman" panose="02020603050405020304" pitchFamily="18" charset="0"/>
              </a:rPr>
              <a:t> Robot </a:t>
            </a:r>
            <a:r>
              <a:rPr lang="en-US" altLang="ja-JP" sz="3200" dirty="0" err="1">
                <a:latin typeface="Times New Roman" panose="02020603050405020304" pitchFamily="18" charset="0"/>
                <a:cs typeface="Times New Roman" panose="02020603050405020304" pitchFamily="18" charset="0"/>
              </a:rPr>
              <a:t>có</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thể</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hỗ</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trợ</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chăm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sóc</a:t>
            </a:r>
            <a:r>
              <a:rPr lang="en-US" altLang="ja-JP" sz="3200" dirty="0">
                <a:latin typeface="Times New Roman" panose="02020603050405020304" pitchFamily="18" charset="0"/>
                <a:cs typeface="Times New Roman" panose="02020603050405020304" pitchFamily="18" charset="0"/>
              </a:rPr>
              <a:t> NCT?</a:t>
            </a:r>
            <a:endParaRPr kumimoji="1" lang="en-US" altLang="ja-JP" sz="32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プレースホルダー 2">
            <a:extLst>
              <a:ext uri="{FF2B5EF4-FFF2-40B4-BE49-F238E27FC236}">
                <a16:creationId xmlns:a16="http://schemas.microsoft.com/office/drawing/2014/main" id="{13037917-BF56-4AFB-ADDC-2FADDF1FA1EF}"/>
              </a:ext>
            </a:extLst>
          </p:cNvPr>
          <p:cNvSpPr txBox="1">
            <a:spLocks/>
          </p:cNvSpPr>
          <p:nvPr/>
        </p:nvSpPr>
        <p:spPr>
          <a:xfrm>
            <a:off x="1034879" y="1865303"/>
            <a:ext cx="10592549" cy="941692"/>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lvl="1">
              <a:buClr>
                <a:srgbClr val="003B83"/>
              </a:buClr>
              <a:buFont typeface="Wingdings" panose="05000000000000000000" pitchFamily="2" charset="2"/>
              <a:buChar char="n"/>
            </a:pPr>
            <a:r>
              <a:rPr lang="en-US" altLang="ja-JP" sz="2400" b="1" dirty="0">
                <a:solidFill>
                  <a:schemeClr val="tx2"/>
                </a:solidFill>
                <a:latin typeface="Times New Roman" panose="02020603050405020304" pitchFamily="18" charset="0"/>
                <a:cs typeface="Times New Roman" panose="02020603050405020304" pitchFamily="18" charset="0"/>
              </a:rPr>
              <a:t>Các </a:t>
            </a:r>
            <a:r>
              <a:rPr lang="en-US" altLang="ja-JP" sz="2400" b="1" dirty="0" err="1">
                <a:solidFill>
                  <a:schemeClr val="tx2"/>
                </a:solidFill>
                <a:latin typeface="Times New Roman" panose="02020603050405020304" pitchFamily="18" charset="0"/>
                <a:cs typeface="Times New Roman" panose="02020603050405020304" pitchFamily="18" charset="0"/>
              </a:rPr>
              <a:t>hoạt</a:t>
            </a:r>
            <a:r>
              <a:rPr lang="en-US" altLang="ja-JP" sz="2400" b="1" dirty="0">
                <a:solidFill>
                  <a:schemeClr val="tx2"/>
                </a:solidFill>
                <a:latin typeface="Times New Roman" panose="02020603050405020304" pitchFamily="18" charset="0"/>
                <a:cs typeface="Times New Roman" panose="02020603050405020304" pitchFamily="18" charset="0"/>
              </a:rPr>
              <a:t> động ban </a:t>
            </a:r>
            <a:r>
              <a:rPr lang="en-US" altLang="ja-JP" sz="2400" b="1" dirty="0" err="1">
                <a:solidFill>
                  <a:schemeClr val="tx2"/>
                </a:solidFill>
                <a:latin typeface="Times New Roman" panose="02020603050405020304" pitchFamily="18" charset="0"/>
                <a:cs typeface="Times New Roman" panose="02020603050405020304" pitchFamily="18" charset="0"/>
              </a:rPr>
              <a:t>ngày</a:t>
            </a:r>
            <a:br>
              <a:rPr lang="en-US" altLang="ja-JP" sz="1800" dirty="0">
                <a:latin typeface="Times New Roman" panose="02020603050405020304" pitchFamily="18" charset="0"/>
                <a:cs typeface="Times New Roman" panose="02020603050405020304" pitchFamily="18" charset="0"/>
              </a:rPr>
            </a:br>
            <a:r>
              <a:rPr lang="ja-JP" altLang="en-US" sz="1800" dirty="0">
                <a:latin typeface="Times New Roman" panose="02020603050405020304" pitchFamily="18" charset="0"/>
                <a:cs typeface="Times New Roman" panose="02020603050405020304" pitchFamily="18" charset="0"/>
              </a:rPr>
              <a:t>⇒</a:t>
            </a:r>
            <a:r>
              <a:rPr lang="en-US" altLang="ja-JP" sz="2400" b="1" dirty="0" err="1">
                <a:latin typeface="Times New Roman" panose="02020603050405020304" pitchFamily="18" charset="0"/>
                <a:cs typeface="Times New Roman" panose="02020603050405020304" pitchFamily="18" charset="0"/>
              </a:rPr>
              <a:t>Giám</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sát</a:t>
            </a:r>
            <a:r>
              <a:rPr lang="ja-JP" altLang="en-US" sz="2400" b="1" dirty="0">
                <a:latin typeface="Times New Roman" panose="02020603050405020304" pitchFamily="18" charset="0"/>
                <a:cs typeface="Times New Roman" panose="02020603050405020304" pitchFamily="18" charset="0"/>
              </a:rPr>
              <a:t>・</a:t>
            </a:r>
            <a:r>
              <a:rPr lang="en-US" altLang="ja-JP" sz="2400" b="1" dirty="0" err="1">
                <a:latin typeface="Times New Roman" panose="02020603050405020304" pitchFamily="18" charset="0"/>
                <a:cs typeface="Times New Roman" panose="02020603050405020304" pitchFamily="18" charset="0"/>
              </a:rPr>
              <a:t>Truyền</a:t>
            </a:r>
            <a:r>
              <a:rPr lang="en-US" altLang="ja-JP" sz="2400" b="1" dirty="0">
                <a:latin typeface="Times New Roman" panose="02020603050405020304" pitchFamily="18" charset="0"/>
                <a:cs typeface="Times New Roman" panose="02020603050405020304" pitchFamily="18" charset="0"/>
              </a:rPr>
              <a:t> tin </a:t>
            </a:r>
            <a:r>
              <a:rPr lang="en-US" altLang="ja-JP" sz="1800" dirty="0">
                <a:latin typeface="Times New Roman" panose="02020603050405020304" pitchFamily="18" charset="0"/>
                <a:cs typeface="Times New Roman" panose="02020603050405020304" pitchFamily="18" charset="0"/>
              </a:rPr>
              <a:t>(</a:t>
            </a:r>
            <a:r>
              <a:rPr lang="en-US" altLang="ja-JP" sz="1800" dirty="0" err="1">
                <a:latin typeface="Times New Roman" panose="02020603050405020304" pitchFamily="18" charset="0"/>
                <a:cs typeface="Times New Roman" panose="02020603050405020304" pitchFamily="18" charset="0"/>
              </a:rPr>
              <a:t>tại</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nhà</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riêng</a:t>
            </a:r>
            <a:r>
              <a:rPr lang="en-US" altLang="ja-JP" sz="1800" dirty="0">
                <a:latin typeface="Times New Roman" panose="02020603050405020304" pitchFamily="18" charset="0"/>
                <a:cs typeface="Times New Roman" panose="02020603050405020304" pitchFamily="18" charset="0"/>
              </a:rPr>
              <a:t> )</a:t>
            </a:r>
          </a:p>
          <a:p>
            <a:pPr lvl="1">
              <a:buClr>
                <a:srgbClr val="003B83"/>
              </a:buClr>
              <a:buFont typeface="Wingdings" panose="05000000000000000000" pitchFamily="2" charset="2"/>
              <a:buChar char="n"/>
            </a:pPr>
            <a:endParaRPr lang="en-US" altLang="ja-JP" sz="2400" dirty="0"/>
          </a:p>
          <a:p>
            <a:pPr>
              <a:buFont typeface="Wingdings" panose="05000000000000000000" pitchFamily="2" charset="2"/>
              <a:buChar char="n"/>
            </a:pPr>
            <a:endParaRPr lang="ja-JP" altLang="en-US" sz="2800" dirty="0"/>
          </a:p>
        </p:txBody>
      </p:sp>
      <p:sp>
        <p:nvSpPr>
          <p:cNvPr id="8" name="Text Box 4">
            <a:extLst>
              <a:ext uri="{FF2B5EF4-FFF2-40B4-BE49-F238E27FC236}">
                <a16:creationId xmlns:a16="http://schemas.microsoft.com/office/drawing/2014/main" id="{BDAECDDF-12F6-47A1-98F7-E5E38FEBAEB0}"/>
              </a:ext>
            </a:extLst>
          </p:cNvPr>
          <p:cNvSpPr txBox="1">
            <a:spLocks noChangeArrowheads="1"/>
          </p:cNvSpPr>
          <p:nvPr/>
        </p:nvSpPr>
        <p:spPr bwMode="gray">
          <a:xfrm>
            <a:off x="2473108" y="7895640"/>
            <a:ext cx="10761285" cy="1477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2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2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2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
        <p:nvSpPr>
          <p:cNvPr id="17" name="Text Box 4">
            <a:extLst>
              <a:ext uri="{FF2B5EF4-FFF2-40B4-BE49-F238E27FC236}">
                <a16:creationId xmlns:a16="http://schemas.microsoft.com/office/drawing/2014/main" id="{4A8B9615-2610-4424-B561-96948FAA1086}"/>
              </a:ext>
            </a:extLst>
          </p:cNvPr>
          <p:cNvSpPr txBox="1">
            <a:spLocks noChangeArrowheads="1"/>
          </p:cNvSpPr>
          <p:nvPr/>
        </p:nvSpPr>
        <p:spPr bwMode="gray">
          <a:xfrm>
            <a:off x="2434922" y="6537895"/>
            <a:ext cx="9007096" cy="1723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4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
        <p:nvSpPr>
          <p:cNvPr id="9" name="テキスト ボックス 12">
            <a:extLst>
              <a:ext uri="{FF2B5EF4-FFF2-40B4-BE49-F238E27FC236}">
                <a16:creationId xmlns:a16="http://schemas.microsoft.com/office/drawing/2014/main" id="{A8AC9D7F-B95C-45B3-8E83-EB51AEBF43E8}"/>
              </a:ext>
            </a:extLst>
          </p:cNvPr>
          <p:cNvSpPr txBox="1"/>
          <p:nvPr/>
        </p:nvSpPr>
        <p:spPr>
          <a:xfrm>
            <a:off x="1168142" y="3327539"/>
            <a:ext cx="10293756" cy="2115176"/>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2800" dirty="0" err="1">
                <a:latin typeface="Times New Roman" panose="02020603050405020304" pitchFamily="18" charset="0"/>
                <a:cs typeface="Times New Roman" panose="02020603050405020304" pitchFamily="18" charset="0"/>
              </a:rPr>
              <a:t>Hệ</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thống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giám</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sát</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tại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nhà</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riêng</a:t>
            </a:r>
            <a:endParaRPr lang="en-US" altLang="ja-JP" sz="2800" dirty="0">
              <a:latin typeface="Times New Roman" panose="02020603050405020304" pitchFamily="18" charset="0"/>
              <a:cs typeface="Times New Roman" panose="02020603050405020304" pitchFamily="18" charset="0"/>
            </a:endParaRPr>
          </a:p>
          <a:p>
            <a:endParaRPr lang="en-US" altLang="ja-JP" sz="2800" dirty="0">
              <a:latin typeface="Times New Roman" panose="02020603050405020304" pitchFamily="18" charset="0"/>
              <a:cs typeface="Times New Roman" panose="02020603050405020304" pitchFamily="18" charset="0"/>
            </a:endParaRPr>
          </a:p>
          <a:p>
            <a:r>
              <a:rPr lang="en-US" altLang="ja-JP" sz="2400" b="0" dirty="0" err="1">
                <a:latin typeface="Times New Roman" panose="02020603050405020304" pitchFamily="18" charset="0"/>
                <a:cs typeface="Times New Roman" panose="02020603050405020304" pitchFamily="18" charset="0"/>
              </a:rPr>
              <a:t>Là</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thiết</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bị</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sử</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dụng</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công</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nghệ</a:t>
            </a:r>
            <a:r>
              <a:rPr lang="en-US" altLang="ja-JP" sz="2400" b="0" dirty="0">
                <a:latin typeface="Times New Roman" panose="02020603050405020304" pitchFamily="18" charset="0"/>
                <a:cs typeface="Times New Roman" panose="02020603050405020304" pitchFamily="18" charset="0"/>
              </a:rPr>
              <a:t> robot </a:t>
            </a:r>
            <a:r>
              <a:rPr lang="en-US" altLang="ja-JP" sz="2400" b="0" dirty="0" err="1">
                <a:latin typeface="Times New Roman" panose="02020603050405020304" pitchFamily="18" charset="0"/>
                <a:cs typeface="Times New Roman" panose="02020603050405020304" pitchFamily="18" charset="0"/>
              </a:rPr>
              <a:t>có</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cảm</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biến</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quan</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sát</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người</a:t>
            </a:r>
            <a:r>
              <a:rPr lang="en-US" altLang="ja-JP" sz="2400" b="0" dirty="0">
                <a:latin typeface="Times New Roman" panose="02020603050405020304" pitchFamily="18" charset="0"/>
                <a:cs typeface="Times New Roman" panose="02020603050405020304" pitchFamily="18" charset="0"/>
              </a:rPr>
              <a:t> </a:t>
            </a:r>
          </a:p>
          <a:p>
            <a:r>
              <a:rPr lang="en-US" altLang="ja-JP" sz="2400" b="0" dirty="0" err="1">
                <a:latin typeface="Times New Roman" panose="02020603050405020304" pitchFamily="18" charset="0"/>
                <a:cs typeface="Times New Roman" panose="02020603050405020304" pitchFamily="18" charset="0"/>
              </a:rPr>
              <a:t>ngã</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và</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có</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chức</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năng</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truyền</a:t>
            </a:r>
            <a:r>
              <a:rPr lang="en-US" altLang="ja-JP" sz="2400" b="0" dirty="0">
                <a:latin typeface="Times New Roman" panose="02020603050405020304" pitchFamily="18" charset="0"/>
                <a:cs typeface="Times New Roman" panose="02020603050405020304" pitchFamily="18" charset="0"/>
              </a:rPr>
              <a:t> tin </a:t>
            </a:r>
            <a:r>
              <a:rPr lang="en-US" altLang="ja-JP" sz="2400" b="0" dirty="0" err="1">
                <a:latin typeface="Times New Roman" panose="02020603050405020304" pitchFamily="18" charset="0"/>
                <a:cs typeface="Times New Roman" panose="02020603050405020304" pitchFamily="18" charset="0"/>
              </a:rPr>
              <a:t>ngoại</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vị</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sử</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dụng</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khi</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chăm</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sóc</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tại</a:t>
            </a:r>
            <a:r>
              <a:rPr lang="en-US" altLang="ja-JP" sz="2400" b="0" dirty="0">
                <a:latin typeface="Times New Roman" panose="02020603050405020304" pitchFamily="18" charset="0"/>
                <a:cs typeface="Times New Roman" panose="02020603050405020304" pitchFamily="18" charset="0"/>
              </a:rPr>
              <a:t> </a:t>
            </a:r>
          </a:p>
          <a:p>
            <a:r>
              <a:rPr lang="en-US" altLang="ja-JP" sz="2400" b="0" dirty="0" err="1">
                <a:latin typeface="Times New Roman" panose="02020603050405020304" pitchFamily="18" charset="0"/>
                <a:cs typeface="Times New Roman" panose="02020603050405020304" pitchFamily="18" charset="0"/>
              </a:rPr>
              <a:t>nhà</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riêng</a:t>
            </a:r>
            <a:endParaRPr lang="en-US" altLang="ja-JP" sz="2400" b="0" dirty="0">
              <a:latin typeface="Times New Roman" panose="02020603050405020304" pitchFamily="18" charset="0"/>
              <a:cs typeface="Times New Roman" panose="02020603050405020304" pitchFamily="18" charset="0"/>
            </a:endParaRPr>
          </a:p>
        </p:txBody>
      </p:sp>
      <p:pic>
        <p:nvPicPr>
          <p:cNvPr id="15" name="図 13">
            <a:extLst>
              <a:ext uri="{FF2B5EF4-FFF2-40B4-BE49-F238E27FC236}">
                <a16:creationId xmlns:a16="http://schemas.microsoft.com/office/drawing/2014/main" id="{DB46DAA2-32CD-4DD9-87E7-9E15440053BA}"/>
              </a:ext>
            </a:extLst>
          </p:cNvPr>
          <p:cNvPicPr>
            <a:picLocks noChangeAspect="1"/>
          </p:cNvPicPr>
          <p:nvPr/>
        </p:nvPicPr>
        <p:blipFill>
          <a:blip r:embed="rId3"/>
          <a:stretch>
            <a:fillRect/>
          </a:stretch>
        </p:blipFill>
        <p:spPr>
          <a:xfrm>
            <a:off x="9617128" y="3540337"/>
            <a:ext cx="1753052" cy="1431748"/>
          </a:xfrm>
          <a:prstGeom prst="rect">
            <a:avLst/>
          </a:prstGeom>
        </p:spPr>
      </p:pic>
    </p:spTree>
    <p:extLst>
      <p:ext uri="{BB962C8B-B14F-4D97-AF65-F5344CB8AC3E}">
        <p14:creationId xmlns:p14="http://schemas.microsoft.com/office/powerpoint/2010/main" val="3621387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3" y="1356360"/>
            <a:ext cx="12754086" cy="519245"/>
          </a:xfrm>
        </p:spPr>
        <p:txBody>
          <a:bodyPr/>
          <a:lstStyle/>
          <a:p>
            <a:r>
              <a:rPr lang="en-US" altLang="ja-JP" sz="3200" dirty="0" err="1">
                <a:latin typeface="Times New Roman" panose="02020603050405020304" pitchFamily="18" charset="0"/>
                <a:cs typeface="Times New Roman" panose="02020603050405020304" pitchFamily="18" charset="0"/>
              </a:rPr>
              <a:t>Tình</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huống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nào</a:t>
            </a:r>
            <a:r>
              <a:rPr lang="en-US" altLang="ja-JP" sz="3200" dirty="0">
                <a:latin typeface="Times New Roman" panose="02020603050405020304" pitchFamily="18" charset="0"/>
                <a:cs typeface="Times New Roman" panose="02020603050405020304" pitchFamily="18" charset="0"/>
              </a:rPr>
              <a:t> Robot </a:t>
            </a:r>
            <a:r>
              <a:rPr lang="en-US" altLang="ja-JP" sz="3200" dirty="0" err="1">
                <a:latin typeface="Times New Roman" panose="02020603050405020304" pitchFamily="18" charset="0"/>
                <a:cs typeface="Times New Roman" panose="02020603050405020304" pitchFamily="18" charset="0"/>
              </a:rPr>
              <a:t>có</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thể</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hỗ</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trợ</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chăm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sóc</a:t>
            </a:r>
            <a:r>
              <a:rPr lang="en-US" altLang="ja-JP" sz="3200" dirty="0">
                <a:latin typeface="Times New Roman" panose="02020603050405020304" pitchFamily="18" charset="0"/>
                <a:cs typeface="Times New Roman" panose="02020603050405020304" pitchFamily="18" charset="0"/>
              </a:rPr>
              <a:t> NCT?</a:t>
            </a:r>
            <a:endParaRPr kumimoji="1" lang="en-US" altLang="ja-JP" sz="44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プレースホルダー 2">
            <a:extLst>
              <a:ext uri="{FF2B5EF4-FFF2-40B4-BE49-F238E27FC236}">
                <a16:creationId xmlns:a16="http://schemas.microsoft.com/office/drawing/2014/main" id="{13037917-BF56-4AFB-ADDC-2FADDF1FA1EF}"/>
              </a:ext>
            </a:extLst>
          </p:cNvPr>
          <p:cNvSpPr txBox="1">
            <a:spLocks/>
          </p:cNvSpPr>
          <p:nvPr/>
        </p:nvSpPr>
        <p:spPr>
          <a:xfrm>
            <a:off x="1034879" y="1865303"/>
            <a:ext cx="10592549" cy="941692"/>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lvl="1">
              <a:buClr>
                <a:srgbClr val="003B83"/>
              </a:buClr>
              <a:buFont typeface="Wingdings" panose="05000000000000000000" pitchFamily="2" charset="2"/>
              <a:buChar char="n"/>
            </a:pPr>
            <a:r>
              <a:rPr lang="en-US" altLang="ja-JP" sz="2400" b="1" dirty="0" err="1">
                <a:solidFill>
                  <a:schemeClr val="tx2"/>
                </a:solidFill>
                <a:latin typeface="Times New Roman" panose="02020603050405020304" pitchFamily="18" charset="0"/>
                <a:cs typeface="Times New Roman" panose="02020603050405020304" pitchFamily="18" charset="0"/>
              </a:rPr>
              <a:t>Tắm</a:t>
            </a:r>
            <a:br>
              <a:rPr lang="en-US" altLang="ja-JP" sz="2400" dirty="0">
                <a:latin typeface="Times New Roman" panose="02020603050405020304" pitchFamily="18" charset="0"/>
                <a:cs typeface="Times New Roman" panose="02020603050405020304" pitchFamily="18" charset="0"/>
              </a:rPr>
            </a:br>
            <a:r>
              <a:rPr lang="ja-JP" altLang="en-US" sz="2400"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Thiết</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bị</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hỗ</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trợ</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tắm</a:t>
            </a:r>
            <a:r>
              <a:rPr lang="en-US" altLang="ja-JP" sz="2400" b="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a:t>
            </a:r>
            <a:r>
              <a:rPr lang="en-US" altLang="ja-JP" sz="2400" dirty="0" err="1">
                <a:latin typeface="Times New Roman" panose="02020603050405020304" pitchFamily="18" charset="0"/>
                <a:cs typeface="Times New Roman" panose="02020603050405020304" pitchFamily="18" charset="0"/>
              </a:rPr>
              <a:t>có</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thể</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mặc</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không</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mặc</a:t>
            </a:r>
            <a:r>
              <a:rPr lang="en-US" altLang="ja-JP" sz="2400" dirty="0">
                <a:latin typeface="Times New Roman" panose="02020603050405020304" pitchFamily="18" charset="0"/>
                <a:cs typeface="Times New Roman" panose="02020603050405020304" pitchFamily="18" charset="0"/>
              </a:rPr>
              <a:t> trên người)</a:t>
            </a:r>
          </a:p>
          <a:p>
            <a:pPr lvl="1">
              <a:buClr>
                <a:srgbClr val="003B83"/>
              </a:buClr>
              <a:buFont typeface="Wingdings" panose="05000000000000000000" pitchFamily="2" charset="2"/>
              <a:buChar char="n"/>
            </a:pPr>
            <a:endParaRPr lang="en-US" altLang="ja-JP"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ja-JP" altLang="en-US" dirty="0">
              <a:latin typeface="Times New Roman" panose="02020603050405020304" pitchFamily="18" charset="0"/>
              <a:cs typeface="Times New Roman" panose="02020603050405020304" pitchFamily="18" charset="0"/>
            </a:endParaRPr>
          </a:p>
        </p:txBody>
      </p:sp>
      <p:sp>
        <p:nvSpPr>
          <p:cNvPr id="8" name="Text Box 4">
            <a:extLst>
              <a:ext uri="{FF2B5EF4-FFF2-40B4-BE49-F238E27FC236}">
                <a16:creationId xmlns:a16="http://schemas.microsoft.com/office/drawing/2014/main" id="{BDAECDDF-12F6-47A1-98F7-E5E38FEBAEB0}"/>
              </a:ext>
            </a:extLst>
          </p:cNvPr>
          <p:cNvSpPr txBox="1">
            <a:spLocks noChangeArrowheads="1"/>
          </p:cNvSpPr>
          <p:nvPr/>
        </p:nvSpPr>
        <p:spPr bwMode="gray">
          <a:xfrm>
            <a:off x="2473108" y="7895640"/>
            <a:ext cx="10761285" cy="1477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2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2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2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
        <p:nvSpPr>
          <p:cNvPr id="17" name="Text Box 4">
            <a:extLst>
              <a:ext uri="{FF2B5EF4-FFF2-40B4-BE49-F238E27FC236}">
                <a16:creationId xmlns:a16="http://schemas.microsoft.com/office/drawing/2014/main" id="{4A8B9615-2610-4424-B561-96948FAA1086}"/>
              </a:ext>
            </a:extLst>
          </p:cNvPr>
          <p:cNvSpPr txBox="1">
            <a:spLocks noChangeArrowheads="1"/>
          </p:cNvSpPr>
          <p:nvPr/>
        </p:nvSpPr>
        <p:spPr bwMode="gray">
          <a:xfrm>
            <a:off x="2434922" y="6537895"/>
            <a:ext cx="9007096" cy="1723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4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
        <p:nvSpPr>
          <p:cNvPr id="14" name="テキスト ボックス 8">
            <a:extLst>
              <a:ext uri="{FF2B5EF4-FFF2-40B4-BE49-F238E27FC236}">
                <a16:creationId xmlns:a16="http://schemas.microsoft.com/office/drawing/2014/main" id="{6361E268-3FB9-403D-9DE1-92E092F43159}"/>
              </a:ext>
            </a:extLst>
          </p:cNvPr>
          <p:cNvSpPr txBox="1"/>
          <p:nvPr/>
        </p:nvSpPr>
        <p:spPr>
          <a:xfrm>
            <a:off x="974337" y="3349606"/>
            <a:ext cx="11048966" cy="2299842"/>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3200" dirty="0" err="1">
                <a:latin typeface="Times New Roman" panose="02020603050405020304" pitchFamily="18" charset="0"/>
                <a:cs typeface="Times New Roman" panose="02020603050405020304" pitchFamily="18" charset="0"/>
              </a:rPr>
              <a:t>Hỗ</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trợ</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tắm</a:t>
            </a:r>
            <a:endParaRPr lang="en-US" altLang="ja-JP" sz="3200" dirty="0">
              <a:latin typeface="Times New Roman" panose="02020603050405020304" pitchFamily="18" charset="0"/>
              <a:cs typeface="Times New Roman" panose="02020603050405020304" pitchFamily="18" charset="0"/>
            </a:endParaRPr>
          </a:p>
          <a:p>
            <a:br>
              <a:rPr lang="en-US" altLang="ja-JP" sz="3200" dirty="0">
                <a:latin typeface="Times New Roman" panose="02020603050405020304" pitchFamily="18" charset="0"/>
                <a:cs typeface="Times New Roman" panose="02020603050405020304" pitchFamily="18" charset="0"/>
              </a:rPr>
            </a:br>
            <a:r>
              <a:rPr lang="en-US" altLang="ja-JP" sz="2800" b="0" dirty="0" err="1">
                <a:latin typeface="Times New Roman" panose="02020603050405020304" pitchFamily="18" charset="0"/>
                <a:cs typeface="Times New Roman" panose="02020603050405020304" pitchFamily="18" charset="0"/>
              </a:rPr>
              <a:t>Là</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thiết</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bị</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hỗ</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trợ</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nhiều</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chuyển</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động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khi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vào</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và</a:t>
            </a:r>
            <a:r>
              <a:rPr lang="en-US" altLang="ja-JP" sz="2800" b="0" dirty="0">
                <a:latin typeface="Times New Roman" panose="02020603050405020304" pitchFamily="18" charset="0"/>
                <a:cs typeface="Times New Roman" panose="02020603050405020304" pitchFamily="18" charset="0"/>
              </a:rPr>
              <a:t> ra </a:t>
            </a:r>
            <a:r>
              <a:rPr lang="en-US" altLang="ja-JP" sz="2800" b="0" dirty="0" err="1">
                <a:latin typeface="Times New Roman" panose="02020603050405020304" pitchFamily="18" charset="0"/>
                <a:cs typeface="Times New Roman" panose="02020603050405020304" pitchFamily="18" charset="0"/>
              </a:rPr>
              <a:t>khỏi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bồn</a:t>
            </a:r>
            <a:endParaRPr lang="en-US" altLang="ja-JP" sz="2800" b="0" dirty="0">
              <a:latin typeface="Times New Roman" panose="02020603050405020304" pitchFamily="18" charset="0"/>
              <a:cs typeface="Times New Roman" panose="02020603050405020304" pitchFamily="18" charset="0"/>
            </a:endParaRPr>
          </a:p>
          <a:p>
            <a:r>
              <a:rPr lang="en-US" altLang="ja-JP" sz="2800" b="0" dirty="0" err="1">
                <a:latin typeface="Times New Roman" panose="02020603050405020304" pitchFamily="18" charset="0"/>
                <a:cs typeface="Times New Roman" panose="02020603050405020304" pitchFamily="18" charset="0"/>
              </a:rPr>
              <a:t>tắm</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với</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sử</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dụng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công</a:t>
            </a:r>
            <a:r>
              <a:rPr lang="en-US" altLang="ja-JP" sz="2800" b="0" dirty="0">
                <a:latin typeface="Times New Roman" panose="02020603050405020304" pitchFamily="18" charset="0"/>
                <a:cs typeface="Times New Roman" panose="02020603050405020304" pitchFamily="18" charset="0"/>
              </a:rPr>
              <a:t> </a:t>
            </a:r>
            <a:r>
              <a:rPr lang="en-US" altLang="ja-JP" sz="2800" b="0" dirty="0" err="1">
                <a:latin typeface="Times New Roman" panose="02020603050405020304" pitchFamily="18" charset="0"/>
                <a:cs typeface="Times New Roman" panose="02020603050405020304" pitchFamily="18" charset="0"/>
              </a:rPr>
              <a:t>nghệ</a:t>
            </a:r>
            <a:r>
              <a:rPr lang="en-US" altLang="ja-JP" sz="2800" b="0" dirty="0">
                <a:latin typeface="Times New Roman" panose="02020603050405020304" pitchFamily="18" charset="0"/>
                <a:cs typeface="Times New Roman" panose="02020603050405020304" pitchFamily="18" charset="0"/>
              </a:rPr>
              <a:t> robot.</a:t>
            </a:r>
          </a:p>
          <a:p>
            <a:endParaRPr lang="en-US" altLang="ja-JP" sz="2000" dirty="0"/>
          </a:p>
        </p:txBody>
      </p:sp>
      <p:pic>
        <p:nvPicPr>
          <p:cNvPr id="16" name="Picture 6" descr="bathing_support">
            <a:extLst>
              <a:ext uri="{FF2B5EF4-FFF2-40B4-BE49-F238E27FC236}">
                <a16:creationId xmlns:a16="http://schemas.microsoft.com/office/drawing/2014/main" id="{CE6A80C0-1AE4-49CA-9B52-1FE5CE03DE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3215" y="3708099"/>
            <a:ext cx="1767522" cy="176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62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3" y="1356360"/>
            <a:ext cx="12754086" cy="519245"/>
          </a:xfrm>
        </p:spPr>
        <p:txBody>
          <a:bodyPr/>
          <a:lstStyle/>
          <a:p>
            <a:r>
              <a:rPr lang="en-US" altLang="ja-JP" sz="3200" dirty="0" err="1">
                <a:latin typeface="Times New Roman" panose="02020603050405020304" pitchFamily="18" charset="0"/>
                <a:cs typeface="Times New Roman" panose="02020603050405020304" pitchFamily="18" charset="0"/>
              </a:rPr>
              <a:t>Tình</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huống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nào</a:t>
            </a:r>
            <a:r>
              <a:rPr lang="en-US" altLang="ja-JP" sz="3200" dirty="0">
                <a:latin typeface="Times New Roman" panose="02020603050405020304" pitchFamily="18" charset="0"/>
                <a:cs typeface="Times New Roman" panose="02020603050405020304" pitchFamily="18" charset="0"/>
              </a:rPr>
              <a:t> Robot </a:t>
            </a:r>
            <a:r>
              <a:rPr lang="en-US" altLang="ja-JP" sz="3200" dirty="0" err="1">
                <a:latin typeface="Times New Roman" panose="02020603050405020304" pitchFamily="18" charset="0"/>
                <a:cs typeface="Times New Roman" panose="02020603050405020304" pitchFamily="18" charset="0"/>
              </a:rPr>
              <a:t>có</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thể</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hỗ</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trợ</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chăm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sóc</a:t>
            </a:r>
            <a:r>
              <a:rPr lang="en-US" altLang="ja-JP" sz="3200" dirty="0">
                <a:latin typeface="Times New Roman" panose="02020603050405020304" pitchFamily="18" charset="0"/>
                <a:cs typeface="Times New Roman" panose="02020603050405020304" pitchFamily="18" charset="0"/>
              </a:rPr>
              <a:t> NCT?</a:t>
            </a:r>
            <a:endParaRPr kumimoji="1" lang="en-US" altLang="ja-JP" sz="60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プレースホルダー 2">
            <a:extLst>
              <a:ext uri="{FF2B5EF4-FFF2-40B4-BE49-F238E27FC236}">
                <a16:creationId xmlns:a16="http://schemas.microsoft.com/office/drawing/2014/main" id="{13037917-BF56-4AFB-ADDC-2FADDF1FA1EF}"/>
              </a:ext>
            </a:extLst>
          </p:cNvPr>
          <p:cNvSpPr txBox="1">
            <a:spLocks/>
          </p:cNvSpPr>
          <p:nvPr/>
        </p:nvSpPr>
        <p:spPr>
          <a:xfrm>
            <a:off x="1034879" y="1865303"/>
            <a:ext cx="10592549" cy="941692"/>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lvl="1">
              <a:buClr>
                <a:srgbClr val="003B83"/>
              </a:buClr>
              <a:buFont typeface="Wingdings" panose="05000000000000000000" pitchFamily="2" charset="2"/>
              <a:buChar char="n"/>
            </a:pPr>
            <a:r>
              <a:rPr lang="en-US" altLang="ja-JP" sz="2400" b="1" dirty="0" err="1">
                <a:solidFill>
                  <a:schemeClr val="tx2"/>
                </a:solidFill>
                <a:latin typeface="Times New Roman" panose="02020603050405020304" pitchFamily="18" charset="0"/>
                <a:cs typeface="Times New Roman" panose="02020603050405020304" pitchFamily="18" charset="0"/>
              </a:rPr>
              <a:t>Ngủ</a:t>
            </a:r>
            <a:r>
              <a:rPr lang="en-US" altLang="ja-JP" sz="2400" b="1" dirty="0">
                <a:solidFill>
                  <a:schemeClr val="tx2"/>
                </a:solidFill>
                <a:latin typeface="Times New Roman" panose="02020603050405020304" pitchFamily="18" charset="0"/>
                <a:cs typeface="Times New Roman" panose="02020603050405020304" pitchFamily="18" charset="0"/>
              </a:rPr>
              <a:t> </a:t>
            </a:r>
            <a:br>
              <a:rPr lang="en-US" altLang="ja-JP" sz="1800" dirty="0">
                <a:latin typeface="Times New Roman" panose="02020603050405020304" pitchFamily="18" charset="0"/>
                <a:cs typeface="Times New Roman" panose="02020603050405020304" pitchFamily="18" charset="0"/>
              </a:rPr>
            </a:br>
            <a:r>
              <a:rPr lang="ja-JP" altLang="en-US" sz="2400" b="1"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Hệ</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thống</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giám</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sát</a:t>
            </a:r>
            <a:r>
              <a:rPr lang="ja-JP" altLang="en-US" sz="2400" b="1" dirty="0">
                <a:latin typeface="Times New Roman" panose="02020603050405020304" pitchFamily="18" charset="0"/>
                <a:cs typeface="Times New Roman" panose="02020603050405020304" pitchFamily="18" charset="0"/>
              </a:rPr>
              <a:t>・</a:t>
            </a:r>
            <a:r>
              <a:rPr lang="en-US" altLang="ja-JP" sz="2400" b="1" dirty="0" err="1">
                <a:latin typeface="Times New Roman" panose="02020603050405020304" pitchFamily="18" charset="0"/>
                <a:cs typeface="Times New Roman" panose="02020603050405020304" pitchFamily="18" charset="0"/>
              </a:rPr>
              <a:t>truyền</a:t>
            </a:r>
            <a:r>
              <a:rPr lang="en-US" altLang="ja-JP" sz="2400" b="1" dirty="0">
                <a:latin typeface="Times New Roman" panose="02020603050405020304" pitchFamily="18" charset="0"/>
                <a:cs typeface="Times New Roman" panose="02020603050405020304" pitchFamily="18" charset="0"/>
              </a:rPr>
              <a:t> tin (</a:t>
            </a:r>
            <a:r>
              <a:rPr lang="en-US" altLang="ja-JP" sz="2400" b="1" dirty="0" err="1">
                <a:latin typeface="Times New Roman" panose="02020603050405020304" pitchFamily="18" charset="0"/>
                <a:cs typeface="Times New Roman" panose="02020603050405020304" pitchFamily="18" charset="0"/>
              </a:rPr>
              <a:t>nhà</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dưỡng</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lão</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tại</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nhà</a:t>
            </a:r>
            <a:r>
              <a:rPr lang="en-US" altLang="ja-JP" sz="2400" b="1" dirty="0">
                <a:latin typeface="Times New Roman" panose="02020603050405020304" pitchFamily="18" charset="0"/>
                <a:cs typeface="Times New Roman" panose="02020603050405020304" pitchFamily="18" charset="0"/>
              </a:rPr>
              <a:t> </a:t>
            </a:r>
            <a:r>
              <a:rPr lang="en-US" altLang="ja-JP" sz="2400" b="1" dirty="0" err="1">
                <a:latin typeface="Times New Roman" panose="02020603050405020304" pitchFamily="18" charset="0"/>
                <a:cs typeface="Times New Roman" panose="02020603050405020304" pitchFamily="18" charset="0"/>
              </a:rPr>
              <a:t>riêng</a:t>
            </a:r>
            <a:r>
              <a:rPr lang="en-US" altLang="ja-JP" sz="2400" b="1"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ja-JP" altLang="en-US" dirty="0">
              <a:latin typeface="Times New Roman" panose="02020603050405020304" pitchFamily="18" charset="0"/>
              <a:cs typeface="Times New Roman" panose="02020603050405020304" pitchFamily="18" charset="0"/>
            </a:endParaRPr>
          </a:p>
        </p:txBody>
      </p:sp>
      <p:sp>
        <p:nvSpPr>
          <p:cNvPr id="8" name="Text Box 4">
            <a:extLst>
              <a:ext uri="{FF2B5EF4-FFF2-40B4-BE49-F238E27FC236}">
                <a16:creationId xmlns:a16="http://schemas.microsoft.com/office/drawing/2014/main" id="{BDAECDDF-12F6-47A1-98F7-E5E38FEBAEB0}"/>
              </a:ext>
            </a:extLst>
          </p:cNvPr>
          <p:cNvSpPr txBox="1">
            <a:spLocks noChangeArrowheads="1"/>
          </p:cNvSpPr>
          <p:nvPr/>
        </p:nvSpPr>
        <p:spPr bwMode="gray">
          <a:xfrm>
            <a:off x="2473108" y="7895640"/>
            <a:ext cx="10761285" cy="1477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2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2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2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
        <p:nvSpPr>
          <p:cNvPr id="13" name="Text Box 4">
            <a:extLst>
              <a:ext uri="{FF2B5EF4-FFF2-40B4-BE49-F238E27FC236}">
                <a16:creationId xmlns:a16="http://schemas.microsoft.com/office/drawing/2014/main" id="{B2D35BDD-C2BD-46FD-BE76-2F89B6717AEE}"/>
              </a:ext>
            </a:extLst>
          </p:cNvPr>
          <p:cNvSpPr txBox="1">
            <a:spLocks noChangeArrowheads="1"/>
          </p:cNvSpPr>
          <p:nvPr/>
        </p:nvSpPr>
        <p:spPr bwMode="gray">
          <a:xfrm>
            <a:off x="1686299" y="6985623"/>
            <a:ext cx="9007096" cy="1723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400" dirty="0">
                <a:solidFill>
                  <a:srgbClr val="000000"/>
                </a:solidFill>
                <a:latin typeface="+mn-lt"/>
                <a:ea typeface="Meiryo UI" panose="020B0604030504040204" pitchFamily="50" charset="-128"/>
                <a:cs typeface="Meiryo UI" panose="020B0604030504040204" pitchFamily="50" charset="-128"/>
              </a:rPr>
              <a:t>http://robotcare.jp/</a:t>
            </a:r>
            <a:endParaRPr kumimoji="1" lang="en-US" altLang="ja-JP" sz="14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
        <p:nvSpPr>
          <p:cNvPr id="15" name="テキスト ボックス 13">
            <a:extLst>
              <a:ext uri="{FF2B5EF4-FFF2-40B4-BE49-F238E27FC236}">
                <a16:creationId xmlns:a16="http://schemas.microsoft.com/office/drawing/2014/main" id="{06261DE9-E92C-431B-9FFA-7E76FDF38115}"/>
              </a:ext>
            </a:extLst>
          </p:cNvPr>
          <p:cNvSpPr txBox="1"/>
          <p:nvPr/>
        </p:nvSpPr>
        <p:spPr>
          <a:xfrm>
            <a:off x="1511534" y="2940672"/>
            <a:ext cx="10440519" cy="1684289"/>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2800" dirty="0" err="1">
                <a:latin typeface="Times New Roman" panose="02020603050405020304" pitchFamily="18" charset="0"/>
                <a:cs typeface="Times New Roman" panose="02020603050405020304" pitchFamily="18" charset="0"/>
              </a:rPr>
              <a:t>Hệ</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thống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giám</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sát</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tại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nhà</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dưỡng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lão</a:t>
            </a:r>
            <a:endParaRPr lang="en-US" altLang="ja-JP" sz="2800" dirty="0">
              <a:latin typeface="Times New Roman" panose="02020603050405020304" pitchFamily="18" charset="0"/>
              <a:cs typeface="Times New Roman" panose="02020603050405020304" pitchFamily="18" charset="0"/>
            </a:endParaRPr>
          </a:p>
          <a:p>
            <a:br>
              <a:rPr lang="en-US" altLang="ja-JP" sz="2400" b="0" dirty="0">
                <a:latin typeface="Times New Roman" panose="02020603050405020304" pitchFamily="18" charset="0"/>
                <a:cs typeface="Times New Roman" panose="02020603050405020304" pitchFamily="18" charset="0"/>
              </a:rPr>
            </a:br>
            <a:r>
              <a:rPr lang="en-US" altLang="ja-JP" sz="2400" b="0" dirty="0" err="1">
                <a:latin typeface="Times New Roman" panose="02020603050405020304" pitchFamily="18" charset="0"/>
                <a:cs typeface="Times New Roman" panose="02020603050405020304" pitchFamily="18" charset="0"/>
              </a:rPr>
              <a:t>Là</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thiết</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bị</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sử</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dụng</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công</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nghệ</a:t>
            </a:r>
            <a:r>
              <a:rPr lang="en-US" altLang="ja-JP" sz="2400" b="0" dirty="0">
                <a:latin typeface="Times New Roman" panose="02020603050405020304" pitchFamily="18" charset="0"/>
                <a:cs typeface="Times New Roman" panose="02020603050405020304" pitchFamily="18" charset="0"/>
              </a:rPr>
              <a:t> robot </a:t>
            </a:r>
            <a:r>
              <a:rPr lang="en-US" altLang="ja-JP" sz="2400" b="0" dirty="0" err="1">
                <a:latin typeface="Times New Roman" panose="02020603050405020304" pitchFamily="18" charset="0"/>
                <a:cs typeface="Times New Roman" panose="02020603050405020304" pitchFamily="18" charset="0"/>
              </a:rPr>
              <a:t>có</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cảm</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biến</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và</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chức</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năng</a:t>
            </a:r>
            <a:r>
              <a:rPr lang="en-US" altLang="ja-JP" sz="2400" b="0" dirty="0">
                <a:latin typeface="Times New Roman" panose="02020603050405020304" pitchFamily="18" charset="0"/>
                <a:cs typeface="Times New Roman" panose="02020603050405020304" pitchFamily="18" charset="0"/>
              </a:rPr>
              <a:t> </a:t>
            </a:r>
          </a:p>
          <a:p>
            <a:r>
              <a:rPr lang="en-US" altLang="ja-JP" sz="2400" b="0" dirty="0" err="1">
                <a:latin typeface="Times New Roman" panose="02020603050405020304" pitchFamily="18" charset="0"/>
                <a:cs typeface="Times New Roman" panose="02020603050405020304" pitchFamily="18" charset="0"/>
              </a:rPr>
              <a:t>truyền</a:t>
            </a:r>
            <a:r>
              <a:rPr lang="en-US" altLang="ja-JP" sz="2400" b="0" dirty="0">
                <a:latin typeface="Times New Roman" panose="02020603050405020304" pitchFamily="18" charset="0"/>
                <a:cs typeface="Times New Roman" panose="02020603050405020304" pitchFamily="18" charset="0"/>
              </a:rPr>
              <a:t> tin </a:t>
            </a:r>
            <a:r>
              <a:rPr lang="en-US" altLang="ja-JP" sz="2400" b="0" dirty="0" err="1">
                <a:latin typeface="Times New Roman" panose="02020603050405020304" pitchFamily="18" charset="0"/>
                <a:cs typeface="Times New Roman" panose="02020603050405020304" pitchFamily="18" charset="0"/>
              </a:rPr>
              <a:t>ngoại</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vị</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tại</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nhà</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dưỡng</a:t>
            </a:r>
            <a:r>
              <a:rPr lang="en-US" altLang="ja-JP" sz="2400" b="0" dirty="0">
                <a:latin typeface="Times New Roman" panose="02020603050405020304" pitchFamily="18" charset="0"/>
                <a:cs typeface="Times New Roman" panose="02020603050405020304" pitchFamily="18" charset="0"/>
              </a:rPr>
              <a:t> </a:t>
            </a:r>
            <a:r>
              <a:rPr lang="en-US" altLang="ja-JP" sz="2400" b="0" dirty="0" err="1">
                <a:latin typeface="Times New Roman" panose="02020603050405020304" pitchFamily="18" charset="0"/>
                <a:cs typeface="Times New Roman" panose="02020603050405020304" pitchFamily="18" charset="0"/>
              </a:rPr>
              <a:t>lão</a:t>
            </a:r>
            <a:r>
              <a:rPr lang="en-US" altLang="ja-JP" sz="2400" b="0" dirty="0">
                <a:latin typeface="Times New Roman" panose="02020603050405020304" pitchFamily="18" charset="0"/>
                <a:cs typeface="Times New Roman" panose="02020603050405020304" pitchFamily="18" charset="0"/>
              </a:rPr>
              <a:t>.</a:t>
            </a:r>
          </a:p>
        </p:txBody>
      </p:sp>
      <p:pic>
        <p:nvPicPr>
          <p:cNvPr id="17" name="図 15">
            <a:extLst>
              <a:ext uri="{FF2B5EF4-FFF2-40B4-BE49-F238E27FC236}">
                <a16:creationId xmlns:a16="http://schemas.microsoft.com/office/drawing/2014/main" id="{C0E9B14D-4AD3-45E5-9F0C-0B9CF7A3FBAE}"/>
              </a:ext>
            </a:extLst>
          </p:cNvPr>
          <p:cNvPicPr>
            <a:picLocks noChangeAspect="1"/>
          </p:cNvPicPr>
          <p:nvPr/>
        </p:nvPicPr>
        <p:blipFill>
          <a:blip r:embed="rId3"/>
          <a:stretch>
            <a:fillRect/>
          </a:stretch>
        </p:blipFill>
        <p:spPr>
          <a:xfrm>
            <a:off x="10067340" y="3164508"/>
            <a:ext cx="1683585" cy="1471402"/>
          </a:xfrm>
          <a:prstGeom prst="rect">
            <a:avLst/>
          </a:prstGeom>
        </p:spPr>
      </p:pic>
      <p:sp>
        <p:nvSpPr>
          <p:cNvPr id="20" name="テキスト ボックス 17">
            <a:extLst>
              <a:ext uri="{FF2B5EF4-FFF2-40B4-BE49-F238E27FC236}">
                <a16:creationId xmlns:a16="http://schemas.microsoft.com/office/drawing/2014/main" id="{87827E30-F3DD-4150-A700-96279E9A3558}"/>
              </a:ext>
            </a:extLst>
          </p:cNvPr>
          <p:cNvSpPr txBox="1"/>
          <p:nvPr/>
        </p:nvSpPr>
        <p:spPr>
          <a:xfrm>
            <a:off x="1511533" y="4982991"/>
            <a:ext cx="10440519" cy="1807400"/>
          </a:xfrm>
          <a:prstGeom prst="rect">
            <a:avLst/>
          </a:prstGeom>
          <a:gradFill flip="none" rotWithShape="1">
            <a:gsLst>
              <a:gs pos="0">
                <a:srgbClr val="E2ECFD"/>
              </a:gs>
              <a:gs pos="94000">
                <a:schemeClr val="accent1">
                  <a:lumMod val="105000"/>
                  <a:satMod val="103000"/>
                  <a:tint val="73000"/>
                </a:schemeClr>
              </a:gs>
              <a:gs pos="100000">
                <a:schemeClr val="accent1">
                  <a:lumMod val="105000"/>
                  <a:satMod val="109000"/>
                  <a:tint val="81000"/>
                </a:schemeClr>
              </a:gs>
            </a:gsLst>
            <a:lin ang="5400000" scaled="0"/>
            <a:tileRect/>
          </a:gradFill>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defPPr>
              <a:defRPr lang="en-US"/>
            </a:defPPr>
            <a:lvl1pPr>
              <a:defRPr sz="2600" b="1">
                <a:solidFill>
                  <a:schemeClr val="tx1"/>
                </a:solidFill>
              </a:defRPr>
            </a:lvl1pPr>
          </a:lstStyle>
          <a:p>
            <a:r>
              <a:rPr lang="en-US" altLang="ja-JP" sz="2800" dirty="0" err="1">
                <a:latin typeface="Times New Roman" panose="02020603050405020304" pitchFamily="18" charset="0"/>
                <a:cs typeface="Times New Roman" panose="02020603050405020304" pitchFamily="18" charset="0"/>
              </a:rPr>
              <a:t>Hệ</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thống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giám</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sát</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chăm</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sóc</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tại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nhà</a:t>
            </a:r>
            <a:r>
              <a:rPr lang="en-US" altLang="ja-JP" sz="2800" dirty="0">
                <a:latin typeface="Times New Roman" panose="02020603050405020304" pitchFamily="18" charset="0"/>
                <a:cs typeface="Times New Roman" panose="02020603050405020304" pitchFamily="18" charset="0"/>
              </a:rPr>
              <a:t> </a:t>
            </a:r>
          </a:p>
          <a:p>
            <a:br>
              <a:rPr lang="en-US" altLang="ja-JP" sz="2800" dirty="0">
                <a:latin typeface="Times New Roman" panose="02020603050405020304" pitchFamily="18" charset="0"/>
                <a:cs typeface="Times New Roman" panose="02020603050405020304" pitchFamily="18" charset="0"/>
              </a:rPr>
            </a:br>
            <a:r>
              <a:rPr lang="en-US" altLang="ja-JP" b="0" dirty="0" err="1">
                <a:latin typeface="Times New Roman" panose="02020603050405020304" pitchFamily="18" charset="0"/>
                <a:cs typeface="Times New Roman" panose="02020603050405020304" pitchFamily="18" charset="0"/>
              </a:rPr>
              <a:t>Là</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thiết</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bị</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sử</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dụng</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công</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nghệ</a:t>
            </a:r>
            <a:r>
              <a:rPr lang="en-US" altLang="ja-JP" b="0" dirty="0">
                <a:latin typeface="Times New Roman" panose="02020603050405020304" pitchFamily="18" charset="0"/>
                <a:cs typeface="Times New Roman" panose="02020603050405020304" pitchFamily="18" charset="0"/>
              </a:rPr>
              <a:t> robot </a:t>
            </a:r>
            <a:r>
              <a:rPr lang="en-US" altLang="ja-JP" b="0" dirty="0" err="1">
                <a:latin typeface="Times New Roman" panose="02020603050405020304" pitchFamily="18" charset="0"/>
                <a:cs typeface="Times New Roman" panose="02020603050405020304" pitchFamily="18" charset="0"/>
              </a:rPr>
              <a:t>có</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cảm</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biến</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dò</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tìm</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ngã</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và</a:t>
            </a:r>
            <a:endParaRPr lang="en-US" altLang="ja-JP" b="0" dirty="0">
              <a:latin typeface="Times New Roman" panose="02020603050405020304" pitchFamily="18" charset="0"/>
              <a:cs typeface="Times New Roman" panose="02020603050405020304" pitchFamily="18" charset="0"/>
            </a:endParaRPr>
          </a:p>
          <a:p>
            <a:r>
              <a:rPr lang="en-US" altLang="ja-JP" b="0" dirty="0" err="1">
                <a:latin typeface="Times New Roman" panose="02020603050405020304" pitchFamily="18" charset="0"/>
                <a:cs typeface="Times New Roman" panose="02020603050405020304" pitchFamily="18" charset="0"/>
              </a:rPr>
              <a:t>chức</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năng</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truyền</a:t>
            </a:r>
            <a:r>
              <a:rPr lang="en-US" altLang="ja-JP" b="0" dirty="0">
                <a:latin typeface="Times New Roman" panose="02020603050405020304" pitchFamily="18" charset="0"/>
                <a:cs typeface="Times New Roman" panose="02020603050405020304" pitchFamily="18" charset="0"/>
              </a:rPr>
              <a:t> tin </a:t>
            </a:r>
            <a:r>
              <a:rPr lang="en-US" altLang="ja-JP" b="0" dirty="0" err="1">
                <a:latin typeface="Times New Roman" panose="02020603050405020304" pitchFamily="18" charset="0"/>
                <a:cs typeface="Times New Roman" panose="02020603050405020304" pitchFamily="18" charset="0"/>
              </a:rPr>
              <a:t>ngoại</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vị</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dùng</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cho</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chăm</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sóc</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tại</a:t>
            </a:r>
            <a:r>
              <a:rPr lang="en-US" altLang="ja-JP" b="0" dirty="0">
                <a:latin typeface="Times New Roman" panose="02020603050405020304" pitchFamily="18" charset="0"/>
                <a:cs typeface="Times New Roman" panose="02020603050405020304" pitchFamily="18" charset="0"/>
              </a:rPr>
              <a:t> </a:t>
            </a:r>
            <a:r>
              <a:rPr lang="en-US" altLang="ja-JP" b="0" dirty="0" err="1">
                <a:latin typeface="Times New Roman" panose="02020603050405020304" pitchFamily="18" charset="0"/>
                <a:cs typeface="Times New Roman" panose="02020603050405020304" pitchFamily="18" charset="0"/>
              </a:rPr>
              <a:t>nhà</a:t>
            </a:r>
            <a:r>
              <a:rPr lang="en-US" altLang="ja-JP" b="0" dirty="0">
                <a:latin typeface="Times New Roman" panose="02020603050405020304" pitchFamily="18" charset="0"/>
                <a:cs typeface="Times New Roman" panose="02020603050405020304" pitchFamily="18" charset="0"/>
              </a:rPr>
              <a:t>.</a:t>
            </a:r>
          </a:p>
        </p:txBody>
      </p:sp>
      <p:pic>
        <p:nvPicPr>
          <p:cNvPr id="21" name="図 18">
            <a:extLst>
              <a:ext uri="{FF2B5EF4-FFF2-40B4-BE49-F238E27FC236}">
                <a16:creationId xmlns:a16="http://schemas.microsoft.com/office/drawing/2014/main" id="{ECDD3BEC-16C3-40A1-B7F6-8FB5822BAEB3}"/>
              </a:ext>
            </a:extLst>
          </p:cNvPr>
          <p:cNvPicPr>
            <a:picLocks noChangeAspect="1"/>
          </p:cNvPicPr>
          <p:nvPr/>
        </p:nvPicPr>
        <p:blipFill>
          <a:blip r:embed="rId4"/>
          <a:stretch>
            <a:fillRect/>
          </a:stretch>
        </p:blipFill>
        <p:spPr>
          <a:xfrm>
            <a:off x="10064601" y="5166641"/>
            <a:ext cx="1689061" cy="1501654"/>
          </a:xfrm>
          <a:prstGeom prst="rect">
            <a:avLst/>
          </a:prstGeom>
        </p:spPr>
      </p:pic>
    </p:spTree>
    <p:extLst>
      <p:ext uri="{BB962C8B-B14F-4D97-AF65-F5344CB8AC3E}">
        <p14:creationId xmlns:p14="http://schemas.microsoft.com/office/powerpoint/2010/main" val="1028731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pic>
        <p:nvPicPr>
          <p:cNvPr id="11" name="図 10">
            <a:extLst>
              <a:ext uri="{FF2B5EF4-FFF2-40B4-BE49-F238E27FC236}">
                <a16:creationId xmlns:a16="http://schemas.microsoft.com/office/drawing/2014/main" id="{10522687-72BB-410B-B0A8-110E88287AB0}"/>
              </a:ext>
            </a:extLst>
          </p:cNvPr>
          <p:cNvPicPr>
            <a:picLocks noChangeAspect="1"/>
          </p:cNvPicPr>
          <p:nvPr/>
        </p:nvPicPr>
        <p:blipFill>
          <a:blip r:embed="rId3"/>
          <a:stretch>
            <a:fillRect/>
          </a:stretch>
        </p:blipFill>
        <p:spPr>
          <a:xfrm>
            <a:off x="1891049" y="2371406"/>
            <a:ext cx="5453004" cy="4608512"/>
          </a:xfrm>
          <a:prstGeom prst="rect">
            <a:avLst/>
          </a:prstGeom>
        </p:spPr>
      </p:pic>
      <p:pic>
        <p:nvPicPr>
          <p:cNvPr id="12" name="図 11">
            <a:extLst>
              <a:ext uri="{FF2B5EF4-FFF2-40B4-BE49-F238E27FC236}">
                <a16:creationId xmlns:a16="http://schemas.microsoft.com/office/drawing/2014/main" id="{161A81EC-52D9-4091-BC32-0E9A044BAB15}"/>
              </a:ext>
            </a:extLst>
          </p:cNvPr>
          <p:cNvPicPr>
            <a:picLocks noChangeAspect="1"/>
          </p:cNvPicPr>
          <p:nvPr/>
        </p:nvPicPr>
        <p:blipFill>
          <a:blip r:embed="rId4"/>
          <a:stretch>
            <a:fillRect/>
          </a:stretch>
        </p:blipFill>
        <p:spPr>
          <a:xfrm>
            <a:off x="7939721" y="2032617"/>
            <a:ext cx="3312368" cy="4987058"/>
          </a:xfrm>
          <a:prstGeom prst="rect">
            <a:avLst/>
          </a:prstGeom>
        </p:spPr>
      </p:pic>
      <p:sp>
        <p:nvSpPr>
          <p:cNvPr id="5" name="テキスト ボックス 7">
            <a:extLst>
              <a:ext uri="{FF2B5EF4-FFF2-40B4-BE49-F238E27FC236}">
                <a16:creationId xmlns:a16="http://schemas.microsoft.com/office/drawing/2014/main" id="{78A524E7-37F1-4D46-9E05-400CD1CB524C}"/>
              </a:ext>
            </a:extLst>
          </p:cNvPr>
          <p:cNvSpPr txBox="1"/>
          <p:nvPr/>
        </p:nvSpPr>
        <p:spPr>
          <a:xfrm>
            <a:off x="791794" y="1290283"/>
            <a:ext cx="9647606" cy="517065"/>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2800" dirty="0" err="1">
                <a:solidFill>
                  <a:srgbClr val="000000"/>
                </a:solidFill>
                <a:latin typeface="Times New Roman" panose="02020603050405020304" pitchFamily="18" charset="0"/>
                <a:cs typeface="Times New Roman" panose="02020603050405020304" pitchFamily="18" charset="0"/>
              </a:rPr>
              <a:t>Ví</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dụ</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về</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hệ</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thống</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giám</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sát</a:t>
            </a:r>
            <a:r>
              <a:rPr kumimoji="1" lang="en-US" altLang="ja-JP" sz="2800" dirty="0">
                <a:solidFill>
                  <a:srgbClr val="000000"/>
                </a:solidFill>
                <a:latin typeface="Times New Roman" panose="02020603050405020304" pitchFamily="18" charset="0"/>
                <a:cs typeface="Times New Roman" panose="02020603050405020304" pitchFamily="18" charset="0"/>
              </a:rPr>
              <a:t> ban </a:t>
            </a:r>
            <a:r>
              <a:rPr kumimoji="1" lang="en-US" altLang="ja-JP" sz="2800" dirty="0" err="1">
                <a:solidFill>
                  <a:srgbClr val="000000"/>
                </a:solidFill>
                <a:latin typeface="Times New Roman" panose="02020603050405020304" pitchFamily="18" charset="0"/>
                <a:cs typeface="Times New Roman" panose="02020603050405020304" pitchFamily="18" charset="0"/>
              </a:rPr>
              <a:t>đêm</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tại</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cơ</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sở</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chăm</a:t>
            </a:r>
            <a:r>
              <a:rPr kumimoji="1" lang="en-US" altLang="ja-JP" sz="2800" dirty="0">
                <a:solidFill>
                  <a:srgbClr val="000000"/>
                </a:solidFill>
                <a:latin typeface="Times New Roman" panose="02020603050405020304" pitchFamily="18" charset="0"/>
                <a:cs typeface="Times New Roman" panose="02020603050405020304" pitchFamily="18" charset="0"/>
              </a:rPr>
              <a:t> </a:t>
            </a:r>
            <a:r>
              <a:rPr kumimoji="1" lang="en-US" altLang="ja-JP" sz="2800" dirty="0" err="1">
                <a:solidFill>
                  <a:srgbClr val="000000"/>
                </a:solidFill>
                <a:latin typeface="Times New Roman" panose="02020603050405020304" pitchFamily="18" charset="0"/>
                <a:cs typeface="Times New Roman" panose="02020603050405020304" pitchFamily="18" charset="0"/>
              </a:rPr>
              <a:t>sóc</a:t>
            </a:r>
            <a:r>
              <a:rPr kumimoji="1" lang="en-US" altLang="ja-JP" sz="2800" dirty="0">
                <a:solidFill>
                  <a:srgbClr val="000000"/>
                </a:solidFill>
                <a:latin typeface="Times New Roman" panose="02020603050405020304" pitchFamily="18" charset="0"/>
                <a:cs typeface="Times New Roman" panose="02020603050405020304" pitchFamily="18" charset="0"/>
              </a:rPr>
              <a:t> NCT </a:t>
            </a:r>
            <a:endParaRPr kumimoji="1" lang="ja-JP"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161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NCT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77268C01-C5D4-4BE7-8C0C-61F4AFA4038E}"/>
              </a:ext>
            </a:extLst>
          </p:cNvPr>
          <p:cNvSpPr txBox="1"/>
          <p:nvPr/>
        </p:nvSpPr>
        <p:spPr>
          <a:xfrm>
            <a:off x="791794" y="1282124"/>
            <a:ext cx="8812263" cy="492443"/>
          </a:xfrm>
          <a:prstGeom prst="rect">
            <a:avLst/>
          </a:prstGeom>
          <a:noFill/>
          <a:ln>
            <a:noFill/>
          </a:ln>
        </p:spPr>
        <p:txBody>
          <a:bodyPr wrap="square" lIns="0" tIns="0" rIns="0" bIns="0" rtlCol="0">
            <a:spAutoFit/>
          </a:bodyPr>
          <a:lstStyle/>
          <a:p>
            <a:r>
              <a:rPr kumimoji="1" lang="en-US" altLang="ja-JP" sz="3200" b="1" dirty="0" err="1">
                <a:solidFill>
                  <a:srgbClr val="003B83"/>
                </a:solidFill>
                <a:latin typeface="Times New Roman" panose="02020603050405020304" pitchFamily="18" charset="0"/>
                <a:cs typeface="Times New Roman" panose="02020603050405020304" pitchFamily="18" charset="0"/>
              </a:rPr>
              <a:t>Thông</a:t>
            </a:r>
            <a:r>
              <a:rPr kumimoji="1" lang="en-US" altLang="ja-JP" sz="3200" b="1" dirty="0">
                <a:solidFill>
                  <a:srgbClr val="003B83"/>
                </a:solidFill>
                <a:latin typeface="Times New Roman" panose="02020603050405020304" pitchFamily="18" charset="0"/>
                <a:cs typeface="Times New Roman" panose="02020603050405020304" pitchFamily="18" charset="0"/>
              </a:rPr>
              <a:t> tin </a:t>
            </a:r>
            <a:r>
              <a:rPr kumimoji="1" lang="en-US" altLang="ja-JP" sz="3200" b="1" dirty="0" err="1">
                <a:solidFill>
                  <a:srgbClr val="003B83"/>
                </a:solidFill>
                <a:latin typeface="Times New Roman" panose="02020603050405020304" pitchFamily="18" charset="0"/>
                <a:cs typeface="Times New Roman" panose="02020603050405020304" pitchFamily="18" charset="0"/>
              </a:rPr>
              <a:t>tham</a:t>
            </a:r>
            <a:r>
              <a:rPr kumimoji="1" lang="en-US" altLang="ja-JP" sz="3200" b="1" dirty="0">
                <a:solidFill>
                  <a:srgbClr val="003B83"/>
                </a:solidFill>
                <a:latin typeface="Times New Roman" panose="02020603050405020304" pitchFamily="18" charset="0"/>
                <a:cs typeface="Times New Roman" panose="02020603050405020304" pitchFamily="18" charset="0"/>
              </a:rPr>
              <a:t> </a:t>
            </a:r>
            <a:r>
              <a:rPr kumimoji="1" lang="en-US" altLang="ja-JP" sz="3200" b="1" dirty="0" err="1">
                <a:solidFill>
                  <a:srgbClr val="003B83"/>
                </a:solidFill>
                <a:latin typeface="Times New Roman" panose="02020603050405020304" pitchFamily="18" charset="0"/>
                <a:cs typeface="Times New Roman" panose="02020603050405020304" pitchFamily="18" charset="0"/>
              </a:rPr>
              <a:t>khảo</a:t>
            </a:r>
            <a:endParaRPr kumimoji="1" lang="en-US" altLang="ja-JP" sz="3200" b="1" dirty="0">
              <a:solidFill>
                <a:srgbClr val="003B83"/>
              </a:solidFill>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125100DC-3044-4052-9BA8-762EBCDED285}"/>
              </a:ext>
            </a:extLst>
          </p:cNvPr>
          <p:cNvSpPr txBox="1"/>
          <p:nvPr/>
        </p:nvSpPr>
        <p:spPr>
          <a:xfrm>
            <a:off x="4145872" y="7072880"/>
            <a:ext cx="8907365" cy="430887"/>
          </a:xfrm>
          <a:prstGeom prst="rect">
            <a:avLst/>
          </a:prstGeom>
          <a:noFill/>
          <a:ln>
            <a:noFill/>
          </a:ln>
        </p:spPr>
        <p:txBody>
          <a:bodyPr wrap="square" lIns="0" tIns="0" rIns="0" bIns="0" rtlCol="0">
            <a:spAutoFit/>
          </a:bodyPr>
          <a:lstStyle/>
          <a:p>
            <a:r>
              <a:rPr kumimoji="1" lang="en-US" altLang="ja-JP" sz="1400" dirty="0"/>
              <a:t>Source: http://robotcare.jp/en/casestudy/index.php?PHPSESSID=eshrfatbjbvdi1rti1kpkgrghk</a:t>
            </a:r>
            <a:endParaRPr kumimoji="1" lang="ja-JP" altLang="en-US" sz="1400" dirty="0"/>
          </a:p>
        </p:txBody>
      </p:sp>
      <p:sp>
        <p:nvSpPr>
          <p:cNvPr id="8" name="テキスト プレースホルダー 5">
            <a:extLst>
              <a:ext uri="{FF2B5EF4-FFF2-40B4-BE49-F238E27FC236}">
                <a16:creationId xmlns:a16="http://schemas.microsoft.com/office/drawing/2014/main" id="{9ABEC0A7-E496-41AF-83EA-C73124ACFCA9}"/>
              </a:ext>
            </a:extLst>
          </p:cNvPr>
          <p:cNvSpPr>
            <a:spLocks noGrp="1"/>
          </p:cNvSpPr>
          <p:nvPr>
            <p:ph type="body" sz="quarter" idx="17"/>
          </p:nvPr>
        </p:nvSpPr>
        <p:spPr>
          <a:xfrm>
            <a:off x="791794" y="2160000"/>
            <a:ext cx="11633885" cy="3564053"/>
          </a:xfrm>
        </p:spPr>
        <p:txBody>
          <a:bodyPr/>
          <a:lstStyle/>
          <a:p>
            <a:pPr marL="0" indent="0">
              <a:buNone/>
            </a:pPr>
            <a:r>
              <a:rPr kumimoji="1" lang="en-US" altLang="ja-JP" sz="2800" dirty="0" err="1">
                <a:solidFill>
                  <a:schemeClr val="tx1"/>
                </a:solidFill>
                <a:latin typeface="Times New Roman" panose="02020603050405020304" pitchFamily="18" charset="0"/>
                <a:cs typeface="Times New Roman" panose="02020603050405020304" pitchFamily="18" charset="0"/>
              </a:rPr>
              <a:t>Bộ</a:t>
            </a:r>
            <a:r>
              <a:rPr kumimoji="1" lang="en-US" altLang="ja-JP" sz="2800" dirty="0">
                <a:solidFill>
                  <a:schemeClr val="tx1"/>
                </a:solidFill>
                <a:latin typeface="Times New Roman" panose="02020603050405020304" pitchFamily="18" charset="0"/>
                <a:cs typeface="Times New Roman" panose="02020603050405020304" pitchFamily="18" charset="0"/>
              </a:rPr>
              <a:t> </a:t>
            </a:r>
            <a:r>
              <a:rPr kumimoji="1" lang="en-US" altLang="ja-JP" sz="2800" dirty="0" err="1">
                <a:solidFill>
                  <a:schemeClr val="tx1"/>
                </a:solidFill>
                <a:latin typeface="Times New Roman" panose="02020603050405020304" pitchFamily="18" charset="0"/>
                <a:cs typeface="Times New Roman" panose="02020603050405020304" pitchFamily="18" charset="0"/>
              </a:rPr>
              <a:t>phim</a:t>
            </a:r>
            <a:r>
              <a:rPr kumimoji="1" lang="en-US" altLang="ja-JP" sz="2800" dirty="0">
                <a:solidFill>
                  <a:schemeClr val="tx1"/>
                </a:solidFill>
                <a:latin typeface="Times New Roman" panose="02020603050405020304" pitchFamily="18" charset="0"/>
                <a:cs typeface="Times New Roman" panose="02020603050405020304" pitchFamily="18" charset="0"/>
              </a:rPr>
              <a:t> </a:t>
            </a:r>
            <a:r>
              <a:rPr kumimoji="1" lang="en-US" altLang="ja-JP" sz="2800" dirty="0" err="1">
                <a:solidFill>
                  <a:schemeClr val="tx1"/>
                </a:solidFill>
                <a:latin typeface="Times New Roman" panose="02020603050405020304" pitchFamily="18" charset="0"/>
                <a:cs typeface="Times New Roman" panose="02020603050405020304" pitchFamily="18" charset="0"/>
              </a:rPr>
              <a:t>ngắn</a:t>
            </a:r>
            <a:r>
              <a:rPr kumimoji="1" lang="en-US" altLang="ja-JP" sz="2800" dirty="0">
                <a:solidFill>
                  <a:schemeClr val="tx1"/>
                </a:solidFill>
                <a:latin typeface="Times New Roman" panose="02020603050405020304" pitchFamily="18" charset="0"/>
                <a:cs typeface="Times New Roman" panose="02020603050405020304" pitchFamily="18" charset="0"/>
              </a:rPr>
              <a:t> </a:t>
            </a:r>
            <a:r>
              <a:rPr kumimoji="1" lang="en-US" altLang="ja-JP" sz="2800" dirty="0" err="1">
                <a:solidFill>
                  <a:schemeClr val="tx1"/>
                </a:solidFill>
                <a:latin typeface="Times New Roman" panose="02020603050405020304" pitchFamily="18" charset="0"/>
                <a:cs typeface="Times New Roman" panose="02020603050405020304" pitchFamily="18" charset="0"/>
              </a:rPr>
              <a:t>bằng</a:t>
            </a:r>
            <a:r>
              <a:rPr kumimoji="1" lang="en-US" altLang="ja-JP" sz="2800" dirty="0">
                <a:solidFill>
                  <a:schemeClr val="tx1"/>
                </a:solidFill>
                <a:latin typeface="Times New Roman" panose="02020603050405020304" pitchFamily="18" charset="0"/>
                <a:cs typeface="Times New Roman" panose="02020603050405020304" pitchFamily="18" charset="0"/>
              </a:rPr>
              <a:t> </a:t>
            </a:r>
            <a:r>
              <a:rPr kumimoji="1" lang="en-US" altLang="ja-JP" sz="2800" dirty="0" err="1">
                <a:solidFill>
                  <a:schemeClr val="tx1"/>
                </a:solidFill>
                <a:latin typeface="Times New Roman" panose="02020603050405020304" pitchFamily="18" charset="0"/>
                <a:cs typeface="Times New Roman" panose="02020603050405020304" pitchFamily="18" charset="0"/>
              </a:rPr>
              <a:t>tiếng</a:t>
            </a:r>
            <a:r>
              <a:rPr kumimoji="1" lang="en-US" altLang="ja-JP" sz="2800" dirty="0">
                <a:solidFill>
                  <a:schemeClr val="tx1"/>
                </a:solidFill>
                <a:latin typeface="Times New Roman" panose="02020603050405020304" pitchFamily="18" charset="0"/>
                <a:cs typeface="Times New Roman" panose="02020603050405020304" pitchFamily="18" charset="0"/>
              </a:rPr>
              <a:t> </a:t>
            </a:r>
            <a:r>
              <a:rPr kumimoji="1" lang="en-US" altLang="ja-JP" sz="2800" dirty="0" err="1">
                <a:solidFill>
                  <a:schemeClr val="tx1"/>
                </a:solidFill>
                <a:latin typeface="Times New Roman" panose="02020603050405020304" pitchFamily="18" charset="0"/>
                <a:cs typeface="Times New Roman" panose="02020603050405020304" pitchFamily="18" charset="0"/>
              </a:rPr>
              <a:t>nhật</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về</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các</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thiết</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bị</a:t>
            </a:r>
            <a:r>
              <a:rPr lang="en-US" altLang="ja-JP" sz="2800" dirty="0">
                <a:solidFill>
                  <a:schemeClr val="tx1"/>
                </a:solidFill>
                <a:latin typeface="Times New Roman" panose="02020603050405020304" pitchFamily="18" charset="0"/>
                <a:cs typeface="Times New Roman" panose="02020603050405020304" pitchFamily="18" charset="0"/>
              </a:rPr>
              <a:t> robot </a:t>
            </a:r>
            <a:r>
              <a:rPr lang="en-US" altLang="ja-JP" sz="2800" dirty="0" err="1">
                <a:solidFill>
                  <a:schemeClr val="tx1"/>
                </a:solidFill>
                <a:latin typeface="Times New Roman" panose="02020603050405020304" pitchFamily="18" charset="0"/>
                <a:cs typeface="Times New Roman" panose="02020603050405020304" pitchFamily="18" charset="0"/>
              </a:rPr>
              <a:t>sử</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dụng</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trong</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chăm</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sóc</a:t>
            </a:r>
            <a:r>
              <a:rPr lang="en-US" altLang="ja-JP" sz="2800" dirty="0">
                <a:solidFill>
                  <a:schemeClr val="tx1"/>
                </a:solidFill>
                <a:latin typeface="Times New Roman" panose="02020603050405020304" pitchFamily="18" charset="0"/>
                <a:cs typeface="Times New Roman" panose="02020603050405020304" pitchFamily="18" charset="0"/>
              </a:rPr>
              <a:t> NCT </a:t>
            </a:r>
            <a:r>
              <a:rPr lang="en-US" altLang="ja-JP" sz="2800" dirty="0" err="1">
                <a:solidFill>
                  <a:schemeClr val="tx1"/>
                </a:solidFill>
                <a:latin typeface="Times New Roman" panose="02020603050405020304" pitchFamily="18" charset="0"/>
                <a:cs typeface="Times New Roman" panose="02020603050405020304" pitchFamily="18" charset="0"/>
              </a:rPr>
              <a:t>được</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giới</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thiệu</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theo</a:t>
            </a:r>
            <a:r>
              <a:rPr lang="en-US" altLang="ja-JP" sz="2800" dirty="0">
                <a:solidFill>
                  <a:schemeClr val="tx1"/>
                </a:solidFill>
                <a:latin typeface="Times New Roman" panose="02020603050405020304" pitchFamily="18" charset="0"/>
                <a:cs typeface="Times New Roman" panose="02020603050405020304" pitchFamily="18" charset="0"/>
              </a:rPr>
              <a:t> link </a:t>
            </a:r>
            <a:r>
              <a:rPr lang="en-US" altLang="ja-JP" sz="2800" dirty="0" err="1">
                <a:solidFill>
                  <a:schemeClr val="tx1"/>
                </a:solidFill>
                <a:latin typeface="Times New Roman" panose="02020603050405020304" pitchFamily="18" charset="0"/>
                <a:cs typeface="Times New Roman" panose="02020603050405020304" pitchFamily="18" charset="0"/>
              </a:rPr>
              <a:t>dưới</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đây</a:t>
            </a:r>
            <a:r>
              <a:rPr lang="en-US" altLang="ja-JP" sz="2800" dirty="0">
                <a:solidFill>
                  <a:schemeClr val="tx1"/>
                </a:solidFill>
                <a:latin typeface="Times New Roman" panose="02020603050405020304" pitchFamily="18" charset="0"/>
                <a:cs typeface="Times New Roman" panose="02020603050405020304" pitchFamily="18" charset="0"/>
              </a:rPr>
              <a:t>: </a:t>
            </a:r>
          </a:p>
          <a:p>
            <a:pPr marL="0" indent="0">
              <a:buNone/>
            </a:pPr>
            <a:r>
              <a:rPr lang="en-US" altLang="ja-JP" sz="2800" dirty="0" err="1">
                <a:solidFill>
                  <a:schemeClr val="tx1"/>
                </a:solidFill>
                <a:latin typeface="Times New Roman" panose="02020603050405020304" pitchFamily="18" charset="0"/>
                <a:cs typeface="Times New Roman" panose="02020603050405020304" pitchFamily="18" charset="0"/>
              </a:rPr>
              <a:t>Bộ</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Kinh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tế</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Thương</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mại</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và</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Công</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nghiệp</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Nhật</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Bản</a:t>
            </a:r>
            <a:r>
              <a:rPr lang="en-US" altLang="ja-JP" sz="2800" dirty="0">
                <a:solidFill>
                  <a:schemeClr val="tx1"/>
                </a:solidFill>
                <a:latin typeface="Times New Roman" panose="02020603050405020304" pitchFamily="18" charset="0"/>
                <a:cs typeface="Times New Roman" panose="02020603050405020304" pitchFamily="18" charset="0"/>
              </a:rPr>
              <a:t> </a:t>
            </a:r>
          </a:p>
          <a:p>
            <a:pPr marL="0" indent="0">
              <a:buNone/>
            </a:pPr>
            <a:r>
              <a:rPr kumimoji="1" lang="en-US" altLang="ja-JP" sz="2800" b="1" dirty="0">
                <a:solidFill>
                  <a:schemeClr val="tx1"/>
                </a:solidFill>
                <a:latin typeface="Times New Roman" panose="02020603050405020304" pitchFamily="18" charset="0"/>
                <a:cs typeface="Times New Roman" panose="02020603050405020304" pitchFamily="18" charset="0"/>
              </a:rPr>
              <a:t>Robotic Care Devices</a:t>
            </a:r>
            <a:r>
              <a:rPr lang="ja-JP" altLang="en-US" sz="2800" b="1" dirty="0">
                <a:solidFill>
                  <a:schemeClr val="tx1"/>
                </a:solidFill>
                <a:latin typeface="Times New Roman" panose="02020603050405020304" pitchFamily="18" charset="0"/>
                <a:cs typeface="Times New Roman" panose="02020603050405020304" pitchFamily="18" charset="0"/>
              </a:rPr>
              <a:t> </a:t>
            </a:r>
            <a:r>
              <a:rPr kumimoji="1" lang="en-US" altLang="ja-JP" sz="2800" b="1" dirty="0">
                <a:solidFill>
                  <a:schemeClr val="tx1"/>
                </a:solidFill>
                <a:latin typeface="Times New Roman" panose="02020603050405020304" pitchFamily="18" charset="0"/>
                <a:cs typeface="Times New Roman" panose="02020603050405020304" pitchFamily="18" charset="0"/>
              </a:rPr>
              <a:t>Portal</a:t>
            </a:r>
          </a:p>
          <a:p>
            <a:pPr marL="0" indent="0">
              <a:buNone/>
            </a:pPr>
            <a:r>
              <a:rPr lang="en-US" altLang="ja-JP" sz="2800" b="1" dirty="0">
                <a:solidFill>
                  <a:srgbClr val="003B83"/>
                </a:solidFill>
                <a:latin typeface="Times New Roman" panose="02020603050405020304" pitchFamily="18" charset="0"/>
                <a:cs typeface="Times New Roman" panose="02020603050405020304" pitchFamily="18" charset="0"/>
                <a:hlinkClick r:id="rId3"/>
              </a:rPr>
              <a:t>http://robotcare.jp/en/casestudy/index.php?lang=en&amp;PHPSESSID=eshrfatbjbvdi1rti1kpkgrghk</a:t>
            </a:r>
            <a:r>
              <a:rPr lang="en-US" altLang="ja-JP" sz="2800" b="1" dirty="0">
                <a:solidFill>
                  <a:srgbClr val="003B83"/>
                </a:solidFill>
                <a:latin typeface="Times New Roman" panose="02020603050405020304" pitchFamily="18" charset="0"/>
                <a:cs typeface="Times New Roman" panose="02020603050405020304" pitchFamily="18" charset="0"/>
              </a:rPr>
              <a:t> </a:t>
            </a:r>
            <a:endParaRPr kumimoji="1" lang="ja-JP" altLang="en-US" sz="2800" b="1" dirty="0">
              <a:solidFill>
                <a:srgbClr val="003B8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985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A76AC3-3FFB-41CB-8701-BF6BB15166A2}"/>
              </a:ext>
            </a:extLst>
          </p:cNvPr>
          <p:cNvSpPr>
            <a:spLocks noGrp="1"/>
          </p:cNvSpPr>
          <p:nvPr>
            <p:ph type="title"/>
          </p:nvPr>
        </p:nvSpPr>
        <p:spPr>
          <a:xfrm>
            <a:off x="2267998" y="2248137"/>
            <a:ext cx="10952701" cy="741678"/>
          </a:xfrm>
        </p:spPr>
        <p:txBody>
          <a:bodyPr/>
          <a:lstStyle/>
          <a:p>
            <a:r>
              <a:rPr kumimoji="1" lang="en-US" altLang="ja-JP" sz="4400" dirty="0">
                <a:latin typeface="Times New Roman" panose="02020603050405020304" pitchFamily="18" charset="0"/>
                <a:cs typeface="Times New Roman" panose="02020603050405020304" pitchFamily="18" charset="0"/>
              </a:rPr>
              <a:t>3. </a:t>
            </a:r>
            <a:r>
              <a:rPr kumimoji="1" lang="en-US" altLang="ja-JP" sz="4400" dirty="0" err="1">
                <a:latin typeface="Times New Roman" panose="02020603050405020304" pitchFamily="18" charset="0"/>
                <a:cs typeface="Times New Roman" panose="02020603050405020304" pitchFamily="18" charset="0"/>
              </a:rPr>
              <a:t>Sử</a:t>
            </a:r>
            <a:r>
              <a:rPr kumimoji="1" lang="en-US" altLang="ja-JP" sz="4400" dirty="0">
                <a:latin typeface="Times New Roman" panose="02020603050405020304" pitchFamily="18" charset="0"/>
                <a:cs typeface="Times New Roman" panose="02020603050405020304" pitchFamily="18" charset="0"/>
              </a:rPr>
              <a:t> </a:t>
            </a:r>
            <a:r>
              <a:rPr kumimoji="1" lang="en-US" altLang="ja-JP" sz="4400" dirty="0" err="1">
                <a:latin typeface="Times New Roman" panose="02020603050405020304" pitchFamily="18" charset="0"/>
                <a:cs typeface="Times New Roman" panose="02020603050405020304" pitchFamily="18" charset="0"/>
              </a:rPr>
              <a:t>dụng</a:t>
            </a:r>
            <a:r>
              <a:rPr kumimoji="1" lang="en-US" altLang="ja-JP" sz="4400" dirty="0">
                <a:latin typeface="Times New Roman" panose="02020603050405020304" pitchFamily="18" charset="0"/>
                <a:cs typeface="Times New Roman" panose="02020603050405020304" pitchFamily="18" charset="0"/>
              </a:rPr>
              <a:t> </a:t>
            </a:r>
            <a:r>
              <a:rPr kumimoji="1" lang="en-US" altLang="ja-JP" sz="4400" dirty="0" err="1">
                <a:latin typeface="Times New Roman" panose="02020603050405020304" pitchFamily="18" charset="0"/>
                <a:cs typeface="Times New Roman" panose="02020603050405020304" pitchFamily="18" charset="0"/>
              </a:rPr>
              <a:t>hiệu</a:t>
            </a:r>
            <a:r>
              <a:rPr kumimoji="1" lang="en-US" altLang="ja-JP" sz="4400" dirty="0">
                <a:latin typeface="Times New Roman" panose="02020603050405020304" pitchFamily="18" charset="0"/>
                <a:cs typeface="Times New Roman" panose="02020603050405020304" pitchFamily="18" charset="0"/>
              </a:rPr>
              <a:t> </a:t>
            </a:r>
            <a:r>
              <a:rPr kumimoji="1" lang="en-US" altLang="ja-JP" sz="4400" dirty="0" err="1">
                <a:latin typeface="Times New Roman" panose="02020603050405020304" pitchFamily="18" charset="0"/>
                <a:cs typeface="Times New Roman" panose="02020603050405020304" pitchFamily="18" charset="0"/>
              </a:rPr>
              <a:t>quả</a:t>
            </a:r>
            <a:r>
              <a:rPr kumimoji="1" lang="en-US" altLang="ja-JP" sz="4400" dirty="0">
                <a:latin typeface="Times New Roman" panose="02020603050405020304" pitchFamily="18" charset="0"/>
                <a:cs typeface="Times New Roman" panose="02020603050405020304" pitchFamily="18" charset="0"/>
              </a:rPr>
              <a:t> các </a:t>
            </a:r>
            <a:r>
              <a:rPr kumimoji="1" lang="en-US" altLang="ja-JP" sz="4400" dirty="0" err="1">
                <a:latin typeface="Times New Roman" panose="02020603050405020304" pitchFamily="18" charset="0"/>
                <a:cs typeface="Times New Roman" panose="02020603050405020304" pitchFamily="18" charset="0"/>
              </a:rPr>
              <a:t>thiết</a:t>
            </a:r>
            <a:r>
              <a:rPr kumimoji="1" lang="en-US" altLang="ja-JP" sz="4400" dirty="0">
                <a:latin typeface="Times New Roman" panose="02020603050405020304" pitchFamily="18" charset="0"/>
                <a:cs typeface="Times New Roman" panose="02020603050405020304" pitchFamily="18" charset="0"/>
              </a:rPr>
              <a:t> </a:t>
            </a:r>
            <a:r>
              <a:rPr kumimoji="1" lang="en-US" altLang="ja-JP" sz="4400" dirty="0" err="1">
                <a:latin typeface="Times New Roman" panose="02020603050405020304" pitchFamily="18" charset="0"/>
                <a:cs typeface="Times New Roman" panose="02020603050405020304" pitchFamily="18" charset="0"/>
              </a:rPr>
              <a:t>bị</a:t>
            </a:r>
            <a:r>
              <a:rPr kumimoji="1" lang="en-US" altLang="ja-JP" sz="4400" dirty="0">
                <a:latin typeface="Times New Roman" panose="02020603050405020304" pitchFamily="18" charset="0"/>
                <a:cs typeface="Times New Roman" panose="02020603050405020304" pitchFamily="18" charset="0"/>
              </a:rPr>
              <a:t> </a:t>
            </a:r>
            <a:r>
              <a:rPr kumimoji="1" lang="en-US" altLang="ja-JP" sz="4400" dirty="0" err="1">
                <a:latin typeface="Times New Roman" panose="02020603050405020304" pitchFamily="18" charset="0"/>
                <a:cs typeface="Times New Roman" panose="02020603050405020304" pitchFamily="18" charset="0"/>
              </a:rPr>
              <a:t>công</a:t>
            </a:r>
            <a:r>
              <a:rPr kumimoji="1" lang="en-US" altLang="ja-JP" sz="4400" dirty="0">
                <a:latin typeface="Times New Roman" panose="02020603050405020304" pitchFamily="18" charset="0"/>
                <a:cs typeface="Times New Roman" panose="02020603050405020304" pitchFamily="18" charset="0"/>
              </a:rPr>
              <a:t> </a:t>
            </a:r>
            <a:r>
              <a:rPr kumimoji="1" lang="en-US" altLang="ja-JP" sz="4400" dirty="0" err="1">
                <a:latin typeface="Times New Roman" panose="02020603050405020304" pitchFamily="18" charset="0"/>
                <a:cs typeface="Times New Roman" panose="02020603050405020304" pitchFamily="18" charset="0"/>
              </a:rPr>
              <a:t>nghệ</a:t>
            </a:r>
            <a:r>
              <a:rPr kumimoji="1" lang="en-US" altLang="ja-JP" sz="4400" dirty="0">
                <a:latin typeface="Times New Roman" panose="02020603050405020304" pitchFamily="18" charset="0"/>
                <a:cs typeface="Times New Roman" panose="02020603050405020304" pitchFamily="18" charset="0"/>
              </a:rPr>
              <a:t> </a:t>
            </a:r>
            <a:endParaRPr kumimoji="1" lang="ja-JP" altLang="en-US" sz="4400" dirty="0">
              <a:latin typeface="Times New Roman" panose="02020603050405020304" pitchFamily="18" charset="0"/>
              <a:cs typeface="Times New Roman" panose="02020603050405020304" pitchFamily="18" charset="0"/>
            </a:endParaRPr>
          </a:p>
        </p:txBody>
      </p:sp>
      <p:sp>
        <p:nvSpPr>
          <p:cNvPr id="3" name="テキスト プレースホルダー 2">
            <a:extLst>
              <a:ext uri="{FF2B5EF4-FFF2-40B4-BE49-F238E27FC236}">
                <a16:creationId xmlns:a16="http://schemas.microsoft.com/office/drawing/2014/main" id="{44AE3413-FA34-43D7-98D2-2525BB58452C}"/>
              </a:ext>
            </a:extLst>
          </p:cNvPr>
          <p:cNvSpPr>
            <a:spLocks noGrp="1"/>
          </p:cNvSpPr>
          <p:nvPr>
            <p:ph type="body" sz="quarter" idx="14"/>
          </p:nvPr>
        </p:nvSpPr>
        <p:spPr/>
        <p:txBody>
          <a:bodyPr/>
          <a:lstStyle/>
          <a:p>
            <a:endParaRPr kumimoji="1" lang="ja-JP" altLang="en-US"/>
          </a:p>
        </p:txBody>
      </p:sp>
    </p:spTree>
    <p:extLst>
      <p:ext uri="{BB962C8B-B14F-4D97-AF65-F5344CB8AC3E}">
        <p14:creationId xmlns:p14="http://schemas.microsoft.com/office/powerpoint/2010/main" val="2602911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6643AB1-DC1E-4A8B-A0F4-72F44FD2A01B}"/>
              </a:ext>
            </a:extLst>
          </p:cNvPr>
          <p:cNvSpPr>
            <a:spLocks noGrp="1"/>
          </p:cNvSpPr>
          <p:nvPr>
            <p:ph type="body" sz="quarter" idx="11"/>
          </p:nvPr>
        </p:nvSpPr>
        <p:spPr>
          <a:xfrm>
            <a:off x="791794" y="1179946"/>
            <a:ext cx="11880000" cy="441659"/>
          </a:xfrm>
        </p:spPr>
        <p:txBody>
          <a:bodyPr/>
          <a:lstStyle/>
          <a:p>
            <a:r>
              <a:rPr lang="en-US" altLang="ja-JP" sz="2800" dirty="0" err="1">
                <a:latin typeface="Times New Roman" panose="02020603050405020304" pitchFamily="18" charset="0"/>
                <a:cs typeface="Times New Roman" panose="02020603050405020304" pitchFamily="18" charset="0"/>
              </a:rPr>
              <a:t>Hình</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ảnh</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về</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thay</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đổi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công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việc</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nhờ</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sử</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dụng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hiệu</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quả</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thiết</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bị</a:t>
            </a:r>
            <a:endParaRPr kumimoji="1" lang="ja-JP" altLang="en-US" sz="2800" dirty="0">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D219A4BB-2351-41A2-B7D6-5AC78320EA3C}"/>
              </a:ext>
            </a:extLst>
          </p:cNvPr>
          <p:cNvSpPr>
            <a:spLocks noGrp="1"/>
          </p:cNvSpPr>
          <p:nvPr>
            <p:ph type="title"/>
          </p:nvPr>
        </p:nvSpPr>
        <p:spPr>
          <a:xfrm>
            <a:off x="791425" y="350103"/>
            <a:ext cx="11880000" cy="276999"/>
          </a:xfrm>
        </p:spPr>
        <p:txBody>
          <a:bodyPr/>
          <a:lstStyle/>
          <a:p>
            <a:endParaRPr kumimoji="1" lang="ja-JP" altLang="en-US"/>
          </a:p>
        </p:txBody>
      </p:sp>
      <p:sp>
        <p:nvSpPr>
          <p:cNvPr id="5" name="テキスト プレースホルダー 4">
            <a:extLst>
              <a:ext uri="{FF2B5EF4-FFF2-40B4-BE49-F238E27FC236}">
                <a16:creationId xmlns:a16="http://schemas.microsoft.com/office/drawing/2014/main" id="{7E772ADA-57AB-4AF1-8AF5-591FADB7A8D7}"/>
              </a:ext>
            </a:extLst>
          </p:cNvPr>
          <p:cNvSpPr>
            <a:spLocks noGrp="1"/>
          </p:cNvSpPr>
          <p:nvPr>
            <p:ph type="body" sz="quarter" idx="20"/>
          </p:nvPr>
        </p:nvSpPr>
        <p:spPr/>
        <p:txBody>
          <a:bodyPr/>
          <a:lstStyle/>
          <a:p>
            <a:endParaRPr kumimoji="1" lang="ja-JP" altLang="en-US">
              <a:latin typeface="Times New Roman" panose="02020603050405020304" pitchFamily="18" charset="0"/>
              <a:cs typeface="Times New Roman" panose="02020603050405020304" pitchFamily="18" charset="0"/>
            </a:endParaRPr>
          </a:p>
        </p:txBody>
      </p:sp>
      <p:sp>
        <p:nvSpPr>
          <p:cNvPr id="6" name="二等辺三角形 5">
            <a:extLst>
              <a:ext uri="{FF2B5EF4-FFF2-40B4-BE49-F238E27FC236}">
                <a16:creationId xmlns:a16="http://schemas.microsoft.com/office/drawing/2014/main" id="{C31C823F-3C17-49BA-972E-C2F7DC79F777}"/>
              </a:ext>
            </a:extLst>
          </p:cNvPr>
          <p:cNvSpPr/>
          <p:nvPr/>
        </p:nvSpPr>
        <p:spPr>
          <a:xfrm flipV="1">
            <a:off x="3384439" y="4281165"/>
            <a:ext cx="1166036" cy="180000"/>
          </a:xfrm>
          <a:prstGeom prst="triangle">
            <a:avLst/>
          </a:prstGeom>
          <a:solidFill>
            <a:srgbClr val="D4DEE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latin typeface="Times New Roman" panose="02020603050405020304" pitchFamily="18" charset="0"/>
              <a:cs typeface="Times New Roman" panose="02020603050405020304" pitchFamily="18" charset="0"/>
            </a:endParaRPr>
          </a:p>
        </p:txBody>
      </p:sp>
      <p:sp>
        <p:nvSpPr>
          <p:cNvPr id="7" name="正方形/長方形 6">
            <a:extLst>
              <a:ext uri="{FF2B5EF4-FFF2-40B4-BE49-F238E27FC236}">
                <a16:creationId xmlns:a16="http://schemas.microsoft.com/office/drawing/2014/main" id="{06349C91-54FA-4A26-81FE-C8B4778D8E0B}"/>
              </a:ext>
            </a:extLst>
          </p:cNvPr>
          <p:cNvSpPr/>
          <p:nvPr/>
        </p:nvSpPr>
        <p:spPr>
          <a:xfrm>
            <a:off x="1065320" y="1760105"/>
            <a:ext cx="11606105" cy="2448000"/>
          </a:xfrm>
          <a:prstGeom prst="rect">
            <a:avLst/>
          </a:prstGeom>
          <a:solidFill>
            <a:schemeClr val="tx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4460DF88-9535-4EBB-8B34-70848B84FA53}"/>
              </a:ext>
            </a:extLst>
          </p:cNvPr>
          <p:cNvSpPr/>
          <p:nvPr/>
        </p:nvSpPr>
        <p:spPr>
          <a:xfrm>
            <a:off x="1580225" y="1952380"/>
            <a:ext cx="6737811" cy="2197385"/>
          </a:xfrm>
          <a:prstGeom prst="roundRect">
            <a:avLst>
              <a:gd name="adj" fmla="val 5972"/>
            </a:avLst>
          </a:prstGeom>
          <a:solidFill>
            <a:schemeClr val="bg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21A2E66A-0875-406C-8695-FC3219581BC6}"/>
              </a:ext>
            </a:extLst>
          </p:cNvPr>
          <p:cNvSpPr txBox="1"/>
          <p:nvPr/>
        </p:nvSpPr>
        <p:spPr>
          <a:xfrm>
            <a:off x="4559436" y="2063056"/>
            <a:ext cx="1748857" cy="338554"/>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Tất</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cả</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công</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việc</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ghi</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nhập</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dữ</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liệu</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bằng</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tài</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liệu</a:t>
            </a:r>
            <a:r>
              <a:rPr kumimoji="1" lang="en-US" altLang="ja-JP" sz="1100" u="sng"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100" u="sng"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giấy</a:t>
            </a:r>
            <a:endParaRPr kumimoji="1" lang="ja-JP" altLang="en-US" sz="1100" b="0" i="0" u="sng"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grpSp>
        <p:nvGrpSpPr>
          <p:cNvPr id="10" name="グループ化 9">
            <a:extLst>
              <a:ext uri="{FF2B5EF4-FFF2-40B4-BE49-F238E27FC236}">
                <a16:creationId xmlns:a16="http://schemas.microsoft.com/office/drawing/2014/main" id="{1A67C69D-6092-4BDE-BA2D-80F17BACADE7}"/>
              </a:ext>
            </a:extLst>
          </p:cNvPr>
          <p:cNvGrpSpPr/>
          <p:nvPr/>
        </p:nvGrpSpPr>
        <p:grpSpPr>
          <a:xfrm>
            <a:off x="4059411" y="1984392"/>
            <a:ext cx="703320" cy="676653"/>
            <a:chOff x="1644234" y="3009487"/>
            <a:chExt cx="1341692" cy="1290820"/>
          </a:xfrm>
        </p:grpSpPr>
        <p:pic>
          <p:nvPicPr>
            <p:cNvPr id="11" name="グラフィックス 10" descr="悲しそうな顔 (塗りつぶし)">
              <a:extLst>
                <a:ext uri="{FF2B5EF4-FFF2-40B4-BE49-F238E27FC236}">
                  <a16:creationId xmlns:a16="http://schemas.microsoft.com/office/drawing/2014/main" id="{56B78678-F67B-4052-909E-9F612A035B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0683" y="3009487"/>
              <a:ext cx="321727" cy="321727"/>
            </a:xfrm>
            <a:prstGeom prst="rect">
              <a:avLst/>
            </a:prstGeom>
          </p:spPr>
        </p:pic>
        <p:pic>
          <p:nvPicPr>
            <p:cNvPr id="12" name="グラフィックス 11" descr="食事をしている人">
              <a:extLst>
                <a:ext uri="{FF2B5EF4-FFF2-40B4-BE49-F238E27FC236}">
                  <a16:creationId xmlns:a16="http://schemas.microsoft.com/office/drawing/2014/main" id="{825CFFAC-381D-4689-9567-28140021B0E2}"/>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t="25523"/>
            <a:stretch/>
          </p:blipFill>
          <p:spPr>
            <a:xfrm>
              <a:off x="1644234" y="3301065"/>
              <a:ext cx="1341692" cy="999242"/>
            </a:xfrm>
            <a:prstGeom prst="rect">
              <a:avLst/>
            </a:prstGeom>
          </p:spPr>
        </p:pic>
      </p:grpSp>
      <p:sp>
        <p:nvSpPr>
          <p:cNvPr id="13" name="テキスト ボックス 12">
            <a:extLst>
              <a:ext uri="{FF2B5EF4-FFF2-40B4-BE49-F238E27FC236}">
                <a16:creationId xmlns:a16="http://schemas.microsoft.com/office/drawing/2014/main" id="{AE507800-049B-4A69-938F-838B516D27B7}"/>
              </a:ext>
            </a:extLst>
          </p:cNvPr>
          <p:cNvSpPr txBox="1"/>
          <p:nvPr/>
        </p:nvSpPr>
        <p:spPr>
          <a:xfrm>
            <a:off x="5103871" y="3344070"/>
            <a:ext cx="1624117" cy="646331"/>
          </a:xfrm>
          <a:prstGeom prst="rect">
            <a:avLst/>
          </a:prstGeom>
          <a:noFill/>
          <a:ln>
            <a:noFill/>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Nhân</a:t>
            </a:r>
            <a:r>
              <a:rPr kumimoji="1" lang="en-US" altLang="ja-JP"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viên</a:t>
            </a:r>
            <a:r>
              <a:rPr kumimoji="1" lang="en-US" altLang="ja-JP"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chăm</a:t>
            </a:r>
            <a:r>
              <a:rPr kumimoji="1" lang="en-US" altLang="ja-JP"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sóc</a:t>
            </a:r>
            <a:r>
              <a:rPr kumimoji="1" lang="en-US" altLang="ja-JP"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thiếu</a:t>
            </a:r>
            <a:r>
              <a:rPr kumimoji="1" lang="en-US" altLang="ja-JP"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kinh</a:t>
            </a:r>
            <a:r>
              <a:rPr kumimoji="1" lang="en-US" altLang="ja-JP"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nghiệm</a:t>
            </a:r>
            <a:r>
              <a:rPr kumimoji="1" lang="en-US" altLang="ja-JP"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sức</a:t>
            </a:r>
            <a:r>
              <a:rPr kumimoji="1" lang="en-US" altLang="ja-JP"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mạnh</a:t>
            </a:r>
            <a:br>
              <a:rPr kumimoji="1" lang="en-US" altLang="ja-JP"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Phải</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hỗ</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trợ</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di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chuyển</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NCT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bởi</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nhiều</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nhân</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viên</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chăm</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sóc</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endParaRPr kumimoji="1" lang="ja-JP" altLang="en-US"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grpSp>
        <p:nvGrpSpPr>
          <p:cNvPr id="14" name="グループ化 13">
            <a:extLst>
              <a:ext uri="{FF2B5EF4-FFF2-40B4-BE49-F238E27FC236}">
                <a16:creationId xmlns:a16="http://schemas.microsoft.com/office/drawing/2014/main" id="{E321BF9D-3687-4B20-B9F5-39CEF2438F79}"/>
              </a:ext>
            </a:extLst>
          </p:cNvPr>
          <p:cNvGrpSpPr/>
          <p:nvPr/>
        </p:nvGrpSpPr>
        <p:grpSpPr>
          <a:xfrm>
            <a:off x="3510871" y="2715508"/>
            <a:ext cx="825877" cy="719186"/>
            <a:chOff x="-1100200" y="1825790"/>
            <a:chExt cx="1050049" cy="914400"/>
          </a:xfrm>
        </p:grpSpPr>
        <p:grpSp>
          <p:nvGrpSpPr>
            <p:cNvPr id="15" name="グループ化 14">
              <a:extLst>
                <a:ext uri="{FF2B5EF4-FFF2-40B4-BE49-F238E27FC236}">
                  <a16:creationId xmlns:a16="http://schemas.microsoft.com/office/drawing/2014/main" id="{6FDCA921-16EE-457F-9B73-69820A2CD1A9}"/>
                </a:ext>
              </a:extLst>
            </p:cNvPr>
            <p:cNvGrpSpPr/>
            <p:nvPr/>
          </p:nvGrpSpPr>
          <p:grpSpPr>
            <a:xfrm>
              <a:off x="-1100200" y="1825790"/>
              <a:ext cx="914400" cy="914400"/>
              <a:chOff x="-1100200" y="1825790"/>
              <a:chExt cx="914400" cy="914400"/>
            </a:xfrm>
          </p:grpSpPr>
          <p:pic>
            <p:nvPicPr>
              <p:cNvPr id="17" name="グラフィックス 16" descr="脈打つハート">
                <a:extLst>
                  <a:ext uri="{FF2B5EF4-FFF2-40B4-BE49-F238E27FC236}">
                    <a16:creationId xmlns:a16="http://schemas.microsoft.com/office/drawing/2014/main" id="{4543A1D5-DE47-41A9-BBFD-E4EC16A4A6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0506" y="2104056"/>
                <a:ext cx="474311" cy="474311"/>
              </a:xfrm>
              <a:prstGeom prst="rect">
                <a:avLst/>
              </a:prstGeom>
            </p:spPr>
          </p:pic>
          <p:pic>
            <p:nvPicPr>
              <p:cNvPr id="18" name="グラフィックス 17" descr="紙">
                <a:extLst>
                  <a:ext uri="{FF2B5EF4-FFF2-40B4-BE49-F238E27FC236}">
                    <a16:creationId xmlns:a16="http://schemas.microsoft.com/office/drawing/2014/main" id="{83947F9F-08FB-4B4B-A3E0-15B36A9C09D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0200" y="1825790"/>
                <a:ext cx="914400" cy="914400"/>
              </a:xfrm>
              <a:prstGeom prst="rect">
                <a:avLst/>
              </a:prstGeom>
            </p:spPr>
          </p:pic>
        </p:grpSp>
        <p:pic>
          <p:nvPicPr>
            <p:cNvPr id="16" name="グラフィックス 15" descr="鉛筆">
              <a:extLst>
                <a:ext uri="{FF2B5EF4-FFF2-40B4-BE49-F238E27FC236}">
                  <a16:creationId xmlns:a16="http://schemas.microsoft.com/office/drawing/2014/main" id="{7D403258-32C5-45D7-B824-CB3E2E7D6AB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0172" y="2031356"/>
              <a:ext cx="550021" cy="550021"/>
            </a:xfrm>
            <a:prstGeom prst="rect">
              <a:avLst/>
            </a:prstGeom>
          </p:spPr>
        </p:pic>
      </p:grpSp>
      <p:sp>
        <p:nvSpPr>
          <p:cNvPr id="19" name="テキスト ボックス 18">
            <a:extLst>
              <a:ext uri="{FF2B5EF4-FFF2-40B4-BE49-F238E27FC236}">
                <a16:creationId xmlns:a16="http://schemas.microsoft.com/office/drawing/2014/main" id="{9EB7A804-767C-4161-8FB4-027BD2B5C39D}"/>
              </a:ext>
            </a:extLst>
          </p:cNvPr>
          <p:cNvSpPr txBox="1"/>
          <p:nvPr/>
        </p:nvSpPr>
        <p:spPr>
          <a:xfrm>
            <a:off x="3460515" y="3471466"/>
            <a:ext cx="1686441" cy="484748"/>
          </a:xfrm>
          <a:prstGeom prst="rect">
            <a:avLst/>
          </a:prstGeom>
          <a:noFill/>
          <a:ln>
            <a:noFill/>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Thông</a:t>
            </a:r>
            <a:r>
              <a:rPr kumimoji="1" lang="en-US" altLang="ja-JP" sz="105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tin </a:t>
            </a:r>
            <a:r>
              <a:rPr kumimoji="1"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sức</a:t>
            </a:r>
            <a:r>
              <a:rPr kumimoji="1"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khỏe</a:t>
            </a:r>
            <a:r>
              <a:rPr kumimoji="1"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được</a:t>
            </a:r>
            <a:r>
              <a:rPr kumimoji="1"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ghi</a:t>
            </a:r>
            <a:r>
              <a:rPr kumimoji="1"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lại</a:t>
            </a:r>
            <a:r>
              <a:rPr kumimoji="1"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một</a:t>
            </a:r>
            <a:r>
              <a:rPr kumimoji="1"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cách</a:t>
            </a:r>
            <a:r>
              <a:rPr kumimoji="1"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độc</a:t>
            </a:r>
            <a:r>
              <a:rPr kumimoji="1"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lập</a:t>
            </a:r>
            <a:r>
              <a:rPr kumimoji="1"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050" dirty="0">
                <a:latin typeface="Times New Roman" panose="02020603050405020304" pitchFamily="18" charset="0"/>
                <a:ea typeface="ＭＳ ゴシック" panose="020B0609070205080204" pitchFamily="49" charset="-128"/>
                <a:cs typeface="Times New Roman" panose="02020603050405020304" pitchFamily="18" charset="0"/>
              </a:rPr>
              <a:t>➡</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Tăng</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thời</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gian</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nhập</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sng" strike="noStrike" kern="1200" cap="none" spc="0" normalizeH="0" baseline="0" noProof="0" dirty="0" err="1">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thông</a:t>
            </a:r>
            <a:r>
              <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tin </a:t>
            </a:r>
            <a:endParaRPr kumimoji="1" lang="ja-JP" altLang="en-US"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69D80190-6EA6-43A5-87D4-4FEDE56E413A}"/>
              </a:ext>
            </a:extLst>
          </p:cNvPr>
          <p:cNvSpPr txBox="1"/>
          <p:nvPr/>
        </p:nvSpPr>
        <p:spPr>
          <a:xfrm>
            <a:off x="2105930" y="3244525"/>
            <a:ext cx="1368000" cy="646331"/>
          </a:xfrm>
          <a:prstGeom prst="rect">
            <a:avLst/>
          </a:prstGeom>
          <a:noFill/>
          <a:ln>
            <a:noFill/>
          </a:ln>
        </p:spPr>
        <p:txBody>
          <a:bodyPr wrap="square" lIns="0" tIns="0" rIns="0" bIns="0" rtlCol="0">
            <a:spAutoFit/>
          </a:bodyPr>
          <a:lstStyle/>
          <a:p>
            <a:pPr marR="0" lvl="0" defTabSz="914400" rtl="0" eaLnBrk="1" fontAlgn="auto" latinLnBrk="0" hangingPunct="1">
              <a:lnSpc>
                <a:spcPct val="100000"/>
              </a:lnSpc>
              <a:spcBef>
                <a:spcPts val="0"/>
              </a:spcBef>
              <a:spcAft>
                <a:spcPts val="0"/>
              </a:spcAft>
              <a:buClrTx/>
              <a:buSzTx/>
              <a:tabLst/>
              <a:defRPr/>
            </a:pP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Tình</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trạng</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thăm</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khám</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và</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kiểm</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tra</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tại</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phòng</a:t>
            </a:r>
            <a:b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050"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Thăm</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khám</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và</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kiểm</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tra</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thường</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xuyên</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endParaRPr lang="ja-JP" altLang="en-US" sz="1050" u="sng" dirty="0">
              <a:latin typeface="Times New Roman" panose="02020603050405020304" pitchFamily="18" charset="0"/>
              <a:ea typeface="ＭＳ ゴシック" panose="020B0609070205080204" pitchFamily="49" charset="-128"/>
              <a:cs typeface="Times New Roman" panose="02020603050405020304" pitchFamily="18" charset="0"/>
            </a:endParaRPr>
          </a:p>
        </p:txBody>
      </p:sp>
      <p:grpSp>
        <p:nvGrpSpPr>
          <p:cNvPr id="21" name="グループ化 20">
            <a:extLst>
              <a:ext uri="{FF2B5EF4-FFF2-40B4-BE49-F238E27FC236}">
                <a16:creationId xmlns:a16="http://schemas.microsoft.com/office/drawing/2014/main" id="{65CF659D-03B2-4F82-9063-202D474D24E1}"/>
              </a:ext>
            </a:extLst>
          </p:cNvPr>
          <p:cNvGrpSpPr/>
          <p:nvPr/>
        </p:nvGrpSpPr>
        <p:grpSpPr>
          <a:xfrm>
            <a:off x="6704948" y="2269844"/>
            <a:ext cx="1268377" cy="701871"/>
            <a:chOff x="2421402" y="5055548"/>
            <a:chExt cx="1706956" cy="944564"/>
          </a:xfrm>
        </p:grpSpPr>
        <p:grpSp>
          <p:nvGrpSpPr>
            <p:cNvPr id="22" name="グループ化 21">
              <a:extLst>
                <a:ext uri="{FF2B5EF4-FFF2-40B4-BE49-F238E27FC236}">
                  <a16:creationId xmlns:a16="http://schemas.microsoft.com/office/drawing/2014/main" id="{8812D5A4-EC13-46A8-B2E0-D06B3ADB1494}"/>
                </a:ext>
              </a:extLst>
            </p:cNvPr>
            <p:cNvGrpSpPr/>
            <p:nvPr/>
          </p:nvGrpSpPr>
          <p:grpSpPr>
            <a:xfrm>
              <a:off x="2675615" y="5158851"/>
              <a:ext cx="1281386" cy="841261"/>
              <a:chOff x="2573575" y="5323107"/>
              <a:chExt cx="1281386" cy="841261"/>
            </a:xfrm>
          </p:grpSpPr>
          <p:pic>
            <p:nvPicPr>
              <p:cNvPr id="25" name="グラフィックス 24" descr="男の人">
                <a:extLst>
                  <a:ext uri="{FF2B5EF4-FFF2-40B4-BE49-F238E27FC236}">
                    <a16:creationId xmlns:a16="http://schemas.microsoft.com/office/drawing/2014/main" id="{AA33FAF4-2EB1-48B5-B2B9-02D9BC3CC76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73575" y="5323107"/>
                <a:ext cx="841261" cy="841261"/>
              </a:xfrm>
              <a:prstGeom prst="rect">
                <a:avLst/>
              </a:prstGeom>
            </p:spPr>
          </p:pic>
          <p:pic>
            <p:nvPicPr>
              <p:cNvPr id="26" name="グラフィックス 25" descr="男の人">
                <a:extLst>
                  <a:ext uri="{FF2B5EF4-FFF2-40B4-BE49-F238E27FC236}">
                    <a16:creationId xmlns:a16="http://schemas.microsoft.com/office/drawing/2014/main" id="{A10C8509-DED6-4F25-8A25-EF79671A772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13700" y="5323107"/>
                <a:ext cx="841261" cy="841261"/>
              </a:xfrm>
              <a:prstGeom prst="rect">
                <a:avLst/>
              </a:prstGeom>
            </p:spPr>
          </p:pic>
        </p:grpSp>
        <p:sp>
          <p:nvSpPr>
            <p:cNvPr id="23" name="吹き出し: 角を丸めた四角形 22">
              <a:extLst>
                <a:ext uri="{FF2B5EF4-FFF2-40B4-BE49-F238E27FC236}">
                  <a16:creationId xmlns:a16="http://schemas.microsoft.com/office/drawing/2014/main" id="{001351A7-8098-4F9B-9740-3BCA1619A009}"/>
                </a:ext>
              </a:extLst>
            </p:cNvPr>
            <p:cNvSpPr/>
            <p:nvPr/>
          </p:nvSpPr>
          <p:spPr>
            <a:xfrm>
              <a:off x="2421402" y="5088859"/>
              <a:ext cx="480809" cy="248637"/>
            </a:xfrm>
            <a:prstGeom prst="wedgeRoundRectCallout">
              <a:avLst>
                <a:gd name="adj1" fmla="val 39174"/>
                <a:gd name="adj2" fmla="val 77636"/>
                <a:gd name="adj3" fmla="val 16667"/>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4" name="吹き出し: 角を丸めた四角形 23">
              <a:extLst>
                <a:ext uri="{FF2B5EF4-FFF2-40B4-BE49-F238E27FC236}">
                  <a16:creationId xmlns:a16="http://schemas.microsoft.com/office/drawing/2014/main" id="{0E1C8F07-61C7-43C5-BDDD-06DE7CEEE0AA}"/>
                </a:ext>
              </a:extLst>
            </p:cNvPr>
            <p:cNvSpPr/>
            <p:nvPr/>
          </p:nvSpPr>
          <p:spPr>
            <a:xfrm flipH="1">
              <a:off x="3647549" y="5055548"/>
              <a:ext cx="480809" cy="248637"/>
            </a:xfrm>
            <a:prstGeom prst="wedgeRoundRectCallout">
              <a:avLst>
                <a:gd name="adj1" fmla="val 39174"/>
                <a:gd name="adj2" fmla="val 77636"/>
                <a:gd name="adj3" fmla="val 16667"/>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27" name="グループ化 26">
            <a:extLst>
              <a:ext uri="{FF2B5EF4-FFF2-40B4-BE49-F238E27FC236}">
                <a16:creationId xmlns:a16="http://schemas.microsoft.com/office/drawing/2014/main" id="{82FD06EE-7473-4E9F-81E3-0CA92B75D6D8}"/>
              </a:ext>
            </a:extLst>
          </p:cNvPr>
          <p:cNvGrpSpPr/>
          <p:nvPr/>
        </p:nvGrpSpPr>
        <p:grpSpPr>
          <a:xfrm>
            <a:off x="5337884" y="2722663"/>
            <a:ext cx="857809" cy="693086"/>
            <a:chOff x="2942411" y="1974740"/>
            <a:chExt cx="1340493" cy="1083085"/>
          </a:xfrm>
        </p:grpSpPr>
        <p:pic>
          <p:nvPicPr>
            <p:cNvPr id="28" name="グラフィックス 27" descr="男の人">
              <a:extLst>
                <a:ext uri="{FF2B5EF4-FFF2-40B4-BE49-F238E27FC236}">
                  <a16:creationId xmlns:a16="http://schemas.microsoft.com/office/drawing/2014/main" id="{A9581686-E276-4A96-A2CA-2EC82C66F7F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24052" y="1974740"/>
              <a:ext cx="841261" cy="841261"/>
            </a:xfrm>
            <a:prstGeom prst="rect">
              <a:avLst/>
            </a:prstGeom>
          </p:spPr>
        </p:pic>
        <p:pic>
          <p:nvPicPr>
            <p:cNvPr id="29" name="グラフィックス 28" descr="男の人">
              <a:extLst>
                <a:ext uri="{FF2B5EF4-FFF2-40B4-BE49-F238E27FC236}">
                  <a16:creationId xmlns:a16="http://schemas.microsoft.com/office/drawing/2014/main" id="{C9010635-63CF-4C0C-8D39-3BBDC715EA3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41643" y="1974740"/>
              <a:ext cx="841261" cy="841261"/>
            </a:xfrm>
            <a:prstGeom prst="rect">
              <a:avLst/>
            </a:prstGeom>
          </p:spPr>
        </p:pic>
        <p:pic>
          <p:nvPicPr>
            <p:cNvPr id="30" name="グラフィックス 29" descr="車いすに乗った人">
              <a:extLst>
                <a:ext uri="{FF2B5EF4-FFF2-40B4-BE49-F238E27FC236}">
                  <a16:creationId xmlns:a16="http://schemas.microsoft.com/office/drawing/2014/main" id="{8A5FA348-74B9-409D-90D2-A3E5DE1DAE5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942411" y="2242957"/>
              <a:ext cx="814868" cy="814868"/>
            </a:xfrm>
            <a:prstGeom prst="rect">
              <a:avLst/>
            </a:prstGeom>
          </p:spPr>
        </p:pic>
      </p:grpSp>
      <p:sp>
        <p:nvSpPr>
          <p:cNvPr id="31" name="テキスト ボックス 30">
            <a:extLst>
              <a:ext uri="{FF2B5EF4-FFF2-40B4-BE49-F238E27FC236}">
                <a16:creationId xmlns:a16="http://schemas.microsoft.com/office/drawing/2014/main" id="{C4105BD5-1487-4F4C-9C01-D0B9324BBC05}"/>
              </a:ext>
            </a:extLst>
          </p:cNvPr>
          <p:cNvSpPr txBox="1"/>
          <p:nvPr/>
        </p:nvSpPr>
        <p:spPr>
          <a:xfrm>
            <a:off x="6702791" y="2967066"/>
            <a:ext cx="1624117" cy="484748"/>
          </a:xfrm>
          <a:prstGeom prst="rect">
            <a:avLst/>
          </a:prstGeom>
          <a:noFill/>
          <a:ln>
            <a:noFill/>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Phải</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giao</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tiếp</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trực</a:t>
            </a:r>
            <a: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latin typeface="Times New Roman" panose="02020603050405020304" pitchFamily="18" charset="0"/>
                <a:ea typeface="ＭＳ ゴシック" panose="020B0609070205080204" pitchFamily="49" charset="-128"/>
                <a:cs typeface="Times New Roman" panose="02020603050405020304" pitchFamily="18" charset="0"/>
              </a:rPr>
              <a:t>tiếp</a:t>
            </a:r>
            <a:br>
              <a:rPr lang="en-US" altLang="ja-JP" sz="105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050"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Tốn</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thời</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gian</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di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chuyển</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và</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đợi</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chờ</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để</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nhận</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hướng</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u="sng" dirty="0" err="1">
                <a:latin typeface="Times New Roman" panose="02020603050405020304" pitchFamily="18" charset="0"/>
                <a:ea typeface="ＭＳ ゴシック" panose="020B0609070205080204" pitchFamily="49" charset="-128"/>
                <a:cs typeface="Times New Roman" panose="02020603050405020304" pitchFamily="18" charset="0"/>
              </a:rPr>
              <a:t>dẫn</a:t>
            </a:r>
            <a:r>
              <a:rPr lang="en-US" altLang="ja-JP" sz="1050" u="sng" dirty="0">
                <a:latin typeface="Times New Roman" panose="02020603050405020304" pitchFamily="18" charset="0"/>
                <a:ea typeface="ＭＳ ゴシック" panose="020B0609070205080204" pitchFamily="49" charset="-128"/>
                <a:cs typeface="Times New Roman" panose="02020603050405020304" pitchFamily="18" charset="0"/>
              </a:rPr>
              <a:t> </a:t>
            </a:r>
            <a:endParaRPr kumimoji="1" lang="en-US" altLang="ja-JP" sz="1050" b="0" i="0" u="sng"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grpSp>
        <p:nvGrpSpPr>
          <p:cNvPr id="32" name="グループ化 31">
            <a:extLst>
              <a:ext uri="{FF2B5EF4-FFF2-40B4-BE49-F238E27FC236}">
                <a16:creationId xmlns:a16="http://schemas.microsoft.com/office/drawing/2014/main" id="{FAB289E1-2F8C-4D34-8988-926993D83673}"/>
              </a:ext>
            </a:extLst>
          </p:cNvPr>
          <p:cNvGrpSpPr/>
          <p:nvPr/>
        </p:nvGrpSpPr>
        <p:grpSpPr>
          <a:xfrm>
            <a:off x="2221955" y="2389364"/>
            <a:ext cx="932030" cy="921250"/>
            <a:chOff x="2725461" y="1631772"/>
            <a:chExt cx="1135543" cy="1122409"/>
          </a:xfrm>
        </p:grpSpPr>
        <p:grpSp>
          <p:nvGrpSpPr>
            <p:cNvPr id="33" name="グループ化 32">
              <a:extLst>
                <a:ext uri="{FF2B5EF4-FFF2-40B4-BE49-F238E27FC236}">
                  <a16:creationId xmlns:a16="http://schemas.microsoft.com/office/drawing/2014/main" id="{D1A63DB2-7E57-4776-8072-8E4766F73E04}"/>
                </a:ext>
              </a:extLst>
            </p:cNvPr>
            <p:cNvGrpSpPr/>
            <p:nvPr/>
          </p:nvGrpSpPr>
          <p:grpSpPr>
            <a:xfrm>
              <a:off x="3269008" y="1631772"/>
              <a:ext cx="591996" cy="649337"/>
              <a:chOff x="-2074657" y="1150648"/>
              <a:chExt cx="990122" cy="1086025"/>
            </a:xfrm>
          </p:grpSpPr>
          <p:grpSp>
            <p:nvGrpSpPr>
              <p:cNvPr id="37" name="グループ化 36">
                <a:extLst>
                  <a:ext uri="{FF2B5EF4-FFF2-40B4-BE49-F238E27FC236}">
                    <a16:creationId xmlns:a16="http://schemas.microsoft.com/office/drawing/2014/main" id="{09E5FAB6-070D-4AC2-9E14-EE343767412A}"/>
                  </a:ext>
                </a:extLst>
              </p:cNvPr>
              <p:cNvGrpSpPr/>
              <p:nvPr/>
            </p:nvGrpSpPr>
            <p:grpSpPr>
              <a:xfrm>
                <a:off x="-1607433" y="1150648"/>
                <a:ext cx="522898" cy="1086025"/>
                <a:chOff x="-542905" y="4020440"/>
                <a:chExt cx="522898" cy="1086025"/>
              </a:xfrm>
            </p:grpSpPr>
            <p:sp>
              <p:nvSpPr>
                <p:cNvPr id="39" name="正方形/長方形 38">
                  <a:extLst>
                    <a:ext uri="{FF2B5EF4-FFF2-40B4-BE49-F238E27FC236}">
                      <a16:creationId xmlns:a16="http://schemas.microsoft.com/office/drawing/2014/main" id="{7AE931D7-5A58-4075-A7AE-4F547EF36AFF}"/>
                    </a:ext>
                  </a:extLst>
                </p:cNvPr>
                <p:cNvSpPr/>
                <p:nvPr/>
              </p:nvSpPr>
              <p:spPr>
                <a:xfrm>
                  <a:off x="-542905" y="4161363"/>
                  <a:ext cx="512736" cy="834668"/>
                </a:xfrm>
                <a:prstGeom prst="rect">
                  <a:avLst/>
                </a:prstGeom>
                <a:solidFill>
                  <a:schemeClr val="bg2">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0" name="台形 39">
                  <a:extLst>
                    <a:ext uri="{FF2B5EF4-FFF2-40B4-BE49-F238E27FC236}">
                      <a16:creationId xmlns:a16="http://schemas.microsoft.com/office/drawing/2014/main" id="{68E05C9D-9803-48D1-8203-C4895413D9EC}"/>
                    </a:ext>
                  </a:extLst>
                </p:cNvPr>
                <p:cNvSpPr/>
                <p:nvPr/>
              </p:nvSpPr>
              <p:spPr>
                <a:xfrm rot="5400000">
                  <a:off x="-718117" y="4408356"/>
                  <a:ext cx="1086025" cy="310194"/>
                </a:xfrm>
                <a:prstGeom prst="trapezoid">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 name="楕円 40">
                  <a:extLst>
                    <a:ext uri="{FF2B5EF4-FFF2-40B4-BE49-F238E27FC236}">
                      <a16:creationId xmlns:a16="http://schemas.microsoft.com/office/drawing/2014/main" id="{301B127A-8506-47D3-BBF7-04F05753CA32}"/>
                    </a:ext>
                  </a:extLst>
                </p:cNvPr>
                <p:cNvSpPr/>
                <p:nvPr/>
              </p:nvSpPr>
              <p:spPr>
                <a:xfrm>
                  <a:off x="-279278" y="4533085"/>
                  <a:ext cx="45719" cy="6431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grpSp>
          <p:pic>
            <p:nvPicPr>
              <p:cNvPr id="38" name="グラフィックス 37" descr="走る">
                <a:extLst>
                  <a:ext uri="{FF2B5EF4-FFF2-40B4-BE49-F238E27FC236}">
                    <a16:creationId xmlns:a16="http://schemas.microsoft.com/office/drawing/2014/main" id="{1EFACCDC-A96B-42EE-8B5A-00C3329FE49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flipH="1">
                <a:off x="-2074657" y="1305868"/>
                <a:ext cx="928093" cy="928093"/>
              </a:xfrm>
              <a:prstGeom prst="rect">
                <a:avLst/>
              </a:prstGeom>
            </p:spPr>
          </p:pic>
        </p:grpSp>
        <p:grpSp>
          <p:nvGrpSpPr>
            <p:cNvPr id="34" name="グループ化 33">
              <a:extLst>
                <a:ext uri="{FF2B5EF4-FFF2-40B4-BE49-F238E27FC236}">
                  <a16:creationId xmlns:a16="http://schemas.microsoft.com/office/drawing/2014/main" id="{4055B17B-D4DB-4AF6-820F-E2FA207481F0}"/>
                </a:ext>
              </a:extLst>
            </p:cNvPr>
            <p:cNvGrpSpPr/>
            <p:nvPr/>
          </p:nvGrpSpPr>
          <p:grpSpPr>
            <a:xfrm>
              <a:off x="2725461" y="1953899"/>
              <a:ext cx="939884" cy="800282"/>
              <a:chOff x="-871384" y="3538227"/>
              <a:chExt cx="1073907" cy="914400"/>
            </a:xfrm>
            <a:solidFill>
              <a:schemeClr val="bg1"/>
            </a:solidFill>
          </p:grpSpPr>
          <p:pic>
            <p:nvPicPr>
              <p:cNvPr id="35" name="グラフィックス 34" descr="ベッド">
                <a:extLst>
                  <a:ext uri="{FF2B5EF4-FFF2-40B4-BE49-F238E27FC236}">
                    <a16:creationId xmlns:a16="http://schemas.microsoft.com/office/drawing/2014/main" id="{5918AA53-8445-4191-A5ED-E795BB521A8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71384" y="3538227"/>
                <a:ext cx="914400" cy="914400"/>
              </a:xfrm>
              <a:prstGeom prst="rect">
                <a:avLst/>
              </a:prstGeom>
            </p:spPr>
          </p:pic>
          <p:pic>
            <p:nvPicPr>
              <p:cNvPr id="36" name="グラフィックス 35" descr="しゃがむ">
                <a:extLst>
                  <a:ext uri="{FF2B5EF4-FFF2-40B4-BE49-F238E27FC236}">
                    <a16:creationId xmlns:a16="http://schemas.microsoft.com/office/drawing/2014/main" id="{13B7A58A-232E-4858-8A68-2AB45DB0D15D}"/>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07684" y="3589260"/>
                <a:ext cx="810207" cy="810205"/>
              </a:xfrm>
              <a:prstGeom prst="rect">
                <a:avLst/>
              </a:prstGeom>
            </p:spPr>
          </p:pic>
        </p:grpSp>
      </p:grpSp>
      <p:sp>
        <p:nvSpPr>
          <p:cNvPr id="42" name="スライド番号プレースホルダー 3">
            <a:extLst>
              <a:ext uri="{FF2B5EF4-FFF2-40B4-BE49-F238E27FC236}">
                <a16:creationId xmlns:a16="http://schemas.microsoft.com/office/drawing/2014/main" id="{1DFCDE5E-8449-4035-A3F9-1247D4BFAB25}"/>
              </a:ext>
            </a:extLst>
          </p:cNvPr>
          <p:cNvSpPr txBox="1">
            <a:spLocks/>
          </p:cNvSpPr>
          <p:nvPr/>
        </p:nvSpPr>
        <p:spPr>
          <a:xfrm>
            <a:off x="9564693" y="7033349"/>
            <a:ext cx="231103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43" name="テキスト ボックス 42">
            <a:extLst>
              <a:ext uri="{FF2B5EF4-FFF2-40B4-BE49-F238E27FC236}">
                <a16:creationId xmlns:a16="http://schemas.microsoft.com/office/drawing/2014/main" id="{4D96B45B-DF83-4C8D-B282-BF8E1C146965}"/>
              </a:ext>
            </a:extLst>
          </p:cNvPr>
          <p:cNvSpPr txBox="1"/>
          <p:nvPr/>
        </p:nvSpPr>
        <p:spPr>
          <a:xfrm>
            <a:off x="8803732" y="2043469"/>
            <a:ext cx="3438575" cy="837679"/>
          </a:xfrm>
          <a:prstGeom prst="roundRect">
            <a:avLst>
              <a:gd name="adj" fmla="val 10763"/>
            </a:avLst>
          </a:prstGeom>
          <a:solidFill>
            <a:schemeClr val="bg1"/>
          </a:solidFill>
          <a:ln w="19050">
            <a:solidFill>
              <a:schemeClr val="tx2"/>
            </a:solidFill>
          </a:ln>
        </p:spPr>
        <p:txBody>
          <a:bodyPr wrap="square" lIns="36000" tIns="108000" rIns="36000" bIns="36000" rtlCol="0">
            <a:spAutoFit/>
          </a:bodyPr>
          <a:lstStyle/>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Có</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nhiều</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công</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việc</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không</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hợp</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lý</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và</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lãng</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phí</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dẫn</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đến</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thiếu</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thời</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gian</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chăm</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sóc</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NCT. </a:t>
            </a:r>
            <a:endPar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Tốn</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thời</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gian</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để</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xem</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xét</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lại</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phương</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thức</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chăm</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sóc</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và</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nâng</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cao</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kỹ</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năng</a:t>
            </a:r>
            <a:r>
              <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a:t>
            </a:r>
          </a:p>
        </p:txBody>
      </p:sp>
      <p:cxnSp>
        <p:nvCxnSpPr>
          <p:cNvPr id="44" name="直線矢印コネクタ 43">
            <a:extLst>
              <a:ext uri="{FF2B5EF4-FFF2-40B4-BE49-F238E27FC236}">
                <a16:creationId xmlns:a16="http://schemas.microsoft.com/office/drawing/2014/main" id="{5C6CE943-89B4-4879-9B97-BF75438BC593}"/>
              </a:ext>
            </a:extLst>
          </p:cNvPr>
          <p:cNvCxnSpPr>
            <a:cxnSpLocks/>
          </p:cNvCxnSpPr>
          <p:nvPr/>
        </p:nvCxnSpPr>
        <p:spPr>
          <a:xfrm flipV="1">
            <a:off x="3374221" y="2491840"/>
            <a:ext cx="291804" cy="248834"/>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56D3715B-51CA-41B3-823A-43DD7F594152}"/>
              </a:ext>
            </a:extLst>
          </p:cNvPr>
          <p:cNvCxnSpPr>
            <a:cxnSpLocks/>
          </p:cNvCxnSpPr>
          <p:nvPr/>
        </p:nvCxnSpPr>
        <p:spPr>
          <a:xfrm flipH="1" flipV="1">
            <a:off x="6224638" y="2376063"/>
            <a:ext cx="478823" cy="20841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3B56263E-F648-4E54-8DDF-F14F5A6CE0F2}"/>
              </a:ext>
            </a:extLst>
          </p:cNvPr>
          <p:cNvCxnSpPr>
            <a:cxnSpLocks/>
          </p:cNvCxnSpPr>
          <p:nvPr/>
        </p:nvCxnSpPr>
        <p:spPr>
          <a:xfrm flipV="1">
            <a:off x="3935886" y="2489311"/>
            <a:ext cx="213033" cy="36631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7F07F23F-859B-4C8B-B790-8E7E33B2CE60}"/>
              </a:ext>
            </a:extLst>
          </p:cNvPr>
          <p:cNvCxnSpPr>
            <a:cxnSpLocks/>
          </p:cNvCxnSpPr>
          <p:nvPr/>
        </p:nvCxnSpPr>
        <p:spPr>
          <a:xfrm flipH="1" flipV="1">
            <a:off x="5313291" y="2541775"/>
            <a:ext cx="190903" cy="41976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矢印: ストライプ 47">
            <a:extLst>
              <a:ext uri="{FF2B5EF4-FFF2-40B4-BE49-F238E27FC236}">
                <a16:creationId xmlns:a16="http://schemas.microsoft.com/office/drawing/2014/main" id="{6AA97613-1A25-4A96-B9F0-E5189B559EB0}"/>
              </a:ext>
            </a:extLst>
          </p:cNvPr>
          <p:cNvSpPr/>
          <p:nvPr/>
        </p:nvSpPr>
        <p:spPr>
          <a:xfrm>
            <a:off x="8353784" y="2095752"/>
            <a:ext cx="449948" cy="772938"/>
          </a:xfrm>
          <a:prstGeom prst="stripedRight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endParaRPr>
          </a:p>
        </p:txBody>
      </p:sp>
      <p:sp>
        <p:nvSpPr>
          <p:cNvPr id="49" name="四角形: 角を丸くする 48">
            <a:extLst>
              <a:ext uri="{FF2B5EF4-FFF2-40B4-BE49-F238E27FC236}">
                <a16:creationId xmlns:a16="http://schemas.microsoft.com/office/drawing/2014/main" id="{8ED31BB8-B4E0-4734-BBE5-8219C19AE72A}"/>
              </a:ext>
            </a:extLst>
          </p:cNvPr>
          <p:cNvSpPr/>
          <p:nvPr/>
        </p:nvSpPr>
        <p:spPr>
          <a:xfrm>
            <a:off x="8794671" y="1817860"/>
            <a:ext cx="1023708" cy="355851"/>
          </a:xfrm>
          <a:prstGeom prst="round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2. </a:t>
            </a: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Các</a:t>
            </a: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vấn</a:t>
            </a: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đề</a:t>
            </a:r>
            <a:endParaRPr kumimoji="1" lang="ja-JP" altLang="en-US" sz="1200" b="1" i="0" u="none" strike="noStrike" kern="1200" cap="none" spc="0" normalizeH="0" baseline="0" noProof="0" dirty="0">
              <a:ln>
                <a:noFill/>
              </a:ln>
              <a:solidFill>
                <a:schemeClr val="bg1"/>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7B72CDE9-CBF9-4537-809A-4FD755B96B77}"/>
              </a:ext>
            </a:extLst>
          </p:cNvPr>
          <p:cNvSpPr txBox="1"/>
          <p:nvPr/>
        </p:nvSpPr>
        <p:spPr>
          <a:xfrm>
            <a:off x="8824673" y="3268594"/>
            <a:ext cx="3417634" cy="895770"/>
          </a:xfrm>
          <a:prstGeom prst="roundRect">
            <a:avLst>
              <a:gd name="adj" fmla="val 12731"/>
            </a:avLst>
          </a:prstGeom>
          <a:solidFill>
            <a:schemeClr val="bg1"/>
          </a:solidFill>
          <a:ln w="19050">
            <a:solidFill>
              <a:schemeClr val="tx2"/>
            </a:solidFill>
          </a:ln>
        </p:spPr>
        <p:txBody>
          <a:bodyPr wrap="square" lIns="36000" tIns="108000" rIns="36000" bIns="36000" rtlCol="0">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Để</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nâng</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cao</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hiệu</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quả</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cần</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xem</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xét</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sử</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dụng</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các</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thiệt</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bị</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có</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thể</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hoàn</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thành</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và</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hỗ</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trợ</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vận</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hành</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và</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có</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kế</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hoạch</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thay</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đổi</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vận</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hành</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endParaRPr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1" name="四角形: 角を丸くする 50">
            <a:extLst>
              <a:ext uri="{FF2B5EF4-FFF2-40B4-BE49-F238E27FC236}">
                <a16:creationId xmlns:a16="http://schemas.microsoft.com/office/drawing/2014/main" id="{42359639-BB83-4732-B156-8D22F29A36FB}"/>
              </a:ext>
            </a:extLst>
          </p:cNvPr>
          <p:cNvSpPr/>
          <p:nvPr/>
        </p:nvSpPr>
        <p:spPr>
          <a:xfrm>
            <a:off x="8803731" y="3017071"/>
            <a:ext cx="1205297" cy="355851"/>
          </a:xfrm>
          <a:prstGeom prst="round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3. </a:t>
            </a: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Phương</a:t>
            </a: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án</a:t>
            </a: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endParaRPr lang="ja-JP" altLang="en-US"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2" name="矢印: ストライプ 51">
            <a:extLst>
              <a:ext uri="{FF2B5EF4-FFF2-40B4-BE49-F238E27FC236}">
                <a16:creationId xmlns:a16="http://schemas.microsoft.com/office/drawing/2014/main" id="{8192EDC2-F9C6-4E71-9F3C-FE8FADC89512}"/>
              </a:ext>
            </a:extLst>
          </p:cNvPr>
          <p:cNvSpPr/>
          <p:nvPr/>
        </p:nvSpPr>
        <p:spPr>
          <a:xfrm rot="5400000">
            <a:off x="10303653" y="2726964"/>
            <a:ext cx="252000" cy="772938"/>
          </a:xfrm>
          <a:prstGeom prst="stripedRight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endParaRPr>
          </a:p>
        </p:txBody>
      </p:sp>
      <p:sp>
        <p:nvSpPr>
          <p:cNvPr id="53" name="四角形: 角を丸くする 52">
            <a:extLst>
              <a:ext uri="{FF2B5EF4-FFF2-40B4-BE49-F238E27FC236}">
                <a16:creationId xmlns:a16="http://schemas.microsoft.com/office/drawing/2014/main" id="{5BEEC5CF-011C-462F-9588-3DB74EE297CE}"/>
              </a:ext>
            </a:extLst>
          </p:cNvPr>
          <p:cNvSpPr/>
          <p:nvPr/>
        </p:nvSpPr>
        <p:spPr>
          <a:xfrm>
            <a:off x="4298658" y="4261200"/>
            <a:ext cx="6647509" cy="228846"/>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b="1" dirty="0" err="1">
                <a:solidFill>
                  <a:srgbClr val="FF0000"/>
                </a:solidFill>
                <a:latin typeface="Times New Roman" panose="02020603050405020304" pitchFamily="18" charset="0"/>
                <a:cs typeface="Times New Roman" panose="02020603050405020304" pitchFamily="18" charset="0"/>
              </a:rPr>
              <a:t>Giới</a:t>
            </a:r>
            <a:r>
              <a:rPr kumimoji="1" lang="en-US" altLang="ja-JP" sz="1400" b="1" dirty="0">
                <a:solidFill>
                  <a:srgbClr val="FF0000"/>
                </a:solidFill>
                <a:latin typeface="Times New Roman" panose="02020603050405020304" pitchFamily="18" charset="0"/>
                <a:cs typeface="Times New Roman" panose="02020603050405020304" pitchFamily="18" charset="0"/>
              </a:rPr>
              <a:t> </a:t>
            </a:r>
            <a:r>
              <a:rPr kumimoji="1" lang="en-US" altLang="ja-JP" sz="1400" b="1" dirty="0" err="1">
                <a:solidFill>
                  <a:srgbClr val="FF0000"/>
                </a:solidFill>
                <a:latin typeface="Times New Roman" panose="02020603050405020304" pitchFamily="18" charset="0"/>
                <a:cs typeface="Times New Roman" panose="02020603050405020304" pitchFamily="18" charset="0"/>
              </a:rPr>
              <a:t>thiệu</a:t>
            </a:r>
            <a:r>
              <a:rPr kumimoji="1" lang="en-US" altLang="ja-JP" sz="1400" b="1" dirty="0">
                <a:solidFill>
                  <a:srgbClr val="FF0000"/>
                </a:solidFill>
                <a:latin typeface="Times New Roman" panose="02020603050405020304" pitchFamily="18" charset="0"/>
                <a:cs typeface="Times New Roman" panose="02020603050405020304" pitchFamily="18" charset="0"/>
              </a:rPr>
              <a:t> </a:t>
            </a:r>
            <a:r>
              <a:rPr kumimoji="1" lang="en-US" altLang="ja-JP" sz="1400" b="1" dirty="0" err="1">
                <a:solidFill>
                  <a:srgbClr val="FF0000"/>
                </a:solidFill>
                <a:latin typeface="Times New Roman" panose="02020603050405020304" pitchFamily="18" charset="0"/>
                <a:cs typeface="Times New Roman" panose="02020603050405020304" pitchFamily="18" charset="0"/>
              </a:rPr>
              <a:t>rô</a:t>
            </a:r>
            <a:r>
              <a:rPr kumimoji="1" lang="en-US" altLang="ja-JP" sz="1400" b="1" dirty="0">
                <a:solidFill>
                  <a:srgbClr val="FF0000"/>
                </a:solidFill>
                <a:latin typeface="Times New Roman" panose="02020603050405020304" pitchFamily="18" charset="0"/>
                <a:cs typeface="Times New Roman" panose="02020603050405020304" pitchFamily="18" charset="0"/>
              </a:rPr>
              <a:t> </a:t>
            </a:r>
            <a:r>
              <a:rPr kumimoji="1" lang="en-US" altLang="ja-JP" sz="1400" b="1" dirty="0" err="1">
                <a:solidFill>
                  <a:srgbClr val="FF0000"/>
                </a:solidFill>
                <a:latin typeface="Times New Roman" panose="02020603050405020304" pitchFamily="18" charset="0"/>
                <a:cs typeface="Times New Roman" panose="02020603050405020304" pitchFamily="18" charset="0"/>
              </a:rPr>
              <a:t>bốt</a:t>
            </a:r>
            <a:r>
              <a:rPr kumimoji="1" lang="en-US" altLang="ja-JP" sz="1400" b="1" dirty="0">
                <a:solidFill>
                  <a:srgbClr val="FF0000"/>
                </a:solidFill>
                <a:latin typeface="Times New Roman" panose="02020603050405020304" pitchFamily="18" charset="0"/>
                <a:cs typeface="Times New Roman" panose="02020603050405020304" pitchFamily="18" charset="0"/>
              </a:rPr>
              <a:t> </a:t>
            </a:r>
            <a:r>
              <a:rPr kumimoji="1" lang="en-US" altLang="ja-JP" sz="1400" b="1" dirty="0" err="1">
                <a:solidFill>
                  <a:srgbClr val="FF0000"/>
                </a:solidFill>
                <a:latin typeface="Times New Roman" panose="02020603050405020304" pitchFamily="18" charset="0"/>
                <a:cs typeface="Times New Roman" panose="02020603050405020304" pitchFamily="18" charset="0"/>
              </a:rPr>
              <a:t>và</a:t>
            </a:r>
            <a:r>
              <a:rPr kumimoji="1" lang="en-US" altLang="ja-JP" sz="1400" b="1" dirty="0">
                <a:solidFill>
                  <a:srgbClr val="FF0000"/>
                </a:solidFill>
                <a:latin typeface="Times New Roman" panose="02020603050405020304" pitchFamily="18" charset="0"/>
                <a:cs typeface="Times New Roman" panose="02020603050405020304" pitchFamily="18" charset="0"/>
              </a:rPr>
              <a:t> </a:t>
            </a:r>
            <a:r>
              <a:rPr kumimoji="1" lang="en-US" altLang="ja-JP" sz="1400" b="1" dirty="0" err="1">
                <a:solidFill>
                  <a:srgbClr val="FF0000"/>
                </a:solidFill>
                <a:latin typeface="Times New Roman" panose="02020603050405020304" pitchFamily="18" charset="0"/>
                <a:cs typeface="Times New Roman" panose="02020603050405020304" pitchFamily="18" charset="0"/>
              </a:rPr>
              <a:t>công</a:t>
            </a:r>
            <a:r>
              <a:rPr kumimoji="1" lang="en-US" altLang="ja-JP" sz="1400" b="1" dirty="0">
                <a:solidFill>
                  <a:srgbClr val="FF0000"/>
                </a:solidFill>
                <a:latin typeface="Times New Roman" panose="02020603050405020304" pitchFamily="18" charset="0"/>
                <a:cs typeface="Times New Roman" panose="02020603050405020304" pitchFamily="18" charset="0"/>
              </a:rPr>
              <a:t> </a:t>
            </a:r>
            <a:r>
              <a:rPr kumimoji="1" lang="en-US" altLang="ja-JP" sz="1400" b="1" dirty="0" err="1">
                <a:solidFill>
                  <a:srgbClr val="FF0000"/>
                </a:solidFill>
                <a:latin typeface="Times New Roman" panose="02020603050405020304" pitchFamily="18" charset="0"/>
                <a:cs typeface="Times New Roman" panose="02020603050405020304" pitchFamily="18" charset="0"/>
              </a:rPr>
              <a:t>nghệ</a:t>
            </a:r>
            <a:r>
              <a:rPr kumimoji="1" lang="en-US" altLang="ja-JP" sz="1400" b="1" dirty="0">
                <a:solidFill>
                  <a:srgbClr val="FF0000"/>
                </a:solidFill>
                <a:latin typeface="Times New Roman" panose="02020603050405020304" pitchFamily="18" charset="0"/>
                <a:cs typeface="Times New Roman" panose="02020603050405020304" pitchFamily="18" charset="0"/>
              </a:rPr>
              <a:t> </a:t>
            </a:r>
            <a:r>
              <a:rPr kumimoji="1" lang="en-US" altLang="ja-JP" sz="1400" b="1" dirty="0" err="1">
                <a:solidFill>
                  <a:srgbClr val="FF0000"/>
                </a:solidFill>
                <a:latin typeface="Times New Roman" panose="02020603050405020304" pitchFamily="18" charset="0"/>
                <a:cs typeface="Times New Roman" panose="02020603050405020304" pitchFamily="18" charset="0"/>
              </a:rPr>
              <a:t>thông</a:t>
            </a:r>
            <a:r>
              <a:rPr kumimoji="1" lang="en-US" altLang="ja-JP" sz="1400" b="1" dirty="0">
                <a:solidFill>
                  <a:srgbClr val="FF0000"/>
                </a:solidFill>
                <a:latin typeface="Times New Roman" panose="02020603050405020304" pitchFamily="18" charset="0"/>
                <a:cs typeface="Times New Roman" panose="02020603050405020304" pitchFamily="18" charset="0"/>
              </a:rPr>
              <a:t> tin </a:t>
            </a:r>
            <a:r>
              <a:rPr kumimoji="1" lang="en-US" altLang="ja-JP" sz="1400" b="1" dirty="0" err="1">
                <a:solidFill>
                  <a:srgbClr val="FF0000"/>
                </a:solidFill>
                <a:latin typeface="Times New Roman" panose="02020603050405020304" pitchFamily="18" charset="0"/>
                <a:cs typeface="Times New Roman" panose="02020603050405020304" pitchFamily="18" charset="0"/>
              </a:rPr>
              <a:t>trong</a:t>
            </a:r>
            <a:r>
              <a:rPr kumimoji="1" lang="en-US" altLang="ja-JP" sz="1400" b="1" dirty="0">
                <a:solidFill>
                  <a:srgbClr val="FF0000"/>
                </a:solidFill>
                <a:latin typeface="Times New Roman" panose="02020603050405020304" pitchFamily="18" charset="0"/>
                <a:cs typeface="Times New Roman" panose="02020603050405020304" pitchFamily="18" charset="0"/>
              </a:rPr>
              <a:t> </a:t>
            </a:r>
            <a:r>
              <a:rPr kumimoji="1" lang="en-US" altLang="ja-JP" sz="1400" b="1" dirty="0" err="1">
                <a:solidFill>
                  <a:srgbClr val="FF0000"/>
                </a:solidFill>
                <a:latin typeface="Times New Roman" panose="02020603050405020304" pitchFamily="18" charset="0"/>
                <a:cs typeface="Times New Roman" panose="02020603050405020304" pitchFamily="18" charset="0"/>
              </a:rPr>
              <a:t>chăm</a:t>
            </a:r>
            <a:r>
              <a:rPr kumimoji="1" lang="en-US" altLang="ja-JP" sz="1400" b="1" dirty="0">
                <a:solidFill>
                  <a:srgbClr val="FF0000"/>
                </a:solidFill>
                <a:latin typeface="Times New Roman" panose="02020603050405020304" pitchFamily="18" charset="0"/>
                <a:cs typeface="Times New Roman" panose="02020603050405020304" pitchFamily="18" charset="0"/>
              </a:rPr>
              <a:t> </a:t>
            </a:r>
            <a:r>
              <a:rPr kumimoji="1" lang="en-US" altLang="ja-JP" sz="1400" b="1" dirty="0" err="1">
                <a:solidFill>
                  <a:srgbClr val="FF0000"/>
                </a:solidFill>
                <a:latin typeface="Times New Roman" panose="02020603050405020304" pitchFamily="18" charset="0"/>
                <a:cs typeface="Times New Roman" panose="02020603050405020304" pitchFamily="18" charset="0"/>
              </a:rPr>
              <a:t>có</a:t>
            </a:r>
            <a:r>
              <a:rPr kumimoji="1" lang="en-US" altLang="ja-JP" sz="1400" b="1" dirty="0">
                <a:solidFill>
                  <a:srgbClr val="FF0000"/>
                </a:solidFill>
                <a:latin typeface="Times New Roman" panose="02020603050405020304" pitchFamily="18" charset="0"/>
                <a:cs typeface="Times New Roman" panose="02020603050405020304" pitchFamily="18" charset="0"/>
              </a:rPr>
              <a:t> NCT</a:t>
            </a:r>
            <a:endParaRPr kumimoji="1" lang="ja-JP" altLang="en-US" sz="1400" b="1" dirty="0">
              <a:solidFill>
                <a:srgbClr val="FF0000"/>
              </a:solidFill>
              <a:latin typeface="Times New Roman" panose="02020603050405020304" pitchFamily="18" charset="0"/>
              <a:cs typeface="Times New Roman" panose="02020603050405020304" pitchFamily="18" charset="0"/>
            </a:endParaRPr>
          </a:p>
        </p:txBody>
      </p:sp>
      <p:sp>
        <p:nvSpPr>
          <p:cNvPr id="54" name="四角形: 角を丸くする 148">
            <a:extLst>
              <a:ext uri="{FF2B5EF4-FFF2-40B4-BE49-F238E27FC236}">
                <a16:creationId xmlns:a16="http://schemas.microsoft.com/office/drawing/2014/main" id="{76C3F36A-131C-4CDA-8213-A0BDEFCDFD11}"/>
              </a:ext>
            </a:extLst>
          </p:cNvPr>
          <p:cNvSpPr/>
          <p:nvPr/>
        </p:nvSpPr>
        <p:spPr>
          <a:xfrm>
            <a:off x="1580225" y="1813880"/>
            <a:ext cx="1448453" cy="370304"/>
          </a:xfrm>
          <a:prstGeom prst="round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228600" marR="0" lvl="0" indent="-228600" algn="ctr" defTabSz="914400" rtl="0" eaLnBrk="1" fontAlgn="auto" latinLnBrk="0" hangingPunct="1">
              <a:lnSpc>
                <a:spcPct val="100000"/>
              </a:lnSpc>
              <a:spcBef>
                <a:spcPts val="0"/>
              </a:spcBef>
              <a:spcAft>
                <a:spcPts val="0"/>
              </a:spcAft>
              <a:buClrTx/>
              <a:buSzTx/>
              <a:buFontTx/>
              <a:buAutoNum type="arabicPeriod"/>
              <a:tabLst/>
              <a:defRPr/>
            </a:pPr>
            <a:r>
              <a:rPr kumimoji="1"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Tình</a:t>
            </a:r>
            <a:r>
              <a:rPr kumimoji="1"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hình</a:t>
            </a:r>
            <a:r>
              <a:rPr kumimoji="1"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p>
          <a:p>
            <a:pPr marR="0" lvl="0" algn="ctr" defTabSz="914400" rtl="0" eaLnBrk="1" fontAlgn="auto" latinLnBrk="0" hangingPunct="1">
              <a:lnSpc>
                <a:spcPct val="100000"/>
              </a:lnSpc>
              <a:spcBef>
                <a:spcPts val="0"/>
              </a:spcBef>
              <a:spcAft>
                <a:spcPts val="0"/>
              </a:spcAft>
              <a:buClrTx/>
              <a:buSzTx/>
              <a:tabLst/>
              <a:defRPr/>
            </a:pPr>
            <a:r>
              <a:rPr kumimoji="1"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hiện</a:t>
            </a:r>
            <a:r>
              <a:rPr kumimoji="1"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tại</a:t>
            </a:r>
            <a:endParaRPr kumimoji="1" lang="ja-JP" altLang="en-US" sz="1200" b="1" i="0" u="none" strike="noStrike" kern="1200" cap="none" spc="0" normalizeH="0" baseline="0" noProof="0" dirty="0">
              <a:ln>
                <a:noFill/>
              </a:ln>
              <a:solidFill>
                <a:schemeClr val="bg1"/>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5" name="正方形/長方形 54">
            <a:extLst>
              <a:ext uri="{FF2B5EF4-FFF2-40B4-BE49-F238E27FC236}">
                <a16:creationId xmlns:a16="http://schemas.microsoft.com/office/drawing/2014/main" id="{310BE787-E500-4919-ACC1-4AA32F806429}"/>
              </a:ext>
            </a:extLst>
          </p:cNvPr>
          <p:cNvSpPr/>
          <p:nvPr/>
        </p:nvSpPr>
        <p:spPr>
          <a:xfrm>
            <a:off x="1065321" y="4473572"/>
            <a:ext cx="11606104" cy="2880000"/>
          </a:xfrm>
          <a:prstGeom prst="rect">
            <a:avLst/>
          </a:prstGeom>
          <a:solidFill>
            <a:srgbClr val="F6EDDA"/>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6" name="四角形: 角を丸くする 55">
            <a:extLst>
              <a:ext uri="{FF2B5EF4-FFF2-40B4-BE49-F238E27FC236}">
                <a16:creationId xmlns:a16="http://schemas.microsoft.com/office/drawing/2014/main" id="{068E7D7D-681F-495C-B12D-3EE6A1854AC0}"/>
              </a:ext>
            </a:extLst>
          </p:cNvPr>
          <p:cNvSpPr/>
          <p:nvPr/>
        </p:nvSpPr>
        <p:spPr>
          <a:xfrm>
            <a:off x="1580225" y="4732059"/>
            <a:ext cx="6728940" cy="2556000"/>
          </a:xfrm>
          <a:prstGeom prst="roundRect">
            <a:avLst>
              <a:gd name="adj" fmla="val 4190"/>
            </a:avLst>
          </a:prstGeom>
          <a:solidFill>
            <a:schemeClr val="bg1"/>
          </a:solidFill>
          <a:ln w="19050">
            <a:solidFill>
              <a:srgbClr val="E4C87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7" name="テキスト ボックス 56">
            <a:extLst>
              <a:ext uri="{FF2B5EF4-FFF2-40B4-BE49-F238E27FC236}">
                <a16:creationId xmlns:a16="http://schemas.microsoft.com/office/drawing/2014/main" id="{049B94B7-FA0E-45BE-AE57-048D7EEDBEEE}"/>
              </a:ext>
            </a:extLst>
          </p:cNvPr>
          <p:cNvSpPr txBox="1"/>
          <p:nvPr/>
        </p:nvSpPr>
        <p:spPr>
          <a:xfrm>
            <a:off x="5184383" y="4895230"/>
            <a:ext cx="1725170" cy="36933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Reduced burden by automating recording</a:t>
            </a:r>
            <a:endParaRPr kumimoji="1" lang="ja-JP" altLang="en-US" sz="1200" b="1" i="0" u="sng"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91B3F1D3-EDCE-43BF-A78D-948CBCBDBE86}"/>
              </a:ext>
            </a:extLst>
          </p:cNvPr>
          <p:cNvSpPr txBox="1"/>
          <p:nvPr/>
        </p:nvSpPr>
        <p:spPr>
          <a:xfrm>
            <a:off x="5132691" y="6327272"/>
            <a:ext cx="1550096" cy="807913"/>
          </a:xfrm>
          <a:prstGeom prst="rect">
            <a:avLst/>
          </a:prstGeom>
          <a:noFill/>
          <a:ln>
            <a:noFill/>
          </a:ln>
        </p:spPr>
        <p:txBody>
          <a:bodyPr wrap="square" lIns="0" tIns="0" rIns="0" bIns="0" rtlCol="0">
            <a:spAutoFit/>
          </a:bodyPr>
          <a:lstStyle/>
          <a:p>
            <a:pPr algn="ct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Một</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nhân</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viên</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chăm</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sóc</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cũng</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có</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thể</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hỗ</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trợ</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di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chuyển</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bằng</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các</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thiết</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bị</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trợ</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giúp</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Các</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nhân</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viên</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chăm</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sóc</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khác</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có</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thể</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làm</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việc</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khác</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p>
        </p:txBody>
      </p:sp>
      <p:sp>
        <p:nvSpPr>
          <p:cNvPr id="59" name="テキスト ボックス 58">
            <a:extLst>
              <a:ext uri="{FF2B5EF4-FFF2-40B4-BE49-F238E27FC236}">
                <a16:creationId xmlns:a16="http://schemas.microsoft.com/office/drawing/2014/main" id="{CDBEFDEC-6232-4A5C-8C44-339720E74B70}"/>
              </a:ext>
            </a:extLst>
          </p:cNvPr>
          <p:cNvSpPr txBox="1"/>
          <p:nvPr/>
        </p:nvSpPr>
        <p:spPr>
          <a:xfrm>
            <a:off x="3348805" y="6471204"/>
            <a:ext cx="1732162" cy="80791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Các</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thông</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tin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sức</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khỏe</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quan</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trọng</a:t>
            </a:r>
            <a: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được</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kết</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nối</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tự</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động</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với</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hệ</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thống</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thông</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tin. </a:t>
            </a:r>
            <a:b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Giảm</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thời</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gian</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ghi</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lại</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thông</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tin </a:t>
            </a:r>
          </a:p>
        </p:txBody>
      </p:sp>
      <p:sp>
        <p:nvSpPr>
          <p:cNvPr id="60" name="テキスト ボックス 59">
            <a:extLst>
              <a:ext uri="{FF2B5EF4-FFF2-40B4-BE49-F238E27FC236}">
                <a16:creationId xmlns:a16="http://schemas.microsoft.com/office/drawing/2014/main" id="{3E2FD4F9-E0D6-4D75-A095-2E04A94263FD}"/>
              </a:ext>
            </a:extLst>
          </p:cNvPr>
          <p:cNvSpPr txBox="1"/>
          <p:nvPr/>
        </p:nvSpPr>
        <p:spPr>
          <a:xfrm>
            <a:off x="1766079" y="6186010"/>
            <a:ext cx="1500321" cy="807913"/>
          </a:xfrm>
          <a:prstGeom prst="rect">
            <a:avLst/>
          </a:prstGeom>
          <a:noFill/>
          <a:ln>
            <a:noFill/>
          </a:ln>
        </p:spPr>
        <p:txBody>
          <a:bodyPr wrap="square" lIns="0" tIns="0" rIns="0" bIns="0" rtlCol="0">
            <a:spAutoFit/>
          </a:bodyPr>
          <a:lstStyle/>
          <a:p>
            <a:pPr lvl="0"/>
            <a:r>
              <a:rPr lang="en-US" altLang="ja-JP" sz="1050" dirty="0" err="1">
                <a:solidFill>
                  <a:srgbClr val="000000"/>
                </a:solidFill>
                <a:latin typeface="Times New Roman" panose="02020603050405020304" pitchFamily="18" charset="0"/>
                <a:ea typeface="+mj-ea"/>
                <a:cs typeface="Times New Roman" panose="02020603050405020304" pitchFamily="18" charset="0"/>
              </a:rPr>
              <a:t>Có</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r>
              <a:rPr lang="en-US" altLang="ja-JP" sz="1050" dirty="0" err="1">
                <a:solidFill>
                  <a:srgbClr val="000000"/>
                </a:solidFill>
                <a:latin typeface="Times New Roman" panose="02020603050405020304" pitchFamily="18" charset="0"/>
                <a:ea typeface="+mj-ea"/>
                <a:cs typeface="Times New Roman" panose="02020603050405020304" pitchFamily="18" charset="0"/>
              </a:rPr>
              <a:t>thể</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r>
              <a:rPr lang="en-US" altLang="ja-JP" sz="1050" dirty="0" err="1">
                <a:solidFill>
                  <a:srgbClr val="000000"/>
                </a:solidFill>
                <a:latin typeface="Times New Roman" panose="02020603050405020304" pitchFamily="18" charset="0"/>
                <a:ea typeface="+mj-ea"/>
                <a:cs typeface="Times New Roman" panose="02020603050405020304" pitchFamily="18" charset="0"/>
              </a:rPr>
              <a:t>quan</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r>
              <a:rPr lang="en-US" altLang="ja-JP" sz="1050" dirty="0" err="1">
                <a:solidFill>
                  <a:srgbClr val="000000"/>
                </a:solidFill>
                <a:latin typeface="Times New Roman" panose="02020603050405020304" pitchFamily="18" charset="0"/>
                <a:ea typeface="+mj-ea"/>
                <a:cs typeface="Times New Roman" panose="02020603050405020304" pitchFamily="18" charset="0"/>
              </a:rPr>
              <a:t>sát</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r>
              <a:rPr lang="en-US" altLang="ja-JP" sz="1050" dirty="0" err="1">
                <a:solidFill>
                  <a:srgbClr val="000000"/>
                </a:solidFill>
                <a:latin typeface="Times New Roman" panose="02020603050405020304" pitchFamily="18" charset="0"/>
                <a:ea typeface="+mj-ea"/>
                <a:cs typeface="Times New Roman" panose="02020603050405020304" pitchFamily="18" charset="0"/>
              </a:rPr>
              <a:t>từ</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r>
              <a:rPr lang="en-US" altLang="ja-JP" sz="1050" dirty="0" err="1">
                <a:solidFill>
                  <a:srgbClr val="000000"/>
                </a:solidFill>
                <a:latin typeface="Times New Roman" panose="02020603050405020304" pitchFamily="18" charset="0"/>
                <a:ea typeface="+mj-ea"/>
                <a:cs typeface="Times New Roman" panose="02020603050405020304" pitchFamily="18" charset="0"/>
              </a:rPr>
              <a:t>xa</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r>
              <a:rPr lang="en-US" altLang="ja-JP" sz="1050" dirty="0" err="1">
                <a:solidFill>
                  <a:srgbClr val="000000"/>
                </a:solidFill>
                <a:latin typeface="Times New Roman" panose="02020603050405020304" pitchFamily="18" charset="0"/>
                <a:ea typeface="+mj-ea"/>
                <a:cs typeface="Times New Roman" panose="02020603050405020304" pitchFamily="18" charset="0"/>
              </a:rPr>
              <a:t>bằng</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r>
              <a:rPr lang="en-US" altLang="ja-JP" sz="1050" dirty="0" err="1">
                <a:solidFill>
                  <a:srgbClr val="000000"/>
                </a:solidFill>
                <a:latin typeface="Times New Roman" panose="02020603050405020304" pitchFamily="18" charset="0"/>
                <a:ea typeface="+mj-ea"/>
                <a:cs typeface="Times New Roman" panose="02020603050405020304" pitchFamily="18" charset="0"/>
              </a:rPr>
              <a:t>thiết</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r>
              <a:rPr lang="en-US" altLang="ja-JP" sz="1050" dirty="0" err="1">
                <a:solidFill>
                  <a:srgbClr val="000000"/>
                </a:solidFill>
                <a:latin typeface="Times New Roman" panose="02020603050405020304" pitchFamily="18" charset="0"/>
                <a:ea typeface="+mj-ea"/>
                <a:cs typeface="Times New Roman" panose="02020603050405020304" pitchFamily="18" charset="0"/>
              </a:rPr>
              <a:t>bị</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r>
              <a:rPr lang="en-US" altLang="ja-JP" sz="1050" dirty="0" err="1">
                <a:solidFill>
                  <a:srgbClr val="000000"/>
                </a:solidFill>
                <a:latin typeface="Times New Roman" panose="02020603050405020304" pitchFamily="18" charset="0"/>
                <a:ea typeface="+mj-ea"/>
                <a:cs typeface="Times New Roman" panose="02020603050405020304" pitchFamily="18" charset="0"/>
              </a:rPr>
              <a:t>giám</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r>
              <a:rPr lang="en-US" altLang="ja-JP" sz="1050" dirty="0" err="1">
                <a:solidFill>
                  <a:srgbClr val="000000"/>
                </a:solidFill>
                <a:latin typeface="Times New Roman" panose="02020603050405020304" pitchFamily="18" charset="0"/>
                <a:ea typeface="+mj-ea"/>
                <a:cs typeface="Times New Roman" panose="02020603050405020304" pitchFamily="18" charset="0"/>
              </a:rPr>
              <a:t>sát</a:t>
            </a:r>
            <a:r>
              <a:rPr lang="en-US" altLang="ja-JP" sz="1050" dirty="0">
                <a:solidFill>
                  <a:srgbClr val="000000"/>
                </a:solidFill>
                <a:latin typeface="Times New Roman" panose="02020603050405020304" pitchFamily="18" charset="0"/>
                <a:ea typeface="+mj-ea"/>
                <a:cs typeface="Times New Roman" panose="02020603050405020304" pitchFamily="18" charset="0"/>
              </a:rPr>
              <a:t> </a:t>
            </a:r>
          </a:p>
          <a:p>
            <a:pPr lvl="0"/>
            <a:r>
              <a:rPr lang="ja-JP" altLang="en-US" sz="1050" dirty="0">
                <a:solidFill>
                  <a:srgbClr val="000000"/>
                </a:solidFill>
                <a:latin typeface="Times New Roman" panose="02020603050405020304" pitchFamily="18" charset="0"/>
                <a:ea typeface="+mj-ea"/>
                <a:cs typeface="Times New Roman" panose="02020603050405020304" pitchFamily="18" charset="0"/>
              </a:rPr>
              <a:t>➡</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mj-ea"/>
                <a:cs typeface="Times New Roman" panose="02020603050405020304" pitchFamily="18" charset="0"/>
              </a:rPr>
              <a:t>Giảm</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mj-ea"/>
                <a:cs typeface="Times New Roman" panose="02020603050405020304" pitchFamily="18" charset="0"/>
              </a:rPr>
              <a:t>thời</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mj-ea"/>
                <a:cs typeface="Times New Roman" panose="02020603050405020304" pitchFamily="18" charset="0"/>
              </a:rPr>
              <a:t>gian</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mj-ea"/>
                <a:cs typeface="Times New Roman" panose="02020603050405020304" pitchFamily="18" charset="0"/>
              </a:rPr>
              <a:t>thăm</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mj-ea"/>
                <a:cs typeface="Times New Roman" panose="02020603050405020304" pitchFamily="18" charset="0"/>
              </a:rPr>
              <a:t>khám</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mj-ea"/>
                <a:cs typeface="Times New Roman" panose="02020603050405020304" pitchFamily="18" charset="0"/>
              </a:rPr>
              <a:t>và</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mj-ea"/>
                <a:cs typeface="Times New Roman" panose="02020603050405020304" pitchFamily="18" charset="0"/>
              </a:rPr>
              <a:t>kiểm</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mj-ea"/>
                <a:cs typeface="Times New Roman" panose="02020603050405020304" pitchFamily="18" charset="0"/>
              </a:rPr>
              <a:t>tra</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mj-ea"/>
                <a:cs typeface="Times New Roman" panose="02020603050405020304" pitchFamily="18" charset="0"/>
              </a:rPr>
              <a:t>tại</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mj-ea"/>
                <a:cs typeface="Times New Roman" panose="02020603050405020304" pitchFamily="18" charset="0"/>
              </a:rPr>
              <a:t>phòng</a:t>
            </a:r>
            <a:r>
              <a:rPr lang="en-US" altLang="ja-JP" sz="1050" b="1" u="sng" dirty="0">
                <a:solidFill>
                  <a:srgbClr val="FF0000"/>
                </a:solidFill>
                <a:latin typeface="Times New Roman" panose="02020603050405020304" pitchFamily="18" charset="0"/>
                <a:ea typeface="+mj-ea"/>
                <a:cs typeface="Times New Roman" panose="02020603050405020304" pitchFamily="18" charset="0"/>
              </a:rPr>
              <a:t> </a:t>
            </a:r>
            <a:endParaRPr lang="ja-JP" altLang="en-US" sz="1050" b="1" u="sng" dirty="0">
              <a:solidFill>
                <a:srgbClr val="FF0000"/>
              </a:solidFill>
              <a:latin typeface="Times New Roman" panose="02020603050405020304" pitchFamily="18" charset="0"/>
              <a:ea typeface="+mj-ea"/>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82D834AF-F274-4647-BACA-7F34C2F2A1A4}"/>
              </a:ext>
            </a:extLst>
          </p:cNvPr>
          <p:cNvSpPr txBox="1"/>
          <p:nvPr/>
        </p:nvSpPr>
        <p:spPr>
          <a:xfrm>
            <a:off x="6752966" y="6297445"/>
            <a:ext cx="1478861" cy="646331"/>
          </a:xfrm>
          <a:prstGeom prst="rect">
            <a:avLst/>
          </a:prstGeom>
          <a:noFill/>
          <a:ln>
            <a:noFill/>
          </a:ln>
        </p:spPr>
        <p:txBody>
          <a:bodyPr wrap="square" lIns="0" tIns="0" rIns="0" bIns="0" rtlCol="0">
            <a:spAutoFit/>
          </a:bodyPr>
          <a:lstStyle/>
          <a:p>
            <a:pPr lvl="0" algn="ctr">
              <a:defRPr/>
            </a:pP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Báo</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cáo</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liên</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lạc</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tư</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vấn</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thông</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qua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máy</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điện</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50" dirty="0" err="1">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đàm</a:t>
            </a:r>
            <a:r>
              <a:rPr kumimoji="1" lang="en-US" altLang="ja-JP"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05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Giảm</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thời</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gian</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không</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cần</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50" b="1" u="sng"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thiết</a:t>
            </a:r>
            <a:r>
              <a:rPr lang="en-US" altLang="ja-JP" sz="1050" b="1" u="sng"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endParaRPr kumimoji="1" lang="en-US" altLang="ja-JP" sz="1050" b="1" i="0" u="sng"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62" name="スライド番号プレースホルダー 3">
            <a:extLst>
              <a:ext uri="{FF2B5EF4-FFF2-40B4-BE49-F238E27FC236}">
                <a16:creationId xmlns:a16="http://schemas.microsoft.com/office/drawing/2014/main" id="{3D7381E2-B672-48FB-97FB-55D650BA2315}"/>
              </a:ext>
            </a:extLst>
          </p:cNvPr>
          <p:cNvSpPr txBox="1">
            <a:spLocks/>
          </p:cNvSpPr>
          <p:nvPr/>
        </p:nvSpPr>
        <p:spPr>
          <a:xfrm>
            <a:off x="9564693" y="7033349"/>
            <a:ext cx="231103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pic>
        <p:nvPicPr>
          <p:cNvPr id="63" name="図 62">
            <a:extLst>
              <a:ext uri="{FF2B5EF4-FFF2-40B4-BE49-F238E27FC236}">
                <a16:creationId xmlns:a16="http://schemas.microsoft.com/office/drawing/2014/main" id="{D6E4C579-B107-489E-80F8-4B998E6E45DE}"/>
              </a:ext>
            </a:extLst>
          </p:cNvPr>
          <p:cNvPicPr>
            <a:picLocks noChangeAspect="1"/>
          </p:cNvPicPr>
          <p:nvPr/>
        </p:nvPicPr>
        <p:blipFill>
          <a:blip r:embed="rId25"/>
          <a:stretch>
            <a:fillRect/>
          </a:stretch>
        </p:blipFill>
        <p:spPr>
          <a:xfrm>
            <a:off x="2343438" y="5405381"/>
            <a:ext cx="1094386" cy="768615"/>
          </a:xfrm>
          <a:prstGeom prst="rect">
            <a:avLst/>
          </a:prstGeom>
        </p:spPr>
      </p:pic>
      <p:cxnSp>
        <p:nvCxnSpPr>
          <p:cNvPr id="64" name="直線矢印コネクタ 63">
            <a:extLst>
              <a:ext uri="{FF2B5EF4-FFF2-40B4-BE49-F238E27FC236}">
                <a16:creationId xmlns:a16="http://schemas.microsoft.com/office/drawing/2014/main" id="{BD050DEE-C19A-4291-8574-D884C37737A5}"/>
              </a:ext>
            </a:extLst>
          </p:cNvPr>
          <p:cNvCxnSpPr>
            <a:cxnSpLocks/>
          </p:cNvCxnSpPr>
          <p:nvPr/>
        </p:nvCxnSpPr>
        <p:spPr>
          <a:xfrm flipV="1">
            <a:off x="3494083" y="5497087"/>
            <a:ext cx="296000" cy="248073"/>
          </a:xfrm>
          <a:prstGeom prst="straightConnector1">
            <a:avLst/>
          </a:prstGeom>
          <a:ln w="38100">
            <a:solidFill>
              <a:srgbClr val="E4C87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8612D7D9-E010-4814-A580-1E3819065332}"/>
              </a:ext>
            </a:extLst>
          </p:cNvPr>
          <p:cNvCxnSpPr>
            <a:cxnSpLocks/>
          </p:cNvCxnSpPr>
          <p:nvPr/>
        </p:nvCxnSpPr>
        <p:spPr>
          <a:xfrm flipH="1" flipV="1">
            <a:off x="6197054" y="5477584"/>
            <a:ext cx="306485" cy="289993"/>
          </a:xfrm>
          <a:prstGeom prst="straightConnector1">
            <a:avLst/>
          </a:prstGeom>
          <a:ln w="38100">
            <a:solidFill>
              <a:srgbClr val="E4C87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12DB0689-ABCD-4866-9CCA-63E18BDDAF70}"/>
              </a:ext>
            </a:extLst>
          </p:cNvPr>
          <p:cNvCxnSpPr>
            <a:cxnSpLocks/>
          </p:cNvCxnSpPr>
          <p:nvPr/>
        </p:nvCxnSpPr>
        <p:spPr>
          <a:xfrm flipV="1">
            <a:off x="4405705" y="5633047"/>
            <a:ext cx="189733" cy="269127"/>
          </a:xfrm>
          <a:prstGeom prst="straightConnector1">
            <a:avLst/>
          </a:prstGeom>
          <a:ln w="38100">
            <a:solidFill>
              <a:srgbClr val="E4C87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64F65CD9-AA38-4B71-A9A3-8CDBC02EFF6B}"/>
              </a:ext>
            </a:extLst>
          </p:cNvPr>
          <p:cNvCxnSpPr>
            <a:cxnSpLocks/>
          </p:cNvCxnSpPr>
          <p:nvPr/>
        </p:nvCxnSpPr>
        <p:spPr>
          <a:xfrm flipH="1" flipV="1">
            <a:off x="5347613" y="5627320"/>
            <a:ext cx="204936" cy="306686"/>
          </a:xfrm>
          <a:prstGeom prst="straightConnector1">
            <a:avLst/>
          </a:prstGeom>
          <a:ln w="38100">
            <a:solidFill>
              <a:srgbClr val="E4C87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2FCB7ED7-9DBF-4EF2-89D3-DAEED1C7A935}"/>
              </a:ext>
            </a:extLst>
          </p:cNvPr>
          <p:cNvSpPr txBox="1"/>
          <p:nvPr/>
        </p:nvSpPr>
        <p:spPr>
          <a:xfrm>
            <a:off x="8855456" y="4732059"/>
            <a:ext cx="3520016" cy="2563259"/>
          </a:xfrm>
          <a:prstGeom prst="roundRect">
            <a:avLst>
              <a:gd name="adj" fmla="val 5616"/>
            </a:avLst>
          </a:prstGeom>
          <a:solidFill>
            <a:schemeClr val="bg1"/>
          </a:solidFill>
          <a:ln w="19050">
            <a:solidFill>
              <a:srgbClr val="E4C878"/>
            </a:solidFill>
          </a:ln>
        </p:spPr>
        <p:txBody>
          <a:bodyPr wrap="square" lIns="36000" tIns="108000" rIns="36000" bIns="36000" rtlCol="0" anchor="t" anchorCtr="0">
            <a:noAutofit/>
          </a:bodyPr>
          <a:lstStyle/>
          <a:p>
            <a:pPr marL="171450" lvl="0" indent="-171450">
              <a:buFont typeface="Arial" panose="020B0604020202020204" pitchFamily="34" charset="0"/>
              <a:buChar char="•"/>
              <a:defRPr/>
            </a:pP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Giảm</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các</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công</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việc</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không</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hợp</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lý</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và</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lãng</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phí</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p>
          <a:p>
            <a:pPr marL="171450" lvl="0" indent="-171450">
              <a:buFont typeface="Arial" panose="020B0604020202020204" pitchFamily="34" charset="0"/>
              <a:buChar char="•"/>
              <a:defRPr/>
            </a:pP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Giảm</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thiểu</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căng</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thẳng</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cho</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nhân</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viên</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chăm</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sóc</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tăng</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thời</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gian</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chăm</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sóc</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và</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nâng</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cao</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chất</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lượng</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chăm</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sóc</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NCT </a:t>
            </a:r>
          </a:p>
          <a:p>
            <a:pPr marL="171450" lvl="0" indent="-171450">
              <a:buFont typeface="Arial" panose="020B0604020202020204" pitchFamily="34" charset="0"/>
              <a:buChar char="•"/>
              <a:defRPr/>
            </a:pP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Đảm</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bảo</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thời</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gian</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để</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phát</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triển</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nguồn</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nhân</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lực</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và</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hỗ</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trợ</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NCT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chăm</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sóc</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giao</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tiếp</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khi</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rảnh</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100" dirty="0" err="1">
                <a:latin typeface="Times New Roman" panose="02020603050405020304" pitchFamily="18" charset="0"/>
                <a:ea typeface="ＭＳ ゴシック" panose="020B0609070205080204" pitchFamily="49" charset="-128"/>
                <a:cs typeface="Times New Roman" panose="02020603050405020304" pitchFamily="18" charset="0"/>
              </a:rPr>
              <a:t>rỗi</a:t>
            </a:r>
            <a:r>
              <a:rPr lang="en-US" altLang="ja-JP" sz="1100" dirty="0">
                <a:latin typeface="Times New Roman" panose="02020603050405020304" pitchFamily="18" charset="0"/>
                <a:ea typeface="ＭＳ ゴシック" panose="020B0609070205080204" pitchFamily="49" charset="-128"/>
                <a:cs typeface="Times New Roman" panose="02020603050405020304" pitchFamily="18" charset="0"/>
              </a:rPr>
              <a:t> </a:t>
            </a:r>
          </a:p>
        </p:txBody>
      </p:sp>
      <p:sp>
        <p:nvSpPr>
          <p:cNvPr id="69" name="四角形: 角を丸くする 68">
            <a:extLst>
              <a:ext uri="{FF2B5EF4-FFF2-40B4-BE49-F238E27FC236}">
                <a16:creationId xmlns:a16="http://schemas.microsoft.com/office/drawing/2014/main" id="{AB77CE4D-1D00-4BF9-A73E-E6C302AED406}"/>
              </a:ext>
            </a:extLst>
          </p:cNvPr>
          <p:cNvSpPr/>
          <p:nvPr/>
        </p:nvSpPr>
        <p:spPr>
          <a:xfrm>
            <a:off x="8855456" y="4597864"/>
            <a:ext cx="1296000" cy="288000"/>
          </a:xfrm>
          <a:prstGeom prst="roundRect">
            <a:avLst/>
          </a:prstGeom>
          <a:solidFill>
            <a:srgbClr val="E4C878"/>
          </a:solidFill>
          <a:ln w="19050">
            <a:solidFill>
              <a:srgbClr val="E4C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5. </a:t>
            </a: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Hiệu</a:t>
            </a: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quả</a:t>
            </a:r>
            <a:endParaRPr lang="ja-JP" altLang="en-US"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70" name="矢印: ストライプ 69">
            <a:extLst>
              <a:ext uri="{FF2B5EF4-FFF2-40B4-BE49-F238E27FC236}">
                <a16:creationId xmlns:a16="http://schemas.microsoft.com/office/drawing/2014/main" id="{A8561E8F-8FE4-4A12-B4BE-BCD520E1C37F}"/>
              </a:ext>
            </a:extLst>
          </p:cNvPr>
          <p:cNvSpPr/>
          <p:nvPr/>
        </p:nvSpPr>
        <p:spPr>
          <a:xfrm>
            <a:off x="8379344" y="5443454"/>
            <a:ext cx="424388" cy="1246445"/>
          </a:xfrm>
          <a:prstGeom prst="stripedRightArrow">
            <a:avLst/>
          </a:prstGeom>
          <a:solidFill>
            <a:srgbClr val="E4C87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endParaRPr>
          </a:p>
        </p:txBody>
      </p:sp>
      <p:sp>
        <p:nvSpPr>
          <p:cNvPr id="71" name="テキスト ボックス 70">
            <a:extLst>
              <a:ext uri="{FF2B5EF4-FFF2-40B4-BE49-F238E27FC236}">
                <a16:creationId xmlns:a16="http://schemas.microsoft.com/office/drawing/2014/main" id="{23729C29-0B1D-4D1E-9381-9DE260DAF81A}"/>
              </a:ext>
            </a:extLst>
          </p:cNvPr>
          <p:cNvSpPr txBox="1"/>
          <p:nvPr/>
        </p:nvSpPr>
        <p:spPr>
          <a:xfrm>
            <a:off x="9017755" y="6673977"/>
            <a:ext cx="3224552" cy="576764"/>
          </a:xfrm>
          <a:prstGeom prst="roundRect">
            <a:avLst>
              <a:gd name="adj" fmla="val 0"/>
            </a:avLst>
          </a:prstGeom>
          <a:solidFill>
            <a:schemeClr val="bg1"/>
          </a:solidFill>
          <a:ln w="19050">
            <a:solidFill>
              <a:srgbClr val="FF0000"/>
            </a:solidFill>
          </a:ln>
        </p:spPr>
        <p:txBody>
          <a:bodyPr wrap="square" lIns="90000" tIns="36000" rIns="72000" bIns="36000" rtlCol="0" anchor="ctr">
            <a:noAutofit/>
          </a:bodyPr>
          <a:lstStyle/>
          <a:p>
            <a:pPr algn="ctr">
              <a:defRPr/>
            </a:pPr>
            <a:r>
              <a:rPr lang="en-US" altLang="ja-JP" sz="1200" b="1" dirty="0" err="1">
                <a:latin typeface="Times New Roman" panose="02020603050405020304" pitchFamily="18" charset="0"/>
                <a:ea typeface="+mj-ea"/>
                <a:cs typeface="Times New Roman" panose="02020603050405020304" pitchFamily="18" charset="0"/>
              </a:rPr>
              <a:t>Có</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thể</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phân</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công</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công</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việc</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dựa</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trên</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chuyên</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môn</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của</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nhân</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viên</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chăm</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sóc</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và</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nâng</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cao</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chất</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lượng</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chăm</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sóc</a:t>
            </a:r>
            <a:r>
              <a:rPr lang="en-US" altLang="ja-JP" sz="1200" b="1" dirty="0">
                <a:latin typeface="Times New Roman" panose="02020603050405020304" pitchFamily="18" charset="0"/>
                <a:ea typeface="+mj-ea"/>
                <a:cs typeface="Times New Roman" panose="02020603050405020304" pitchFamily="18" charset="0"/>
              </a:rPr>
              <a:t> NCT</a:t>
            </a:r>
          </a:p>
        </p:txBody>
      </p:sp>
      <p:sp>
        <p:nvSpPr>
          <p:cNvPr id="72" name="二等辺三角形 71">
            <a:extLst>
              <a:ext uri="{FF2B5EF4-FFF2-40B4-BE49-F238E27FC236}">
                <a16:creationId xmlns:a16="http://schemas.microsoft.com/office/drawing/2014/main" id="{4310C2F4-A109-4095-BF99-3063814A52B7}"/>
              </a:ext>
            </a:extLst>
          </p:cNvPr>
          <p:cNvSpPr/>
          <p:nvPr/>
        </p:nvSpPr>
        <p:spPr>
          <a:xfrm flipV="1">
            <a:off x="9898816" y="6377817"/>
            <a:ext cx="1166036" cy="227722"/>
          </a:xfrm>
          <a:prstGeom prst="triangle">
            <a:avLst/>
          </a:prstGeom>
          <a:solidFill>
            <a:srgbClr val="E4C878"/>
          </a:solidFill>
          <a:ln w="9525">
            <a:solidFill>
              <a:srgbClr val="E4C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latin typeface="Times New Roman" panose="02020603050405020304" pitchFamily="18" charset="0"/>
              <a:cs typeface="Times New Roman" panose="02020603050405020304" pitchFamily="18" charset="0"/>
            </a:endParaRPr>
          </a:p>
        </p:txBody>
      </p:sp>
      <p:sp>
        <p:nvSpPr>
          <p:cNvPr id="73" name="四角形: 角を丸くする 162">
            <a:extLst>
              <a:ext uri="{FF2B5EF4-FFF2-40B4-BE49-F238E27FC236}">
                <a16:creationId xmlns:a16="http://schemas.microsoft.com/office/drawing/2014/main" id="{0FB44A9A-8079-4B86-B2E9-83B793FDA578}"/>
              </a:ext>
            </a:extLst>
          </p:cNvPr>
          <p:cNvSpPr/>
          <p:nvPr/>
        </p:nvSpPr>
        <p:spPr>
          <a:xfrm>
            <a:off x="1575545" y="4618670"/>
            <a:ext cx="1548000" cy="345349"/>
          </a:xfrm>
          <a:prstGeom prst="roundRect">
            <a:avLst/>
          </a:prstGeom>
          <a:solidFill>
            <a:srgbClr val="E4C87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4. </a:t>
            </a: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Áp</a:t>
            </a: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dụng</a:t>
            </a: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p>
          <a:p>
            <a:pPr lvl="0" algn="ct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công</a:t>
            </a:r>
            <a:r>
              <a:rPr lang="en-US" altLang="ja-JP"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200" b="1" dirty="0" err="1">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rPr>
              <a:t>nghệ</a:t>
            </a:r>
            <a:endParaRPr lang="ja-JP" altLang="en-US" sz="1200" b="1" dirty="0">
              <a:solidFill>
                <a:schemeClr val="bg1"/>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pic>
        <p:nvPicPr>
          <p:cNvPr id="74" name="図 73">
            <a:extLst>
              <a:ext uri="{FF2B5EF4-FFF2-40B4-BE49-F238E27FC236}">
                <a16:creationId xmlns:a16="http://schemas.microsoft.com/office/drawing/2014/main" id="{8E7FFAAA-83A0-4267-A86A-37530E1EB015}"/>
              </a:ext>
            </a:extLst>
          </p:cNvPr>
          <p:cNvPicPr>
            <a:picLocks noChangeAspect="1"/>
          </p:cNvPicPr>
          <p:nvPr/>
        </p:nvPicPr>
        <p:blipFill>
          <a:blip r:embed="rId26"/>
          <a:stretch>
            <a:fillRect/>
          </a:stretch>
        </p:blipFill>
        <p:spPr>
          <a:xfrm>
            <a:off x="3769143" y="5829075"/>
            <a:ext cx="796897" cy="683054"/>
          </a:xfrm>
          <a:prstGeom prst="rect">
            <a:avLst/>
          </a:prstGeom>
        </p:spPr>
      </p:pic>
      <p:pic>
        <p:nvPicPr>
          <p:cNvPr id="75" name="図 74">
            <a:extLst>
              <a:ext uri="{FF2B5EF4-FFF2-40B4-BE49-F238E27FC236}">
                <a16:creationId xmlns:a16="http://schemas.microsoft.com/office/drawing/2014/main" id="{79694146-3FEE-4703-A667-A527CABF83BE}"/>
              </a:ext>
            </a:extLst>
          </p:cNvPr>
          <p:cNvPicPr>
            <a:picLocks noChangeAspect="1"/>
          </p:cNvPicPr>
          <p:nvPr/>
        </p:nvPicPr>
        <p:blipFill>
          <a:blip r:embed="rId27"/>
          <a:stretch>
            <a:fillRect/>
          </a:stretch>
        </p:blipFill>
        <p:spPr>
          <a:xfrm>
            <a:off x="4178419" y="4791345"/>
            <a:ext cx="816935" cy="914479"/>
          </a:xfrm>
          <a:prstGeom prst="rect">
            <a:avLst/>
          </a:prstGeom>
        </p:spPr>
      </p:pic>
      <p:pic>
        <p:nvPicPr>
          <p:cNvPr id="76" name="図 75">
            <a:extLst>
              <a:ext uri="{FF2B5EF4-FFF2-40B4-BE49-F238E27FC236}">
                <a16:creationId xmlns:a16="http://schemas.microsoft.com/office/drawing/2014/main" id="{867DCE4B-68B2-4AB2-AC5F-93E3E6DDD3AB}"/>
              </a:ext>
            </a:extLst>
          </p:cNvPr>
          <p:cNvPicPr>
            <a:picLocks noChangeAspect="1"/>
          </p:cNvPicPr>
          <p:nvPr/>
        </p:nvPicPr>
        <p:blipFill>
          <a:blip r:embed="rId28"/>
          <a:stretch>
            <a:fillRect/>
          </a:stretch>
        </p:blipFill>
        <p:spPr>
          <a:xfrm>
            <a:off x="6717444" y="5558703"/>
            <a:ext cx="1377815" cy="695004"/>
          </a:xfrm>
          <a:prstGeom prst="rect">
            <a:avLst/>
          </a:prstGeom>
        </p:spPr>
      </p:pic>
      <p:pic>
        <p:nvPicPr>
          <p:cNvPr id="77" name="図 76">
            <a:extLst>
              <a:ext uri="{FF2B5EF4-FFF2-40B4-BE49-F238E27FC236}">
                <a16:creationId xmlns:a16="http://schemas.microsoft.com/office/drawing/2014/main" id="{BF016656-2DA2-4473-94DE-D3CBF880101E}"/>
              </a:ext>
            </a:extLst>
          </p:cNvPr>
          <p:cNvPicPr>
            <a:picLocks noChangeAspect="1"/>
          </p:cNvPicPr>
          <p:nvPr/>
        </p:nvPicPr>
        <p:blipFill>
          <a:blip r:embed="rId29"/>
          <a:stretch>
            <a:fillRect/>
          </a:stretch>
        </p:blipFill>
        <p:spPr>
          <a:xfrm>
            <a:off x="5439850" y="5625742"/>
            <a:ext cx="652329" cy="762066"/>
          </a:xfrm>
          <a:prstGeom prst="rect">
            <a:avLst/>
          </a:prstGeom>
        </p:spPr>
      </p:pic>
      <p:sp>
        <p:nvSpPr>
          <p:cNvPr id="80" name="Text Box 4">
            <a:extLst>
              <a:ext uri="{FF2B5EF4-FFF2-40B4-BE49-F238E27FC236}">
                <a16:creationId xmlns:a16="http://schemas.microsoft.com/office/drawing/2014/main" id="{517B963C-E624-478A-A1E3-EBFD252B6CDB}"/>
              </a:ext>
            </a:extLst>
          </p:cNvPr>
          <p:cNvSpPr txBox="1">
            <a:spLocks noChangeArrowheads="1"/>
          </p:cNvSpPr>
          <p:nvPr/>
        </p:nvSpPr>
        <p:spPr bwMode="gray">
          <a:xfrm>
            <a:off x="2297488" y="7321775"/>
            <a:ext cx="10818744" cy="1477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9750" indent="-539750" algn="l" fontAlgn="base">
              <a:defRPr kumimoji="1" sz="2400">
                <a:solidFill>
                  <a:schemeClr val="tx1"/>
                </a:solidFill>
                <a:latin typeface="Times New Roman" panose="02020603050405020304" pitchFamily="18" charset="0"/>
                <a:ea typeface="ＭＳ Ｐゴシック" panose="020B0600070205080204" pitchFamily="50" charset="-128"/>
              </a:defRPr>
            </a:lvl1pPr>
            <a:lvl2pPr marL="1004888" indent="-285750" algn="l" fontAlgn="base">
              <a:defRPr kumimoji="1" sz="2400">
                <a:solidFill>
                  <a:schemeClr val="tx1"/>
                </a:solidFill>
                <a:latin typeface="Times New Roman" panose="02020603050405020304" pitchFamily="18" charset="0"/>
                <a:ea typeface="ＭＳ Ｐゴシック" panose="020B0600070205080204" pitchFamily="50" charset="-128"/>
              </a:defRPr>
            </a:lvl2pPr>
            <a:lvl3pPr marL="1412875" indent="-228600" algn="l" fontAlgn="base">
              <a:defRPr kumimoji="1" sz="2400">
                <a:solidFill>
                  <a:schemeClr val="tx1"/>
                </a:solidFill>
                <a:latin typeface="Times New Roman" panose="02020603050405020304" pitchFamily="18" charset="0"/>
                <a:ea typeface="ＭＳ Ｐゴシック" panose="020B0600070205080204" pitchFamily="50" charset="-128"/>
              </a:defRPr>
            </a:lvl3pPr>
            <a:lvl4pPr marL="1820863" indent="-228600" algn="l" fontAlgn="base">
              <a:defRPr kumimoji="1" sz="2400">
                <a:solidFill>
                  <a:schemeClr val="tx1"/>
                </a:solidFill>
                <a:latin typeface="Times New Roman" panose="02020603050405020304" pitchFamily="18" charset="0"/>
                <a:ea typeface="ＭＳ Ｐゴシック" panose="020B0600070205080204" pitchFamily="50" charset="-128"/>
              </a:defRPr>
            </a:lvl4pPr>
            <a:lvl5pPr marL="2228850" indent="-228600" algn="l" fontAlgn="base">
              <a:defRPr kumimoji="1" sz="2400">
                <a:solidFill>
                  <a:schemeClr val="tx1"/>
                </a:solidFill>
                <a:latin typeface="Times New Roman" panose="02020603050405020304" pitchFamily="18" charset="0"/>
                <a:ea typeface="ＭＳ Ｐゴシック" panose="020B0600070205080204" pitchFamily="50" charset="-128"/>
              </a:defRPr>
            </a:lvl5pPr>
            <a:lvl6pPr marL="26860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1432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004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5765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algn="r" fontAlgn="b">
              <a:lnSpc>
                <a:spcPct val="80000"/>
              </a:lnSpc>
              <a:spcBef>
                <a:spcPct val="50000"/>
              </a:spcBef>
              <a:defRPr/>
            </a:pPr>
            <a:r>
              <a:rPr kumimoji="1" lang="en-US" altLang="zh-CN" sz="12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rPr>
              <a:t>Source: </a:t>
            </a:r>
            <a:r>
              <a:rPr lang="en-US" altLang="zh-CN" sz="1200" dirty="0">
                <a:solidFill>
                  <a:srgbClr val="000000"/>
                </a:solidFill>
                <a:latin typeface="+mn-lt"/>
                <a:ea typeface="Meiryo UI" panose="020B0604030504040204" pitchFamily="50" charset="-128"/>
                <a:cs typeface="Meiryo UI" panose="020B0604030504040204" pitchFamily="50" charset="-128"/>
              </a:rPr>
              <a:t>Ministry of Health, Labor and Welfare </a:t>
            </a:r>
            <a:endParaRPr kumimoji="1" lang="en-US" altLang="ja-JP" sz="1200" b="0" i="0" u="none" strike="noStrike" kern="1200" cap="none" spc="0" normalizeH="0" baseline="0" noProof="0" dirty="0">
              <a:ln>
                <a:noFill/>
              </a:ln>
              <a:solidFill>
                <a:srgbClr val="000000"/>
              </a:solidFill>
              <a:effectLst/>
              <a:uLnTx/>
              <a:uFillTx/>
              <a:latin typeface="+mn-lt"/>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916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1391714"/>
            <a:ext cx="11880000" cy="495713"/>
          </a:xfrm>
        </p:spPr>
        <p:txBody>
          <a:bodyPr/>
          <a:lstStyle/>
          <a:p>
            <a:r>
              <a:rPr lang="en-US" altLang="ja-JP" sz="3200" dirty="0">
                <a:latin typeface="Times New Roman" panose="02020603050405020304" pitchFamily="18" charset="0"/>
                <a:cs typeface="Times New Roman" panose="02020603050405020304" pitchFamily="18" charset="0"/>
              </a:rPr>
              <a:t>Thông tin </a:t>
            </a:r>
            <a:r>
              <a:rPr lang="en-US" altLang="ja-JP" sz="3200" dirty="0" err="1">
                <a:latin typeface="Times New Roman" panose="02020603050405020304" pitchFamily="18" charset="0"/>
                <a:cs typeface="Times New Roman" panose="02020603050405020304" pitchFamily="18" charset="0"/>
              </a:rPr>
              <a:t>tham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khảo</a:t>
            </a:r>
            <a:r>
              <a:rPr lang="ja-JP" altLang="en-US" sz="3200" dirty="0">
                <a:latin typeface="Times New Roman" panose="02020603050405020304" pitchFamily="18" charset="0"/>
                <a:cs typeface="Times New Roman" panose="02020603050405020304" pitchFamily="18" charset="0"/>
              </a:rPr>
              <a:t>　</a:t>
            </a: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pPr marL="342900" indent="-342900">
              <a:buFont typeface="+mj-lt"/>
              <a:buAutoNum type="arabicPeriod" startAt="2"/>
            </a:pPr>
            <a:endParaRPr kumimoji="1" lang="ja-JP" altLang="en-US" dirty="0"/>
          </a:p>
        </p:txBody>
      </p:sp>
      <p:sp>
        <p:nvSpPr>
          <p:cNvPr id="6" name="テキスト プレースホルダー 2">
            <a:extLst>
              <a:ext uri="{FF2B5EF4-FFF2-40B4-BE49-F238E27FC236}">
                <a16:creationId xmlns:a16="http://schemas.microsoft.com/office/drawing/2014/main" id="{CD012087-E283-456C-806B-A55D88AB9DA7}"/>
              </a:ext>
            </a:extLst>
          </p:cNvPr>
          <p:cNvSpPr txBox="1">
            <a:spLocks/>
          </p:cNvSpPr>
          <p:nvPr/>
        </p:nvSpPr>
        <p:spPr>
          <a:xfrm>
            <a:off x="717365" y="1902606"/>
            <a:ext cx="12201193" cy="5729774"/>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endParaRPr kumimoji="1" lang="ja-JP" altLang="en-US" sz="1600" dirty="0">
              <a:solidFill>
                <a:schemeClr val="tx1"/>
              </a:solidFill>
            </a:endParaRPr>
          </a:p>
        </p:txBody>
      </p:sp>
      <p:sp>
        <p:nvSpPr>
          <p:cNvPr id="13" name="テキスト ボックス 12">
            <a:extLst>
              <a:ext uri="{FF2B5EF4-FFF2-40B4-BE49-F238E27FC236}">
                <a16:creationId xmlns:a16="http://schemas.microsoft.com/office/drawing/2014/main" id="{DF225317-48BC-419F-9A94-B05C161C60CA}"/>
              </a:ext>
            </a:extLst>
          </p:cNvPr>
          <p:cNvSpPr txBox="1"/>
          <p:nvPr/>
        </p:nvSpPr>
        <p:spPr>
          <a:xfrm>
            <a:off x="791794" y="1880432"/>
            <a:ext cx="11450513" cy="1133965"/>
          </a:xfrm>
          <a:prstGeom prst="rect">
            <a:avLst/>
          </a:prstGeom>
          <a:noFill/>
        </p:spPr>
        <p:txBody>
          <a:bodyPr wrap="square">
            <a:spAutoFit/>
          </a:bodyPr>
          <a:lstStyle/>
          <a:p>
            <a:pPr>
              <a:lnSpc>
                <a:spcPct val="150000"/>
              </a:lnSpc>
            </a:pPr>
            <a:r>
              <a:rPr lang="en-US" altLang="ja-JP" sz="2400" dirty="0" err="1">
                <a:latin typeface="Times New Roman" panose="02020603050405020304" pitchFamily="18" charset="0"/>
                <a:cs typeface="Times New Roman" panose="02020603050405020304" pitchFamily="18" charset="0"/>
              </a:rPr>
              <a:t>Hiệu</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quả</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của</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hệ</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thống</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giám</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sát</a:t>
            </a:r>
            <a:r>
              <a:rPr lang="en-US" altLang="ja-JP" sz="2400" dirty="0">
                <a:latin typeface="Times New Roman" panose="02020603050405020304" pitchFamily="18" charset="0"/>
                <a:cs typeface="Times New Roman" panose="02020603050405020304" pitchFamily="18" charset="0"/>
              </a:rPr>
              <a:t> (verification project)</a:t>
            </a:r>
          </a:p>
          <a:p>
            <a:pPr>
              <a:lnSpc>
                <a:spcPct val="150000"/>
              </a:lnSpc>
            </a:pPr>
            <a:r>
              <a:rPr lang="en-US" altLang="ja-JP" sz="2400" dirty="0">
                <a:latin typeface="Times New Roman" panose="02020603050405020304" pitchFamily="18" charset="0"/>
                <a:cs typeface="Times New Roman" panose="02020603050405020304" pitchFamily="18" charset="0"/>
              </a:rPr>
              <a:t>Fig. </a:t>
            </a:r>
            <a:r>
              <a:rPr lang="en-US" altLang="ja-JP" sz="2400" dirty="0" err="1">
                <a:latin typeface="Times New Roman" panose="02020603050405020304" pitchFamily="18" charset="0"/>
                <a:cs typeface="Times New Roman" panose="02020603050405020304" pitchFamily="18" charset="0"/>
              </a:rPr>
              <a:t>Những</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thay</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đổi</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trong</a:t>
            </a:r>
            <a:r>
              <a:rPr lang="en-US" altLang="ja-JP" sz="2400" dirty="0">
                <a:latin typeface="Times New Roman" panose="02020603050405020304" pitchFamily="18" charset="0"/>
                <a:cs typeface="Times New Roman" panose="02020603050405020304" pitchFamily="18" charset="0"/>
              </a:rPr>
              <a:t> nhân </a:t>
            </a:r>
            <a:r>
              <a:rPr lang="en-US" altLang="ja-JP" sz="2400" dirty="0" err="1">
                <a:latin typeface="Times New Roman" panose="02020603050405020304" pitchFamily="18" charset="0"/>
                <a:cs typeface="Times New Roman" panose="02020603050405020304" pitchFamily="18" charset="0"/>
              </a:rPr>
              <a:t>sự</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và</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vận</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hành</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của</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cơ</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sở</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nhờ</a:t>
            </a:r>
            <a:r>
              <a:rPr lang="en-US" altLang="ja-JP" sz="2400" dirty="0">
                <a:latin typeface="Times New Roman" panose="02020603050405020304" pitchFamily="18" charset="0"/>
                <a:cs typeface="Times New Roman" panose="02020603050405020304" pitchFamily="18" charset="0"/>
              </a:rPr>
              <a:t> các </a:t>
            </a:r>
            <a:r>
              <a:rPr lang="en-US" altLang="ja-JP" sz="2400" dirty="0" err="1">
                <a:latin typeface="Times New Roman" panose="02020603050405020304" pitchFamily="18" charset="0"/>
                <a:cs typeface="Times New Roman" panose="02020603050405020304" pitchFamily="18" charset="0"/>
              </a:rPr>
              <a:t>hệ</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thống</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giám</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sát</a:t>
            </a:r>
            <a:endParaRPr kumimoji="1" lang="ja-JP" altLang="en-US" sz="2400" dirty="0">
              <a:latin typeface="Times New Roman" panose="02020603050405020304" pitchFamily="18" charset="0"/>
              <a:cs typeface="Times New Roman" panose="02020603050405020304" pitchFamily="18" charset="0"/>
            </a:endParaRPr>
          </a:p>
        </p:txBody>
      </p:sp>
      <p:sp>
        <p:nvSpPr>
          <p:cNvPr id="15" name="source_title">
            <a:extLst>
              <a:ext uri="{FF2B5EF4-FFF2-40B4-BE49-F238E27FC236}">
                <a16:creationId xmlns:a16="http://schemas.microsoft.com/office/drawing/2014/main" id="{4004BB28-B26D-4F75-B992-35F30057E3D0}"/>
              </a:ext>
            </a:extLst>
          </p:cNvPr>
          <p:cNvSpPr txBox="1">
            <a:spLocks noChangeArrowheads="1"/>
          </p:cNvSpPr>
          <p:nvPr/>
        </p:nvSpPr>
        <p:spPr bwMode="gray">
          <a:xfrm>
            <a:off x="4521552" y="7146347"/>
            <a:ext cx="7323436"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ja-JP"/>
            </a:defPPr>
            <a:lvl1pPr algn="r" fontAlgn="base">
              <a:defRPr sz="1000"/>
            </a:lvl1pPr>
            <a:lvl2pPr marL="742950" indent="-285750" fontAlgn="base">
              <a:defRPr sz="2400">
                <a:latin typeface="Times New Roman" pitchFamily="18" charset="0"/>
                <a:ea typeface="ＭＳ Ｐゴシック" charset="-128"/>
              </a:defRPr>
            </a:lvl2pPr>
            <a:lvl3pPr marL="1143000" indent="-228600" fontAlgn="base">
              <a:defRPr sz="2400">
                <a:latin typeface="Times New Roman" pitchFamily="18" charset="0"/>
                <a:ea typeface="ＭＳ Ｐゴシック" charset="-128"/>
              </a:defRPr>
            </a:lvl3pPr>
            <a:lvl4pPr marL="1600200" indent="-228600" fontAlgn="base">
              <a:defRPr sz="2400">
                <a:latin typeface="Times New Roman" pitchFamily="18" charset="0"/>
                <a:ea typeface="ＭＳ Ｐゴシック" charset="-128"/>
              </a:defRPr>
            </a:lvl4pPr>
            <a:lvl5pPr marL="2057400" indent="-228600" fontAlgn="base">
              <a:defRPr sz="2400">
                <a:latin typeface="Times New Roman" pitchFamily="18" charset="0"/>
                <a:ea typeface="ＭＳ Ｐゴシック" charset="-128"/>
              </a:defRPr>
            </a:lvl5pPr>
            <a:lvl6pPr marL="2514600" indent="-228600" fontAlgn="base">
              <a:spcBef>
                <a:spcPct val="0"/>
              </a:spcBef>
              <a:spcAft>
                <a:spcPct val="0"/>
              </a:spcAft>
              <a:defRPr sz="2400">
                <a:latin typeface="Times New Roman" pitchFamily="18" charset="0"/>
                <a:ea typeface="ＭＳ Ｐゴシック" charset="-128"/>
              </a:defRPr>
            </a:lvl6pPr>
            <a:lvl7pPr marL="2971800" indent="-228600" fontAlgn="base">
              <a:spcBef>
                <a:spcPct val="0"/>
              </a:spcBef>
              <a:spcAft>
                <a:spcPct val="0"/>
              </a:spcAft>
              <a:defRPr sz="2400">
                <a:latin typeface="Times New Roman" pitchFamily="18" charset="0"/>
                <a:ea typeface="ＭＳ Ｐゴシック" charset="-128"/>
              </a:defRPr>
            </a:lvl7pPr>
            <a:lvl8pPr marL="3429000" indent="-228600" fontAlgn="base">
              <a:spcBef>
                <a:spcPct val="0"/>
              </a:spcBef>
              <a:spcAft>
                <a:spcPct val="0"/>
              </a:spcAft>
              <a:defRPr sz="2400">
                <a:latin typeface="Times New Roman" pitchFamily="18" charset="0"/>
                <a:ea typeface="ＭＳ Ｐゴシック" charset="-128"/>
              </a:defRPr>
            </a:lvl8pPr>
            <a:lvl9pPr marL="3886200" indent="-228600" fontAlgn="base">
              <a:spcBef>
                <a:spcPct val="0"/>
              </a:spcBef>
              <a:spcAft>
                <a:spcPct val="0"/>
              </a:spcAft>
              <a:defRPr sz="2400">
                <a:latin typeface="Times New Roman" pitchFamily="18" charset="0"/>
                <a:ea typeface="ＭＳ Ｐゴシック" charset="-128"/>
              </a:defRPr>
            </a:lvl9pPr>
          </a:lstStyle>
          <a:p>
            <a:r>
              <a:rPr lang="en-US" altLang="ja-JP" sz="1050" dirty="0"/>
              <a:t>Source: </a:t>
            </a:r>
            <a:r>
              <a:rPr lang="en-US" altLang="zh-CN" sz="1050" dirty="0"/>
              <a:t>Ministry of Health, Labor and Welfare</a:t>
            </a:r>
            <a:r>
              <a:rPr lang="en-US" altLang="ja-JP" sz="1050" dirty="0"/>
              <a:t>  </a:t>
            </a:r>
            <a:endParaRPr lang="ja-JP" altLang="en-US" sz="1050" dirty="0"/>
          </a:p>
        </p:txBody>
      </p:sp>
      <p:sp>
        <p:nvSpPr>
          <p:cNvPr id="32" name="正方形/長方形 31">
            <a:extLst>
              <a:ext uri="{FF2B5EF4-FFF2-40B4-BE49-F238E27FC236}">
                <a16:creationId xmlns:a16="http://schemas.microsoft.com/office/drawing/2014/main" id="{FEF48C30-2A39-4BA7-A160-19A263133D84}"/>
              </a:ext>
            </a:extLst>
          </p:cNvPr>
          <p:cNvSpPr/>
          <p:nvPr/>
        </p:nvSpPr>
        <p:spPr>
          <a:xfrm>
            <a:off x="9641150" y="6346652"/>
            <a:ext cx="2911875" cy="4752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US" altLang="ja-JP" sz="1100" dirty="0">
                <a:solidFill>
                  <a:schemeClr val="tx1"/>
                </a:solidFill>
                <a:latin typeface="Times New Roman" panose="02020603050405020304" pitchFamily="18" charset="0"/>
                <a:ea typeface="+mj-ea"/>
                <a:cs typeface="Times New Roman" panose="02020603050405020304" pitchFamily="18" charset="0"/>
              </a:rPr>
              <a:t>※</a:t>
            </a:r>
            <a:r>
              <a:rPr lang="en-US" altLang="ja-JP" sz="1100" dirty="0" err="1">
                <a:solidFill>
                  <a:schemeClr val="tx1"/>
                </a:solidFill>
                <a:latin typeface="Times New Roman" panose="02020603050405020304" pitchFamily="18" charset="0"/>
                <a:ea typeface="+mj-ea"/>
                <a:cs typeface="Times New Roman" panose="02020603050405020304" pitchFamily="18" charset="0"/>
              </a:rPr>
              <a:t>Câu</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hỏi</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được</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tra</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lời</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bởi</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các</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nhân</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viên</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chăm</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sóc</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tại</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trung</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tâm</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chăm</a:t>
            </a:r>
            <a:r>
              <a:rPr lang="en-US" altLang="ja-JP" sz="1100" dirty="0">
                <a:solidFill>
                  <a:schemeClr val="tx1"/>
                </a:solidFill>
                <a:latin typeface="Times New Roman" panose="02020603050405020304" pitchFamily="18" charset="0"/>
                <a:ea typeface="+mj-ea"/>
                <a:cs typeface="Times New Roman" panose="02020603050405020304" pitchFamily="18" charset="0"/>
              </a:rPr>
              <a:t> </a:t>
            </a:r>
            <a:r>
              <a:rPr lang="en-US" altLang="ja-JP" sz="1100" dirty="0" err="1">
                <a:solidFill>
                  <a:schemeClr val="tx1"/>
                </a:solidFill>
                <a:latin typeface="Times New Roman" panose="02020603050405020304" pitchFamily="18" charset="0"/>
                <a:ea typeface="+mj-ea"/>
                <a:cs typeface="Times New Roman" panose="02020603050405020304" pitchFamily="18" charset="0"/>
              </a:rPr>
              <a:t>sóc</a:t>
            </a:r>
            <a:r>
              <a:rPr lang="en-US" altLang="ja-JP" sz="1100" dirty="0">
                <a:solidFill>
                  <a:schemeClr val="tx1"/>
                </a:solidFill>
                <a:latin typeface="Times New Roman" panose="02020603050405020304" pitchFamily="18" charset="0"/>
                <a:ea typeface="+mj-ea"/>
                <a:cs typeface="Times New Roman" panose="02020603050405020304" pitchFamily="18" charset="0"/>
              </a:rPr>
              <a:t> NCT</a:t>
            </a:r>
            <a:endParaRPr lang="ja-JP" altLang="en-US" sz="1100" dirty="0">
              <a:solidFill>
                <a:schemeClr val="tx1"/>
              </a:solidFill>
              <a:latin typeface="Times New Roman" panose="02020603050405020304" pitchFamily="18" charset="0"/>
              <a:ea typeface="+mj-ea"/>
              <a:cs typeface="Times New Roman" panose="02020603050405020304" pitchFamily="18" charset="0"/>
            </a:endParaRPr>
          </a:p>
        </p:txBody>
      </p:sp>
      <p:grpSp>
        <p:nvGrpSpPr>
          <p:cNvPr id="2" name="グループ化 1">
            <a:extLst>
              <a:ext uri="{FF2B5EF4-FFF2-40B4-BE49-F238E27FC236}">
                <a16:creationId xmlns:a16="http://schemas.microsoft.com/office/drawing/2014/main" id="{60A992D1-4072-4436-ADBF-F8DFD4C696B9}"/>
              </a:ext>
            </a:extLst>
          </p:cNvPr>
          <p:cNvGrpSpPr/>
          <p:nvPr/>
        </p:nvGrpSpPr>
        <p:grpSpPr>
          <a:xfrm>
            <a:off x="545030" y="3146924"/>
            <a:ext cx="12356576" cy="2825579"/>
            <a:chOff x="2571980" y="3048293"/>
            <a:chExt cx="9192099" cy="2101958"/>
          </a:xfrm>
        </p:grpSpPr>
        <p:pic>
          <p:nvPicPr>
            <p:cNvPr id="29" name="図 28">
              <a:extLst>
                <a:ext uri="{FF2B5EF4-FFF2-40B4-BE49-F238E27FC236}">
                  <a16:creationId xmlns:a16="http://schemas.microsoft.com/office/drawing/2014/main" id="{1270B283-388E-43FA-A050-1F6B564779E5}"/>
                </a:ext>
              </a:extLst>
            </p:cNvPr>
            <p:cNvPicPr>
              <a:picLocks noChangeAspect="1"/>
            </p:cNvPicPr>
            <p:nvPr/>
          </p:nvPicPr>
          <p:blipFill rotWithShape="1">
            <a:blip r:embed="rId3"/>
            <a:srcRect t="5999" b="67701"/>
            <a:stretch/>
          </p:blipFill>
          <p:spPr>
            <a:xfrm>
              <a:off x="3221217" y="3048293"/>
              <a:ext cx="8542862" cy="1454636"/>
            </a:xfrm>
            <a:prstGeom prst="rect">
              <a:avLst/>
            </a:prstGeom>
          </p:spPr>
        </p:pic>
        <p:pic>
          <p:nvPicPr>
            <p:cNvPr id="33" name="図 32">
              <a:extLst>
                <a:ext uri="{FF2B5EF4-FFF2-40B4-BE49-F238E27FC236}">
                  <a16:creationId xmlns:a16="http://schemas.microsoft.com/office/drawing/2014/main" id="{C0B4FD48-F5D8-4C99-82E4-2BB80DDDF0E6}"/>
                </a:ext>
              </a:extLst>
            </p:cNvPr>
            <p:cNvPicPr>
              <a:picLocks noChangeAspect="1"/>
            </p:cNvPicPr>
            <p:nvPr/>
          </p:nvPicPr>
          <p:blipFill rotWithShape="1">
            <a:blip r:embed="rId3"/>
            <a:srcRect t="91293"/>
            <a:stretch/>
          </p:blipFill>
          <p:spPr>
            <a:xfrm>
              <a:off x="2571980" y="4668679"/>
              <a:ext cx="8542862" cy="481572"/>
            </a:xfrm>
            <a:prstGeom prst="rect">
              <a:avLst/>
            </a:prstGeom>
          </p:spPr>
        </p:pic>
      </p:grpSp>
      <p:sp>
        <p:nvSpPr>
          <p:cNvPr id="5" name="テキスト ボックス 4">
            <a:extLst>
              <a:ext uri="{FF2B5EF4-FFF2-40B4-BE49-F238E27FC236}">
                <a16:creationId xmlns:a16="http://schemas.microsoft.com/office/drawing/2014/main" id="{3F49D6B8-FAD9-436C-AD1B-7750C49CE73F}"/>
              </a:ext>
            </a:extLst>
          </p:cNvPr>
          <p:cNvSpPr txBox="1"/>
          <p:nvPr/>
        </p:nvSpPr>
        <p:spPr>
          <a:xfrm>
            <a:off x="503416" y="3243765"/>
            <a:ext cx="6163692" cy="4011355"/>
          </a:xfrm>
          <a:prstGeom prst="rect">
            <a:avLst/>
          </a:prstGeom>
          <a:solidFill>
            <a:schemeClr val="bg1"/>
          </a:solidFill>
        </p:spPr>
        <p:txBody>
          <a:bodyPr wrap="square" lIns="0" tIns="0" rIns="0" bIns="0" rtlCol="0">
            <a:spAutoFit/>
          </a:bodyPr>
          <a:lstStyle/>
          <a:p>
            <a:pPr algn="r" defTabSz="685800" fontAlgn="ctr">
              <a:lnSpc>
                <a:spcPts val="1600"/>
              </a:lnSpc>
              <a:spcAft>
                <a:spcPts val="1200"/>
              </a:spcAft>
              <a:buClr>
                <a:srgbClr val="003B83"/>
              </a:buClr>
              <a:buSzPct val="100000"/>
            </a:pPr>
            <a:r>
              <a:rPr kumimoji="1" lang="en-US" altLang="ja-JP" sz="1400" dirty="0" err="1">
                <a:solidFill>
                  <a:srgbClr val="000000"/>
                </a:solidFill>
                <a:latin typeface="Times New Roman" panose="02020603050405020304" pitchFamily="18" charset="0"/>
                <a:cs typeface="Times New Roman" panose="02020603050405020304" pitchFamily="18" charset="0"/>
              </a:rPr>
              <a:t>Có</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thể</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hiểu</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tình</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trạng</a:t>
            </a:r>
            <a:r>
              <a:rPr kumimoji="1" lang="en-US" altLang="ja-JP" sz="1400" dirty="0">
                <a:solidFill>
                  <a:srgbClr val="000000"/>
                </a:solidFill>
                <a:latin typeface="Times New Roman" panose="02020603050405020304" pitchFamily="18" charset="0"/>
                <a:cs typeface="Times New Roman" panose="02020603050405020304" pitchFamily="18" charset="0"/>
              </a:rPr>
              <a:t> NCT </a:t>
            </a:r>
            <a:r>
              <a:rPr kumimoji="1" lang="en-US" altLang="ja-JP" sz="1400" dirty="0" err="1">
                <a:solidFill>
                  <a:srgbClr val="000000"/>
                </a:solidFill>
                <a:latin typeface="Times New Roman" panose="02020603050405020304" pitchFamily="18" charset="0"/>
                <a:cs typeface="Times New Roman" panose="02020603050405020304" pitchFamily="18" charset="0"/>
              </a:rPr>
              <a:t>mà</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không</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phải</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vào</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phòng</a:t>
            </a:r>
            <a:endParaRPr kumimoji="1" lang="en-US" altLang="ja-JP" sz="1400" dirty="0">
              <a:solidFill>
                <a:srgbClr val="000000"/>
              </a:solidFill>
              <a:latin typeface="Times New Roman" panose="02020603050405020304" pitchFamily="18" charset="0"/>
              <a:cs typeface="Times New Roman" panose="02020603050405020304" pitchFamily="18" charset="0"/>
            </a:endParaRPr>
          </a:p>
          <a:p>
            <a:pPr algn="r" defTabSz="685800" fontAlgn="ctr">
              <a:lnSpc>
                <a:spcPts val="1600"/>
              </a:lnSpc>
              <a:spcAft>
                <a:spcPts val="1200"/>
              </a:spcAft>
              <a:buClr>
                <a:srgbClr val="003B83"/>
              </a:buClr>
              <a:buSzPct val="100000"/>
            </a:pPr>
            <a:r>
              <a:rPr kumimoji="1" lang="en-US" altLang="ja-JP" sz="1400" dirty="0" err="1">
                <a:solidFill>
                  <a:srgbClr val="000000"/>
                </a:solidFill>
                <a:latin typeface="Times New Roman" panose="02020603050405020304" pitchFamily="18" charset="0"/>
                <a:cs typeface="Times New Roman" panose="02020603050405020304" pitchFamily="18" charset="0"/>
              </a:rPr>
              <a:t>Hiểu</a:t>
            </a:r>
            <a:r>
              <a:rPr kumimoji="1" lang="en-US" altLang="ja-JP" sz="1400" dirty="0">
                <a:solidFill>
                  <a:srgbClr val="000000"/>
                </a:solidFill>
                <a:latin typeface="Times New Roman" panose="02020603050405020304" pitchFamily="18" charset="0"/>
                <a:cs typeface="Times New Roman" panose="02020603050405020304" pitchFamily="18" charset="0"/>
              </a:rPr>
              <a:t> các </a:t>
            </a:r>
            <a:r>
              <a:rPr kumimoji="1" lang="en-US" altLang="ja-JP" sz="1400" dirty="0" err="1">
                <a:solidFill>
                  <a:srgbClr val="000000"/>
                </a:solidFill>
                <a:latin typeface="Times New Roman" panose="02020603050405020304" pitchFamily="18" charset="0"/>
                <a:cs typeface="Times New Roman" panose="02020603050405020304" pitchFamily="18" charset="0"/>
              </a:rPr>
              <a:t>kiểu</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hành</a:t>
            </a:r>
            <a:r>
              <a:rPr kumimoji="1" lang="en-US" altLang="ja-JP" sz="1400" dirty="0">
                <a:solidFill>
                  <a:srgbClr val="000000"/>
                </a:solidFill>
                <a:latin typeface="Times New Roman" panose="02020603050405020304" pitchFamily="18" charset="0"/>
                <a:cs typeface="Times New Roman" panose="02020603050405020304" pitchFamily="18" charset="0"/>
              </a:rPr>
              <a:t> vi NCT (</a:t>
            </a:r>
            <a:r>
              <a:rPr kumimoji="1" lang="en-US" altLang="ja-JP" sz="1400" dirty="0" err="1">
                <a:solidFill>
                  <a:srgbClr val="000000"/>
                </a:solidFill>
                <a:latin typeface="Times New Roman" panose="02020603050405020304" pitchFamily="18" charset="0"/>
                <a:cs typeface="Times New Roman" panose="02020603050405020304" pitchFamily="18" charset="0"/>
              </a:rPr>
              <a:t>bài</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tiết</a:t>
            </a:r>
            <a:r>
              <a:rPr kumimoji="1" lang="en-US" altLang="ja-JP" sz="1400" dirty="0">
                <a:solidFill>
                  <a:srgbClr val="000000"/>
                </a:solidFill>
                <a:latin typeface="Times New Roman" panose="02020603050405020304" pitchFamily="18" charset="0"/>
                <a:cs typeface="Times New Roman" panose="02020603050405020304" pitchFamily="18" charset="0"/>
              </a:rPr>
              <a:t>, di </a:t>
            </a:r>
            <a:r>
              <a:rPr kumimoji="1" lang="en-US" altLang="ja-JP" sz="1400" dirty="0" err="1">
                <a:solidFill>
                  <a:srgbClr val="000000"/>
                </a:solidFill>
                <a:latin typeface="Times New Roman" panose="02020603050405020304" pitchFamily="18" charset="0"/>
                <a:cs typeface="Times New Roman" panose="02020603050405020304" pitchFamily="18" charset="0"/>
              </a:rPr>
              <a:t>chuyển</a:t>
            </a:r>
            <a:r>
              <a:rPr kumimoji="1" lang="en-US" altLang="ja-JP" sz="1400" dirty="0">
                <a:solidFill>
                  <a:srgbClr val="000000"/>
                </a:solidFill>
                <a:latin typeface="Times New Roman" panose="02020603050405020304" pitchFamily="18" charset="0"/>
                <a:cs typeface="Times New Roman" panose="02020603050405020304" pitchFamily="18" charset="0"/>
              </a:rPr>
              <a:t> ban </a:t>
            </a:r>
            <a:r>
              <a:rPr kumimoji="1" lang="en-US" altLang="ja-JP" sz="1400" dirty="0" err="1">
                <a:solidFill>
                  <a:srgbClr val="000000"/>
                </a:solidFill>
                <a:latin typeface="Times New Roman" panose="02020603050405020304" pitchFamily="18" charset="0"/>
                <a:cs typeface="Times New Roman" panose="02020603050405020304" pitchFamily="18" charset="0"/>
              </a:rPr>
              <a:t>đêm</a:t>
            </a:r>
            <a:r>
              <a:rPr kumimoji="1" lang="en-US" altLang="ja-JP" sz="1400" dirty="0">
                <a:solidFill>
                  <a:srgbClr val="000000"/>
                </a:solidFill>
                <a:latin typeface="Times New Roman" panose="02020603050405020304" pitchFamily="18" charset="0"/>
                <a:cs typeface="Times New Roman" panose="02020603050405020304" pitchFamily="18" charset="0"/>
              </a:rPr>
              <a:t>)</a:t>
            </a:r>
          </a:p>
          <a:p>
            <a:pPr algn="r" defTabSz="685800" fontAlgn="ctr">
              <a:lnSpc>
                <a:spcPts val="1200"/>
              </a:lnSpc>
              <a:spcAft>
                <a:spcPts val="1200"/>
              </a:spcAft>
              <a:buClr>
                <a:srgbClr val="003B83"/>
              </a:buClr>
              <a:buSzPct val="100000"/>
            </a:pPr>
            <a:r>
              <a:rPr kumimoji="1" lang="en-US" altLang="ja-JP" sz="1400" dirty="0" err="1">
                <a:solidFill>
                  <a:srgbClr val="000000"/>
                </a:solidFill>
                <a:latin typeface="Times New Roman" panose="02020603050405020304" pitchFamily="18" charset="0"/>
                <a:cs typeface="Times New Roman" panose="02020603050405020304" pitchFamily="18" charset="0"/>
              </a:rPr>
              <a:t>Có</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thể</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được</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sử</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dụng</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để</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tham</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khảo</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thông</a:t>
            </a:r>
            <a:r>
              <a:rPr kumimoji="1" lang="en-US" altLang="ja-JP" sz="1400" dirty="0">
                <a:solidFill>
                  <a:srgbClr val="000000"/>
                </a:solidFill>
                <a:latin typeface="Times New Roman" panose="02020603050405020304" pitchFamily="18" charset="0"/>
                <a:cs typeface="Times New Roman" panose="02020603050405020304" pitchFamily="18" charset="0"/>
              </a:rPr>
              <a:t> tin </a:t>
            </a:r>
            <a:r>
              <a:rPr kumimoji="1" lang="en-US" altLang="ja-JP" sz="1400" dirty="0" err="1">
                <a:solidFill>
                  <a:srgbClr val="000000"/>
                </a:solidFill>
                <a:latin typeface="Times New Roman" panose="02020603050405020304" pitchFamily="18" charset="0"/>
                <a:cs typeface="Times New Roman" panose="02020603050405020304" pitchFamily="18" charset="0"/>
              </a:rPr>
              <a:t>trong</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phân</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tích</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nguyên</a:t>
            </a:r>
            <a:r>
              <a:rPr kumimoji="1" lang="en-US" altLang="ja-JP" sz="1400" dirty="0">
                <a:solidFill>
                  <a:srgbClr val="000000"/>
                </a:solidFill>
                <a:latin typeface="Times New Roman" panose="02020603050405020304" pitchFamily="18" charset="0"/>
                <a:cs typeface="Times New Roman" panose="02020603050405020304" pitchFamily="18" charset="0"/>
              </a:rPr>
              <a:t> nhân tai </a:t>
            </a:r>
            <a:r>
              <a:rPr kumimoji="1" lang="en-US" altLang="ja-JP" sz="1400" dirty="0" err="1">
                <a:solidFill>
                  <a:srgbClr val="000000"/>
                </a:solidFill>
                <a:latin typeface="Times New Roman" panose="02020603050405020304" pitchFamily="18" charset="0"/>
                <a:cs typeface="Times New Roman" panose="02020603050405020304" pitchFamily="18" charset="0"/>
              </a:rPr>
              <a:t>nạn</a:t>
            </a:r>
            <a:endParaRPr kumimoji="1" lang="en-US" altLang="ja-JP" sz="1400" dirty="0">
              <a:solidFill>
                <a:srgbClr val="000000"/>
              </a:solidFill>
              <a:latin typeface="Times New Roman" panose="02020603050405020304" pitchFamily="18" charset="0"/>
              <a:cs typeface="Times New Roman" panose="02020603050405020304" pitchFamily="18" charset="0"/>
            </a:endParaRPr>
          </a:p>
          <a:p>
            <a:pPr algn="r" defTabSz="685800" fontAlgn="ctr">
              <a:lnSpc>
                <a:spcPts val="1200"/>
              </a:lnSpc>
              <a:spcAft>
                <a:spcPts val="1200"/>
              </a:spcAft>
              <a:buClr>
                <a:srgbClr val="003B83"/>
              </a:buClr>
              <a:buSzPct val="100000"/>
            </a:pPr>
            <a:r>
              <a:rPr kumimoji="1" lang="en-US" altLang="ja-JP" sz="1400" dirty="0" err="1">
                <a:solidFill>
                  <a:srgbClr val="000000"/>
                </a:solidFill>
                <a:latin typeface="Times New Roman" panose="02020603050405020304" pitchFamily="18" charset="0"/>
                <a:cs typeface="Times New Roman" panose="02020603050405020304" pitchFamily="18" charset="0"/>
              </a:rPr>
              <a:t>Có</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thể</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xem</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xét</a:t>
            </a:r>
            <a:r>
              <a:rPr kumimoji="1" lang="en-US" altLang="ja-JP" sz="1400" dirty="0">
                <a:solidFill>
                  <a:srgbClr val="000000"/>
                </a:solidFill>
                <a:latin typeface="Times New Roman" panose="02020603050405020304" pitchFamily="18" charset="0"/>
                <a:cs typeface="Times New Roman" panose="02020603050405020304" pitchFamily="18" charset="0"/>
              </a:rPr>
              <a:t> các </a:t>
            </a:r>
            <a:r>
              <a:rPr kumimoji="1" lang="en-US" altLang="ja-JP" sz="1400" dirty="0" err="1">
                <a:solidFill>
                  <a:srgbClr val="000000"/>
                </a:solidFill>
                <a:latin typeface="Times New Roman" panose="02020603050405020304" pitchFamily="18" charset="0"/>
                <a:cs typeface="Times New Roman" panose="02020603050405020304" pitchFamily="18" charset="0"/>
              </a:rPr>
              <a:t>ưu</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tiên</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có</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nhiều</a:t>
            </a:r>
            <a:r>
              <a:rPr kumimoji="1" lang="en-US" altLang="ja-JP" sz="1400" dirty="0">
                <a:solidFill>
                  <a:srgbClr val="000000"/>
                </a:solidFill>
                <a:latin typeface="Times New Roman" panose="02020603050405020304" pitchFamily="18" charset="0"/>
                <a:cs typeface="Times New Roman" panose="02020603050405020304" pitchFamily="18" charset="0"/>
              </a:rPr>
              <a:t> cuộc </a:t>
            </a:r>
            <a:r>
              <a:rPr kumimoji="1" lang="en-US" altLang="ja-JP" sz="1400" dirty="0" err="1">
                <a:solidFill>
                  <a:srgbClr val="000000"/>
                </a:solidFill>
                <a:latin typeface="Times New Roman" panose="02020603050405020304" pitchFamily="18" charset="0"/>
                <a:cs typeface="Times New Roman" panose="02020603050405020304" pitchFamily="18" charset="0"/>
              </a:rPr>
              <a:t>gọi</a:t>
            </a:r>
            <a:r>
              <a:rPr kumimoji="1" lang="en-US" altLang="ja-JP" sz="1400" dirty="0">
                <a:solidFill>
                  <a:srgbClr val="000000"/>
                </a:solidFill>
                <a:latin typeface="Times New Roman" panose="02020603050405020304" pitchFamily="18" charset="0"/>
                <a:cs typeface="Times New Roman" panose="02020603050405020304" pitchFamily="18" charset="0"/>
              </a:rPr>
              <a:t> hay </a:t>
            </a:r>
            <a:r>
              <a:rPr kumimoji="1" lang="en-US" altLang="ja-JP" sz="1400" dirty="0" err="1">
                <a:solidFill>
                  <a:srgbClr val="000000"/>
                </a:solidFill>
                <a:latin typeface="Times New Roman" panose="02020603050405020304" pitchFamily="18" charset="0"/>
                <a:cs typeface="Times New Roman" panose="02020603050405020304" pitchFamily="18" charset="0"/>
              </a:rPr>
              <a:t>trong</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khi</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đang</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chăm</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sóc</a:t>
            </a:r>
            <a:r>
              <a:rPr kumimoji="1" lang="en-US" altLang="ja-JP" sz="1400" dirty="0">
                <a:solidFill>
                  <a:srgbClr val="000000"/>
                </a:solidFill>
                <a:latin typeface="Times New Roman" panose="02020603050405020304" pitchFamily="18" charset="0"/>
                <a:cs typeface="Times New Roman" panose="02020603050405020304" pitchFamily="18" charset="0"/>
              </a:rPr>
              <a:t> người </a:t>
            </a:r>
            <a:r>
              <a:rPr kumimoji="1" lang="en-US" altLang="ja-JP" sz="1400" dirty="0" err="1">
                <a:solidFill>
                  <a:srgbClr val="000000"/>
                </a:solidFill>
                <a:latin typeface="Times New Roman" panose="02020603050405020304" pitchFamily="18" charset="0"/>
                <a:cs typeface="Times New Roman" panose="02020603050405020304" pitchFamily="18" charset="0"/>
              </a:rPr>
              <a:t>khác</a:t>
            </a:r>
            <a:endParaRPr kumimoji="1" lang="en-US" altLang="ja-JP" sz="1400" dirty="0">
              <a:solidFill>
                <a:srgbClr val="000000"/>
              </a:solidFill>
              <a:latin typeface="Times New Roman" panose="02020603050405020304" pitchFamily="18" charset="0"/>
              <a:cs typeface="Times New Roman" panose="02020603050405020304" pitchFamily="18" charset="0"/>
            </a:endParaRPr>
          </a:p>
          <a:p>
            <a:pPr algn="r" defTabSz="685800" fontAlgn="ctr">
              <a:lnSpc>
                <a:spcPts val="1200"/>
              </a:lnSpc>
              <a:spcAft>
                <a:spcPts val="1200"/>
              </a:spcAft>
              <a:buClr>
                <a:srgbClr val="003B83"/>
              </a:buClr>
              <a:buSzPct val="100000"/>
            </a:pPr>
            <a:r>
              <a:rPr kumimoji="1" lang="en-US" altLang="ja-JP" sz="1400" dirty="0" err="1">
                <a:solidFill>
                  <a:srgbClr val="000000"/>
                </a:solidFill>
                <a:latin typeface="Times New Roman" panose="02020603050405020304" pitchFamily="18" charset="0"/>
                <a:cs typeface="Times New Roman" panose="02020603050405020304" pitchFamily="18" charset="0"/>
              </a:rPr>
              <a:t>Có</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thể</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chăm</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sóc</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theo</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mức</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độ</a:t>
            </a:r>
            <a:r>
              <a:rPr kumimoji="1" lang="en-US" altLang="ja-JP" sz="1400" dirty="0">
                <a:solidFill>
                  <a:srgbClr val="000000"/>
                </a:solidFill>
                <a:latin typeface="Times New Roman" panose="02020603050405020304" pitchFamily="18" charset="0"/>
                <a:cs typeface="Times New Roman" panose="02020603050405020304" pitchFamily="18" charset="0"/>
              </a:rPr>
              <a:t> tiến triển </a:t>
            </a:r>
            <a:r>
              <a:rPr kumimoji="1" lang="en-US" altLang="ja-JP" sz="1400" dirty="0" err="1">
                <a:solidFill>
                  <a:srgbClr val="000000"/>
                </a:solidFill>
                <a:latin typeface="Times New Roman" panose="02020603050405020304" pitchFamily="18" charset="0"/>
                <a:cs typeface="Times New Roman" panose="02020603050405020304" pitchFamily="18" charset="0"/>
              </a:rPr>
              <a:t>của</a:t>
            </a:r>
            <a:r>
              <a:rPr kumimoji="1" lang="en-US" altLang="ja-JP" sz="1400" dirty="0">
                <a:solidFill>
                  <a:srgbClr val="000000"/>
                </a:solidFill>
                <a:latin typeface="Times New Roman" panose="02020603050405020304" pitchFamily="18" charset="0"/>
                <a:cs typeface="Times New Roman" panose="02020603050405020304" pitchFamily="18" charset="0"/>
              </a:rPr>
              <a:t> NCT (can </a:t>
            </a:r>
            <a:r>
              <a:rPr kumimoji="1" lang="en-US" altLang="ja-JP" sz="1400" dirty="0" err="1">
                <a:solidFill>
                  <a:srgbClr val="000000"/>
                </a:solidFill>
                <a:latin typeface="Times New Roman" panose="02020603050405020304" pitchFamily="18" charset="0"/>
                <a:cs typeface="Times New Roman" panose="02020603050405020304" pitchFamily="18" charset="0"/>
              </a:rPr>
              <a:t>thiệp</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phòng</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ngừa</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dự</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báo</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thời</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điểm</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thăm</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phòng</a:t>
            </a:r>
            <a:r>
              <a:rPr kumimoji="1" lang="en-US" altLang="ja-JP" sz="1400" dirty="0">
                <a:solidFill>
                  <a:srgbClr val="000000"/>
                </a:solidFill>
                <a:latin typeface="Times New Roman" panose="02020603050405020304" pitchFamily="18" charset="0"/>
                <a:cs typeface="Times New Roman" panose="02020603050405020304" pitchFamily="18" charset="0"/>
              </a:rPr>
              <a:t>) </a:t>
            </a:r>
          </a:p>
          <a:p>
            <a:pPr algn="r" defTabSz="685800" fontAlgn="ctr">
              <a:lnSpc>
                <a:spcPts val="1200"/>
              </a:lnSpc>
              <a:spcAft>
                <a:spcPts val="1200"/>
              </a:spcAft>
              <a:buClr>
                <a:srgbClr val="003B83"/>
              </a:buClr>
              <a:buSzPct val="100000"/>
            </a:pPr>
            <a:r>
              <a:rPr kumimoji="1" lang="en-US" altLang="ja-JP" sz="1400" dirty="0" err="1">
                <a:solidFill>
                  <a:srgbClr val="000000"/>
                </a:solidFill>
                <a:latin typeface="Times New Roman" panose="02020603050405020304" pitchFamily="18" charset="0"/>
                <a:cs typeface="Times New Roman" panose="02020603050405020304" pitchFamily="18" charset="0"/>
              </a:rPr>
              <a:t>Giảm</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số</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cuộc</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thăm</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khám</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tại</a:t>
            </a:r>
            <a:r>
              <a:rPr kumimoji="1" lang="en-US" altLang="ja-JP" sz="1400" dirty="0">
                <a:solidFill>
                  <a:srgbClr val="000000"/>
                </a:solidFill>
                <a:latin typeface="Times New Roman" panose="02020603050405020304" pitchFamily="18" charset="0"/>
                <a:cs typeface="Times New Roman" panose="02020603050405020304" pitchFamily="18" charset="0"/>
              </a:rPr>
              <a:t> </a:t>
            </a:r>
            <a:r>
              <a:rPr kumimoji="1" lang="en-US" altLang="ja-JP" sz="1400" dirty="0" err="1">
                <a:solidFill>
                  <a:srgbClr val="000000"/>
                </a:solidFill>
                <a:latin typeface="Times New Roman" panose="02020603050405020304" pitchFamily="18" charset="0"/>
                <a:cs typeface="Times New Roman" panose="02020603050405020304" pitchFamily="18" charset="0"/>
              </a:rPr>
              <a:t>phòng</a:t>
            </a:r>
            <a:r>
              <a:rPr kumimoji="1" lang="en-US" altLang="ja-JP" sz="1400" dirty="0">
                <a:solidFill>
                  <a:srgbClr val="000000"/>
                </a:solidFill>
                <a:latin typeface="Times New Roman" panose="02020603050405020304" pitchFamily="18" charset="0"/>
                <a:cs typeface="Times New Roman" panose="02020603050405020304" pitchFamily="18" charset="0"/>
              </a:rPr>
              <a:t> </a:t>
            </a:r>
          </a:p>
          <a:p>
            <a:pPr algn="r" defTabSz="685800" fontAlgn="ctr">
              <a:lnSpc>
                <a:spcPct val="120000"/>
              </a:lnSpc>
              <a:spcAft>
                <a:spcPts val="1200"/>
              </a:spcAft>
              <a:buClr>
                <a:srgbClr val="003B83"/>
              </a:buClr>
              <a:buSzPct val="100000"/>
            </a:pPr>
            <a:endParaRPr kumimoji="1" lang="en-US" altLang="ja-JP" sz="1400" dirty="0">
              <a:solidFill>
                <a:srgbClr val="000000"/>
              </a:solidFill>
              <a:latin typeface="Times New Roman" panose="02020603050405020304" pitchFamily="18" charset="0"/>
              <a:cs typeface="Times New Roman" panose="02020603050405020304" pitchFamily="18" charset="0"/>
            </a:endParaRPr>
          </a:p>
          <a:p>
            <a:pPr algn="r" defTabSz="685800" fontAlgn="ctr">
              <a:lnSpc>
                <a:spcPct val="120000"/>
              </a:lnSpc>
              <a:spcAft>
                <a:spcPts val="1200"/>
              </a:spcAft>
              <a:buClr>
                <a:srgbClr val="003B83"/>
              </a:buClr>
              <a:buSzPct val="100000"/>
            </a:pPr>
            <a:endParaRPr kumimoji="1" lang="en-US" altLang="ja-JP" sz="1400" dirty="0">
              <a:solidFill>
                <a:srgbClr val="000000"/>
              </a:solidFill>
              <a:latin typeface="Times New Roman" panose="02020603050405020304" pitchFamily="18" charset="0"/>
              <a:cs typeface="Times New Roman" panose="02020603050405020304" pitchFamily="18" charset="0"/>
            </a:endParaRPr>
          </a:p>
          <a:p>
            <a:pPr algn="r" defTabSz="685800" fontAlgn="ctr">
              <a:lnSpc>
                <a:spcPct val="120000"/>
              </a:lnSpc>
              <a:spcAft>
                <a:spcPts val="1200"/>
              </a:spcAft>
              <a:buClr>
                <a:srgbClr val="003B83"/>
              </a:buClr>
              <a:buSzPct val="100000"/>
            </a:pPr>
            <a:endParaRPr kumimoji="1" lang="en-US" altLang="ja-JP" sz="1400" dirty="0">
              <a:solidFill>
                <a:srgbClr val="000000"/>
              </a:solidFill>
              <a:latin typeface="Times New Roman" panose="02020603050405020304" pitchFamily="18" charset="0"/>
              <a:cs typeface="Times New Roman" panose="02020603050405020304" pitchFamily="18" charset="0"/>
            </a:endParaRPr>
          </a:p>
          <a:p>
            <a:pPr algn="r" defTabSz="685800" fontAlgn="ctr">
              <a:lnSpc>
                <a:spcPct val="120000"/>
              </a:lnSpc>
              <a:spcAft>
                <a:spcPts val="1200"/>
              </a:spcAft>
              <a:buClr>
                <a:srgbClr val="003B83"/>
              </a:buClr>
              <a:buSzPct val="100000"/>
            </a:pPr>
            <a:endParaRPr kumimoji="1" lang="en-US" altLang="ja-JP" sz="1400" dirty="0">
              <a:solidFill>
                <a:srgbClr val="000000"/>
              </a:solidFill>
              <a:latin typeface="Times New Roman" panose="02020603050405020304" pitchFamily="18" charset="0"/>
              <a:cs typeface="Times New Roman" panose="02020603050405020304" pitchFamily="18" charset="0"/>
            </a:endParaRPr>
          </a:p>
          <a:p>
            <a:pPr algn="r" defTabSz="685800" fontAlgn="ctr">
              <a:lnSpc>
                <a:spcPct val="120000"/>
              </a:lnSpc>
              <a:spcAft>
                <a:spcPts val="1200"/>
              </a:spcAft>
              <a:buClr>
                <a:srgbClr val="003B83"/>
              </a:buClr>
              <a:buSzPct val="100000"/>
            </a:pPr>
            <a:endParaRPr kumimoji="1" lang="ja-JP" altLang="en-US" sz="1400" dirty="0">
              <a:solidFill>
                <a:srgbClr val="000000"/>
              </a:solidFill>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8171D46B-5C51-49DE-AADC-6AB1DFC53F9A}"/>
              </a:ext>
            </a:extLst>
          </p:cNvPr>
          <p:cNvSpPr txBox="1"/>
          <p:nvPr/>
        </p:nvSpPr>
        <p:spPr>
          <a:xfrm>
            <a:off x="10887301" y="5682165"/>
            <a:ext cx="1278384" cy="184666"/>
          </a:xfrm>
          <a:prstGeom prst="rect">
            <a:avLst/>
          </a:prstGeom>
          <a:solidFill>
            <a:schemeClr val="bg1"/>
          </a:solid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1000" dirty="0">
                <a:solidFill>
                  <a:srgbClr val="000000"/>
                </a:solidFill>
              </a:rPr>
              <a:t>  I think so </a:t>
            </a:r>
            <a:endParaRPr kumimoji="1" lang="ja-JP" altLang="en-US" sz="1000" dirty="0">
              <a:solidFill>
                <a:srgbClr val="000000"/>
              </a:solidFill>
            </a:endParaRPr>
          </a:p>
        </p:txBody>
      </p:sp>
      <p:sp>
        <p:nvSpPr>
          <p:cNvPr id="34" name="テキスト ボックス 33">
            <a:extLst>
              <a:ext uri="{FF2B5EF4-FFF2-40B4-BE49-F238E27FC236}">
                <a16:creationId xmlns:a16="http://schemas.microsoft.com/office/drawing/2014/main" id="{90CDAD80-B36B-4ABF-BBE4-883BE8A6EE06}"/>
              </a:ext>
            </a:extLst>
          </p:cNvPr>
          <p:cNvSpPr txBox="1"/>
          <p:nvPr/>
        </p:nvSpPr>
        <p:spPr>
          <a:xfrm>
            <a:off x="5453410" y="5682165"/>
            <a:ext cx="1278384" cy="184666"/>
          </a:xfrm>
          <a:prstGeom prst="rect">
            <a:avLst/>
          </a:prstGeom>
          <a:solidFill>
            <a:schemeClr val="bg1"/>
          </a:solid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1000" dirty="0">
                <a:solidFill>
                  <a:srgbClr val="000000"/>
                </a:solidFill>
              </a:rPr>
              <a:t>  I don’t think so </a:t>
            </a:r>
            <a:endParaRPr kumimoji="1" lang="ja-JP" altLang="en-US" sz="1000" dirty="0">
              <a:solidFill>
                <a:srgbClr val="000000"/>
              </a:solidFill>
            </a:endParaRPr>
          </a:p>
        </p:txBody>
      </p:sp>
      <p:sp>
        <p:nvSpPr>
          <p:cNvPr id="35" name="テキスト ボックス 34">
            <a:extLst>
              <a:ext uri="{FF2B5EF4-FFF2-40B4-BE49-F238E27FC236}">
                <a16:creationId xmlns:a16="http://schemas.microsoft.com/office/drawing/2014/main" id="{C3551117-5F23-41A8-B257-B2F45EECB0C7}"/>
              </a:ext>
            </a:extLst>
          </p:cNvPr>
          <p:cNvSpPr txBox="1"/>
          <p:nvPr/>
        </p:nvSpPr>
        <p:spPr>
          <a:xfrm>
            <a:off x="8513535" y="5682165"/>
            <a:ext cx="883010" cy="184666"/>
          </a:xfrm>
          <a:prstGeom prst="rect">
            <a:avLst/>
          </a:prstGeom>
          <a:solidFill>
            <a:schemeClr val="bg1"/>
          </a:solid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1000" dirty="0">
                <a:solidFill>
                  <a:srgbClr val="000000"/>
                </a:solidFill>
              </a:rPr>
              <a:t>  No change</a:t>
            </a:r>
            <a:endParaRPr kumimoji="1" lang="ja-JP" altLang="en-US" sz="1000" dirty="0">
              <a:solidFill>
                <a:srgbClr val="000000"/>
              </a:solidFill>
            </a:endParaRPr>
          </a:p>
        </p:txBody>
      </p:sp>
    </p:spTree>
    <p:extLst>
      <p:ext uri="{BB962C8B-B14F-4D97-AF65-F5344CB8AC3E}">
        <p14:creationId xmlns:p14="http://schemas.microsoft.com/office/powerpoint/2010/main" val="408122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1B9E2-6104-4767-8911-35238BBC5450}"/>
              </a:ext>
            </a:extLst>
          </p:cNvPr>
          <p:cNvSpPr>
            <a:spLocks noGrp="1"/>
          </p:cNvSpPr>
          <p:nvPr>
            <p:ph type="title"/>
          </p:nvPr>
        </p:nvSpPr>
        <p:spPr>
          <a:xfrm>
            <a:off x="2267999" y="2248138"/>
            <a:ext cx="10404000" cy="741678"/>
          </a:xfrm>
        </p:spPr>
        <p:txBody>
          <a:bodyPr/>
          <a:lstStyle/>
          <a:p>
            <a:pPr marL="742950" indent="-742950">
              <a:buFont typeface="+mj-lt"/>
              <a:buAutoNum type="arabicPeriod"/>
            </a:pPr>
            <a:r>
              <a:rPr lang="en-US" altLang="ja-JP" sz="4400" dirty="0" err="1">
                <a:latin typeface="Times New Roman" panose="02020603050405020304" pitchFamily="18" charset="0"/>
                <a:cs typeface="Times New Roman" panose="02020603050405020304" pitchFamily="18" charset="0"/>
              </a:rPr>
              <a:t>Giới</a:t>
            </a:r>
            <a:r>
              <a:rPr lang="en-US" altLang="ja-JP" sz="4400" dirty="0">
                <a:latin typeface="Times New Roman" panose="02020603050405020304" pitchFamily="18" charset="0"/>
                <a:cs typeface="Times New Roman" panose="02020603050405020304" pitchFamily="18" charset="0"/>
              </a:rPr>
              <a:t> </a:t>
            </a:r>
            <a:r>
              <a:rPr lang="en-US" altLang="ja-JP" sz="4400" dirty="0" err="1">
                <a:latin typeface="Times New Roman" panose="02020603050405020304" pitchFamily="18" charset="0"/>
                <a:cs typeface="Times New Roman" panose="02020603050405020304" pitchFamily="18" charset="0"/>
              </a:rPr>
              <a:t>thiệu</a:t>
            </a:r>
            <a:endParaRPr kumimoji="1" lang="ja-JP"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984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5F9D615-5BF7-4DFF-B8D8-37221AB32C59}"/>
              </a:ext>
            </a:extLst>
          </p:cNvPr>
          <p:cNvSpPr>
            <a:spLocks noGrp="1"/>
          </p:cNvSpPr>
          <p:nvPr>
            <p:ph type="body" sz="quarter" idx="17"/>
          </p:nvPr>
        </p:nvSpPr>
        <p:spPr/>
        <p:txBody>
          <a:bodyPr/>
          <a:lstStyle/>
          <a:p>
            <a:endParaRPr kumimoji="1" lang="ja-JP" altLang="en-US" dirty="0"/>
          </a:p>
        </p:txBody>
      </p:sp>
      <p:sp>
        <p:nvSpPr>
          <p:cNvPr id="3" name="テキスト プレースホルダー 2">
            <a:extLst>
              <a:ext uri="{FF2B5EF4-FFF2-40B4-BE49-F238E27FC236}">
                <a16:creationId xmlns:a16="http://schemas.microsoft.com/office/drawing/2014/main" id="{7F29B199-D6D2-455D-B968-4B7DD013D9C5}"/>
              </a:ext>
            </a:extLst>
          </p:cNvPr>
          <p:cNvSpPr>
            <a:spLocks noGrp="1"/>
          </p:cNvSpPr>
          <p:nvPr>
            <p:ph type="body" sz="quarter" idx="11"/>
          </p:nvPr>
        </p:nvSpPr>
        <p:spPr>
          <a:xfrm>
            <a:off x="791794" y="934267"/>
            <a:ext cx="11880000" cy="913583"/>
          </a:xfrm>
        </p:spPr>
        <p:txBody>
          <a:bodyPr/>
          <a:lstStyle/>
          <a:p>
            <a:r>
              <a:rPr kumimoji="1" lang="en-US" altLang="ja-JP" sz="2800" dirty="0" err="1">
                <a:latin typeface="Times New Roman" panose="02020603050405020304" pitchFamily="18" charset="0"/>
                <a:cs typeface="Times New Roman" panose="02020603050405020304" pitchFamily="18" charset="0"/>
              </a:rPr>
              <a:t>Các</a:t>
            </a:r>
            <a:r>
              <a:rPr kumimoji="1" lang="en-US" altLang="ja-JP" sz="2800" dirty="0">
                <a:latin typeface="Times New Roman" panose="02020603050405020304" pitchFamily="18" charset="0"/>
                <a:cs typeface="Times New Roman" panose="02020603050405020304" pitchFamily="18" charset="0"/>
              </a:rPr>
              <a:t> </a:t>
            </a:r>
            <a:r>
              <a:rPr kumimoji="1" lang="en-US" altLang="ja-JP" sz="2800" dirty="0" err="1">
                <a:latin typeface="Times New Roman" panose="02020603050405020304" pitchFamily="18" charset="0"/>
                <a:cs typeface="Times New Roman" panose="02020603050405020304" pitchFamily="18" charset="0"/>
              </a:rPr>
              <a:t>hiệu</a:t>
            </a:r>
            <a:r>
              <a:rPr kumimoji="1" lang="en-US" altLang="ja-JP" sz="2800" dirty="0">
                <a:latin typeface="Times New Roman" panose="02020603050405020304" pitchFamily="18" charset="0"/>
                <a:cs typeface="Times New Roman" panose="02020603050405020304" pitchFamily="18" charset="0"/>
              </a:rPr>
              <a:t> </a:t>
            </a:r>
            <a:r>
              <a:rPr kumimoji="1" lang="en-US" altLang="ja-JP" sz="2800" dirty="0" err="1">
                <a:latin typeface="Times New Roman" panose="02020603050405020304" pitchFamily="18" charset="0"/>
                <a:cs typeface="Times New Roman" panose="02020603050405020304" pitchFamily="18" charset="0"/>
              </a:rPr>
              <a:t>quả</a:t>
            </a:r>
            <a:r>
              <a:rPr kumimoji="1" lang="en-US" altLang="ja-JP" sz="2800" dirty="0">
                <a:latin typeface="Times New Roman" panose="02020603050405020304" pitchFamily="18" charset="0"/>
                <a:cs typeface="Times New Roman" panose="02020603050405020304" pitchFamily="18" charset="0"/>
              </a:rPr>
              <a:t> </a:t>
            </a:r>
            <a:r>
              <a:rPr kumimoji="1" lang="en-US" altLang="ja-JP" sz="2800" dirty="0" err="1">
                <a:latin typeface="Times New Roman" panose="02020603050405020304" pitchFamily="18" charset="0"/>
                <a:cs typeface="Times New Roman" panose="02020603050405020304" pitchFamily="18" charset="0"/>
              </a:rPr>
              <a:t>c</a:t>
            </a:r>
            <a:r>
              <a:rPr lang="en-US" altLang="ja-JP" sz="2800" dirty="0" err="1">
                <a:latin typeface="Times New Roman" panose="02020603050405020304" pitchFamily="18" charset="0"/>
                <a:cs typeface="Times New Roman" panose="02020603050405020304" pitchFamily="18" charset="0"/>
              </a:rPr>
              <a:t>ó</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thể</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đem</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lại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khi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áp</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dụng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công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nghệ</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trong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phòng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ngừa</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bệnh</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lây</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nhiễm</a:t>
            </a:r>
            <a:endParaRPr kumimoji="1" lang="ja-JP" altLang="en-US" sz="2800" dirty="0">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11720D8E-AE1A-4EAF-9A2D-DEB604F4D01F}"/>
              </a:ext>
            </a:extLst>
          </p:cNvPr>
          <p:cNvSpPr>
            <a:spLocks noGrp="1"/>
          </p:cNvSpPr>
          <p:nvPr>
            <p:ph type="title"/>
          </p:nvPr>
        </p:nvSpPr>
        <p:spPr/>
        <p:txBody>
          <a:bodyPr/>
          <a:lstStyle/>
          <a:p>
            <a:endParaRPr kumimoji="1" lang="ja-JP" altLang="en-US" dirty="0"/>
          </a:p>
        </p:txBody>
      </p:sp>
      <p:sp>
        <p:nvSpPr>
          <p:cNvPr id="5" name="テキスト プレースホルダー 4">
            <a:extLst>
              <a:ext uri="{FF2B5EF4-FFF2-40B4-BE49-F238E27FC236}">
                <a16:creationId xmlns:a16="http://schemas.microsoft.com/office/drawing/2014/main" id="{F792275E-F01D-423A-A342-9C36BE0E7A15}"/>
              </a:ext>
            </a:extLst>
          </p:cNvPr>
          <p:cNvSpPr>
            <a:spLocks noGrp="1"/>
          </p:cNvSpPr>
          <p:nvPr>
            <p:ph type="body" sz="quarter" idx="20"/>
          </p:nvPr>
        </p:nvSpPr>
        <p:spPr/>
        <p:txBody>
          <a:bodyPr/>
          <a:lstStyle/>
          <a:p>
            <a:endParaRPr kumimoji="1" lang="ja-JP" altLang="en-US" dirty="0"/>
          </a:p>
        </p:txBody>
      </p:sp>
      <p:graphicFrame>
        <p:nvGraphicFramePr>
          <p:cNvPr id="7" name="表 6">
            <a:extLst>
              <a:ext uri="{FF2B5EF4-FFF2-40B4-BE49-F238E27FC236}">
                <a16:creationId xmlns:a16="http://schemas.microsoft.com/office/drawing/2014/main" id="{F34C4FF1-003C-4C38-889F-0E435349F407}"/>
              </a:ext>
            </a:extLst>
          </p:cNvPr>
          <p:cNvGraphicFramePr>
            <a:graphicFrameLocks noGrp="1"/>
          </p:cNvGraphicFramePr>
          <p:nvPr>
            <p:extLst>
              <p:ext uri="{D42A27DB-BD31-4B8C-83A1-F6EECF244321}">
                <p14:modId xmlns:p14="http://schemas.microsoft.com/office/powerpoint/2010/main" val="2345284510"/>
              </p:ext>
            </p:extLst>
          </p:nvPr>
        </p:nvGraphicFramePr>
        <p:xfrm>
          <a:off x="711533" y="1928262"/>
          <a:ext cx="12038934" cy="5182489"/>
        </p:xfrm>
        <a:graphic>
          <a:graphicData uri="http://schemas.openxmlformats.org/drawingml/2006/table">
            <a:tbl>
              <a:tblPr firstRow="1" bandRow="1">
                <a:tableStyleId>{5C22544A-7EE6-4342-B048-85BDC9FD1C3A}</a:tableStyleId>
              </a:tblPr>
              <a:tblGrid>
                <a:gridCol w="1951037">
                  <a:extLst>
                    <a:ext uri="{9D8B030D-6E8A-4147-A177-3AD203B41FA5}">
                      <a16:colId xmlns:a16="http://schemas.microsoft.com/office/drawing/2014/main" val="3096830821"/>
                    </a:ext>
                  </a:extLst>
                </a:gridCol>
                <a:gridCol w="10087897">
                  <a:extLst>
                    <a:ext uri="{9D8B030D-6E8A-4147-A177-3AD203B41FA5}">
                      <a16:colId xmlns:a16="http://schemas.microsoft.com/office/drawing/2014/main" val="808307745"/>
                    </a:ext>
                  </a:extLst>
                </a:gridCol>
              </a:tblGrid>
              <a:tr h="625434">
                <a:tc>
                  <a:txBody>
                    <a:bodyPr/>
                    <a:lstStyle/>
                    <a:p>
                      <a:pPr marL="0" marR="0" indent="0" algn="ctr" defTabSz="685800" rtl="0" eaLnBrk="1" fontAlgn="base" latinLnBrk="0" hangingPunct="1">
                        <a:lnSpc>
                          <a:spcPct val="110000"/>
                        </a:lnSpc>
                        <a:spcBef>
                          <a:spcPts val="0"/>
                        </a:spcBef>
                        <a:spcAft>
                          <a:spcPts val="0"/>
                        </a:spcAft>
                        <a:buClr>
                          <a:srgbClr val="003B83"/>
                        </a:buClr>
                        <a:buSzPct val="100000"/>
                        <a:buFont typeface="Wingdings" panose="05000000000000000000" pitchFamily="2" charset="2"/>
                        <a:buNone/>
                        <a:tabLst/>
                      </a:pP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Loại</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thiết</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bị</a:t>
                      </a:r>
                      <a:endParaRPr kumimoji="1" lang="ja-JP" altLang="en-US" sz="1800" b="1" kern="1200" spc="0" baseline="0" dirty="0">
                        <a:solidFill>
                          <a:schemeClr val="bg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685800" rtl="0" eaLnBrk="1" fontAlgn="base" latinLnBrk="0" hangingPunct="1">
                        <a:lnSpc>
                          <a:spcPct val="110000"/>
                        </a:lnSpc>
                        <a:spcBef>
                          <a:spcPts val="0"/>
                        </a:spcBef>
                        <a:spcAft>
                          <a:spcPts val="0"/>
                        </a:spcAft>
                        <a:buClr>
                          <a:srgbClr val="003B83"/>
                        </a:buClr>
                        <a:buSzPct val="100000"/>
                        <a:buFont typeface="Wingdings" panose="05000000000000000000" pitchFamily="2" charset="2"/>
                        <a:buNone/>
                        <a:tabLst/>
                      </a:pP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Hiệu</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quả</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có</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thể</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đem</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lại</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khi</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áp</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dụng</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công</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nghệ</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thông</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tin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ví</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800" b="1" kern="1200" spc="0" baseline="0" dirty="0" err="1">
                          <a:solidFill>
                            <a:schemeClr val="bg1"/>
                          </a:solidFill>
                          <a:latin typeface="Times New Roman" panose="02020603050405020304" pitchFamily="18" charset="0"/>
                          <a:ea typeface="+mn-ea"/>
                          <a:cs typeface="Times New Roman" panose="02020603050405020304" pitchFamily="18" charset="0"/>
                        </a:rPr>
                        <a:t>dụ</a:t>
                      </a:r>
                      <a:r>
                        <a:rPr kumimoji="1" lang="en-US" altLang="ja-JP" sz="1800" b="1" kern="1200" spc="0" baseline="0" dirty="0">
                          <a:solidFill>
                            <a:schemeClr val="bg1"/>
                          </a:solidFill>
                          <a:latin typeface="Times New Roman" panose="02020603050405020304" pitchFamily="18" charset="0"/>
                          <a:ea typeface="+mn-ea"/>
                          <a:cs typeface="Times New Roman" panose="02020603050405020304" pitchFamily="18" charset="0"/>
                        </a:rPr>
                        <a:t>) </a:t>
                      </a:r>
                    </a:p>
                    <a:p>
                      <a:pPr marL="0" marR="0" indent="0" algn="ctr" defTabSz="685800" rtl="0" eaLnBrk="1" fontAlgn="base" latinLnBrk="0" hangingPunct="1">
                        <a:lnSpc>
                          <a:spcPct val="110000"/>
                        </a:lnSpc>
                        <a:spcBef>
                          <a:spcPts val="0"/>
                        </a:spcBef>
                        <a:spcAft>
                          <a:spcPts val="0"/>
                        </a:spcAft>
                        <a:buClr>
                          <a:srgbClr val="003B83"/>
                        </a:buClr>
                        <a:buSzPct val="100000"/>
                        <a:buFont typeface="Wingdings" panose="05000000000000000000" pitchFamily="2" charset="2"/>
                        <a:buNone/>
                        <a:tabLst/>
                      </a:pPr>
                      <a:r>
                        <a:rPr kumimoji="1" lang="en-US" altLang="ja-JP" sz="16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600" b="1" kern="1200" spc="0" baseline="0" dirty="0" err="1">
                          <a:solidFill>
                            <a:schemeClr val="bg1"/>
                          </a:solidFill>
                          <a:latin typeface="Times New Roman" panose="02020603050405020304" pitchFamily="18" charset="0"/>
                          <a:ea typeface="+mn-ea"/>
                          <a:cs typeface="Times New Roman" panose="02020603050405020304" pitchFamily="18" charset="0"/>
                        </a:rPr>
                        <a:t>Hiệu</a:t>
                      </a:r>
                      <a:r>
                        <a:rPr kumimoji="1" lang="en-US" altLang="ja-JP" sz="16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600" b="1" kern="1200" spc="0" baseline="0" dirty="0" err="1">
                          <a:solidFill>
                            <a:schemeClr val="bg1"/>
                          </a:solidFill>
                          <a:latin typeface="Times New Roman" panose="02020603050405020304" pitchFamily="18" charset="0"/>
                          <a:ea typeface="+mn-ea"/>
                          <a:cs typeface="Times New Roman" panose="02020603050405020304" pitchFamily="18" charset="0"/>
                        </a:rPr>
                        <a:t>quả</a:t>
                      </a:r>
                      <a:r>
                        <a:rPr kumimoji="1" lang="en-US" altLang="ja-JP" sz="16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600" b="1" kern="1200" spc="0" baseline="0" dirty="0" err="1">
                          <a:solidFill>
                            <a:schemeClr val="bg1"/>
                          </a:solidFill>
                          <a:latin typeface="Times New Roman" panose="02020603050405020304" pitchFamily="18" charset="0"/>
                          <a:ea typeface="+mn-ea"/>
                          <a:cs typeface="Times New Roman" panose="02020603050405020304" pitchFamily="18" charset="0"/>
                        </a:rPr>
                        <a:t>từ</a:t>
                      </a:r>
                      <a:r>
                        <a:rPr kumimoji="1" lang="en-US" altLang="ja-JP" sz="16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600" b="1" kern="1200" spc="0" baseline="0" dirty="0" err="1">
                          <a:solidFill>
                            <a:schemeClr val="bg1"/>
                          </a:solidFill>
                          <a:latin typeface="Times New Roman" panose="02020603050405020304" pitchFamily="18" charset="0"/>
                          <a:ea typeface="+mn-ea"/>
                          <a:cs typeface="Times New Roman" panose="02020603050405020304" pitchFamily="18" charset="0"/>
                        </a:rPr>
                        <a:t>dự</a:t>
                      </a:r>
                      <a:r>
                        <a:rPr kumimoji="1" lang="en-US" altLang="ja-JP" sz="16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600" b="1" kern="1200" spc="0" baseline="0" dirty="0" err="1">
                          <a:solidFill>
                            <a:schemeClr val="bg1"/>
                          </a:solidFill>
                          <a:latin typeface="Times New Roman" panose="02020603050405020304" pitchFamily="18" charset="0"/>
                          <a:ea typeface="+mn-ea"/>
                          <a:cs typeface="Times New Roman" panose="02020603050405020304" pitchFamily="18" charset="0"/>
                        </a:rPr>
                        <a:t>án</a:t>
                      </a:r>
                      <a:r>
                        <a:rPr kumimoji="1" lang="en-US" altLang="ja-JP" sz="16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600" b="1" kern="1200" spc="0" baseline="0" dirty="0" err="1">
                          <a:solidFill>
                            <a:schemeClr val="bg1"/>
                          </a:solidFill>
                          <a:latin typeface="Times New Roman" panose="02020603050405020304" pitchFamily="18" charset="0"/>
                          <a:ea typeface="+mn-ea"/>
                          <a:cs typeface="Times New Roman" panose="02020603050405020304" pitchFamily="18" charset="0"/>
                        </a:rPr>
                        <a:t>thử</a:t>
                      </a:r>
                      <a:r>
                        <a:rPr kumimoji="1" lang="en-US" altLang="ja-JP" sz="1600" b="1" kern="1200" spc="0" baseline="0" dirty="0">
                          <a:solidFill>
                            <a:schemeClr val="bg1"/>
                          </a:solidFill>
                          <a:latin typeface="Times New Roman" panose="02020603050405020304" pitchFamily="18" charset="0"/>
                          <a:ea typeface="+mn-ea"/>
                          <a:cs typeface="Times New Roman" panose="02020603050405020304" pitchFamily="18" charset="0"/>
                        </a:rPr>
                        <a:t> </a:t>
                      </a:r>
                      <a:r>
                        <a:rPr kumimoji="1" lang="en-US" altLang="ja-JP" sz="1600" b="1" kern="1200" spc="0" baseline="0" dirty="0" err="1">
                          <a:solidFill>
                            <a:schemeClr val="bg1"/>
                          </a:solidFill>
                          <a:latin typeface="Times New Roman" panose="02020603050405020304" pitchFamily="18" charset="0"/>
                          <a:ea typeface="+mn-ea"/>
                          <a:cs typeface="Times New Roman" panose="02020603050405020304" pitchFamily="18" charset="0"/>
                        </a:rPr>
                        <a:t>nghiệm</a:t>
                      </a:r>
                      <a:r>
                        <a:rPr kumimoji="1" lang="en-US" altLang="ja-JP" sz="1600" b="1" kern="1200" spc="0" baseline="0" dirty="0">
                          <a:solidFill>
                            <a:schemeClr val="bg1"/>
                          </a:solidFill>
                          <a:latin typeface="Times New Roman" panose="02020603050405020304" pitchFamily="18" charset="0"/>
                          <a:ea typeface="+mn-ea"/>
                          <a:cs typeface="Times New Roman" panose="02020603050405020304" pitchFamily="18" charset="0"/>
                        </a:rPr>
                        <a:t> - </a:t>
                      </a:r>
                      <a:endParaRPr kumimoji="1" lang="ja-JP" altLang="en-US" sz="1600" b="1" kern="1200" spc="0" baseline="0" dirty="0">
                        <a:solidFill>
                          <a:schemeClr val="bg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812033462"/>
                  </a:ext>
                </a:extLst>
              </a:tr>
              <a:tr h="1022708">
                <a:tc>
                  <a:txBody>
                    <a:bodyPr/>
                    <a:lstStyle/>
                    <a:p>
                      <a:pPr algn="l"/>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Hệ</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thống</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giám</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sát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ban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đêm</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p>
                  </a:txBody>
                  <a:tcPr anchor="ctr"/>
                </a:tc>
                <a:tc>
                  <a:txBody>
                    <a:bodyPr/>
                    <a:lstStyle/>
                    <a:p>
                      <a:pPr marL="285750" lvl="0" indent="-285750">
                        <a:buFont typeface="Arial"/>
                        <a:buChar char="•"/>
                      </a:pP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Do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có</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thể</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giám</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sát</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từ</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xa</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nên</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rất</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hiệu</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quả</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trong</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việc</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giảm</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thiểu</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sự</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phát</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tán</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của</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virus. </a:t>
                      </a:r>
                    </a:p>
                    <a:p>
                      <a:pPr marL="285750" lvl="0" indent="-285750">
                        <a:buFont typeface="Arial"/>
                        <a:buChar char="•"/>
                      </a:pPr>
                      <a:r>
                        <a:rPr kumimoji="1" lang="vi-VN"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Thông thường,</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để</a:t>
                      </a:r>
                      <a:r>
                        <a:rPr kumimoji="1" lang="vi-VN"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nắm được các tình trạng</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sức</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khỏe</a:t>
                      </a:r>
                      <a:r>
                        <a:rPr kumimoji="1" lang="vi-VN"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quan trọng như nhịp tim và nhịp thở,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nhân</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viên</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chăm</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sóc</a:t>
                      </a:r>
                      <a:r>
                        <a:rPr kumimoji="1" lang="vi-VN"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thường</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phải</a:t>
                      </a:r>
                      <a:r>
                        <a:rPr kumimoji="1" lang="vi-VN"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kiểm</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tra</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vi-VN"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miệng người dùng để kiểm tra hơi thở và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đánh</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giá</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tình</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trạng</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vi-VN"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bằng cách quan sát ngực, nhưng bằng cách sử dụng hệ thống theo dõi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các</a:t>
                      </a:r>
                      <a:r>
                        <a:rPr kumimoji="1" lang="vi-VN"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thông</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tin </a:t>
                      </a:r>
                      <a:r>
                        <a:rPr kumimoji="1" lang="vi-VN"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quan trọng, có thể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có</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được</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thông</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tin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sức</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khỏe</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kern="1200" noProof="0" dirty="0" err="1">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mà</a:t>
                      </a:r>
                      <a:r>
                        <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vi-VN"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rPr>
                        <a:t> không cần tiếp xúc.</a:t>
                      </a:r>
                      <a:endParaRPr kumimoji="1" lang="en-US" altLang="ja-JP" sz="1600" kern="1200" noProof="0" dirty="0">
                        <a:solidFill>
                          <a:schemeClr val="dk1"/>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tc>
                <a:extLst>
                  <a:ext uri="{0D108BD9-81ED-4DB2-BD59-A6C34878D82A}">
                    <a16:rowId xmlns:a16="http://schemas.microsoft.com/office/drawing/2014/main" val="225260541"/>
                  </a:ext>
                </a:extLst>
              </a:tr>
              <a:tr h="1490231">
                <a:tc>
                  <a:txBody>
                    <a:bodyPr/>
                    <a:lstStyle/>
                    <a:p>
                      <a:pPr algn="l"/>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Ban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ngày</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p>
                    <a:p>
                      <a:pPr algn="l"/>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Thiết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bị</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hỗ</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trợ</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di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chuyển,Thiết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bị</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IoT,Hệ</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thống</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giám</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sát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etc.</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anchor="ctr"/>
                </a:tc>
                <a:tc>
                  <a:txBody>
                    <a:bodyPr/>
                    <a:lstStyle/>
                    <a:p>
                      <a:pPr marL="285750" indent="-285750">
                        <a:buFont typeface="Arial"/>
                        <a:buChar char="•"/>
                      </a:pPr>
                      <a:r>
                        <a:rPr kumimoji="1" lang="vi-VN" altLang="ja-JP" sz="1600" dirty="0">
                          <a:latin typeface="Times New Roman" panose="02020603050405020304" pitchFamily="18" charset="0"/>
                          <a:ea typeface="メイリオ" panose="020B0604030504040204" pitchFamily="50" charset="-128"/>
                          <a:cs typeface="Times New Roman" panose="02020603050405020304" pitchFamily="18" charset="0"/>
                        </a:rPr>
                        <a:t>Bằng cách sử dụng các thiết bị hỗ trợ </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di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chuyển</a:t>
                      </a:r>
                      <a:r>
                        <a:rPr kumimoji="1" lang="vi-VN" altLang="ja-JP" sz="1600" dirty="0">
                          <a:latin typeface="Times New Roman" panose="02020603050405020304" pitchFamily="18" charset="0"/>
                          <a:ea typeface="メイリオ" panose="020B0604030504040204" pitchFamily="50" charset="-128"/>
                          <a:cs typeface="Times New Roman" panose="02020603050405020304" pitchFamily="18" charset="0"/>
                        </a:rPr>
                        <a:t>, có thể</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vi-VN" altLang="ja-JP" sz="1600" dirty="0">
                          <a:latin typeface="Times New Roman" panose="02020603050405020304" pitchFamily="18" charset="0"/>
                          <a:ea typeface="メイリオ" panose="020B0604030504040204" pitchFamily="50" charset="-128"/>
                          <a:cs typeface="Times New Roman" panose="02020603050405020304" pitchFamily="18" charset="0"/>
                        </a:rPr>
                        <a:t>chăm sóc trong khi đảm bảo khoảng cách với người dùng.</a:t>
                      </a:r>
                    </a:p>
                    <a:p>
                      <a:pPr marL="285750" indent="-285750">
                        <a:buFont typeface="Arial"/>
                        <a:buChar char="•"/>
                      </a:pPr>
                      <a:r>
                        <a:rPr kumimoji="1" lang="vi-VN" altLang="ja-JP" sz="1600" dirty="0">
                          <a:latin typeface="Times New Roman" panose="02020603050405020304" pitchFamily="18" charset="0"/>
                          <a:ea typeface="メイリオ" panose="020B0604030504040204" pitchFamily="50" charset="-128"/>
                          <a:cs typeface="Times New Roman" panose="02020603050405020304" pitchFamily="18" charset="0"/>
                        </a:rPr>
                        <a:t>Bằng cách sử dụng bộ thu phát có tai nghe, các nhân viên có thể liên lạc với nhau mà không cần đến gần nhau.</a:t>
                      </a:r>
                    </a:p>
                    <a:p>
                      <a:pPr marL="285750" indent="-285750">
                        <a:buFont typeface="Arial"/>
                        <a:buChar char="•"/>
                      </a:pPr>
                      <a:r>
                        <a:rPr kumimoji="1" lang="vi-VN" altLang="ja-JP" sz="1600" dirty="0">
                          <a:latin typeface="Times New Roman" panose="02020603050405020304" pitchFamily="18" charset="0"/>
                          <a:ea typeface="メイリオ" panose="020B0604030504040204" pitchFamily="50" charset="-128"/>
                          <a:cs typeface="Times New Roman" panose="02020603050405020304" pitchFamily="18" charset="0"/>
                        </a:rPr>
                        <a:t>Bằng cách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liên</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kết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một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cách</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tự</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động</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hệ</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thống</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cảm</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ứng</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nhiệt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vi-VN" altLang="ja-JP" sz="1600" dirty="0">
                          <a:latin typeface="Times New Roman" panose="02020603050405020304" pitchFamily="18" charset="0"/>
                          <a:ea typeface="メイリオ" panose="020B0604030504040204" pitchFamily="50" charset="-128"/>
                          <a:cs typeface="Times New Roman" panose="02020603050405020304" pitchFamily="18" charset="0"/>
                        </a:rPr>
                        <a:t>không tiếp xúc với hệ thống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thông</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tin</a:t>
                      </a:r>
                      <a:r>
                        <a:rPr kumimoji="1" lang="vi-VN" altLang="ja-JP" sz="1600" dirty="0">
                          <a:latin typeface="Times New Roman" panose="02020603050405020304" pitchFamily="18" charset="0"/>
                          <a:ea typeface="メイリオ" panose="020B0604030504040204" pitchFamily="50" charset="-128"/>
                          <a:cs typeface="Times New Roman" panose="02020603050405020304" pitchFamily="18" charset="0"/>
                        </a:rPr>
                        <a:t>, tần suất tiếp xúc sẽ giảm xuống.</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anchor="ctr"/>
                </a:tc>
                <a:extLst>
                  <a:ext uri="{0D108BD9-81ED-4DB2-BD59-A6C34878D82A}">
                    <a16:rowId xmlns:a16="http://schemas.microsoft.com/office/drawing/2014/main" val="3374085360"/>
                  </a:ext>
                </a:extLst>
              </a:tr>
              <a:tr h="788946">
                <a:tc>
                  <a:txBody>
                    <a:bodyPr/>
                    <a:lstStyle/>
                    <a:p>
                      <a:pPr algn="l"/>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Hỗ</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trợ</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đi</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vệ</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sinh</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anchor="ctr"/>
                </a:tc>
                <a:tc>
                  <a:txBody>
                    <a:bodyPr/>
                    <a:lstStyle/>
                    <a:p>
                      <a:pPr marL="285750" indent="-285750">
                        <a:buFont typeface="Arial"/>
                        <a:buChar char="•"/>
                      </a:pP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By using an excretion prediction device, it is not necessary to make contact for confirming unnecessary diaper changes, and it contributes to the self-reliant excretion of the user himself / herself.</a:t>
                      </a:r>
                    </a:p>
                    <a:p>
                      <a:pPr marL="285750" indent="-285750">
                        <a:buFont typeface="Arial"/>
                        <a:buChar char="•"/>
                      </a:pPr>
                      <a:r>
                        <a:rPr kumimoji="1" lang="vi-VN" altLang="ja-JP" sz="1600" dirty="0">
                          <a:latin typeface="Times New Roman" panose="02020603050405020304" pitchFamily="18" charset="0"/>
                          <a:ea typeface="メイリオ" panose="020B0604030504040204" pitchFamily="50" charset="-128"/>
                          <a:cs typeface="Times New Roman" panose="02020603050405020304" pitchFamily="18" charset="0"/>
                        </a:rPr>
                        <a:t>Bằng cách sử dụng một thiết bị dự đoán bài tiết, người dùng không cần phải xác nhận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về</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việc</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có</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cần</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vi-VN" altLang="ja-JP" sz="1600" dirty="0">
                          <a:latin typeface="Times New Roman" panose="02020603050405020304" pitchFamily="18" charset="0"/>
                          <a:ea typeface="メイリオ" panose="020B0604030504040204" pitchFamily="50" charset="-128"/>
                          <a:cs typeface="Times New Roman" panose="02020603050405020304" pitchFamily="18" charset="0"/>
                        </a:rPr>
                        <a:t>thay đổi tã lót, và nó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giúp</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cho</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người</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dùng</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có</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thể</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vi-VN" altLang="ja-JP" sz="1600" dirty="0">
                          <a:latin typeface="Times New Roman" panose="02020603050405020304" pitchFamily="18" charset="0"/>
                          <a:ea typeface="メイリオ" panose="020B0604030504040204" pitchFamily="50" charset="-128"/>
                          <a:cs typeface="Times New Roman" panose="02020603050405020304" pitchFamily="18" charset="0"/>
                        </a:rPr>
                        <a:t>bài tiết tự chủ.</a:t>
                      </a:r>
                      <a:endPar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anchor="ctr"/>
                </a:tc>
                <a:extLst>
                  <a:ext uri="{0D108BD9-81ED-4DB2-BD59-A6C34878D82A}">
                    <a16:rowId xmlns:a16="http://schemas.microsoft.com/office/drawing/2014/main" val="3928353655"/>
                  </a:ext>
                </a:extLst>
              </a:tr>
              <a:tr h="916673">
                <a:tc>
                  <a:txBody>
                    <a:bodyPr/>
                    <a:lstStyle/>
                    <a:p>
                      <a:pPr algn="l"/>
                      <a:r>
                        <a:rPr kumimoji="1" lang="nb-NO" altLang="ja-JP" sz="1600" dirty="0">
                          <a:latin typeface="Times New Roman" panose="02020603050405020304" pitchFamily="18" charset="0"/>
                          <a:ea typeface="メイリオ" panose="020B0604030504040204" pitchFamily="50" charset="-128"/>
                          <a:cs typeface="Times New Roman" panose="02020603050405020304" pitchFamily="18" charset="0"/>
                        </a:rPr>
                        <a:t>Tablets, smartphones, etc.</a:t>
                      </a:r>
                      <a:endPar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anchor="ctr"/>
                </a:tc>
                <a:tc>
                  <a:txBody>
                    <a:bodyPr/>
                    <a:lstStyle/>
                    <a:p>
                      <a:pPr marL="285750" indent="-285750">
                        <a:buFont typeface="Arial"/>
                        <a:buChar char="•"/>
                      </a:pP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Bạn</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có</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thể</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tham</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gia</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và</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giữa</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khoảng</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cách</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nên</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có</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thể</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tránh</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những</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tiếp</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xúc</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không</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cần</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thiết</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p>
                    <a:p>
                      <a:pPr marL="285750" indent="-285750">
                        <a:buFont typeface="Arial"/>
                        <a:buChar char="•"/>
                      </a:pPr>
                      <a:r>
                        <a:rPr lang="vi-VN" altLang="ja-JP" sz="1600" dirty="0">
                          <a:latin typeface="Times New Roman" panose="02020603050405020304" pitchFamily="18" charset="0"/>
                          <a:ea typeface="メイリオ" panose="020B0604030504040204" pitchFamily="50" charset="-128"/>
                          <a:cs typeface="Times New Roman" panose="02020603050405020304" pitchFamily="18" charset="0"/>
                        </a:rPr>
                        <a:t>Bằng cách sử dụng camera trong, nha sĩ / nhân viên vệ sinh có thể kiểm tra tình trạng khoang miệng của người dùng mà không cần đến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tận</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vi-VN" altLang="ja-JP" sz="1600" dirty="0">
                          <a:latin typeface="Times New Roman" panose="02020603050405020304" pitchFamily="18" charset="0"/>
                          <a:ea typeface="メイリオ" panose="020B0604030504040204" pitchFamily="50" charset="-128"/>
                          <a:cs typeface="Times New Roman" panose="02020603050405020304" pitchFamily="18" charset="0"/>
                        </a:rPr>
                        <a:t>cơ sở</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chăm</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sóc</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anchor="ctr"/>
                </a:tc>
                <a:extLst>
                  <a:ext uri="{0D108BD9-81ED-4DB2-BD59-A6C34878D82A}">
                    <a16:rowId xmlns:a16="http://schemas.microsoft.com/office/drawing/2014/main" val="3377509998"/>
                  </a:ext>
                </a:extLst>
              </a:tr>
            </a:tbl>
          </a:graphicData>
        </a:graphic>
      </p:graphicFrame>
      <p:sp>
        <p:nvSpPr>
          <p:cNvPr id="8" name="source_title">
            <a:extLst>
              <a:ext uri="{FF2B5EF4-FFF2-40B4-BE49-F238E27FC236}">
                <a16:creationId xmlns:a16="http://schemas.microsoft.com/office/drawing/2014/main" id="{98595DE3-E7E8-4C97-BF43-C8940042681A}"/>
              </a:ext>
            </a:extLst>
          </p:cNvPr>
          <p:cNvSpPr txBox="1">
            <a:spLocks noChangeArrowheads="1"/>
          </p:cNvSpPr>
          <p:nvPr/>
        </p:nvSpPr>
        <p:spPr bwMode="gray">
          <a:xfrm>
            <a:off x="4521552" y="7146347"/>
            <a:ext cx="7323436"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ja-JP"/>
            </a:defPPr>
            <a:lvl1pPr algn="r" fontAlgn="base">
              <a:defRPr sz="1000"/>
            </a:lvl1pPr>
            <a:lvl2pPr marL="742950" indent="-285750" fontAlgn="base">
              <a:defRPr sz="2400">
                <a:latin typeface="Times New Roman" pitchFamily="18" charset="0"/>
                <a:ea typeface="ＭＳ Ｐゴシック" charset="-128"/>
              </a:defRPr>
            </a:lvl2pPr>
            <a:lvl3pPr marL="1143000" indent="-228600" fontAlgn="base">
              <a:defRPr sz="2400">
                <a:latin typeface="Times New Roman" pitchFamily="18" charset="0"/>
                <a:ea typeface="ＭＳ Ｐゴシック" charset="-128"/>
              </a:defRPr>
            </a:lvl3pPr>
            <a:lvl4pPr marL="1600200" indent="-228600" fontAlgn="base">
              <a:defRPr sz="2400">
                <a:latin typeface="Times New Roman" pitchFamily="18" charset="0"/>
                <a:ea typeface="ＭＳ Ｐゴシック" charset="-128"/>
              </a:defRPr>
            </a:lvl4pPr>
            <a:lvl5pPr marL="2057400" indent="-228600" fontAlgn="base">
              <a:defRPr sz="2400">
                <a:latin typeface="Times New Roman" pitchFamily="18" charset="0"/>
                <a:ea typeface="ＭＳ Ｐゴシック" charset="-128"/>
              </a:defRPr>
            </a:lvl5pPr>
            <a:lvl6pPr marL="2514600" indent="-228600" fontAlgn="base">
              <a:spcBef>
                <a:spcPct val="0"/>
              </a:spcBef>
              <a:spcAft>
                <a:spcPct val="0"/>
              </a:spcAft>
              <a:defRPr sz="2400">
                <a:latin typeface="Times New Roman" pitchFamily="18" charset="0"/>
                <a:ea typeface="ＭＳ Ｐゴシック" charset="-128"/>
              </a:defRPr>
            </a:lvl6pPr>
            <a:lvl7pPr marL="2971800" indent="-228600" fontAlgn="base">
              <a:spcBef>
                <a:spcPct val="0"/>
              </a:spcBef>
              <a:spcAft>
                <a:spcPct val="0"/>
              </a:spcAft>
              <a:defRPr sz="2400">
                <a:latin typeface="Times New Roman" pitchFamily="18" charset="0"/>
                <a:ea typeface="ＭＳ Ｐゴシック" charset="-128"/>
              </a:defRPr>
            </a:lvl7pPr>
            <a:lvl8pPr marL="3429000" indent="-228600" fontAlgn="base">
              <a:spcBef>
                <a:spcPct val="0"/>
              </a:spcBef>
              <a:spcAft>
                <a:spcPct val="0"/>
              </a:spcAft>
              <a:defRPr sz="2400">
                <a:latin typeface="Times New Roman" pitchFamily="18" charset="0"/>
                <a:ea typeface="ＭＳ Ｐゴシック" charset="-128"/>
              </a:defRPr>
            </a:lvl8pPr>
            <a:lvl9pPr marL="3886200" indent="-228600" fontAlgn="base">
              <a:spcBef>
                <a:spcPct val="0"/>
              </a:spcBef>
              <a:spcAft>
                <a:spcPct val="0"/>
              </a:spcAft>
              <a:defRPr sz="2400">
                <a:latin typeface="Times New Roman" pitchFamily="18" charset="0"/>
                <a:ea typeface="ＭＳ Ｐゴシック" charset="-128"/>
              </a:defRPr>
            </a:lvl9pPr>
          </a:lstStyle>
          <a:p>
            <a:r>
              <a:rPr lang="en-US" altLang="ja-JP" sz="1050" dirty="0"/>
              <a:t>Source: </a:t>
            </a:r>
            <a:r>
              <a:rPr lang="en-US" altLang="zh-CN" sz="1050" dirty="0"/>
              <a:t>Ministry of Health, Labor and Welfare</a:t>
            </a:r>
            <a:r>
              <a:rPr lang="en-US" altLang="ja-JP" sz="1050" dirty="0"/>
              <a:t>  </a:t>
            </a:r>
            <a:endParaRPr lang="ja-JP" altLang="en-US" sz="1050" dirty="0"/>
          </a:p>
        </p:txBody>
      </p:sp>
    </p:spTree>
    <p:extLst>
      <p:ext uri="{BB962C8B-B14F-4D97-AF65-F5344CB8AC3E}">
        <p14:creationId xmlns:p14="http://schemas.microsoft.com/office/powerpoint/2010/main" val="403189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BDB77C4D-1C48-489D-AD3D-6CDED47D4A3C}"/>
              </a:ext>
            </a:extLst>
          </p:cNvPr>
          <p:cNvGrpSpPr/>
          <p:nvPr/>
        </p:nvGrpSpPr>
        <p:grpSpPr>
          <a:xfrm>
            <a:off x="9071730" y="4406315"/>
            <a:ext cx="3492001" cy="2167850"/>
            <a:chOff x="6660000" y="3434765"/>
            <a:chExt cx="3492001" cy="2167850"/>
          </a:xfrm>
        </p:grpSpPr>
        <p:pic>
          <p:nvPicPr>
            <p:cNvPr id="2" name="グラフィックス 1">
              <a:extLst>
                <a:ext uri="{FF2B5EF4-FFF2-40B4-BE49-F238E27FC236}">
                  <a16:creationId xmlns:a16="http://schemas.microsoft.com/office/drawing/2014/main" id="{23FFD79E-E6AF-4852-85DF-78AC4A6CCA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0000" y="3830765"/>
              <a:ext cx="3103448" cy="180000"/>
            </a:xfrm>
            <a:prstGeom prst="rect">
              <a:avLst/>
            </a:prstGeom>
          </p:spPr>
        </p:pic>
        <p:sp>
          <p:nvSpPr>
            <p:cNvPr id="3" name="テキスト">
              <a:extLst>
                <a:ext uri="{FF2B5EF4-FFF2-40B4-BE49-F238E27FC236}">
                  <a16:creationId xmlns:a16="http://schemas.microsoft.com/office/drawing/2014/main" id="{67489D1E-8009-4B3D-90D8-05836E209179}"/>
                </a:ext>
              </a:extLst>
            </p:cNvPr>
            <p:cNvSpPr txBox="1">
              <a:spLocks/>
            </p:cNvSpPr>
            <p:nvPr/>
          </p:nvSpPr>
          <p:spPr>
            <a:xfrm>
              <a:off x="6660001" y="4486925"/>
              <a:ext cx="3492000" cy="1115690"/>
            </a:xfrm>
            <a:prstGeom prst="rect">
              <a:avLst/>
            </a:prstGeom>
          </p:spPr>
          <p:txBody>
            <a:bodyPr wrap="square" lIns="0" tIns="0" rIns="0" bIns="0">
              <a:spAutoFit/>
            </a:bodyPr>
            <a:lstStyle>
              <a:lvl1pPr marL="0" marR="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kumimoji="1" sz="1050" b="0" kern="1200" spc="100" baseline="0">
                  <a:solidFill>
                    <a:srgbClr val="000000"/>
                  </a:solidFill>
                  <a:latin typeface="+mn-ea"/>
                  <a:ea typeface="+mn-ea"/>
                  <a:cs typeface="+mn-cs"/>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00" baseline="0">
                  <a:solidFill>
                    <a:srgbClr val="000000"/>
                  </a:solidFill>
                  <a:latin typeface="+mj-ea"/>
                  <a:ea typeface="+mj-ea"/>
                  <a:cs typeface="+mn-cs"/>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00" baseline="0">
                  <a:solidFill>
                    <a:srgbClr val="000000"/>
                  </a:solidFill>
                  <a:latin typeface="+mj-ea"/>
                  <a:ea typeface="+mj-ea"/>
                  <a:cs typeface="+mn-cs"/>
                </a:defRPr>
              </a:lvl3pPr>
              <a:lvl4pPr marL="540000" marR="0" indent="-108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00" baseline="0">
                  <a:solidFill>
                    <a:srgbClr val="000000"/>
                  </a:solidFill>
                  <a:latin typeface="+mn-ea"/>
                  <a:ea typeface="+mn-ea"/>
                  <a:cs typeface="+mn-cs"/>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0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r>
                <a:rPr lang="en-US" altLang="ja-JP" spc="0" dirty="0">
                  <a:solidFill>
                    <a:schemeClr val="tx1"/>
                  </a:solidFill>
                </a:rPr>
                <a:t>Kei Sugiyama</a:t>
              </a:r>
              <a:r>
                <a:rPr kumimoji="1" lang="en-US" altLang="ja-JP" sz="1050" b="0" i="0" u="none" strike="noStrike" kern="1200" cap="none" spc="0" normalizeH="0" baseline="0" noProof="0" dirty="0">
                  <a:ln>
                    <a:noFill/>
                  </a:ln>
                  <a:solidFill>
                    <a:schemeClr val="tx1"/>
                  </a:solidFill>
                  <a:effectLst/>
                  <a:uLnTx/>
                  <a:uFillTx/>
                </a:rPr>
                <a:t>	ksugi@mri.co.jp</a:t>
              </a:r>
            </a:p>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r>
                <a:rPr kumimoji="1" lang="en-US" altLang="ja-JP" sz="1050" b="0" i="0" u="none" strike="noStrike" kern="1200" cap="none" spc="0" normalizeH="0" baseline="0" noProof="0" dirty="0">
                  <a:ln>
                    <a:noFill/>
                  </a:ln>
                  <a:solidFill>
                    <a:schemeClr val="tx1"/>
                  </a:solidFill>
                  <a:effectLst/>
                  <a:uLnTx/>
                  <a:uFillTx/>
                </a:rPr>
                <a:t>TEL	</a:t>
              </a:r>
              <a:r>
                <a:rPr kumimoji="1" lang="ja-JP" altLang="en-US" sz="1050" b="0" i="0" u="none" strike="noStrike" kern="1200" cap="none" spc="0" normalizeH="0" baseline="0" noProof="0" dirty="0">
                  <a:ln>
                    <a:noFill/>
                  </a:ln>
                  <a:solidFill>
                    <a:schemeClr val="tx1"/>
                  </a:solidFill>
                  <a:effectLst/>
                  <a:uLnTx/>
                  <a:uFillTx/>
                </a:rPr>
                <a:t>： </a:t>
              </a:r>
              <a:r>
                <a:rPr kumimoji="1" lang="en-US" altLang="ja-JP" sz="1050" b="0" i="0" u="none" strike="noStrike" kern="1200" cap="none" spc="0" normalizeH="0" baseline="0" noProof="0" dirty="0">
                  <a:ln>
                    <a:noFill/>
                  </a:ln>
                  <a:solidFill>
                    <a:schemeClr val="tx1"/>
                  </a:solidFill>
                  <a:effectLst/>
                  <a:uLnTx/>
                  <a:uFillTx/>
                </a:rPr>
                <a:t>+81-3-6858-1480</a:t>
              </a:r>
            </a:p>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r>
                <a:rPr kumimoji="1" lang="en-US" altLang="ja-JP" sz="1050" b="0" i="0" u="none" strike="noStrike" kern="1200" cap="none" spc="0" normalizeH="0" baseline="0" noProof="0" dirty="0">
                  <a:ln>
                    <a:noFill/>
                  </a:ln>
                  <a:solidFill>
                    <a:schemeClr val="tx1"/>
                  </a:solidFill>
                  <a:effectLst/>
                  <a:uLnTx/>
                  <a:uFillTx/>
                </a:rPr>
                <a:t>FAX </a:t>
              </a:r>
              <a:r>
                <a:rPr kumimoji="1" lang="ja-JP" altLang="en-US" sz="1050" b="0" i="0" u="none" strike="noStrike" kern="1200" cap="none" spc="0" normalizeH="0" baseline="0" noProof="0" dirty="0">
                  <a:ln>
                    <a:noFill/>
                  </a:ln>
                  <a:solidFill>
                    <a:schemeClr val="tx1"/>
                  </a:solidFill>
                  <a:effectLst/>
                  <a:uLnTx/>
                  <a:uFillTx/>
                </a:rPr>
                <a:t>： </a:t>
              </a:r>
              <a:r>
                <a:rPr kumimoji="1" lang="en-US" altLang="ja-JP" sz="1050" b="0" i="0" u="none" strike="noStrike" kern="1200" cap="none" spc="0" normalizeH="0" baseline="0" noProof="0" dirty="0">
                  <a:ln>
                    <a:noFill/>
                  </a:ln>
                  <a:solidFill>
                    <a:schemeClr val="tx1"/>
                  </a:solidFill>
                  <a:effectLst/>
                  <a:uLnTx/>
                  <a:uFillTx/>
                </a:rPr>
                <a:t>+81-3-5157-2143</a:t>
              </a:r>
            </a:p>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r>
                <a:rPr kumimoji="1" lang="en-US" altLang="ja-JP" sz="1050" b="0" i="0" u="none" strike="noStrike" kern="1200" cap="none" spc="0" normalizeH="0" baseline="0" noProof="0" dirty="0">
                  <a:ln>
                    <a:noFill/>
                  </a:ln>
                  <a:solidFill>
                    <a:schemeClr val="tx1"/>
                  </a:solidFill>
                  <a:effectLst/>
                  <a:uLnTx/>
                  <a:uFillTx/>
                </a:rPr>
                <a:t>10-3, </a:t>
              </a:r>
              <a:r>
                <a:rPr kumimoji="1" lang="en-US" altLang="ja-JP" sz="1050" b="0" i="0" u="none" strike="noStrike" kern="1200" cap="none" spc="0" normalizeH="0" baseline="0" noProof="0" dirty="0" err="1">
                  <a:ln>
                    <a:noFill/>
                  </a:ln>
                  <a:solidFill>
                    <a:schemeClr val="tx1"/>
                  </a:solidFill>
                  <a:effectLst/>
                  <a:uLnTx/>
                  <a:uFillTx/>
                </a:rPr>
                <a:t>Nagatacho</a:t>
              </a:r>
              <a:r>
                <a:rPr kumimoji="1" lang="en-US" altLang="ja-JP" sz="1050" b="0" i="0" u="none" strike="noStrike" kern="1200" cap="none" spc="0" normalizeH="0" baseline="0" noProof="0" dirty="0">
                  <a:ln>
                    <a:noFill/>
                  </a:ln>
                  <a:solidFill>
                    <a:schemeClr val="tx1"/>
                  </a:solidFill>
                  <a:effectLst/>
                  <a:uLnTx/>
                  <a:uFillTx/>
                </a:rPr>
                <a:t> 2-Chome, </a:t>
              </a:r>
            </a:p>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r>
                <a:rPr kumimoji="1" lang="en-US" altLang="ja-JP" sz="1050" b="0" i="0" u="none" strike="noStrike" kern="1200" cap="none" spc="0" normalizeH="0" baseline="0" noProof="0" dirty="0">
                  <a:ln>
                    <a:noFill/>
                  </a:ln>
                  <a:solidFill>
                    <a:schemeClr val="tx1"/>
                  </a:solidFill>
                  <a:effectLst/>
                  <a:uLnTx/>
                  <a:uFillTx/>
                </a:rPr>
                <a:t>Chiyoda-Ku, Tokyo 100-8141, Japan</a:t>
              </a:r>
            </a:p>
          </p:txBody>
        </p:sp>
        <p:sp>
          <p:nvSpPr>
            <p:cNvPr id="4" name="部門名">
              <a:extLst>
                <a:ext uri="{FF2B5EF4-FFF2-40B4-BE49-F238E27FC236}">
                  <a16:creationId xmlns:a16="http://schemas.microsoft.com/office/drawing/2014/main" id="{AC9F20FC-A5A1-483D-A82C-6F64967795D4}"/>
                </a:ext>
              </a:extLst>
            </p:cNvPr>
            <p:cNvSpPr txBox="1">
              <a:spLocks/>
            </p:cNvSpPr>
            <p:nvPr/>
          </p:nvSpPr>
          <p:spPr>
            <a:xfrm>
              <a:off x="6660000" y="4190765"/>
              <a:ext cx="3492000" cy="172676"/>
            </a:xfrm>
            <a:prstGeom prst="rect">
              <a:avLst/>
            </a:prstGeom>
          </p:spPr>
          <p:txBody>
            <a:bodyPr wrap="square" lIns="0" tIns="0" rIns="0" bIns="0">
              <a:spAutoFit/>
            </a:bodyPr>
            <a:lstStyle>
              <a:lvl1pPr marL="0" marR="0" indent="0" algn="l" defTabSz="1007772" rtl="0" eaLnBrk="1" fontAlgn="auto" latinLnBrk="0" hangingPunct="1">
                <a:lnSpc>
                  <a:spcPct val="120000"/>
                </a:lnSpc>
                <a:spcBef>
                  <a:spcPts val="0"/>
                </a:spcBef>
                <a:spcAft>
                  <a:spcPts val="600"/>
                </a:spcAft>
                <a:buClr>
                  <a:srgbClr val="595758"/>
                </a:buClr>
                <a:buSzTx/>
                <a:buFont typeface="Wingdings" panose="05000000000000000000" pitchFamily="2" charset="2"/>
                <a:buNone/>
                <a:tabLst/>
                <a:defRPr kumimoji="1" sz="1050" b="1" kern="1200" spc="100" baseline="0">
                  <a:solidFill>
                    <a:schemeClr val="tx1"/>
                  </a:solidFill>
                  <a:latin typeface="+mn-lt"/>
                  <a:ea typeface="+mn-ea"/>
                  <a:cs typeface="+mn-cs"/>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00" baseline="0">
                  <a:solidFill>
                    <a:srgbClr val="000000"/>
                  </a:solidFill>
                  <a:latin typeface="+mj-ea"/>
                  <a:ea typeface="+mj-ea"/>
                  <a:cs typeface="+mn-cs"/>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00" baseline="0">
                  <a:solidFill>
                    <a:srgbClr val="000000"/>
                  </a:solidFill>
                  <a:latin typeface="+mj-ea"/>
                  <a:ea typeface="+mj-ea"/>
                  <a:cs typeface="+mn-cs"/>
                </a:defRPr>
              </a:lvl3pPr>
              <a:lvl4pPr marL="540000" marR="0" indent="-108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00" baseline="0">
                  <a:solidFill>
                    <a:srgbClr val="000000"/>
                  </a:solidFill>
                  <a:latin typeface="+mn-ea"/>
                  <a:ea typeface="+mn-ea"/>
                  <a:cs typeface="+mn-cs"/>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0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0" lvl="0" indent="0" algn="l" defTabSz="1007772" rtl="0" eaLnBrk="1" fontAlgn="auto" latinLnBrk="0" hangingPunct="1">
                <a:lnSpc>
                  <a:spcPct val="120000"/>
                </a:lnSpc>
                <a:spcBef>
                  <a:spcPts val="0"/>
                </a:spcBef>
                <a:spcAft>
                  <a:spcPts val="300"/>
                </a:spcAft>
                <a:buClr>
                  <a:srgbClr val="595758"/>
                </a:buClr>
                <a:buSzTx/>
                <a:buFont typeface="Wingdings" panose="05000000000000000000" pitchFamily="2" charset="2"/>
                <a:buNone/>
                <a:tabLst/>
                <a:defRPr/>
              </a:pPr>
              <a:r>
                <a:rPr kumimoji="1" lang="en-US" altLang="ja-JP" sz="1100" b="1" i="0" u="none" strike="noStrike" kern="1200" cap="none" spc="0" normalizeH="0" baseline="0" noProof="0" dirty="0">
                  <a:ln>
                    <a:noFill/>
                  </a:ln>
                  <a:effectLst/>
                  <a:uLnTx/>
                  <a:uFillTx/>
                  <a:latin typeface="+mn-ea"/>
                </a:rPr>
                <a:t>Healthcare and Wellness Division</a:t>
              </a:r>
            </a:p>
          </p:txBody>
        </p:sp>
        <p:sp>
          <p:nvSpPr>
            <p:cNvPr id="5" name="タイトル">
              <a:extLst>
                <a:ext uri="{FF2B5EF4-FFF2-40B4-BE49-F238E27FC236}">
                  <a16:creationId xmlns:a16="http://schemas.microsoft.com/office/drawing/2014/main" id="{B17817EC-022A-449E-A22C-807BDA8FDB94}"/>
                </a:ext>
              </a:extLst>
            </p:cNvPr>
            <p:cNvSpPr txBox="1">
              <a:spLocks noChangeArrowheads="1"/>
            </p:cNvSpPr>
            <p:nvPr/>
          </p:nvSpPr>
          <p:spPr bwMode="gray">
            <a:xfrm>
              <a:off x="6660000" y="3434765"/>
              <a:ext cx="3492000"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44000" marR="0" lvl="0" indent="-144000" algn="l" defTabSz="914400" rtl="0" eaLnBrk="1" fontAlgn="base" latinLnBrk="0" hangingPunct="1">
                <a:lnSpc>
                  <a:spcPct val="100000"/>
                </a:lnSpc>
                <a:spcBef>
                  <a:spcPts val="0"/>
                </a:spcBef>
                <a:spcAft>
                  <a:spcPct val="0"/>
                </a:spcAft>
                <a:buClr>
                  <a:srgbClr val="3C82F5"/>
                </a:buClr>
                <a:buSzTx/>
                <a:buFont typeface="Wingdings" panose="05000000000000000000" pitchFamily="2" charset="2"/>
                <a:buChar char="l"/>
                <a:tabLst/>
                <a:defRPr/>
              </a:pPr>
              <a:r>
                <a:rPr kumimoji="1" lang="en-US" altLang="ja-JP" sz="1050" b="0" i="0" u="none" strike="noStrike" kern="1200" cap="none" spc="0" normalizeH="0" baseline="0" noProof="0">
                  <a:ln>
                    <a:noFill/>
                  </a:ln>
                  <a:solidFill>
                    <a:srgbClr val="000000"/>
                  </a:solidFill>
                  <a:effectLst/>
                  <a:uLnTx/>
                  <a:uFillTx/>
                  <a:latin typeface="+mn-ea"/>
                </a:rPr>
                <a:t>Contact</a:t>
              </a:r>
              <a:endParaRPr kumimoji="1" lang="ja-JP" altLang="en-US" sz="1400" b="0" i="0" u="none" strike="noStrike" kern="1200" cap="none" spc="0" normalizeH="0" baseline="0" noProof="0">
                <a:ln>
                  <a:noFill/>
                </a:ln>
                <a:solidFill>
                  <a:srgbClr val="000000"/>
                </a:solidFill>
                <a:effectLst/>
                <a:uLnTx/>
                <a:uFillTx/>
                <a:latin typeface="+mn-ea"/>
              </a:endParaRPr>
            </a:p>
          </p:txBody>
        </p:sp>
      </p:grpSp>
    </p:spTree>
    <p:extLst>
      <p:ext uri="{BB962C8B-B14F-4D97-AF65-F5344CB8AC3E}">
        <p14:creationId xmlns:p14="http://schemas.microsoft.com/office/powerpoint/2010/main" val="345433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3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978352"/>
            <a:ext cx="11880000" cy="643253"/>
          </a:xfrm>
        </p:spPr>
        <p:txBody>
          <a:bodyPr/>
          <a:lstStyle/>
          <a:p>
            <a:r>
              <a:rPr lang="en-US" altLang="ja-JP" sz="4000" dirty="0" err="1">
                <a:latin typeface="Times New Roman" panose="02020603050405020304" pitchFamily="18" charset="0"/>
                <a:cs typeface="Times New Roman" panose="02020603050405020304" pitchFamily="18" charset="0"/>
              </a:rPr>
              <a:t>Tình</a:t>
            </a:r>
            <a:r>
              <a:rPr lang="en-US" altLang="ja-JP" sz="4000" dirty="0">
                <a:latin typeface="Times New Roman" panose="02020603050405020304" pitchFamily="18" charset="0"/>
                <a:cs typeface="Times New Roman" panose="02020603050405020304" pitchFamily="18" charset="0"/>
              </a:rPr>
              <a:t> </a:t>
            </a:r>
            <a:r>
              <a:rPr lang="en-US" altLang="ja-JP" sz="4000" dirty="0" err="1">
                <a:latin typeface="Times New Roman" panose="02020603050405020304" pitchFamily="18" charset="0"/>
                <a:cs typeface="Times New Roman" panose="02020603050405020304" pitchFamily="18" charset="0"/>
              </a:rPr>
              <a:t>hình</a:t>
            </a:r>
            <a:r>
              <a:rPr lang="en-US" altLang="ja-JP" sz="4000" dirty="0">
                <a:latin typeface="Times New Roman" panose="02020603050405020304" pitchFamily="18" charset="0"/>
                <a:cs typeface="Times New Roman" panose="02020603050405020304" pitchFamily="18" charset="0"/>
              </a:rPr>
              <a:t> </a:t>
            </a:r>
            <a:r>
              <a:rPr lang="en-US" altLang="ja-JP" sz="4000" dirty="0" err="1">
                <a:latin typeface="Times New Roman" panose="02020603050405020304" pitchFamily="18" charset="0"/>
                <a:cs typeface="Times New Roman" panose="02020603050405020304" pitchFamily="18" charset="0"/>
              </a:rPr>
              <a:t>chăm</a:t>
            </a:r>
            <a:r>
              <a:rPr lang="en-US" altLang="ja-JP" sz="4000" dirty="0">
                <a:latin typeface="Times New Roman" panose="02020603050405020304" pitchFamily="18" charset="0"/>
                <a:cs typeface="Times New Roman" panose="02020603050405020304" pitchFamily="18" charset="0"/>
              </a:rPr>
              <a:t> </a:t>
            </a:r>
            <a:r>
              <a:rPr lang="en-US" altLang="ja-JP" sz="4000" dirty="0" err="1">
                <a:latin typeface="Times New Roman" panose="02020603050405020304" pitchFamily="18" charset="0"/>
                <a:cs typeface="Times New Roman" panose="02020603050405020304" pitchFamily="18" charset="0"/>
              </a:rPr>
              <a:t>sóc</a:t>
            </a:r>
            <a:r>
              <a:rPr lang="en-US" altLang="ja-JP" sz="4000" dirty="0">
                <a:latin typeface="Times New Roman" panose="02020603050405020304" pitchFamily="18" charset="0"/>
                <a:cs typeface="Times New Roman" panose="02020603050405020304" pitchFamily="18" charset="0"/>
              </a:rPr>
              <a:t> NCT </a:t>
            </a:r>
            <a:r>
              <a:rPr lang="en-US" altLang="ja-JP" sz="4000" dirty="0" err="1">
                <a:latin typeface="Times New Roman" panose="02020603050405020304" pitchFamily="18" charset="0"/>
                <a:cs typeface="Times New Roman" panose="02020603050405020304" pitchFamily="18" charset="0"/>
              </a:rPr>
              <a:t>trong</a:t>
            </a:r>
            <a:r>
              <a:rPr lang="en-US" altLang="ja-JP" sz="4000" dirty="0">
                <a:latin typeface="Times New Roman" panose="02020603050405020304" pitchFamily="18" charset="0"/>
                <a:cs typeface="Times New Roman" panose="02020603050405020304" pitchFamily="18" charset="0"/>
              </a:rPr>
              <a:t> </a:t>
            </a:r>
            <a:r>
              <a:rPr lang="en-US" altLang="ja-JP" sz="4000" dirty="0" err="1">
                <a:latin typeface="Times New Roman" panose="02020603050405020304" pitchFamily="18" charset="0"/>
                <a:cs typeface="Times New Roman" panose="02020603050405020304" pitchFamily="18" charset="0"/>
              </a:rPr>
              <a:t>tương</a:t>
            </a:r>
            <a:r>
              <a:rPr lang="en-US" altLang="ja-JP" sz="4000" dirty="0">
                <a:latin typeface="Times New Roman" panose="02020603050405020304" pitchFamily="18" charset="0"/>
                <a:cs typeface="Times New Roman" panose="02020603050405020304" pitchFamily="18" charset="0"/>
              </a:rPr>
              <a:t> </a:t>
            </a:r>
            <a:r>
              <a:rPr lang="en-US" altLang="ja-JP" sz="4000" dirty="0" err="1">
                <a:latin typeface="Times New Roman" panose="02020603050405020304" pitchFamily="18" charset="0"/>
                <a:cs typeface="Times New Roman" panose="02020603050405020304" pitchFamily="18" charset="0"/>
              </a:rPr>
              <a:t>lai</a:t>
            </a:r>
            <a:endParaRPr lang="en-US" altLang="ja-JP" sz="4400" dirty="0">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pPr marL="342900" indent="-342900">
              <a:buFont typeface="+mj-lt"/>
              <a:buAutoNum type="arabicPeriod"/>
            </a:pPr>
            <a:r>
              <a:rPr lang="en-US" altLang="ja-JP" dirty="0" err="1">
                <a:latin typeface="Times New Roman" panose="02020603050405020304" pitchFamily="18" charset="0"/>
                <a:cs typeface="Times New Roman" panose="02020603050405020304" pitchFamily="18" charset="0"/>
              </a:rPr>
              <a:t>Giới</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thiệu</a:t>
            </a:r>
            <a:endParaRPr kumimoji="1" lang="ja-JP" altLang="en-US" dirty="0">
              <a:latin typeface="Times New Roman" panose="02020603050405020304" pitchFamily="18" charset="0"/>
              <a:cs typeface="Times New Roman" panose="02020603050405020304" pitchFamily="18" charset="0"/>
            </a:endParaRPr>
          </a:p>
        </p:txBody>
      </p:sp>
      <p:sp>
        <p:nvSpPr>
          <p:cNvPr id="42" name="テキスト プレースホルダー 4">
            <a:extLst>
              <a:ext uri="{FF2B5EF4-FFF2-40B4-BE49-F238E27FC236}">
                <a16:creationId xmlns:a16="http://schemas.microsoft.com/office/drawing/2014/main" id="{109A2835-08C0-4E70-832B-C1CEEB676984}"/>
              </a:ext>
            </a:extLst>
          </p:cNvPr>
          <p:cNvSpPr>
            <a:spLocks noGrp="1"/>
          </p:cNvSpPr>
          <p:nvPr>
            <p:ph type="body" sz="quarter" idx="20"/>
          </p:nvPr>
        </p:nvSpPr>
        <p:spPr>
          <a:xfrm>
            <a:off x="790575" y="7028578"/>
            <a:ext cx="11880850" cy="135422"/>
          </a:xfrm>
        </p:spPr>
        <p:txBody>
          <a:bodyPr/>
          <a:lstStyle/>
          <a:p>
            <a:r>
              <a:rPr lang="en-US" altLang="ja-JP" dirty="0" err="1"/>
              <a:t>Nguồn</a:t>
            </a:r>
            <a:r>
              <a:rPr lang="en-CA" altLang="ja-JP" dirty="0"/>
              <a:t>:</a:t>
            </a:r>
            <a:r>
              <a:rPr lang="en-US" altLang="ja-JP" dirty="0"/>
              <a:t> Thu </a:t>
            </a:r>
            <a:r>
              <a:rPr lang="en-US" altLang="ja-JP" dirty="0" err="1"/>
              <a:t>thập</a:t>
            </a:r>
            <a:r>
              <a:rPr lang="en-US" altLang="ja-JP" dirty="0"/>
              <a:t> </a:t>
            </a:r>
            <a:r>
              <a:rPr lang="en-US" altLang="ja-JP" dirty="0" err="1"/>
              <a:t>bởi</a:t>
            </a:r>
            <a:r>
              <a:rPr lang="en-US" altLang="ja-JP" dirty="0"/>
              <a:t> MRI </a:t>
            </a:r>
            <a:r>
              <a:rPr lang="en-US" altLang="ja-JP" dirty="0" err="1"/>
              <a:t>dựa</a:t>
            </a:r>
            <a:r>
              <a:rPr lang="en-US" altLang="ja-JP" dirty="0"/>
              <a:t> </a:t>
            </a:r>
            <a:r>
              <a:rPr lang="en-US" altLang="ja-JP" dirty="0" err="1"/>
              <a:t>trên</a:t>
            </a:r>
            <a:r>
              <a:rPr lang="en-US" altLang="ja-JP" dirty="0"/>
              <a:t> website </a:t>
            </a:r>
            <a:r>
              <a:rPr lang="en-CA" altLang="ja-JP" dirty="0"/>
              <a:t>https://www.mhlw.go.jp/content/000801559.pdf</a:t>
            </a:r>
            <a:endParaRPr kumimoji="1" lang="ja-JP" altLang="en-US" dirty="0"/>
          </a:p>
        </p:txBody>
      </p:sp>
      <p:sp>
        <p:nvSpPr>
          <p:cNvPr id="6" name="テキスト プレースホルダー 5">
            <a:extLst>
              <a:ext uri="{FF2B5EF4-FFF2-40B4-BE49-F238E27FC236}">
                <a16:creationId xmlns:a16="http://schemas.microsoft.com/office/drawing/2014/main" id="{C2F9DE5B-DCD7-48E6-812A-4520B34CEE46}"/>
              </a:ext>
            </a:extLst>
          </p:cNvPr>
          <p:cNvSpPr>
            <a:spLocks noGrp="1"/>
          </p:cNvSpPr>
          <p:nvPr>
            <p:ph type="body" sz="quarter" idx="17"/>
          </p:nvPr>
        </p:nvSpPr>
        <p:spPr>
          <a:xfrm>
            <a:off x="791794" y="2160000"/>
            <a:ext cx="11879631" cy="2671501"/>
          </a:xfrm>
        </p:spPr>
        <p:txBody>
          <a:bodyPr/>
          <a:lstStyle/>
          <a:p>
            <a:r>
              <a:rPr lang="en-US" altLang="ja-JP" dirty="0" err="1">
                <a:solidFill>
                  <a:schemeClr val="tx1"/>
                </a:solidFill>
                <a:latin typeface="Times New Roman" panose="02020603050405020304" pitchFamily="18" charset="0"/>
                <a:cs typeface="Times New Roman" panose="02020603050405020304" pitchFamily="18" charset="0"/>
              </a:rPr>
              <a:t>Số</a:t>
            </a:r>
            <a:r>
              <a:rPr lang="en-US" altLang="ja-JP" dirty="0">
                <a:solidFill>
                  <a:schemeClr val="tx1"/>
                </a:solidFill>
                <a:latin typeface="Times New Roman" panose="02020603050405020304" pitchFamily="18" charset="0"/>
                <a:cs typeface="Times New Roman" panose="02020603050405020304" pitchFamily="18" charset="0"/>
              </a:rPr>
              <a:t> NCT </a:t>
            </a:r>
            <a:r>
              <a:rPr lang="en-US" altLang="ja-JP" dirty="0" err="1">
                <a:solidFill>
                  <a:schemeClr val="tx1"/>
                </a:solidFill>
                <a:latin typeface="Times New Roman" panose="02020603050405020304" pitchFamily="18" charset="0"/>
                <a:cs typeface="Times New Roman" panose="02020603050405020304" pitchFamily="18" charset="0"/>
              </a:rPr>
              <a:t>trên</a:t>
            </a:r>
            <a:r>
              <a:rPr lang="en-US" altLang="ja-JP" dirty="0">
                <a:solidFill>
                  <a:schemeClr val="tx1"/>
                </a:solidFill>
                <a:latin typeface="Times New Roman" panose="02020603050405020304" pitchFamily="18" charset="0"/>
                <a:cs typeface="Times New Roman" panose="02020603050405020304" pitchFamily="18" charset="0"/>
              </a:rPr>
              <a:t> 65 </a:t>
            </a:r>
            <a:r>
              <a:rPr lang="en-US" altLang="ja-JP" dirty="0" err="1">
                <a:solidFill>
                  <a:schemeClr val="tx1"/>
                </a:solidFill>
                <a:latin typeface="Times New Roman" panose="02020603050405020304" pitchFamily="18" charset="0"/>
                <a:cs typeface="Times New Roman" panose="02020603050405020304" pitchFamily="18" charset="0"/>
              </a:rPr>
              <a:t>tuổi</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bị</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accent2"/>
                </a:solidFill>
                <a:latin typeface="Times New Roman" panose="02020603050405020304" pitchFamily="18" charset="0"/>
                <a:cs typeface="Times New Roman" panose="02020603050405020304" pitchFamily="18" charset="0"/>
              </a:rPr>
              <a:t>suy</a:t>
            </a:r>
            <a:r>
              <a:rPr lang="en-US" altLang="ja-JP" dirty="0">
                <a:solidFill>
                  <a:schemeClr val="accent2"/>
                </a:solidFill>
                <a:latin typeface="Times New Roman" panose="02020603050405020304" pitchFamily="18" charset="0"/>
                <a:cs typeface="Times New Roman" panose="02020603050405020304" pitchFamily="18" charset="0"/>
              </a:rPr>
              <a:t> </a:t>
            </a:r>
            <a:r>
              <a:rPr lang="en-US" altLang="ja-JP" dirty="0" err="1">
                <a:solidFill>
                  <a:schemeClr val="accent2"/>
                </a:solidFill>
                <a:latin typeface="Times New Roman" panose="02020603050405020304" pitchFamily="18" charset="0"/>
                <a:cs typeface="Times New Roman" panose="02020603050405020304" pitchFamily="18" charset="0"/>
              </a:rPr>
              <a:t>giảm</a:t>
            </a:r>
            <a:r>
              <a:rPr lang="en-US" altLang="ja-JP" dirty="0">
                <a:solidFill>
                  <a:schemeClr val="accent2"/>
                </a:solidFill>
                <a:latin typeface="Times New Roman" panose="02020603050405020304" pitchFamily="18" charset="0"/>
                <a:cs typeface="Times New Roman" panose="02020603050405020304" pitchFamily="18" charset="0"/>
              </a:rPr>
              <a:t> </a:t>
            </a:r>
            <a:r>
              <a:rPr lang="en-US" altLang="ja-JP" dirty="0" err="1">
                <a:solidFill>
                  <a:schemeClr val="accent2"/>
                </a:solidFill>
                <a:latin typeface="Times New Roman" panose="02020603050405020304" pitchFamily="18" charset="0"/>
                <a:cs typeface="Times New Roman" panose="02020603050405020304" pitchFamily="18" charset="0"/>
              </a:rPr>
              <a:t>trí</a:t>
            </a:r>
            <a:r>
              <a:rPr lang="en-US" altLang="ja-JP" dirty="0">
                <a:solidFill>
                  <a:schemeClr val="accent2"/>
                </a:solidFill>
                <a:latin typeface="Times New Roman" panose="02020603050405020304" pitchFamily="18" charset="0"/>
                <a:cs typeface="Times New Roman" panose="02020603050405020304" pitchFamily="18" charset="0"/>
              </a:rPr>
              <a:t> </a:t>
            </a:r>
            <a:r>
              <a:rPr lang="en-US" altLang="ja-JP" dirty="0" err="1">
                <a:solidFill>
                  <a:schemeClr val="accent2"/>
                </a:solidFill>
                <a:latin typeface="Times New Roman" panose="02020603050405020304" pitchFamily="18" charset="0"/>
                <a:cs typeface="Times New Roman" panose="02020603050405020304" pitchFamily="18" charset="0"/>
              </a:rPr>
              <a:t>nhớ</a:t>
            </a:r>
            <a:r>
              <a:rPr lang="en-US" altLang="ja-JP" dirty="0">
                <a:solidFill>
                  <a:schemeClr val="accent2"/>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sẽ</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tăng</a:t>
            </a:r>
            <a:endParaRPr lang="en-US" altLang="ja-JP" dirty="0">
              <a:solidFill>
                <a:schemeClr val="tx1"/>
              </a:solidFill>
              <a:latin typeface="Times New Roman" panose="02020603050405020304" pitchFamily="18" charset="0"/>
              <a:cs typeface="Times New Roman" panose="02020603050405020304" pitchFamily="18" charset="0"/>
            </a:endParaRPr>
          </a:p>
          <a:p>
            <a:r>
              <a:rPr lang="en-US" altLang="ja-JP" dirty="0" err="1">
                <a:solidFill>
                  <a:schemeClr val="tx1"/>
                </a:solidFill>
                <a:latin typeface="Times New Roman" panose="02020603050405020304" pitchFamily="18" charset="0"/>
                <a:cs typeface="Times New Roman" panose="02020603050405020304" pitchFamily="18" charset="0"/>
              </a:rPr>
              <a:t>Số</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2"/>
                </a:solidFill>
                <a:latin typeface="Times New Roman" panose="02020603050405020304" pitchFamily="18" charset="0"/>
                <a:cs typeface="Times New Roman" panose="02020603050405020304" pitchFamily="18" charset="0"/>
              </a:rPr>
              <a:t>hộ</a:t>
            </a:r>
            <a:r>
              <a:rPr lang="en-US" altLang="ja-JP" dirty="0">
                <a:solidFill>
                  <a:schemeClr val="tx2"/>
                </a:solidFill>
                <a:latin typeface="Times New Roman" panose="02020603050405020304" pitchFamily="18" charset="0"/>
                <a:cs typeface="Times New Roman" panose="02020603050405020304" pitchFamily="18" charset="0"/>
              </a:rPr>
              <a:t> </a:t>
            </a:r>
            <a:r>
              <a:rPr lang="en-US" altLang="ja-JP" dirty="0" err="1">
                <a:solidFill>
                  <a:schemeClr val="tx2"/>
                </a:solidFill>
                <a:latin typeface="Times New Roman" panose="02020603050405020304" pitchFamily="18" charset="0"/>
                <a:cs typeface="Times New Roman" panose="02020603050405020304" pitchFamily="18" charset="0"/>
              </a:rPr>
              <a:t>gia</a:t>
            </a:r>
            <a:r>
              <a:rPr lang="en-US" altLang="ja-JP" dirty="0">
                <a:solidFill>
                  <a:schemeClr val="tx2"/>
                </a:solidFill>
                <a:latin typeface="Times New Roman" panose="02020603050405020304" pitchFamily="18" charset="0"/>
                <a:cs typeface="Times New Roman" panose="02020603050405020304" pitchFamily="18" charset="0"/>
              </a:rPr>
              <a:t> </a:t>
            </a:r>
            <a:r>
              <a:rPr lang="en-US" altLang="ja-JP" dirty="0" err="1">
                <a:solidFill>
                  <a:schemeClr val="tx2"/>
                </a:solidFill>
                <a:latin typeface="Times New Roman" panose="02020603050405020304" pitchFamily="18" charset="0"/>
                <a:cs typeface="Times New Roman" panose="02020603050405020304" pitchFamily="18" charset="0"/>
              </a:rPr>
              <a:t>đình</a:t>
            </a:r>
            <a:r>
              <a:rPr lang="en-US" altLang="ja-JP" dirty="0">
                <a:solidFill>
                  <a:schemeClr val="tx2"/>
                </a:solidFill>
                <a:latin typeface="Times New Roman" panose="02020603050405020304" pitchFamily="18" charset="0"/>
                <a:cs typeface="Times New Roman" panose="02020603050405020304" pitchFamily="18" charset="0"/>
              </a:rPr>
              <a:t> </a:t>
            </a:r>
            <a:r>
              <a:rPr lang="en-US" altLang="ja-JP" dirty="0" err="1">
                <a:solidFill>
                  <a:schemeClr val="tx2"/>
                </a:solidFill>
                <a:latin typeface="Times New Roman" panose="02020603050405020304" pitchFamily="18" charset="0"/>
                <a:cs typeface="Times New Roman" panose="02020603050405020304" pitchFamily="18" charset="0"/>
              </a:rPr>
              <a:t>có</a:t>
            </a:r>
            <a:r>
              <a:rPr lang="en-US" altLang="ja-JP" dirty="0">
                <a:solidFill>
                  <a:schemeClr val="tx2"/>
                </a:solidFill>
                <a:latin typeface="Times New Roman" panose="02020603050405020304" pitchFamily="18" charset="0"/>
                <a:cs typeface="Times New Roman" panose="02020603050405020304" pitchFamily="18" charset="0"/>
              </a:rPr>
              <a:t> </a:t>
            </a:r>
            <a:r>
              <a:rPr lang="en-US" altLang="ja-JP" dirty="0" err="1">
                <a:solidFill>
                  <a:schemeClr val="tx2"/>
                </a:solidFill>
                <a:latin typeface="Times New Roman" panose="02020603050405020304" pitchFamily="18" charset="0"/>
                <a:cs typeface="Times New Roman" panose="02020603050405020304" pitchFamily="18" charset="0"/>
              </a:rPr>
              <a:t>một</a:t>
            </a:r>
            <a:r>
              <a:rPr lang="en-US" altLang="ja-JP" dirty="0">
                <a:solidFill>
                  <a:schemeClr val="tx2"/>
                </a:solidFill>
                <a:latin typeface="Times New Roman" panose="02020603050405020304" pitchFamily="18" charset="0"/>
                <a:cs typeface="Times New Roman" panose="02020603050405020304" pitchFamily="18" charset="0"/>
              </a:rPr>
              <a:t> người </a:t>
            </a:r>
            <a:r>
              <a:rPr lang="en-US" altLang="ja-JP" dirty="0">
                <a:solidFill>
                  <a:schemeClr val="tx1"/>
                </a:solidFill>
                <a:latin typeface="Times New Roman" panose="02020603050405020304" pitchFamily="18" charset="0"/>
                <a:cs typeface="Times New Roman" panose="02020603050405020304" pitchFamily="18" charset="0"/>
              </a:rPr>
              <a:t>65+</a:t>
            </a:r>
            <a:r>
              <a:rPr lang="en-US" altLang="ja-JP" dirty="0">
                <a:solidFill>
                  <a:schemeClr val="tx2"/>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và</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số</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hộ</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gia</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đình</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chỉ</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có</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cặp</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vợ</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chồng</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cao</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tuổi</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sẽ</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tăng</a:t>
            </a:r>
            <a:r>
              <a:rPr lang="en-US" altLang="ja-JP" dirty="0">
                <a:solidFill>
                  <a:schemeClr val="tx1"/>
                </a:solidFill>
                <a:latin typeface="Times New Roman" panose="02020603050405020304" pitchFamily="18" charset="0"/>
                <a:cs typeface="Times New Roman" panose="02020603050405020304" pitchFamily="18" charset="0"/>
              </a:rPr>
              <a:t> </a:t>
            </a:r>
          </a:p>
          <a:p>
            <a:r>
              <a:rPr lang="en-US" altLang="ja-JP" dirty="0" err="1">
                <a:solidFill>
                  <a:schemeClr val="tx1"/>
                </a:solidFill>
                <a:latin typeface="Times New Roman" panose="02020603050405020304" pitchFamily="18" charset="0"/>
                <a:cs typeface="Times New Roman" panose="02020603050405020304" pitchFamily="18" charset="0"/>
              </a:rPr>
              <a:t>Tổng</a:t>
            </a:r>
            <a:r>
              <a:rPr lang="en-US" altLang="ja-JP" dirty="0">
                <a:solidFill>
                  <a:schemeClr val="tx1"/>
                </a:solidFill>
                <a:latin typeface="Times New Roman" panose="02020603050405020304" pitchFamily="18" charset="0"/>
                <a:cs typeface="Times New Roman" panose="02020603050405020304" pitchFamily="18" charset="0"/>
              </a:rPr>
              <a:t> chi </a:t>
            </a:r>
            <a:r>
              <a:rPr lang="en-US" altLang="ja-JP" dirty="0" err="1">
                <a:solidFill>
                  <a:schemeClr val="tx1"/>
                </a:solidFill>
                <a:latin typeface="Times New Roman" panose="02020603050405020304" pitchFamily="18" charset="0"/>
                <a:cs typeface="Times New Roman" panose="02020603050405020304" pitchFamily="18" charset="0"/>
              </a:rPr>
              <a:t>bảo</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hiểm</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chăm</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sóc</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người</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cao</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tuổi</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tăng</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hàng</a:t>
            </a:r>
            <a:r>
              <a:rPr lang="en-US" altLang="ja-JP" dirty="0">
                <a:solidFill>
                  <a:schemeClr val="tx1"/>
                </a:solidFill>
                <a:latin typeface="Times New Roman" panose="02020603050405020304" pitchFamily="18" charset="0"/>
                <a:cs typeface="Times New Roman" panose="02020603050405020304" pitchFamily="18" charset="0"/>
              </a:rPr>
              <a:t> </a:t>
            </a:r>
            <a:r>
              <a:rPr lang="en-US" altLang="ja-JP" dirty="0" err="1">
                <a:solidFill>
                  <a:schemeClr val="tx1"/>
                </a:solidFill>
                <a:latin typeface="Times New Roman" panose="02020603050405020304" pitchFamily="18" charset="0"/>
                <a:cs typeface="Times New Roman" panose="02020603050405020304" pitchFamily="18" charset="0"/>
              </a:rPr>
              <a:t>năm</a:t>
            </a:r>
            <a:r>
              <a:rPr lang="en-US" altLang="ja-JP" dirty="0">
                <a:solidFill>
                  <a:schemeClr val="tx1"/>
                </a:solidFill>
                <a:latin typeface="Times New Roman" panose="02020603050405020304" pitchFamily="18" charset="0"/>
                <a:cs typeface="Times New Roman" panose="02020603050405020304" pitchFamily="18" charset="0"/>
              </a:rPr>
              <a:t> </a:t>
            </a:r>
          </a:p>
        </p:txBody>
      </p:sp>
      <p:sp>
        <p:nvSpPr>
          <p:cNvPr id="55" name="テキスト ボックス 54">
            <a:extLst>
              <a:ext uri="{FF2B5EF4-FFF2-40B4-BE49-F238E27FC236}">
                <a16:creationId xmlns:a16="http://schemas.microsoft.com/office/drawing/2014/main" id="{827AA5E1-2C08-4A94-B865-419F8BA433AE}"/>
              </a:ext>
            </a:extLst>
          </p:cNvPr>
          <p:cNvSpPr txBox="1"/>
          <p:nvPr/>
        </p:nvSpPr>
        <p:spPr>
          <a:xfrm>
            <a:off x="9431652" y="5222163"/>
            <a:ext cx="2664296" cy="615553"/>
          </a:xfrm>
          <a:prstGeom prst="rect">
            <a:avLst/>
          </a:prstGeom>
          <a:noFill/>
          <a:ln>
            <a:noFill/>
          </a:ln>
        </p:spPr>
        <p:txBody>
          <a:bodyPr wrap="square" lIns="0" tIns="0" rIns="0" bIns="0" rtlCol="0">
            <a:spAutoFit/>
          </a:bodyPr>
          <a:lstStyle/>
          <a:p>
            <a:r>
              <a:rPr kumimoji="1" lang="en-US" altLang="ja-JP" sz="2000" dirty="0" err="1"/>
              <a:t>Và</a:t>
            </a:r>
            <a:r>
              <a:rPr kumimoji="1" lang="en-US" altLang="ja-JP" sz="2000" dirty="0"/>
              <a:t>……………………</a:t>
            </a:r>
          </a:p>
          <a:p>
            <a:endParaRPr kumimoji="1" lang="ja-JP" altLang="en-US" sz="2000" dirty="0"/>
          </a:p>
        </p:txBody>
      </p:sp>
    </p:spTree>
    <p:extLst>
      <p:ext uri="{BB962C8B-B14F-4D97-AF65-F5344CB8AC3E}">
        <p14:creationId xmlns:p14="http://schemas.microsoft.com/office/powerpoint/2010/main" val="183714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993548"/>
            <a:ext cx="11880000" cy="628057"/>
          </a:xfrm>
        </p:spPr>
        <p:txBody>
          <a:bodyPr/>
          <a:lstStyle/>
          <a:p>
            <a:r>
              <a:rPr lang="en-US" altLang="ja-JP" sz="4000" dirty="0" err="1">
                <a:latin typeface="Times New Roman" panose="02020603050405020304" pitchFamily="18" charset="0"/>
                <a:cs typeface="Times New Roman" panose="02020603050405020304" pitchFamily="18" charset="0"/>
              </a:rPr>
              <a:t>Thiếu</a:t>
            </a:r>
            <a:r>
              <a:rPr lang="en-US" altLang="ja-JP" sz="4000" dirty="0">
                <a:latin typeface="Times New Roman" panose="02020603050405020304" pitchFamily="18" charset="0"/>
                <a:cs typeface="Times New Roman" panose="02020603050405020304" pitchFamily="18" charset="0"/>
              </a:rPr>
              <a:t> nhân </a:t>
            </a:r>
            <a:r>
              <a:rPr lang="en-US" altLang="ja-JP" sz="4000" dirty="0" err="1">
                <a:latin typeface="Times New Roman" panose="02020603050405020304" pitchFamily="18" charset="0"/>
                <a:cs typeface="Times New Roman" panose="02020603050405020304" pitchFamily="18" charset="0"/>
              </a:rPr>
              <a:t>viên</a:t>
            </a:r>
            <a:r>
              <a:rPr lang="en-US" altLang="ja-JP" sz="4000" dirty="0">
                <a:latin typeface="Times New Roman" panose="02020603050405020304" pitchFamily="18" charset="0"/>
                <a:cs typeface="Times New Roman" panose="02020603050405020304" pitchFamily="18" charset="0"/>
              </a:rPr>
              <a:t> </a:t>
            </a:r>
            <a:r>
              <a:rPr lang="en-US" altLang="ja-JP" sz="4000" dirty="0" err="1">
                <a:latin typeface="Times New Roman" panose="02020603050405020304" pitchFamily="18" charset="0"/>
                <a:cs typeface="Times New Roman" panose="02020603050405020304" pitchFamily="18" charset="0"/>
              </a:rPr>
              <a:t>chăm</a:t>
            </a:r>
            <a:r>
              <a:rPr lang="en-US" altLang="ja-JP" sz="4000" dirty="0">
                <a:latin typeface="Times New Roman" panose="02020603050405020304" pitchFamily="18" charset="0"/>
                <a:cs typeface="Times New Roman" panose="02020603050405020304" pitchFamily="18" charset="0"/>
              </a:rPr>
              <a:t> </a:t>
            </a:r>
            <a:r>
              <a:rPr lang="en-US" altLang="ja-JP" sz="4000" dirty="0" err="1">
                <a:latin typeface="Times New Roman" panose="02020603050405020304" pitchFamily="18" charset="0"/>
                <a:cs typeface="Times New Roman" panose="02020603050405020304" pitchFamily="18" charset="0"/>
              </a:rPr>
              <a:t>sóc</a:t>
            </a:r>
            <a:endParaRPr lang="en-US" altLang="ja-JP" sz="4000" dirty="0">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r>
              <a:rPr lang="en-US" altLang="ja-JP" dirty="0">
                <a:latin typeface="Times New Roman" panose="02020603050405020304" pitchFamily="18" charset="0"/>
                <a:cs typeface="Times New Roman" panose="02020603050405020304" pitchFamily="18" charset="0"/>
              </a:rPr>
              <a:t>1. </a:t>
            </a:r>
            <a:r>
              <a:rPr lang="en-US" altLang="ja-JP" dirty="0" err="1">
                <a:latin typeface="Times New Roman" panose="02020603050405020304" pitchFamily="18" charset="0"/>
                <a:cs typeface="Times New Roman" panose="02020603050405020304" pitchFamily="18" charset="0"/>
              </a:rPr>
              <a:t>Giới</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thiệu</a:t>
            </a:r>
            <a:endParaRPr kumimoji="1" lang="ja-JP" altLang="en-US" dirty="0">
              <a:latin typeface="Times New Roman" panose="02020603050405020304" pitchFamily="18" charset="0"/>
              <a:cs typeface="Times New Roman" panose="02020603050405020304" pitchFamily="18" charset="0"/>
            </a:endParaRPr>
          </a:p>
        </p:txBody>
      </p:sp>
      <p:sp>
        <p:nvSpPr>
          <p:cNvPr id="5" name="テキスト プレースホルダー 4">
            <a:extLst>
              <a:ext uri="{FF2B5EF4-FFF2-40B4-BE49-F238E27FC236}">
                <a16:creationId xmlns:a16="http://schemas.microsoft.com/office/drawing/2014/main" id="{E9C01E2B-F999-4670-9F35-522E1E8B401D}"/>
              </a:ext>
            </a:extLst>
          </p:cNvPr>
          <p:cNvSpPr>
            <a:spLocks noGrp="1"/>
          </p:cNvSpPr>
          <p:nvPr>
            <p:ph type="body" sz="quarter" idx="20"/>
          </p:nvPr>
        </p:nvSpPr>
        <p:spPr>
          <a:xfrm>
            <a:off x="790575" y="7028578"/>
            <a:ext cx="11880850" cy="135422"/>
          </a:xfrm>
        </p:spPr>
        <p:txBody>
          <a:bodyPr/>
          <a:lstStyle/>
          <a:p>
            <a:r>
              <a:rPr lang="en-US" altLang="ja-JP"/>
              <a:t>Source</a:t>
            </a:r>
            <a:r>
              <a:rPr lang="en-CA" altLang="ja-JP"/>
              <a:t>:</a:t>
            </a:r>
            <a:r>
              <a:rPr lang="en-US" altLang="ja-JP"/>
              <a:t> </a:t>
            </a:r>
            <a:r>
              <a:rPr lang="en-CA" altLang="ja-JP"/>
              <a:t>Created by MRI based on </a:t>
            </a:r>
            <a:r>
              <a:rPr lang="en-CA" altLang="ja-JP">
                <a:hlinkClick r:id="rId3"/>
              </a:rPr>
              <a:t>https://www.mhlw.go.jp/stf/shingi2/0000198094_00013.html</a:t>
            </a:r>
            <a:r>
              <a:rPr lang="en-CA" altLang="ja-JP"/>
              <a:t> </a:t>
            </a:r>
            <a:r>
              <a:rPr lang="en-US" altLang="ja-JP" sz="800"/>
              <a:t>(last accessed on November 6</a:t>
            </a:r>
            <a:r>
              <a:rPr lang="en-US" altLang="ja-JP" sz="800" baseline="30000"/>
              <a:t>th</a:t>
            </a:r>
            <a:r>
              <a:rPr lang="en-US" altLang="ja-JP" sz="800"/>
              <a:t>, 2021)</a:t>
            </a:r>
            <a:endParaRPr lang="en-US" altLang="ja-JP" sz="800">
              <a:solidFill>
                <a:srgbClr val="000000"/>
              </a:solidFill>
              <a:latin typeface="Meiryo UI"/>
              <a:ea typeface="Meiryo UI"/>
              <a:cs typeface="Meiryo UI" panose="020B0604030504040204" pitchFamily="50" charset="-128"/>
            </a:endParaRPr>
          </a:p>
        </p:txBody>
      </p:sp>
      <p:sp>
        <p:nvSpPr>
          <p:cNvPr id="6" name="テキスト プレースホルダー 2">
            <a:extLst>
              <a:ext uri="{FF2B5EF4-FFF2-40B4-BE49-F238E27FC236}">
                <a16:creationId xmlns:a16="http://schemas.microsoft.com/office/drawing/2014/main" id="{C1EA4E63-98CE-45F1-BC7D-1C2CE092AA76}"/>
              </a:ext>
            </a:extLst>
          </p:cNvPr>
          <p:cNvSpPr txBox="1">
            <a:spLocks/>
          </p:cNvSpPr>
          <p:nvPr/>
        </p:nvSpPr>
        <p:spPr>
          <a:xfrm>
            <a:off x="1352378" y="6695539"/>
            <a:ext cx="10368000" cy="323165"/>
          </a:xfrm>
          <a:prstGeom prst="rect">
            <a:avLst/>
          </a:prstGeom>
        </p:spPr>
        <p:txBody>
          <a:bodyPr lIns="0" tIns="0" rIns="0" bIns="0" anchor="b" anchorCtr="0">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20"/>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60"/>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60"/>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ctr">
              <a:spcBef>
                <a:spcPts val="0"/>
              </a:spcBef>
            </a:pPr>
            <a:r>
              <a:rPr lang="en-CA" sz="700" dirty="0">
                <a:solidFill>
                  <a:srgbClr val="000000"/>
                </a:solidFill>
                <a:latin typeface="Meiryo UI"/>
                <a:ea typeface="Meiryo UI"/>
                <a:cs typeface="Meiryo UI" panose="020B0604030504040204" pitchFamily="50" charset="-128"/>
              </a:rPr>
              <a:t>*Estimated demand (approx. 2.16 million and 2.45 million people) is based on estimates by prefectures based on the expected volume of services (including comprehensive projects) positioned by municipalities in the 7</a:t>
            </a:r>
            <a:r>
              <a:rPr lang="en-CA" sz="700" baseline="30000" dirty="0">
                <a:solidFill>
                  <a:srgbClr val="000000"/>
                </a:solidFill>
                <a:latin typeface="Meiryo UI"/>
                <a:ea typeface="Meiryo UI"/>
                <a:cs typeface="Meiryo UI" panose="020B0604030504040204" pitchFamily="50" charset="-128"/>
              </a:rPr>
              <a:t>th</a:t>
            </a:r>
            <a:r>
              <a:rPr lang="en-CA" sz="700" dirty="0">
                <a:solidFill>
                  <a:srgbClr val="000000"/>
                </a:solidFill>
                <a:latin typeface="Meiryo UI"/>
                <a:ea typeface="Meiryo UI"/>
                <a:cs typeface="Meiryo UI" panose="020B0604030504040204" pitchFamily="50" charset="-128"/>
              </a:rPr>
              <a:t> plan period</a:t>
            </a:r>
          </a:p>
          <a:p>
            <a:pPr fontAlgn="ctr">
              <a:spcBef>
                <a:spcPts val="0"/>
              </a:spcBef>
            </a:pPr>
            <a:r>
              <a:rPr lang="en-CA" sz="700" dirty="0">
                <a:solidFill>
                  <a:srgbClr val="000000"/>
                </a:solidFill>
                <a:latin typeface="Meiryo UI"/>
                <a:ea typeface="Meiryo UI"/>
                <a:cs typeface="Meiryo UI" panose="020B0604030504040204" pitchFamily="50" charset="-128"/>
              </a:rPr>
              <a:t>*Number of approximately 1.9 million people in FY2016 is based on the number of nursing care workers from the "Survey of Nursing Care Service Facilities and Establishments" (after adjusting for the recovery rate, etc.), plus the number of nursing care workers engaged in services corresponding to the former preventive nursing care home visits, etc. (approximately 66,000)</a:t>
            </a:r>
          </a:p>
        </p:txBody>
      </p:sp>
      <p:sp>
        <p:nvSpPr>
          <p:cNvPr id="40" name="テキスト ボックス 39">
            <a:extLst>
              <a:ext uri="{FF2B5EF4-FFF2-40B4-BE49-F238E27FC236}">
                <a16:creationId xmlns:a16="http://schemas.microsoft.com/office/drawing/2014/main" id="{FC75C240-98F1-4D9C-8BE3-49347091EC50}"/>
              </a:ext>
            </a:extLst>
          </p:cNvPr>
          <p:cNvSpPr txBox="1"/>
          <p:nvPr/>
        </p:nvSpPr>
        <p:spPr>
          <a:xfrm>
            <a:off x="5985774" y="1986285"/>
            <a:ext cx="1101208" cy="1107996"/>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1200" b="1">
                <a:solidFill>
                  <a:schemeClr val="bg1"/>
                </a:solidFill>
              </a:rPr>
              <a:t>Approximately 2.16 million persons</a:t>
            </a:r>
            <a:r>
              <a:rPr kumimoji="1" lang="ja-JP" altLang="en-US" sz="1200" b="1">
                <a:solidFill>
                  <a:schemeClr val="bg1"/>
                </a:solidFill>
              </a:rPr>
              <a:t>（</a:t>
            </a:r>
            <a:r>
              <a:rPr kumimoji="1" lang="en-US" altLang="ja-JP" sz="1200" b="1">
                <a:solidFill>
                  <a:schemeClr val="bg1"/>
                </a:solidFill>
              </a:rPr>
              <a:t>Demand</a:t>
            </a:r>
            <a:r>
              <a:rPr kumimoji="1" lang="ja-JP" altLang="en-US" sz="1200" b="1">
                <a:solidFill>
                  <a:schemeClr val="bg1"/>
                </a:solidFill>
              </a:rPr>
              <a:t>）</a:t>
            </a:r>
          </a:p>
        </p:txBody>
      </p:sp>
      <p:sp>
        <p:nvSpPr>
          <p:cNvPr id="41" name="テキスト ボックス 40">
            <a:extLst>
              <a:ext uri="{FF2B5EF4-FFF2-40B4-BE49-F238E27FC236}">
                <a16:creationId xmlns:a16="http://schemas.microsoft.com/office/drawing/2014/main" id="{65199CAD-2730-4C34-95DB-950FCE2991D6}"/>
              </a:ext>
            </a:extLst>
          </p:cNvPr>
          <p:cNvSpPr txBox="1"/>
          <p:nvPr/>
        </p:nvSpPr>
        <p:spPr>
          <a:xfrm>
            <a:off x="1316284" y="3568631"/>
            <a:ext cx="1101208" cy="886397"/>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1200" b="1" dirty="0">
                <a:solidFill>
                  <a:schemeClr val="bg1"/>
                </a:solidFill>
              </a:rPr>
              <a:t>Approximately 1.9 million persons</a:t>
            </a:r>
            <a:r>
              <a:rPr kumimoji="1" lang="ja-JP" altLang="en-US" sz="1200" b="1" dirty="0">
                <a:solidFill>
                  <a:schemeClr val="bg1"/>
                </a:solidFill>
              </a:rPr>
              <a:t>（</a:t>
            </a:r>
            <a:r>
              <a:rPr kumimoji="1" lang="en-US" altLang="ja-JP" sz="1200" b="1" dirty="0">
                <a:solidFill>
                  <a:schemeClr val="bg1"/>
                </a:solidFill>
              </a:rPr>
              <a:t>Demand</a:t>
            </a:r>
            <a:r>
              <a:rPr kumimoji="1" lang="ja-JP" altLang="en-US" sz="1200" b="1" dirty="0">
                <a:solidFill>
                  <a:schemeClr val="bg1"/>
                </a:solidFill>
              </a:rPr>
              <a:t>）</a:t>
            </a:r>
          </a:p>
        </p:txBody>
      </p:sp>
      <p:sp>
        <p:nvSpPr>
          <p:cNvPr id="42" name="テキスト ボックス 41">
            <a:extLst>
              <a:ext uri="{FF2B5EF4-FFF2-40B4-BE49-F238E27FC236}">
                <a16:creationId xmlns:a16="http://schemas.microsoft.com/office/drawing/2014/main" id="{B5EB6FAA-BA6E-4C77-9B01-424CA542CD3E}"/>
              </a:ext>
            </a:extLst>
          </p:cNvPr>
          <p:cNvSpPr txBox="1"/>
          <p:nvPr/>
        </p:nvSpPr>
        <p:spPr>
          <a:xfrm>
            <a:off x="10780108" y="1737085"/>
            <a:ext cx="1101208" cy="1107996"/>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1200" b="1">
                <a:solidFill>
                  <a:schemeClr val="bg1"/>
                </a:solidFill>
              </a:rPr>
              <a:t>Approximately 2.45 million persons</a:t>
            </a:r>
            <a:r>
              <a:rPr kumimoji="1" lang="ja-JP" altLang="en-US" sz="1200" b="1">
                <a:solidFill>
                  <a:schemeClr val="bg1"/>
                </a:solidFill>
              </a:rPr>
              <a:t>（</a:t>
            </a:r>
            <a:r>
              <a:rPr kumimoji="1" lang="en-US" altLang="ja-JP" sz="1200" b="1">
                <a:solidFill>
                  <a:schemeClr val="bg1"/>
                </a:solidFill>
              </a:rPr>
              <a:t>Demand</a:t>
            </a:r>
            <a:r>
              <a:rPr kumimoji="1" lang="ja-JP" altLang="en-US" sz="1200" b="1">
                <a:solidFill>
                  <a:schemeClr val="bg1"/>
                </a:solidFill>
              </a:rPr>
              <a:t>）</a:t>
            </a:r>
          </a:p>
        </p:txBody>
      </p:sp>
      <p:grpSp>
        <p:nvGrpSpPr>
          <p:cNvPr id="45" name="グループ化 71">
            <a:extLst>
              <a:ext uri="{FF2B5EF4-FFF2-40B4-BE49-F238E27FC236}">
                <a16:creationId xmlns:a16="http://schemas.microsoft.com/office/drawing/2014/main" id="{AA80CD84-AB7E-4A5B-A66B-63FC02335D50}"/>
              </a:ext>
            </a:extLst>
          </p:cNvPr>
          <p:cNvGrpSpPr/>
          <p:nvPr/>
        </p:nvGrpSpPr>
        <p:grpSpPr>
          <a:xfrm>
            <a:off x="828675" y="2107017"/>
            <a:ext cx="11842750" cy="4559111"/>
            <a:chOff x="828675" y="2057589"/>
            <a:chExt cx="11842750" cy="4559111"/>
          </a:xfrm>
        </p:grpSpPr>
        <p:grpSp>
          <p:nvGrpSpPr>
            <p:cNvPr id="46" name="グループ化 54">
              <a:extLst>
                <a:ext uri="{FF2B5EF4-FFF2-40B4-BE49-F238E27FC236}">
                  <a16:creationId xmlns:a16="http://schemas.microsoft.com/office/drawing/2014/main" id="{2EC29B5A-3A9E-4127-8F6B-E122A823B758}"/>
                </a:ext>
              </a:extLst>
            </p:cNvPr>
            <p:cNvGrpSpPr/>
            <p:nvPr/>
          </p:nvGrpSpPr>
          <p:grpSpPr>
            <a:xfrm>
              <a:off x="1697453" y="2910765"/>
              <a:ext cx="9044787" cy="2481653"/>
              <a:chOff x="1608553" y="2910765"/>
              <a:chExt cx="9044787" cy="2481653"/>
            </a:xfrm>
          </p:grpSpPr>
          <p:sp>
            <p:nvSpPr>
              <p:cNvPr id="70" name="直角三角形 8">
                <a:extLst>
                  <a:ext uri="{FF2B5EF4-FFF2-40B4-BE49-F238E27FC236}">
                    <a16:creationId xmlns:a16="http://schemas.microsoft.com/office/drawing/2014/main" id="{F0FA7C1B-05CC-49B6-A3E4-20AD2B1F5979}"/>
                  </a:ext>
                </a:extLst>
              </p:cNvPr>
              <p:cNvSpPr/>
              <p:nvPr/>
            </p:nvSpPr>
            <p:spPr>
              <a:xfrm flipH="1">
                <a:off x="1608553" y="2910765"/>
                <a:ext cx="9044787" cy="2481653"/>
              </a:xfrm>
              <a:prstGeom prst="rtTriangle">
                <a:avLst/>
              </a:prstGeom>
              <a:solidFill>
                <a:srgbClr val="E2ECFD"/>
              </a:solidFill>
              <a:ln w="25400" cap="flat" cmpd="sng" algn="ctr">
                <a:noFill/>
                <a:prstDash val="solid"/>
              </a:ln>
              <a:effectLst/>
            </p:spPr>
            <p:txBody>
              <a:bodyPr wrap="square" lIns="90000" tIns="0" rIns="0" bIns="0" rtlCol="0" anchor="ctr" anchorCtr="0"/>
              <a:lstStyle/>
              <a:p>
                <a:pPr marL="0" marR="0" lvl="0" indent="0" defTabSz="914238" eaLnBrk="1" fontAlgn="base" latinLnBrk="0" hangingPunct="1">
                  <a:lnSpc>
                    <a:spcPct val="110000"/>
                  </a:lnSpc>
                  <a:spcBef>
                    <a:spcPts val="0"/>
                  </a:spcBef>
                  <a:spcAft>
                    <a:spcPts val="0"/>
                  </a:spcAft>
                  <a:buClrTx/>
                  <a:buSzTx/>
                  <a:buFontTx/>
                  <a:buNone/>
                  <a:tabLst/>
                  <a:defRPr/>
                </a:pPr>
                <a:endParaRPr kumimoji="0" lang="ja-JP" altLang="en-US" sz="1200" b="0" i="0" u="none" strike="noStrike" kern="0" cap="none" spc="0" normalizeH="0" baseline="0" noProof="0">
                  <a:ln>
                    <a:noFill/>
                  </a:ln>
                  <a:effectLst/>
                  <a:uLnTx/>
                  <a:uFillTx/>
                  <a:latin typeface="+mn-ea"/>
                </a:endParaRPr>
              </a:p>
            </p:txBody>
          </p:sp>
          <p:cxnSp>
            <p:nvCxnSpPr>
              <p:cNvPr id="71" name="直線矢印コネクタ 20">
                <a:extLst>
                  <a:ext uri="{FF2B5EF4-FFF2-40B4-BE49-F238E27FC236}">
                    <a16:creationId xmlns:a16="http://schemas.microsoft.com/office/drawing/2014/main" id="{E5E64539-E591-4199-94A6-C6A3F7F20899}"/>
                  </a:ext>
                </a:extLst>
              </p:cNvPr>
              <p:cNvCxnSpPr>
                <a:cxnSpLocks/>
              </p:cNvCxnSpPr>
              <p:nvPr/>
            </p:nvCxnSpPr>
            <p:spPr bwMode="auto">
              <a:xfrm>
                <a:off x="6495825" y="4035781"/>
                <a:ext cx="0" cy="1356637"/>
              </a:xfrm>
              <a:prstGeom prst="straightConnector1">
                <a:avLst/>
              </a:prstGeom>
              <a:noFill/>
              <a:ln w="76200" cap="flat" cmpd="sng" algn="ctr">
                <a:solidFill>
                  <a:srgbClr val="3C82F5"/>
                </a:solidFill>
                <a:prstDash val="solid"/>
                <a:round/>
                <a:headEnd type="triangle" w="sm" len="sm"/>
                <a:tailEnd type="triangle" w="sm" len="sm"/>
              </a:ln>
              <a:effectLst/>
            </p:spPr>
          </p:cxnSp>
          <p:cxnSp>
            <p:nvCxnSpPr>
              <p:cNvPr id="72" name="直線矢印コネクタ 24">
                <a:extLst>
                  <a:ext uri="{FF2B5EF4-FFF2-40B4-BE49-F238E27FC236}">
                    <a16:creationId xmlns:a16="http://schemas.microsoft.com/office/drawing/2014/main" id="{03248170-43DF-4D87-B588-93B53BCE591A}"/>
                  </a:ext>
                </a:extLst>
              </p:cNvPr>
              <p:cNvCxnSpPr>
                <a:cxnSpLocks/>
              </p:cNvCxnSpPr>
              <p:nvPr/>
            </p:nvCxnSpPr>
            <p:spPr bwMode="auto">
              <a:xfrm>
                <a:off x="10653340" y="2910765"/>
                <a:ext cx="0" cy="2481653"/>
              </a:xfrm>
              <a:prstGeom prst="straightConnector1">
                <a:avLst/>
              </a:prstGeom>
              <a:noFill/>
              <a:ln w="76200" cap="flat" cmpd="sng" algn="ctr">
                <a:solidFill>
                  <a:srgbClr val="3C82F5"/>
                </a:solidFill>
                <a:prstDash val="solid"/>
                <a:round/>
                <a:headEnd type="triangle" w="sm" len="sm"/>
                <a:tailEnd type="triangle" w="sm" len="sm"/>
              </a:ln>
              <a:effectLst/>
            </p:spPr>
          </p:cxnSp>
        </p:grpSp>
        <p:sp>
          <p:nvSpPr>
            <p:cNvPr id="47" name="正方形/長方形 11">
              <a:extLst>
                <a:ext uri="{FF2B5EF4-FFF2-40B4-BE49-F238E27FC236}">
                  <a16:creationId xmlns:a16="http://schemas.microsoft.com/office/drawing/2014/main" id="{4C93B4E7-31ED-40AB-82E0-2AD935D6ABFF}"/>
                </a:ext>
              </a:extLst>
            </p:cNvPr>
            <p:cNvSpPr/>
            <p:nvPr/>
          </p:nvSpPr>
          <p:spPr>
            <a:xfrm>
              <a:off x="10909301" y="3702692"/>
              <a:ext cx="1762124" cy="1253402"/>
            </a:xfrm>
            <a:prstGeom prst="rect">
              <a:avLst/>
            </a:prstGeom>
            <a:noFill/>
            <a:ln w="19050" cap="flat" cmpd="sng" algn="ctr">
              <a:noFill/>
              <a:prstDash val="solid"/>
              <a:round/>
              <a:headEnd type="none" w="med" len="med"/>
              <a:tailEnd type="none" w="med" len="med"/>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19050" cap="flat" cmpd="sng" algn="ctr">
                  <a:solidFill>
                    <a:srgbClr val="DC003C"/>
                  </a:solidFill>
                  <a:prstDash val="solid"/>
                  <a:round/>
                  <a:headEnd type="none" w="med" len="med"/>
                  <a:tailEnd type="none" w="med" len="med"/>
                </a14:hiddenLine>
              </a:ext>
            </a:extLst>
          </p:spPr>
          <p:txBody>
            <a:bodyPr wrap="square" lIns="108000" tIns="72000" rIns="108000" bIns="72000" rtlCol="0" anchor="ctr" anchorCtr="0">
              <a:spAutoFit/>
            </a:bodyPr>
            <a:lstStyle/>
            <a:p>
              <a:pPr algn="ctr" defTabSz="914400" fontAlgn="base"/>
              <a:r>
                <a:rPr kumimoji="1" lang="en-US" altLang="ja-JP" b="1" kern="0" dirty="0" err="1">
                  <a:solidFill>
                    <a:srgbClr val="3C82F5"/>
                  </a:solidFill>
                  <a:latin typeface="Times New Roman" panose="02020603050405020304" pitchFamily="18" charset="0"/>
                  <a:cs typeface="Times New Roman" panose="02020603050405020304" pitchFamily="18" charset="0"/>
                </a:rPr>
                <a:t>Yêu</a:t>
              </a:r>
              <a:r>
                <a:rPr kumimoji="1" lang="en-US" altLang="ja-JP" b="1" kern="0" dirty="0">
                  <a:solidFill>
                    <a:srgbClr val="3C82F5"/>
                  </a:solidFill>
                  <a:latin typeface="Times New Roman" panose="02020603050405020304" pitchFamily="18" charset="0"/>
                  <a:cs typeface="Times New Roman" panose="02020603050405020304" pitchFamily="18" charset="0"/>
                </a:rPr>
                <a:t> </a:t>
              </a:r>
              <a:r>
                <a:rPr kumimoji="1" lang="en-US" altLang="ja-JP" b="1" kern="0" dirty="0" err="1">
                  <a:solidFill>
                    <a:srgbClr val="3C82F5"/>
                  </a:solidFill>
                  <a:latin typeface="Times New Roman" panose="02020603050405020304" pitchFamily="18" charset="0"/>
                  <a:cs typeface="Times New Roman" panose="02020603050405020304" pitchFamily="18" charset="0"/>
                </a:rPr>
                <a:t>cầu</a:t>
              </a:r>
              <a:r>
                <a:rPr kumimoji="1" lang="en-US" altLang="ja-JP" b="1" kern="0" dirty="0">
                  <a:solidFill>
                    <a:srgbClr val="3C82F5"/>
                  </a:solidFill>
                  <a:latin typeface="Times New Roman" panose="02020603050405020304" pitchFamily="18" charset="0"/>
                  <a:cs typeface="Times New Roman" panose="02020603050405020304" pitchFamily="18" charset="0"/>
                </a:rPr>
                <a:t> </a:t>
              </a:r>
              <a:r>
                <a:rPr kumimoji="1" lang="en-US" altLang="ja-JP" b="1" kern="0" dirty="0" err="1">
                  <a:solidFill>
                    <a:srgbClr val="3C82F5"/>
                  </a:solidFill>
                  <a:latin typeface="Times New Roman" panose="02020603050405020304" pitchFamily="18" charset="0"/>
                  <a:cs typeface="Times New Roman" panose="02020603050405020304" pitchFamily="18" charset="0"/>
                </a:rPr>
                <a:t>về</a:t>
              </a:r>
              <a:r>
                <a:rPr kumimoji="1" lang="en-US" altLang="ja-JP" b="1" kern="0" dirty="0">
                  <a:solidFill>
                    <a:srgbClr val="3C82F5"/>
                  </a:solidFill>
                  <a:latin typeface="Times New Roman" panose="02020603050405020304" pitchFamily="18" charset="0"/>
                  <a:cs typeface="Times New Roman" panose="02020603050405020304" pitchFamily="18" charset="0"/>
                </a:rPr>
                <a:t> </a:t>
              </a:r>
              <a:r>
                <a:rPr kumimoji="1" lang="en-US" altLang="ja-JP" b="1" kern="0" dirty="0" err="1">
                  <a:solidFill>
                    <a:srgbClr val="3C82F5"/>
                  </a:solidFill>
                  <a:latin typeface="Times New Roman" panose="02020603050405020304" pitchFamily="18" charset="0"/>
                  <a:cs typeface="Times New Roman" panose="02020603050405020304" pitchFamily="18" charset="0"/>
                </a:rPr>
                <a:t>số</a:t>
              </a:r>
              <a:r>
                <a:rPr kumimoji="1" lang="en-US" altLang="ja-JP" b="1" kern="0" dirty="0">
                  <a:solidFill>
                    <a:srgbClr val="3C82F5"/>
                  </a:solidFill>
                  <a:latin typeface="Times New Roman" panose="02020603050405020304" pitchFamily="18" charset="0"/>
                  <a:cs typeface="Times New Roman" panose="02020603050405020304" pitchFamily="18" charset="0"/>
                </a:rPr>
                <a:t> </a:t>
              </a:r>
              <a:r>
                <a:rPr kumimoji="1" lang="en-US" altLang="ja-JP" b="1" kern="0" dirty="0" err="1">
                  <a:solidFill>
                    <a:srgbClr val="3C82F5"/>
                  </a:solidFill>
                  <a:latin typeface="Times New Roman" panose="02020603050405020304" pitchFamily="18" charset="0"/>
                  <a:cs typeface="Times New Roman" panose="02020603050405020304" pitchFamily="18" charset="0"/>
                </a:rPr>
                <a:t>lượng</a:t>
              </a:r>
              <a:r>
                <a:rPr kumimoji="1" lang="en-US" altLang="ja-JP" b="1" kern="0" dirty="0">
                  <a:solidFill>
                    <a:srgbClr val="3C82F5"/>
                  </a:solidFill>
                  <a:latin typeface="Times New Roman" panose="02020603050405020304" pitchFamily="18" charset="0"/>
                  <a:cs typeface="Times New Roman" panose="02020603050405020304" pitchFamily="18" charset="0"/>
                </a:rPr>
                <a:t> </a:t>
              </a:r>
              <a:r>
                <a:rPr kumimoji="1" lang="en-US" altLang="ja-JP" b="1" kern="0" dirty="0" err="1">
                  <a:solidFill>
                    <a:srgbClr val="3C82F5"/>
                  </a:solidFill>
                  <a:latin typeface="Times New Roman" panose="02020603050405020304" pitchFamily="18" charset="0"/>
                  <a:cs typeface="Times New Roman" panose="02020603050405020304" pitchFamily="18" charset="0"/>
                </a:rPr>
                <a:t>nhân</a:t>
              </a:r>
              <a:r>
                <a:rPr kumimoji="1" lang="en-US" altLang="ja-JP" b="1" kern="0" dirty="0">
                  <a:solidFill>
                    <a:srgbClr val="3C82F5"/>
                  </a:solidFill>
                  <a:latin typeface="Times New Roman" panose="02020603050405020304" pitchFamily="18" charset="0"/>
                  <a:cs typeface="Times New Roman" panose="02020603050405020304" pitchFamily="18" charset="0"/>
                </a:rPr>
                <a:t> </a:t>
              </a:r>
              <a:r>
                <a:rPr kumimoji="1" lang="en-US" altLang="ja-JP" b="1" kern="0" dirty="0" err="1">
                  <a:solidFill>
                    <a:srgbClr val="3C82F5"/>
                  </a:solidFill>
                  <a:latin typeface="Times New Roman" panose="02020603050405020304" pitchFamily="18" charset="0"/>
                  <a:cs typeface="Times New Roman" panose="02020603050405020304" pitchFamily="18" charset="0"/>
                </a:rPr>
                <a:t>lực</a:t>
              </a:r>
              <a:r>
                <a:rPr kumimoji="1" lang="en-US" altLang="ja-JP" b="1" kern="0" dirty="0">
                  <a:solidFill>
                    <a:srgbClr val="3C82F5"/>
                  </a:solidFill>
                  <a:latin typeface="Times New Roman" panose="02020603050405020304" pitchFamily="18" charset="0"/>
                  <a:cs typeface="Times New Roman" panose="02020603050405020304" pitchFamily="18" charset="0"/>
                </a:rPr>
                <a:t> </a:t>
              </a:r>
              <a:r>
                <a:rPr kumimoji="1" lang="en-US" altLang="ja-JP" b="1" kern="0" dirty="0" err="1">
                  <a:solidFill>
                    <a:srgbClr val="3C82F5"/>
                  </a:solidFill>
                  <a:latin typeface="Times New Roman" panose="02020603050405020304" pitchFamily="18" charset="0"/>
                  <a:cs typeface="Times New Roman" panose="02020603050405020304" pitchFamily="18" charset="0"/>
                </a:rPr>
                <a:t>nhân</a:t>
              </a:r>
              <a:r>
                <a:rPr kumimoji="1" lang="en-US" altLang="ja-JP" b="1" kern="0" dirty="0">
                  <a:solidFill>
                    <a:srgbClr val="3C82F5"/>
                  </a:solidFill>
                  <a:latin typeface="Times New Roman" panose="02020603050405020304" pitchFamily="18" charset="0"/>
                  <a:cs typeface="Times New Roman" panose="02020603050405020304" pitchFamily="18" charset="0"/>
                </a:rPr>
                <a:t> </a:t>
              </a:r>
              <a:r>
                <a:rPr kumimoji="1" lang="en-US" altLang="ja-JP" b="1" kern="0" dirty="0" err="1">
                  <a:solidFill>
                    <a:srgbClr val="3C82F5"/>
                  </a:solidFill>
                  <a:latin typeface="Times New Roman" panose="02020603050405020304" pitchFamily="18" charset="0"/>
                  <a:cs typeface="Times New Roman" panose="02020603050405020304" pitchFamily="18" charset="0"/>
                </a:rPr>
                <a:t>viên</a:t>
              </a:r>
              <a:r>
                <a:rPr kumimoji="1" lang="en-US" altLang="ja-JP" b="1" kern="0" dirty="0">
                  <a:solidFill>
                    <a:srgbClr val="3C82F5"/>
                  </a:solidFill>
                  <a:latin typeface="Times New Roman" panose="02020603050405020304" pitchFamily="18" charset="0"/>
                  <a:cs typeface="Times New Roman" panose="02020603050405020304" pitchFamily="18" charset="0"/>
                </a:rPr>
                <a:t> </a:t>
              </a:r>
              <a:r>
                <a:rPr kumimoji="1" lang="en-US" altLang="ja-JP" b="1" kern="0" dirty="0" err="1">
                  <a:solidFill>
                    <a:srgbClr val="3C82F5"/>
                  </a:solidFill>
                  <a:latin typeface="Times New Roman" panose="02020603050405020304" pitchFamily="18" charset="0"/>
                  <a:cs typeface="Times New Roman" panose="02020603050405020304" pitchFamily="18" charset="0"/>
                </a:rPr>
                <a:t>chăm</a:t>
              </a:r>
              <a:r>
                <a:rPr kumimoji="1" lang="en-US" altLang="ja-JP" b="1" kern="0" dirty="0">
                  <a:solidFill>
                    <a:srgbClr val="3C82F5"/>
                  </a:solidFill>
                  <a:latin typeface="Times New Roman" panose="02020603050405020304" pitchFamily="18" charset="0"/>
                  <a:cs typeface="Times New Roman" panose="02020603050405020304" pitchFamily="18" charset="0"/>
                </a:rPr>
                <a:t> </a:t>
              </a:r>
              <a:r>
                <a:rPr kumimoji="1" lang="en-US" altLang="ja-JP" b="1" kern="0" dirty="0" err="1">
                  <a:solidFill>
                    <a:srgbClr val="3C82F5"/>
                  </a:solidFill>
                  <a:latin typeface="Times New Roman" panose="02020603050405020304" pitchFamily="18" charset="0"/>
                  <a:cs typeface="Times New Roman" panose="02020603050405020304" pitchFamily="18" charset="0"/>
                </a:rPr>
                <a:t>sóc</a:t>
              </a:r>
              <a:endParaRPr kumimoji="1" lang="en-US" altLang="ja-JP" b="1" kern="0" dirty="0">
                <a:solidFill>
                  <a:srgbClr val="3C82F5"/>
                </a:solidFill>
                <a:latin typeface="Times New Roman" panose="02020603050405020304" pitchFamily="18" charset="0"/>
                <a:cs typeface="Times New Roman" panose="02020603050405020304" pitchFamily="18" charset="0"/>
              </a:endParaRPr>
            </a:p>
          </p:txBody>
        </p:sp>
        <p:grpSp>
          <p:nvGrpSpPr>
            <p:cNvPr id="48" name="グループ化 48">
              <a:extLst>
                <a:ext uri="{FF2B5EF4-FFF2-40B4-BE49-F238E27FC236}">
                  <a16:creationId xmlns:a16="http://schemas.microsoft.com/office/drawing/2014/main" id="{C1CC167F-5A97-47BB-AAFE-D441CF160737}"/>
                </a:ext>
              </a:extLst>
            </p:cNvPr>
            <p:cNvGrpSpPr/>
            <p:nvPr/>
          </p:nvGrpSpPr>
          <p:grpSpPr>
            <a:xfrm>
              <a:off x="1205477" y="5888748"/>
              <a:ext cx="10861313" cy="727952"/>
              <a:chOff x="1116577" y="5888748"/>
              <a:chExt cx="10861313" cy="727952"/>
            </a:xfrm>
          </p:grpSpPr>
          <p:sp>
            <p:nvSpPr>
              <p:cNvPr id="63" name="テキスト ボックス 9">
                <a:extLst>
                  <a:ext uri="{FF2B5EF4-FFF2-40B4-BE49-F238E27FC236}">
                    <a16:creationId xmlns:a16="http://schemas.microsoft.com/office/drawing/2014/main" id="{8BB3618B-24A3-4910-9DE2-16B762BA3A22}"/>
                  </a:ext>
                </a:extLst>
              </p:cNvPr>
              <p:cNvSpPr txBox="1"/>
              <p:nvPr/>
            </p:nvSpPr>
            <p:spPr>
              <a:xfrm>
                <a:off x="1116577" y="6418168"/>
                <a:ext cx="983952" cy="198532"/>
              </a:xfrm>
              <a:prstGeom prst="rect">
                <a:avLst/>
              </a:prstGeom>
              <a:noFill/>
            </p:spPr>
            <p:txBody>
              <a:bodyPr wrap="square" lIns="0" tIns="0" rIns="0" bIns="0" rtlCol="0" anchor="ctr" anchorCtr="0">
                <a:noAutofit/>
              </a:bodyPr>
              <a:lstStyle/>
              <a:p>
                <a:pPr marL="0" marR="0" lvl="0" indent="0" algn="ctr" defTabSz="914238" eaLnBrk="1" fontAlgn="base" latinLnBrk="0" hangingPunct="1">
                  <a:lnSpc>
                    <a:spcPct val="110000"/>
                  </a:lnSpc>
                  <a:spcBef>
                    <a:spcPts val="0"/>
                  </a:spcBef>
                  <a:spcAft>
                    <a:spcPts val="0"/>
                  </a:spcAft>
                  <a:buClrTx/>
                  <a:buSzTx/>
                  <a:buFontTx/>
                  <a:buNone/>
                  <a:tabLst/>
                  <a:defRPr/>
                </a:pPr>
                <a:r>
                  <a:rPr kumimoji="1" lang="en-US" altLang="ja-JP" sz="1400" b="1" i="0" u="none" strike="noStrike" kern="0" cap="none" spc="0" normalizeH="0" baseline="0" noProof="0">
                    <a:ln>
                      <a:noFill/>
                    </a:ln>
                    <a:solidFill>
                      <a:prstClr val="black"/>
                    </a:solidFill>
                    <a:effectLst/>
                    <a:uLnTx/>
                    <a:uFillTx/>
                    <a:latin typeface="+mn-ea"/>
                  </a:rPr>
                  <a:t>2016</a:t>
                </a:r>
                <a:endParaRPr kumimoji="1" lang="ja-JP" altLang="en-US" sz="1400" b="1" i="0" u="none" strike="noStrike" kern="0" cap="none" spc="0" normalizeH="0" baseline="0" noProof="0">
                  <a:ln>
                    <a:noFill/>
                  </a:ln>
                  <a:solidFill>
                    <a:prstClr val="black"/>
                  </a:solidFill>
                  <a:effectLst/>
                  <a:uLnTx/>
                  <a:uFillTx/>
                  <a:latin typeface="+mn-ea"/>
                </a:endParaRPr>
              </a:p>
            </p:txBody>
          </p:sp>
          <p:sp>
            <p:nvSpPr>
              <p:cNvPr id="64" name="テキスト ボックス 10">
                <a:extLst>
                  <a:ext uri="{FF2B5EF4-FFF2-40B4-BE49-F238E27FC236}">
                    <a16:creationId xmlns:a16="http://schemas.microsoft.com/office/drawing/2014/main" id="{C141EEBB-346C-469B-AB88-D5DC82AED831}"/>
                  </a:ext>
                </a:extLst>
              </p:cNvPr>
              <p:cNvSpPr txBox="1"/>
              <p:nvPr/>
            </p:nvSpPr>
            <p:spPr>
              <a:xfrm>
                <a:off x="10161364" y="6418168"/>
                <a:ext cx="983952" cy="198532"/>
              </a:xfrm>
              <a:prstGeom prst="rect">
                <a:avLst/>
              </a:prstGeom>
              <a:noFill/>
            </p:spPr>
            <p:txBody>
              <a:bodyPr wrap="square" lIns="0" tIns="0" rIns="0" bIns="0" rtlCol="0" anchor="ctr" anchorCtr="0">
                <a:noAutofit/>
              </a:bodyPr>
              <a:lstStyle/>
              <a:p>
                <a:pPr marL="0" marR="0" lvl="0" indent="0" algn="ctr" defTabSz="914238" eaLnBrk="1" fontAlgn="base" latinLnBrk="0" hangingPunct="1">
                  <a:lnSpc>
                    <a:spcPct val="110000"/>
                  </a:lnSpc>
                  <a:spcBef>
                    <a:spcPts val="0"/>
                  </a:spcBef>
                  <a:spcAft>
                    <a:spcPts val="0"/>
                  </a:spcAft>
                  <a:buClrTx/>
                  <a:buSzTx/>
                  <a:buFontTx/>
                  <a:buNone/>
                  <a:tabLst/>
                  <a:defRPr/>
                </a:pPr>
                <a:r>
                  <a:rPr kumimoji="1" lang="en-US" altLang="ja-JP" sz="1400" b="1" i="0" u="none" strike="noStrike" kern="0" cap="none" spc="0" normalizeH="0" baseline="0" noProof="0">
                    <a:ln>
                      <a:noFill/>
                    </a:ln>
                    <a:solidFill>
                      <a:prstClr val="black"/>
                    </a:solidFill>
                    <a:effectLst/>
                    <a:uLnTx/>
                    <a:uFillTx/>
                    <a:latin typeface="+mn-ea"/>
                  </a:rPr>
                  <a:t>2025</a:t>
                </a:r>
                <a:endParaRPr kumimoji="1" lang="ja-JP" altLang="en-US" sz="1400" b="1" i="0" u="none" strike="noStrike" kern="0" cap="none" spc="0" normalizeH="0" baseline="0" noProof="0">
                  <a:ln>
                    <a:noFill/>
                  </a:ln>
                  <a:solidFill>
                    <a:prstClr val="black"/>
                  </a:solidFill>
                  <a:effectLst/>
                  <a:uLnTx/>
                  <a:uFillTx/>
                  <a:latin typeface="+mn-ea"/>
                </a:endParaRPr>
              </a:p>
            </p:txBody>
          </p:sp>
          <p:sp>
            <p:nvSpPr>
              <p:cNvPr id="65" name="左右矢印 2">
                <a:extLst>
                  <a:ext uri="{FF2B5EF4-FFF2-40B4-BE49-F238E27FC236}">
                    <a16:creationId xmlns:a16="http://schemas.microsoft.com/office/drawing/2014/main" id="{821ABC57-EB6D-4F62-905B-5FD62FF91834}"/>
                  </a:ext>
                </a:extLst>
              </p:cNvPr>
              <p:cNvSpPr/>
              <p:nvPr/>
            </p:nvSpPr>
            <p:spPr>
              <a:xfrm>
                <a:off x="3803242" y="5888748"/>
                <a:ext cx="2649101" cy="432000"/>
              </a:xfrm>
              <a:prstGeom prst="rect">
                <a:avLst/>
              </a:prstGeom>
              <a:solidFill>
                <a:srgbClr val="5C5C5C"/>
              </a:solidFill>
              <a:ln w="25400" cap="flat" cmpd="sng" algn="ctr">
                <a:noFill/>
                <a:prstDash val="solid"/>
              </a:ln>
              <a:effectLst/>
              <a:extLst>
                <a:ext uri="{91240B29-F687-4F45-9708-019B960494DF}">
                  <a14:hiddenLine xmlns:a14="http://schemas.microsoft.com/office/drawing/2010/main" w="25400" cap="flat" cmpd="sng" algn="ctr">
                    <a:solidFill>
                      <a:srgbClr val="C0504D">
                        <a:shade val="50000"/>
                      </a:srgbClr>
                    </a:solidFill>
                    <a:prstDash val="solid"/>
                  </a14:hiddenLine>
                </a:ext>
              </a:extLst>
            </p:spPr>
            <p:txBody>
              <a:bodyPr wrap="square" lIns="0" tIns="0" rIns="0" bIns="0" rtlCol="0" anchor="ctr" anchorCtr="0"/>
              <a:lstStyle/>
              <a:p>
                <a:pPr marL="0" marR="0" lvl="0" indent="0" algn="ctr" defTabSz="914238" eaLnBrk="1" fontAlgn="base" latinLnBrk="0" hangingPunct="1">
                  <a:lnSpc>
                    <a:spcPct val="110000"/>
                  </a:lnSpc>
                  <a:spcBef>
                    <a:spcPts val="0"/>
                  </a:spcBef>
                  <a:spcAft>
                    <a:spcPts val="0"/>
                  </a:spcAft>
                  <a:buClrTx/>
                  <a:buSzTx/>
                  <a:buFontTx/>
                  <a:buNone/>
                  <a:tabLst/>
                  <a:defRPr/>
                </a:pPr>
                <a:r>
                  <a:rPr kumimoji="0" lang="en-US" altLang="ja-JP" sz="1200" b="1" i="0" u="none" strike="noStrike" kern="0" cap="none" spc="0" normalizeH="0" baseline="0" noProof="0">
                    <a:ln>
                      <a:noFill/>
                    </a:ln>
                    <a:solidFill>
                      <a:srgbClr val="FFFFFF"/>
                    </a:solidFill>
                    <a:effectLst/>
                    <a:uLnTx/>
                    <a:uFillTx/>
                    <a:latin typeface="+mn-ea"/>
                  </a:rPr>
                  <a:t>Seventh Plan Period</a:t>
                </a:r>
              </a:p>
              <a:p>
                <a:pPr marL="0" marR="0" lvl="0" indent="0" algn="ctr" defTabSz="914238" eaLnBrk="1" fontAlgn="base" latinLnBrk="0" hangingPunct="1">
                  <a:lnSpc>
                    <a:spcPct val="110000"/>
                  </a:lnSpc>
                  <a:spcBef>
                    <a:spcPts val="0"/>
                  </a:spcBef>
                  <a:spcAft>
                    <a:spcPts val="0"/>
                  </a:spcAft>
                  <a:buClrTx/>
                  <a:buSzTx/>
                  <a:buFontTx/>
                  <a:buNone/>
                  <a:tabLst/>
                  <a:defRPr/>
                </a:pPr>
                <a:r>
                  <a:rPr kumimoji="0" lang="en-US" altLang="ja-JP" sz="1200" b="1" i="0" u="none" strike="noStrike" kern="0" cap="none" spc="0" normalizeH="0" baseline="0" noProof="0">
                    <a:ln>
                      <a:noFill/>
                    </a:ln>
                    <a:solidFill>
                      <a:srgbClr val="FFFFFF"/>
                    </a:solidFill>
                    <a:effectLst/>
                    <a:uLnTx/>
                    <a:uFillTx/>
                    <a:latin typeface="+mn-ea"/>
                  </a:rPr>
                  <a:t> (2018 - 2020)</a:t>
                </a:r>
              </a:p>
            </p:txBody>
          </p:sp>
          <p:sp>
            <p:nvSpPr>
              <p:cNvPr id="66" name="左右矢印 62">
                <a:extLst>
                  <a:ext uri="{FF2B5EF4-FFF2-40B4-BE49-F238E27FC236}">
                    <a16:creationId xmlns:a16="http://schemas.microsoft.com/office/drawing/2014/main" id="{60CAF642-3ACE-409D-A601-0CBD95686985}"/>
                  </a:ext>
                </a:extLst>
              </p:cNvPr>
              <p:cNvSpPr/>
              <p:nvPr/>
            </p:nvSpPr>
            <p:spPr>
              <a:xfrm>
                <a:off x="6566016" y="5888748"/>
                <a:ext cx="2649101" cy="432000"/>
              </a:xfrm>
              <a:prstGeom prst="rect">
                <a:avLst/>
              </a:prstGeom>
              <a:solidFill>
                <a:srgbClr val="5C5C5C"/>
              </a:solidFill>
              <a:ln w="25400" cap="flat" cmpd="sng" algn="ctr">
                <a:noFill/>
                <a:prstDash val="solid"/>
              </a:ln>
              <a:effectLst/>
              <a:extLst>
                <a:ext uri="{91240B29-F687-4F45-9708-019B960494DF}">
                  <a14:hiddenLine xmlns:a14="http://schemas.microsoft.com/office/drawing/2010/main" w="25400" cap="flat" cmpd="sng" algn="ctr">
                    <a:solidFill>
                      <a:srgbClr val="C0504D">
                        <a:shade val="50000"/>
                      </a:srgbClr>
                    </a:solidFill>
                    <a:prstDash val="solid"/>
                  </a14:hiddenLine>
                </a:ext>
              </a:extLst>
            </p:spPr>
            <p:txBody>
              <a:bodyPr wrap="square" lIns="0" tIns="0" rIns="0" bIns="0" rtlCol="0" anchor="ctr" anchorCtr="0"/>
              <a:lstStyle/>
              <a:p>
                <a:pPr marL="0" marR="0" lvl="0" indent="0" algn="ctr" defTabSz="914238" eaLnBrk="1" fontAlgn="base" latinLnBrk="0" hangingPunct="1">
                  <a:lnSpc>
                    <a:spcPct val="110000"/>
                  </a:lnSpc>
                  <a:spcBef>
                    <a:spcPts val="0"/>
                  </a:spcBef>
                  <a:spcAft>
                    <a:spcPts val="0"/>
                  </a:spcAft>
                  <a:buClrTx/>
                  <a:buSzTx/>
                  <a:buFontTx/>
                  <a:buNone/>
                  <a:tabLst/>
                  <a:defRPr/>
                </a:pPr>
                <a:r>
                  <a:rPr lang="en-US" altLang="ja-JP" sz="1200" b="1" kern="0">
                    <a:solidFill>
                      <a:srgbClr val="FFFFFF"/>
                    </a:solidFill>
                    <a:latin typeface="+mn-ea"/>
                  </a:rPr>
                  <a:t>Eighth</a:t>
                </a:r>
                <a:r>
                  <a:rPr kumimoji="0" lang="en-US" altLang="ja-JP" sz="1200" b="1" i="0" u="none" strike="noStrike" kern="0" cap="none" spc="0" normalizeH="0" baseline="0" noProof="0">
                    <a:ln>
                      <a:noFill/>
                    </a:ln>
                    <a:solidFill>
                      <a:srgbClr val="FFFFFF"/>
                    </a:solidFill>
                    <a:effectLst/>
                    <a:uLnTx/>
                    <a:uFillTx/>
                    <a:latin typeface="+mn-ea"/>
                  </a:rPr>
                  <a:t> Plan Period</a:t>
                </a:r>
              </a:p>
              <a:p>
                <a:pPr marL="0" marR="0" lvl="0" indent="0" algn="ctr" defTabSz="914238" eaLnBrk="1" fontAlgn="base" latinLnBrk="0" hangingPunct="1">
                  <a:lnSpc>
                    <a:spcPct val="110000"/>
                  </a:lnSpc>
                  <a:spcBef>
                    <a:spcPts val="0"/>
                  </a:spcBef>
                  <a:spcAft>
                    <a:spcPts val="0"/>
                  </a:spcAft>
                  <a:buClrTx/>
                  <a:buSzTx/>
                  <a:buFontTx/>
                  <a:buNone/>
                  <a:tabLst/>
                  <a:defRPr/>
                </a:pPr>
                <a:r>
                  <a:rPr kumimoji="0" lang="en-US" altLang="ja-JP" sz="1200" b="1" i="0" u="none" strike="noStrike" kern="0" cap="none" spc="0" normalizeH="0" baseline="0" noProof="0">
                    <a:ln>
                      <a:noFill/>
                    </a:ln>
                    <a:solidFill>
                      <a:srgbClr val="FFFFFF"/>
                    </a:solidFill>
                    <a:effectLst/>
                    <a:uLnTx/>
                    <a:uFillTx/>
                    <a:latin typeface="+mn-ea"/>
                  </a:rPr>
                  <a:t> (2021 - 2023)</a:t>
                </a:r>
              </a:p>
            </p:txBody>
          </p:sp>
          <p:sp>
            <p:nvSpPr>
              <p:cNvPr id="67" name="左右矢印 63">
                <a:extLst>
                  <a:ext uri="{FF2B5EF4-FFF2-40B4-BE49-F238E27FC236}">
                    <a16:creationId xmlns:a16="http://schemas.microsoft.com/office/drawing/2014/main" id="{8B1B9637-E1F6-4151-9896-B75120521A61}"/>
                  </a:ext>
                </a:extLst>
              </p:cNvPr>
              <p:cNvSpPr/>
              <p:nvPr/>
            </p:nvSpPr>
            <p:spPr>
              <a:xfrm>
                <a:off x="9328789" y="5888748"/>
                <a:ext cx="2649101" cy="432000"/>
              </a:xfrm>
              <a:prstGeom prst="rect">
                <a:avLst/>
              </a:prstGeom>
              <a:solidFill>
                <a:srgbClr val="5C5C5C"/>
              </a:solidFill>
              <a:ln w="25400" cap="flat" cmpd="sng" algn="ctr">
                <a:noFill/>
                <a:prstDash val="solid"/>
              </a:ln>
              <a:effectLst/>
              <a:extLst>
                <a:ext uri="{91240B29-F687-4F45-9708-019B960494DF}">
                  <a14:hiddenLine xmlns:a14="http://schemas.microsoft.com/office/drawing/2010/main" w="25400" cap="flat" cmpd="sng" algn="ctr">
                    <a:solidFill>
                      <a:srgbClr val="C0504D">
                        <a:shade val="50000"/>
                      </a:srgbClr>
                    </a:solidFill>
                    <a:prstDash val="solid"/>
                  </a14:hiddenLine>
                </a:ext>
              </a:extLst>
            </p:spPr>
            <p:txBody>
              <a:bodyPr wrap="square" lIns="0" tIns="0" rIns="0" bIns="0" rtlCol="0" anchor="ctr" anchorCtr="0"/>
              <a:lstStyle/>
              <a:p>
                <a:pPr algn="ctr" defTabSz="914238" fontAlgn="base">
                  <a:lnSpc>
                    <a:spcPct val="110000"/>
                  </a:lnSpc>
                  <a:defRPr/>
                </a:pPr>
                <a:r>
                  <a:rPr lang="en-US" altLang="ja-JP" sz="1200" kern="0">
                    <a:solidFill>
                      <a:prstClr val="white"/>
                    </a:solidFill>
                    <a:latin typeface="+mn-ea"/>
                    <a:cs typeface="Calibri" panose="020F0502020204030204" pitchFamily="34" charset="0"/>
                  </a:rPr>
                  <a:t>Nineth</a:t>
                </a:r>
                <a:r>
                  <a:rPr kumimoji="0" lang="en-US" altLang="ja-JP" sz="1200" kern="0">
                    <a:solidFill>
                      <a:prstClr val="white"/>
                    </a:solidFill>
                    <a:latin typeface="+mn-ea"/>
                    <a:cs typeface="Calibri" panose="020F0502020204030204" pitchFamily="34" charset="0"/>
                  </a:rPr>
                  <a:t> Plan Period</a:t>
                </a:r>
              </a:p>
              <a:p>
                <a:pPr algn="ctr" defTabSz="914238" fontAlgn="base">
                  <a:lnSpc>
                    <a:spcPct val="110000"/>
                  </a:lnSpc>
                  <a:defRPr/>
                </a:pPr>
                <a:r>
                  <a:rPr kumimoji="0" lang="en-US" altLang="ja-JP" sz="1200" kern="0">
                    <a:solidFill>
                      <a:prstClr val="white"/>
                    </a:solidFill>
                    <a:latin typeface="+mn-ea"/>
                    <a:cs typeface="Calibri" panose="020F0502020204030204" pitchFamily="34" charset="0"/>
                  </a:rPr>
                  <a:t> (2024 - 2026)</a:t>
                </a:r>
                <a:endParaRPr kumimoji="0" lang="en-US" altLang="ja-JP" sz="1200" b="0" i="0" u="none" strike="noStrike" kern="0" cap="none" spc="0" normalizeH="0" baseline="0" noProof="0">
                  <a:ln>
                    <a:noFill/>
                  </a:ln>
                  <a:solidFill>
                    <a:prstClr val="white"/>
                  </a:solidFill>
                  <a:effectLst/>
                  <a:uLnTx/>
                  <a:uFillTx/>
                  <a:latin typeface="+mn-ea"/>
                  <a:cs typeface="Calibri" panose="020F0502020204030204" pitchFamily="34" charset="0"/>
                </a:endParaRPr>
              </a:p>
            </p:txBody>
          </p:sp>
          <p:sp>
            <p:nvSpPr>
              <p:cNvPr id="68" name="左右矢印 2">
                <a:extLst>
                  <a:ext uri="{FF2B5EF4-FFF2-40B4-BE49-F238E27FC236}">
                    <a16:creationId xmlns:a16="http://schemas.microsoft.com/office/drawing/2014/main" id="{4CAE82A4-90D6-40D2-ACA2-5A94445952B7}"/>
                  </a:ext>
                </a:extLst>
              </p:cNvPr>
              <p:cNvSpPr/>
              <p:nvPr/>
            </p:nvSpPr>
            <p:spPr>
              <a:xfrm>
                <a:off x="1608552" y="5888748"/>
                <a:ext cx="2081017" cy="432000"/>
              </a:xfrm>
              <a:prstGeom prst="rect">
                <a:avLst/>
              </a:prstGeom>
              <a:solidFill>
                <a:srgbClr val="E1E1E1"/>
              </a:solidFill>
              <a:ln w="25400" cap="flat" cmpd="sng" algn="ctr">
                <a:noFill/>
                <a:prstDash val="solid"/>
              </a:ln>
              <a:effectLst/>
              <a:extLst>
                <a:ext uri="{91240B29-F687-4F45-9708-019B960494DF}">
                  <a14:hiddenLine xmlns:a14="http://schemas.microsoft.com/office/drawing/2010/main" w="25400" cap="flat" cmpd="sng" algn="ctr">
                    <a:solidFill>
                      <a:srgbClr val="C0504D">
                        <a:shade val="50000"/>
                      </a:srgbClr>
                    </a:solidFill>
                    <a:prstDash val="solid"/>
                  </a14:hiddenLine>
                </a:ext>
              </a:extLst>
            </p:spPr>
            <p:txBody>
              <a:bodyPr wrap="square" lIns="0" tIns="0" rIns="0" bIns="0" rtlCol="0" anchor="ctr" anchorCtr="0"/>
              <a:lstStyle/>
              <a:p>
                <a:pPr marL="0" marR="0" lvl="0" indent="0" algn="ctr" defTabSz="914238" eaLnBrk="1" fontAlgn="base" latinLnBrk="0" hangingPunct="1">
                  <a:lnSpc>
                    <a:spcPct val="11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000000"/>
                  </a:solidFill>
                  <a:effectLst/>
                  <a:uLnTx/>
                  <a:uFillTx/>
                  <a:latin typeface="+mn-ea"/>
                </a:endParaRPr>
              </a:p>
            </p:txBody>
          </p:sp>
          <p:sp>
            <p:nvSpPr>
              <p:cNvPr id="69" name="テキスト ボックス 18">
                <a:extLst>
                  <a:ext uri="{FF2B5EF4-FFF2-40B4-BE49-F238E27FC236}">
                    <a16:creationId xmlns:a16="http://schemas.microsoft.com/office/drawing/2014/main" id="{F79BBB8E-585D-4AC1-B326-33B0EA11AED0}"/>
                  </a:ext>
                </a:extLst>
              </p:cNvPr>
              <p:cNvSpPr txBox="1"/>
              <p:nvPr/>
            </p:nvSpPr>
            <p:spPr>
              <a:xfrm>
                <a:off x="6017202" y="6418168"/>
                <a:ext cx="983952" cy="198532"/>
              </a:xfrm>
              <a:prstGeom prst="rect">
                <a:avLst/>
              </a:prstGeom>
              <a:noFill/>
            </p:spPr>
            <p:txBody>
              <a:bodyPr wrap="square" lIns="0" tIns="0" rIns="0" bIns="0" rtlCol="0" anchor="ctr" anchorCtr="0">
                <a:noAutofit/>
              </a:bodyPr>
              <a:lstStyle/>
              <a:p>
                <a:pPr marL="0" marR="0" lvl="0" indent="0" algn="ctr" defTabSz="914238" eaLnBrk="1" fontAlgn="base" latinLnBrk="0" hangingPunct="1">
                  <a:lnSpc>
                    <a:spcPct val="110000"/>
                  </a:lnSpc>
                  <a:spcBef>
                    <a:spcPts val="0"/>
                  </a:spcBef>
                  <a:spcAft>
                    <a:spcPts val="0"/>
                  </a:spcAft>
                  <a:buClrTx/>
                  <a:buSzTx/>
                  <a:buFontTx/>
                  <a:buNone/>
                  <a:tabLst/>
                  <a:defRPr/>
                </a:pPr>
                <a:r>
                  <a:rPr kumimoji="1" lang="en-US" altLang="ja-JP" sz="1400" b="1" i="0" u="none" strike="noStrike" kern="0" cap="none" spc="0" normalizeH="0" baseline="0" noProof="0">
                    <a:ln>
                      <a:noFill/>
                    </a:ln>
                    <a:solidFill>
                      <a:prstClr val="black"/>
                    </a:solidFill>
                    <a:effectLst/>
                    <a:uLnTx/>
                    <a:uFillTx/>
                    <a:latin typeface="+mn-ea"/>
                  </a:rPr>
                  <a:t>2020</a:t>
                </a:r>
                <a:endParaRPr kumimoji="1" lang="ja-JP" altLang="en-US" sz="1400" b="1" i="0" u="none" strike="noStrike" kern="0" cap="none" spc="0" normalizeH="0" baseline="0" noProof="0">
                  <a:ln>
                    <a:noFill/>
                  </a:ln>
                  <a:solidFill>
                    <a:prstClr val="black"/>
                  </a:solidFill>
                  <a:effectLst/>
                  <a:uLnTx/>
                  <a:uFillTx/>
                  <a:latin typeface="+mn-ea"/>
                </a:endParaRPr>
              </a:p>
            </p:txBody>
          </p:sp>
        </p:grpSp>
        <p:cxnSp>
          <p:nvCxnSpPr>
            <p:cNvPr id="49" name="直線コネクタ 19">
              <a:extLst>
                <a:ext uri="{FF2B5EF4-FFF2-40B4-BE49-F238E27FC236}">
                  <a16:creationId xmlns:a16="http://schemas.microsoft.com/office/drawing/2014/main" id="{2BF47107-730A-437C-94A6-13E1146E5E74}"/>
                </a:ext>
              </a:extLst>
            </p:cNvPr>
            <p:cNvCxnSpPr>
              <a:cxnSpLocks/>
            </p:cNvCxnSpPr>
            <p:nvPr/>
          </p:nvCxnSpPr>
          <p:spPr bwMode="auto">
            <a:xfrm flipV="1">
              <a:off x="6598078" y="5425506"/>
              <a:ext cx="0" cy="926483"/>
            </a:xfrm>
            <a:prstGeom prst="line">
              <a:avLst/>
            </a:prstGeom>
            <a:noFill/>
            <a:ln w="12700" cap="flat" cmpd="sng" algn="ctr">
              <a:solidFill>
                <a:srgbClr val="7E7E7E"/>
              </a:solidFill>
              <a:prstDash val="dash"/>
              <a:round/>
              <a:headEnd type="none" w="med" len="med"/>
              <a:tailEnd type="none" w="med" len="med"/>
            </a:ln>
            <a:effectLst/>
          </p:spPr>
        </p:cxnSp>
        <p:grpSp>
          <p:nvGrpSpPr>
            <p:cNvPr id="50" name="グループ化 49">
              <a:extLst>
                <a:ext uri="{FF2B5EF4-FFF2-40B4-BE49-F238E27FC236}">
                  <a16:creationId xmlns:a16="http://schemas.microsoft.com/office/drawing/2014/main" id="{AE2D5E0A-71E8-4405-B7E2-37CAAB68152C}"/>
                </a:ext>
              </a:extLst>
            </p:cNvPr>
            <p:cNvGrpSpPr/>
            <p:nvPr/>
          </p:nvGrpSpPr>
          <p:grpSpPr>
            <a:xfrm>
              <a:off x="1394699" y="5359329"/>
              <a:ext cx="9645260" cy="588901"/>
              <a:chOff x="1305799" y="5359329"/>
              <a:chExt cx="9645260" cy="588901"/>
            </a:xfrm>
          </p:grpSpPr>
          <p:sp>
            <p:nvSpPr>
              <p:cNvPr id="60" name="正方形/長方形 7">
                <a:extLst>
                  <a:ext uri="{FF2B5EF4-FFF2-40B4-BE49-F238E27FC236}">
                    <a16:creationId xmlns:a16="http://schemas.microsoft.com/office/drawing/2014/main" id="{E30C08E8-FF49-44BE-ADEF-6147AAE53C04}"/>
                  </a:ext>
                </a:extLst>
              </p:cNvPr>
              <p:cNvSpPr/>
              <p:nvPr/>
            </p:nvSpPr>
            <p:spPr>
              <a:xfrm>
                <a:off x="1608553" y="5425506"/>
                <a:ext cx="9044787" cy="397065"/>
              </a:xfrm>
              <a:prstGeom prst="rect">
                <a:avLst/>
              </a:prstGeom>
              <a:solidFill>
                <a:srgbClr val="E0F0EA"/>
              </a:solidFill>
              <a:ln w="25400" cap="flat" cmpd="sng" algn="ctr">
                <a:noFill/>
                <a:prstDash val="solid"/>
              </a:ln>
              <a:effectLst/>
            </p:spPr>
            <p:txBody>
              <a:bodyPr wrap="square" lIns="90000" tIns="0" rIns="0" bIns="0" rtlCol="0" anchor="ctr" anchorCtr="0"/>
              <a:lstStyle/>
              <a:p>
                <a:pPr marL="0" marR="0" lvl="0" indent="0" defTabSz="914238" eaLnBrk="1" fontAlgn="base" latinLnBrk="0" hangingPunct="1">
                  <a:lnSpc>
                    <a:spcPct val="110000"/>
                  </a:lnSpc>
                  <a:spcBef>
                    <a:spcPts val="0"/>
                  </a:spcBef>
                  <a:spcAft>
                    <a:spcPts val="0"/>
                  </a:spcAft>
                  <a:buClrTx/>
                  <a:buSzTx/>
                  <a:buFontTx/>
                  <a:buNone/>
                  <a:tabLst/>
                  <a:defRPr/>
                </a:pPr>
                <a:endParaRPr kumimoji="0" lang="ja-JP" altLang="en-US" sz="1200" b="0" i="0" u="none" strike="noStrike" kern="0" cap="none" spc="0" normalizeH="0" baseline="0" noProof="0">
                  <a:ln>
                    <a:noFill/>
                  </a:ln>
                  <a:effectLst/>
                  <a:uLnTx/>
                  <a:uFillTx/>
                  <a:latin typeface="+mn-ea"/>
                </a:endParaRPr>
              </a:p>
            </p:txBody>
          </p:sp>
          <p:pic>
            <p:nvPicPr>
              <p:cNvPr id="61" name="Picture 2">
                <a:extLst>
                  <a:ext uri="{FF2B5EF4-FFF2-40B4-BE49-F238E27FC236}">
                    <a16:creationId xmlns:a16="http://schemas.microsoft.com/office/drawing/2014/main" id="{423A8849-5D63-41A0-958A-CB7776B06E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5799" y="5359329"/>
                <a:ext cx="595443" cy="58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a:extLst>
                  <a:ext uri="{FF2B5EF4-FFF2-40B4-BE49-F238E27FC236}">
                    <a16:creationId xmlns:a16="http://schemas.microsoft.com/office/drawing/2014/main" id="{2E652C25-EEC5-480C-865F-9FBBD66F1F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5616" y="5359329"/>
                <a:ext cx="595443" cy="58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テキスト ボックス 32">
              <a:extLst>
                <a:ext uri="{FF2B5EF4-FFF2-40B4-BE49-F238E27FC236}">
                  <a16:creationId xmlns:a16="http://schemas.microsoft.com/office/drawing/2014/main" id="{6A67BD86-0163-45EA-87B3-EAB9C8433AF6}"/>
                </a:ext>
              </a:extLst>
            </p:cNvPr>
            <p:cNvSpPr txBox="1"/>
            <p:nvPr/>
          </p:nvSpPr>
          <p:spPr>
            <a:xfrm>
              <a:off x="4241799" y="4245626"/>
              <a:ext cx="2016000" cy="956773"/>
            </a:xfrm>
            <a:prstGeom prst="rect">
              <a:avLst/>
            </a:prstGeom>
            <a:solidFill>
              <a:srgbClr val="FFFFFF"/>
            </a:solidFill>
            <a:ln w="25400" cap="flat" cmpd="sng" algn="ctr">
              <a:solidFill>
                <a:srgbClr val="3C82F5"/>
              </a:solidFill>
              <a:prstDash val="solid"/>
              <a:round/>
              <a:headEnd type="none" w="med" len="med"/>
              <a:tailEnd type="none" w="med" len="med"/>
            </a:ln>
          </p:spPr>
          <p:txBody>
            <a:bodyPr wrap="square" lIns="108000" tIns="108000" rIns="108000" bIns="108000" rtlCol="0" anchor="ctr" anchorCtr="0">
              <a:spAutoFit/>
            </a:bodyPr>
            <a:lstStyle/>
            <a:p>
              <a:pPr marL="0" marR="0" lvl="0" indent="0" algn="ctr" defTabSz="914400" eaLnBrk="1" fontAlgn="base" latinLnBrk="0" hangingPunct="1">
                <a:spcBef>
                  <a:spcPts val="0"/>
                </a:spcBef>
                <a:spcAft>
                  <a:spcPts val="0"/>
                </a:spcAft>
                <a:buClrTx/>
                <a:buSzTx/>
                <a:buFontTx/>
                <a:buNone/>
                <a:tabLst/>
                <a:defRPr/>
              </a:pPr>
              <a:r>
                <a:rPr kumimoji="1" lang="en-US" altLang="ja-JP" sz="1400" b="1" i="0" u="none" strike="noStrike" kern="0" cap="none" spc="0" normalizeH="0" baseline="0" noProof="0">
                  <a:ln>
                    <a:noFill/>
                  </a:ln>
                  <a:solidFill>
                    <a:srgbClr val="3C82F5"/>
                  </a:solidFill>
                  <a:effectLst/>
                  <a:uLnTx/>
                  <a:uFillTx/>
                  <a:latin typeface="+mn-ea"/>
                  <a:cs typeface="メイリオ" panose="020B0604030504040204" pitchFamily="50" charset="-128"/>
                </a:rPr>
                <a:t>About </a:t>
              </a:r>
              <a:r>
                <a:rPr kumimoji="1" lang="en-US" altLang="ja-JP" sz="2000" b="1" i="0" u="none" strike="noStrike" kern="0" cap="none" spc="0" normalizeH="0" baseline="0" noProof="0">
                  <a:ln>
                    <a:noFill/>
                  </a:ln>
                  <a:solidFill>
                    <a:srgbClr val="3C82F5"/>
                  </a:solidFill>
                  <a:effectLst/>
                  <a:uLnTx/>
                  <a:uFillTx/>
                  <a:latin typeface="+mn-ea"/>
                  <a:cs typeface="メイリオ" panose="020B0604030504040204" pitchFamily="50" charset="-128"/>
                </a:rPr>
                <a:t>260,000 </a:t>
              </a:r>
              <a:r>
                <a:rPr kumimoji="1" lang="en-US" altLang="ja-JP" sz="1400" b="1" i="0" u="none" strike="noStrike" kern="0" cap="none" spc="0" normalizeH="0" baseline="0" noProof="0">
                  <a:ln>
                    <a:noFill/>
                  </a:ln>
                  <a:solidFill>
                    <a:srgbClr val="3C82F5"/>
                  </a:solidFill>
                  <a:effectLst/>
                  <a:uLnTx/>
                  <a:uFillTx/>
                  <a:latin typeface="+mn-ea"/>
                  <a:cs typeface="メイリオ" panose="020B0604030504040204" pitchFamily="50" charset="-128"/>
                </a:rPr>
                <a:t>persons</a:t>
              </a:r>
              <a:endParaRPr kumimoji="1" lang="en-US" altLang="ja-JP" sz="2000" b="1" i="0" u="none" strike="noStrike" kern="0" cap="none" spc="0" normalizeH="0" baseline="0" noProof="0">
                <a:ln>
                  <a:noFill/>
                </a:ln>
                <a:solidFill>
                  <a:srgbClr val="3C82F5"/>
                </a:solidFill>
                <a:effectLst/>
                <a:uLnTx/>
                <a:uFillTx/>
                <a:latin typeface="+mn-ea"/>
                <a:cs typeface="メイリオ" panose="020B0604030504040204" pitchFamily="50" charset="-128"/>
              </a:endParaRPr>
            </a:p>
          </p:txBody>
        </p:sp>
        <p:sp>
          <p:nvSpPr>
            <p:cNvPr id="52" name="テキスト ボックス 30">
              <a:extLst>
                <a:ext uri="{FF2B5EF4-FFF2-40B4-BE49-F238E27FC236}">
                  <a16:creationId xmlns:a16="http://schemas.microsoft.com/office/drawing/2014/main" id="{C5D1A222-26BE-4B87-BF54-C9F3D305C4FF}"/>
                </a:ext>
              </a:extLst>
            </p:cNvPr>
            <p:cNvSpPr txBox="1"/>
            <p:nvPr/>
          </p:nvSpPr>
          <p:spPr>
            <a:xfrm>
              <a:off x="8405011" y="3818194"/>
              <a:ext cx="2016000" cy="956773"/>
            </a:xfrm>
            <a:prstGeom prst="rect">
              <a:avLst/>
            </a:prstGeom>
            <a:solidFill>
              <a:srgbClr val="FFFFFF"/>
            </a:solidFill>
            <a:ln w="25400" cap="flat" cmpd="sng" algn="ctr">
              <a:solidFill>
                <a:srgbClr val="3C82F5"/>
              </a:solidFill>
              <a:prstDash val="solid"/>
              <a:round/>
              <a:headEnd type="none" w="med" len="med"/>
              <a:tailEnd type="none" w="med" len="med"/>
            </a:ln>
          </p:spPr>
          <p:txBody>
            <a:bodyPr wrap="square" lIns="108000" tIns="108000" rIns="108000" bIns="108000" rtlCol="0" anchor="ctr" anchorCtr="0">
              <a:spAutoFit/>
            </a:bodyPr>
            <a:lstStyle>
              <a:defPPr>
                <a:defRPr lang="en-US"/>
              </a:defPPr>
              <a:lvl1pPr marR="0" lvl="0" indent="0" algn="ctr" defTabSz="914400" fontAlgn="base">
                <a:lnSpc>
                  <a:spcPct val="120000"/>
                </a:lnSpc>
                <a:spcBef>
                  <a:spcPts val="0"/>
                </a:spcBef>
                <a:spcAft>
                  <a:spcPts val="0"/>
                </a:spcAft>
                <a:buClrTx/>
                <a:buSzTx/>
                <a:buFontTx/>
                <a:buNone/>
                <a:tabLst/>
                <a:defRPr kumimoji="1" sz="1400" b="1" i="0" u="none" strike="noStrike" kern="0" cap="none" spc="0" normalizeH="0" baseline="0">
                  <a:ln>
                    <a:noFill/>
                  </a:ln>
                  <a:solidFill>
                    <a:srgbClr val="DC003C"/>
                  </a:solidFill>
                  <a:effectLst/>
                  <a:uLnTx/>
                  <a:uFillTx/>
                  <a:latin typeface="+mn-ea"/>
                  <a:cs typeface="メイリオ" panose="020B0604030504040204" pitchFamily="50" charset="-128"/>
                </a:defRPr>
              </a:lvl1pPr>
            </a:lstStyle>
            <a:p>
              <a:pPr>
                <a:lnSpc>
                  <a:spcPct val="100000"/>
                </a:lnSpc>
              </a:pPr>
              <a:r>
                <a:rPr lang="en-US" altLang="ja-JP">
                  <a:solidFill>
                    <a:srgbClr val="3C82F5"/>
                  </a:solidFill>
                </a:rPr>
                <a:t>About </a:t>
              </a:r>
              <a:r>
                <a:rPr lang="en-US" altLang="ja-JP" sz="2000">
                  <a:solidFill>
                    <a:srgbClr val="3C82F5"/>
                  </a:solidFill>
                </a:rPr>
                <a:t>550,000</a:t>
              </a:r>
              <a:r>
                <a:rPr lang="en-US" altLang="ja-JP">
                  <a:solidFill>
                    <a:srgbClr val="3C82F5"/>
                  </a:solidFill>
                </a:rPr>
                <a:t> persons</a:t>
              </a:r>
            </a:p>
          </p:txBody>
        </p:sp>
        <p:cxnSp>
          <p:nvCxnSpPr>
            <p:cNvPr id="53" name="直線矢印コネクタ 17">
              <a:extLst>
                <a:ext uri="{FF2B5EF4-FFF2-40B4-BE49-F238E27FC236}">
                  <a16:creationId xmlns:a16="http://schemas.microsoft.com/office/drawing/2014/main" id="{9C3A893C-05F2-4A1C-ADF3-D8B12DCAB06F}"/>
                </a:ext>
              </a:extLst>
            </p:cNvPr>
            <p:cNvCxnSpPr>
              <a:cxnSpLocks/>
            </p:cNvCxnSpPr>
            <p:nvPr/>
          </p:nvCxnSpPr>
          <p:spPr>
            <a:xfrm>
              <a:off x="1718074" y="4914900"/>
              <a:ext cx="0" cy="436878"/>
            </a:xfrm>
            <a:prstGeom prst="straightConnector1">
              <a:avLst/>
            </a:prstGeom>
            <a:noFill/>
            <a:ln w="31750" cap="rnd" cmpd="sng" algn="ctr">
              <a:solidFill>
                <a:srgbClr val="E8C159"/>
              </a:solidFill>
              <a:prstDash val="solid"/>
              <a:round/>
              <a:headEnd type="none" w="med" len="med"/>
              <a:tailEnd type="oval" w="med" len="med"/>
            </a:ln>
            <a:effectLst/>
          </p:spPr>
        </p:cxnSp>
        <p:sp>
          <p:nvSpPr>
            <p:cNvPr id="54" name="テキスト ボックス 28">
              <a:extLst>
                <a:ext uri="{FF2B5EF4-FFF2-40B4-BE49-F238E27FC236}">
                  <a16:creationId xmlns:a16="http://schemas.microsoft.com/office/drawing/2014/main" id="{191BE569-4BCD-47F8-84CA-2D4C962F6AEA}"/>
                </a:ext>
              </a:extLst>
            </p:cNvPr>
            <p:cNvSpPr txBox="1">
              <a:spLocks noChangeAspect="1"/>
            </p:cNvSpPr>
            <p:nvPr/>
          </p:nvSpPr>
          <p:spPr>
            <a:xfrm>
              <a:off x="828675" y="4411678"/>
              <a:ext cx="2340000" cy="530465"/>
            </a:xfrm>
            <a:prstGeom prst="roundRect">
              <a:avLst>
                <a:gd name="adj" fmla="val 7171"/>
              </a:avLst>
            </a:prstGeom>
            <a:solidFill>
              <a:srgbClr val="E8C159"/>
            </a:solidFill>
            <a:ln w="31750" cap="flat" cmpd="sng" algn="ctr">
              <a:solidFill>
                <a:srgbClr val="E8C159"/>
              </a:solidFill>
              <a:prstDash val="solid"/>
              <a:round/>
              <a:headEnd type="none" w="med" len="med"/>
              <a:tailEnd type="none" w="med" len="med"/>
            </a:ln>
            <a:effectLst/>
          </p:spPr>
          <p:txBody>
            <a:bodyPr wrap="square" lIns="72000" tIns="36000" rIns="72000" bIns="36000" rtlCol="0" anchor="ctr" anchorCtr="0">
              <a:spAutoFit/>
            </a:bodyPr>
            <a:lstStyle/>
            <a:p>
              <a:pPr marL="0" marR="0" lvl="0" indent="0" algn="ctr" defTabSz="914238" eaLnBrk="1" fontAlgn="base" latinLnBrk="0" hangingPunct="1">
                <a:lnSpc>
                  <a:spcPct val="105000"/>
                </a:lnSpc>
                <a:spcBef>
                  <a:spcPts val="0"/>
                </a:spcBef>
                <a:spcAft>
                  <a:spcPts val="0"/>
                </a:spcAft>
                <a:buClrTx/>
                <a:buSzTx/>
                <a:buFontTx/>
                <a:buNone/>
                <a:tabLst/>
                <a:defRPr/>
              </a:pP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cầu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xấp</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xỉ</a:t>
              </a:r>
              <a:endPar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914238" eaLnBrk="1" fontAlgn="base" latinLnBrk="0" hangingPunct="1">
                <a:lnSpc>
                  <a:spcPct val="105000"/>
                </a:lnSpc>
                <a:spcBef>
                  <a:spcPts val="0"/>
                </a:spcBef>
                <a:spcAft>
                  <a:spcPts val="0"/>
                </a:spcAft>
                <a:buClrTx/>
                <a:buSzTx/>
                <a:buFontTx/>
                <a:buNone/>
                <a:tabLst/>
                <a:defRPr/>
              </a:pP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1.9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triệu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endParaRPr kumimoji="0" lang="ja-JP" altLang="en-US"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cxnSp>
          <p:nvCxnSpPr>
            <p:cNvPr id="55" name="直線矢印コネクタ 61">
              <a:extLst>
                <a:ext uri="{FF2B5EF4-FFF2-40B4-BE49-F238E27FC236}">
                  <a16:creationId xmlns:a16="http://schemas.microsoft.com/office/drawing/2014/main" id="{CB21C415-30C8-4D65-A0C8-B32CC3D52DB5}"/>
                </a:ext>
              </a:extLst>
            </p:cNvPr>
            <p:cNvCxnSpPr>
              <a:cxnSpLocks/>
              <a:stCxn id="56" idx="2"/>
            </p:cNvCxnSpPr>
            <p:nvPr/>
          </p:nvCxnSpPr>
          <p:spPr>
            <a:xfrm>
              <a:off x="6568354" y="3582827"/>
              <a:ext cx="0" cy="356711"/>
            </a:xfrm>
            <a:prstGeom prst="straightConnector1">
              <a:avLst/>
            </a:prstGeom>
            <a:noFill/>
            <a:ln w="31750" cap="rnd" cmpd="sng" algn="ctr">
              <a:solidFill>
                <a:srgbClr val="E8C159"/>
              </a:solidFill>
              <a:prstDash val="solid"/>
              <a:round/>
              <a:headEnd type="none" w="med" len="med"/>
              <a:tailEnd type="oval" w="med" len="med"/>
            </a:ln>
            <a:effectLst/>
          </p:spPr>
        </p:cxnSp>
        <p:sp>
          <p:nvSpPr>
            <p:cNvPr id="56" name="テキスト ボックス 62">
              <a:extLst>
                <a:ext uri="{FF2B5EF4-FFF2-40B4-BE49-F238E27FC236}">
                  <a16:creationId xmlns:a16="http://schemas.microsoft.com/office/drawing/2014/main" id="{E50A1E9A-6AEB-4AB7-9BB6-6A14BF8A7606}"/>
                </a:ext>
              </a:extLst>
            </p:cNvPr>
            <p:cNvSpPr txBox="1">
              <a:spLocks noChangeAspect="1"/>
            </p:cNvSpPr>
            <p:nvPr/>
          </p:nvSpPr>
          <p:spPr>
            <a:xfrm>
              <a:off x="5380354" y="3052362"/>
              <a:ext cx="2376000" cy="530465"/>
            </a:xfrm>
            <a:prstGeom prst="roundRect">
              <a:avLst>
                <a:gd name="adj" fmla="val 7171"/>
              </a:avLst>
            </a:prstGeom>
            <a:solidFill>
              <a:srgbClr val="E8C159"/>
            </a:solidFill>
            <a:ln w="31750" cap="flat" cmpd="sng" algn="ctr">
              <a:solidFill>
                <a:srgbClr val="E8C159"/>
              </a:solidFill>
              <a:prstDash val="solid"/>
              <a:round/>
              <a:headEnd type="none" w="med" len="med"/>
              <a:tailEnd type="none" w="med" len="med"/>
            </a:ln>
            <a:effectLst/>
          </p:spPr>
          <p:txBody>
            <a:bodyPr wrap="square" lIns="72000" tIns="36000" rIns="72000" bIns="36000" rtlCol="0" anchor="ctr" anchorCtr="0">
              <a:spAutoFit/>
            </a:bodyPr>
            <a:lstStyle/>
            <a:p>
              <a:pPr marL="0" marR="0" lvl="0" indent="0" algn="ctr" defTabSz="914238" eaLnBrk="1" fontAlgn="base" latinLnBrk="0" hangingPunct="1">
                <a:lnSpc>
                  <a:spcPct val="105000"/>
                </a:lnSpc>
                <a:spcBef>
                  <a:spcPts val="0"/>
                </a:spcBef>
                <a:spcAft>
                  <a:spcPts val="0"/>
                </a:spcAft>
                <a:buClrTx/>
                <a:buSzTx/>
                <a:buFontTx/>
                <a:buNone/>
                <a:tabLst/>
                <a:defRPr/>
              </a:pP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cầu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xấp</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xỉ</a:t>
              </a:r>
              <a:endPar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914238" eaLnBrk="1" fontAlgn="base" latinLnBrk="0" hangingPunct="1">
                <a:lnSpc>
                  <a:spcPct val="105000"/>
                </a:lnSpc>
                <a:spcBef>
                  <a:spcPts val="0"/>
                </a:spcBef>
                <a:spcAft>
                  <a:spcPts val="0"/>
                </a:spcAft>
                <a:buClrTx/>
                <a:buSzTx/>
                <a:buFontTx/>
                <a:buNone/>
                <a:tabLst/>
                <a:defRPr/>
              </a:pP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2.16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triệu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endParaRPr kumimoji="0" lang="ja-JP" altLang="en-US"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57" name="グループ化 63">
              <a:extLst>
                <a:ext uri="{FF2B5EF4-FFF2-40B4-BE49-F238E27FC236}">
                  <a16:creationId xmlns:a16="http://schemas.microsoft.com/office/drawing/2014/main" id="{35CF2BCB-309F-4AA7-8E77-CDC3FF303B8D}"/>
                </a:ext>
              </a:extLst>
            </p:cNvPr>
            <p:cNvGrpSpPr/>
            <p:nvPr/>
          </p:nvGrpSpPr>
          <p:grpSpPr>
            <a:xfrm>
              <a:off x="9555683" y="2057589"/>
              <a:ext cx="2376000" cy="781762"/>
              <a:chOff x="263093" y="4593779"/>
              <a:chExt cx="2376000" cy="781762"/>
            </a:xfrm>
          </p:grpSpPr>
          <p:cxnSp>
            <p:nvCxnSpPr>
              <p:cNvPr id="58" name="直線矢印コネクタ 64">
                <a:extLst>
                  <a:ext uri="{FF2B5EF4-FFF2-40B4-BE49-F238E27FC236}">
                    <a16:creationId xmlns:a16="http://schemas.microsoft.com/office/drawing/2014/main" id="{9E4A1642-CB80-4E52-8FA0-0C6EB976288B}"/>
                  </a:ext>
                </a:extLst>
              </p:cNvPr>
              <p:cNvCxnSpPr>
                <a:cxnSpLocks/>
              </p:cNvCxnSpPr>
              <p:nvPr/>
            </p:nvCxnSpPr>
            <p:spPr>
              <a:xfrm>
                <a:off x="1451093" y="5051541"/>
                <a:ext cx="0" cy="324000"/>
              </a:xfrm>
              <a:prstGeom prst="straightConnector1">
                <a:avLst/>
              </a:prstGeom>
              <a:noFill/>
              <a:ln w="31750" cap="rnd" cmpd="sng" algn="ctr">
                <a:solidFill>
                  <a:srgbClr val="E8C159"/>
                </a:solidFill>
                <a:prstDash val="solid"/>
                <a:round/>
                <a:headEnd type="none" w="med" len="med"/>
                <a:tailEnd type="oval" w="med" len="med"/>
              </a:ln>
              <a:effectLst/>
            </p:spPr>
          </p:cxnSp>
          <p:sp>
            <p:nvSpPr>
              <p:cNvPr id="59" name="テキスト ボックス 65">
                <a:extLst>
                  <a:ext uri="{FF2B5EF4-FFF2-40B4-BE49-F238E27FC236}">
                    <a16:creationId xmlns:a16="http://schemas.microsoft.com/office/drawing/2014/main" id="{34B81829-D992-4EE4-858B-EC033A65EFF3}"/>
                  </a:ext>
                </a:extLst>
              </p:cNvPr>
              <p:cNvSpPr txBox="1">
                <a:spLocks noChangeAspect="1"/>
              </p:cNvSpPr>
              <p:nvPr/>
            </p:nvSpPr>
            <p:spPr>
              <a:xfrm>
                <a:off x="263093" y="4593779"/>
                <a:ext cx="2376000" cy="530465"/>
              </a:xfrm>
              <a:prstGeom prst="roundRect">
                <a:avLst>
                  <a:gd name="adj" fmla="val 7171"/>
                </a:avLst>
              </a:prstGeom>
              <a:solidFill>
                <a:srgbClr val="E8C159"/>
              </a:solidFill>
              <a:ln w="31750" cap="flat" cmpd="sng" algn="ctr">
                <a:solidFill>
                  <a:srgbClr val="E8C159"/>
                </a:solidFill>
                <a:prstDash val="solid"/>
                <a:round/>
                <a:headEnd type="none" w="med" len="med"/>
                <a:tailEnd type="none" w="med" len="med"/>
              </a:ln>
              <a:effectLst/>
            </p:spPr>
            <p:txBody>
              <a:bodyPr wrap="square" lIns="72000" tIns="36000" rIns="72000" bIns="36000" rtlCol="0" anchor="ctr" anchorCtr="0">
                <a:spAutoFit/>
              </a:bodyPr>
              <a:lstStyle/>
              <a:p>
                <a:pPr marL="0" marR="0" lvl="0" indent="0" algn="ctr" defTabSz="914238" eaLnBrk="1" fontAlgn="base" latinLnBrk="0" hangingPunct="1">
                  <a:lnSpc>
                    <a:spcPct val="105000"/>
                  </a:lnSpc>
                  <a:spcBef>
                    <a:spcPts val="0"/>
                  </a:spcBef>
                  <a:spcAft>
                    <a:spcPts val="0"/>
                  </a:spcAft>
                  <a:buClrTx/>
                  <a:buSzTx/>
                  <a:buFontTx/>
                  <a:buNone/>
                  <a:tabLst/>
                  <a:defRPr/>
                </a:pP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cầu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xấp</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xỉ</a:t>
                </a:r>
                <a:endPar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914238" eaLnBrk="1" fontAlgn="base" latinLnBrk="0" hangingPunct="1">
                  <a:lnSpc>
                    <a:spcPct val="105000"/>
                  </a:lnSpc>
                  <a:spcBef>
                    <a:spcPts val="0"/>
                  </a:spcBef>
                  <a:spcAft>
                    <a:spcPts val="0"/>
                  </a:spcAft>
                  <a:buClrTx/>
                  <a:buSzTx/>
                  <a:buFontTx/>
                  <a:buNone/>
                  <a:tabLst/>
                  <a:defRPr/>
                </a:pP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2.45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triệu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endParaRPr kumimoji="0" lang="ja-JP" altLang="en-US"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55737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993548"/>
            <a:ext cx="11880000" cy="628057"/>
          </a:xfrm>
        </p:spPr>
        <p:txBody>
          <a:bodyPr/>
          <a:lstStyle/>
          <a:p>
            <a:r>
              <a:rPr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Yếu</a:t>
            </a:r>
            <a:r>
              <a:rPr lang="en-US" altLang="ja-JP" sz="4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tố</a:t>
            </a:r>
            <a:r>
              <a:rPr kumimoji="1" lang="en-US" altLang="ja-JP" sz="4000" dirty="0">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đảm</a:t>
            </a:r>
            <a:r>
              <a:rPr kumimoji="1" lang="en-US" altLang="ja-JP" sz="4000" dirty="0">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bảo</a:t>
            </a:r>
            <a:r>
              <a:rPr kumimoji="1" lang="en-US" altLang="ja-JP" sz="4000" dirty="0">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nguồn</a:t>
            </a:r>
            <a:r>
              <a:rPr kumimoji="1" lang="en-US" altLang="ja-JP" sz="4000" dirty="0">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nhân</a:t>
            </a:r>
            <a:r>
              <a:rPr kumimoji="1" lang="en-US" altLang="ja-JP" sz="4000" dirty="0">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lực</a:t>
            </a:r>
            <a:r>
              <a:rPr kumimoji="1" lang="en-US" altLang="ja-JP" sz="4000" dirty="0">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nhân</a:t>
            </a:r>
            <a:r>
              <a:rPr kumimoji="1" lang="en-US" altLang="ja-JP" sz="4000" dirty="0">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viên</a:t>
            </a:r>
            <a:r>
              <a:rPr kumimoji="1" lang="en-US" altLang="ja-JP" sz="4000" dirty="0">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chăm</a:t>
            </a:r>
            <a:r>
              <a:rPr kumimoji="1" lang="en-US" altLang="ja-JP" sz="4000" dirty="0">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4000" dirty="0" err="1">
                <a:latin typeface="Times New Roman" panose="02020603050405020304" pitchFamily="18" charset="0"/>
                <a:ea typeface="Meiryo UI" panose="020B0604030504040204" pitchFamily="50" charset="-128"/>
                <a:cs typeface="Times New Roman" panose="02020603050405020304" pitchFamily="18" charset="0"/>
              </a:rPr>
              <a:t>sóc</a:t>
            </a:r>
            <a:endParaRPr lang="en-US" altLang="ja-JP" sz="4000" dirty="0">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pPr marL="342900" indent="-342900">
              <a:buFont typeface="+mj-lt"/>
              <a:buAutoNum type="arabicPeriod"/>
            </a:pPr>
            <a:r>
              <a:rPr lang="en-US" altLang="ja-JP" dirty="0" err="1">
                <a:latin typeface="Times New Roman" panose="02020603050405020304" pitchFamily="18" charset="0"/>
                <a:cs typeface="Times New Roman" panose="02020603050405020304" pitchFamily="18" charset="0"/>
              </a:rPr>
              <a:t>Giới</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thiệu</a:t>
            </a:r>
            <a:endParaRPr kumimoji="1" lang="ja-JP" altLang="en-US"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C81291C9-C283-4F42-BEDA-977099804771}"/>
              </a:ext>
            </a:extLst>
          </p:cNvPr>
          <p:cNvSpPr>
            <a:spLocks noGrp="1"/>
          </p:cNvSpPr>
          <p:nvPr>
            <p:ph type="body" sz="quarter" idx="20"/>
          </p:nvPr>
        </p:nvSpPr>
        <p:spPr>
          <a:xfrm>
            <a:off x="790575" y="7028578"/>
            <a:ext cx="11880850" cy="135422"/>
          </a:xfrm>
        </p:spPr>
        <p:txBody>
          <a:bodyPr/>
          <a:lstStyle/>
          <a:p>
            <a:pPr algn="r"/>
            <a:r>
              <a:rPr lang="en-US" altLang="ja-JP" sz="800" dirty="0"/>
              <a:t>Source: </a:t>
            </a:r>
            <a:r>
              <a:rPr lang="en-US" altLang="zh-CN" sz="800" dirty="0"/>
              <a:t>Ministry of Health, Labor and Welfare</a:t>
            </a:r>
            <a:r>
              <a:rPr lang="en-US" altLang="ja-JP" sz="800" dirty="0"/>
              <a:t>  </a:t>
            </a:r>
            <a:endParaRPr lang="ja-JP" altLang="en-US" sz="800" dirty="0"/>
          </a:p>
        </p:txBody>
      </p:sp>
      <p:sp>
        <p:nvSpPr>
          <p:cNvPr id="39" name="テキスト プレースホルダー 5">
            <a:extLst>
              <a:ext uri="{FF2B5EF4-FFF2-40B4-BE49-F238E27FC236}">
                <a16:creationId xmlns:a16="http://schemas.microsoft.com/office/drawing/2014/main" id="{214DD6A9-379D-44EB-9FB3-68542AC4ED52}"/>
              </a:ext>
            </a:extLst>
          </p:cNvPr>
          <p:cNvSpPr>
            <a:spLocks noGrp="1"/>
          </p:cNvSpPr>
          <p:nvPr>
            <p:ph type="body" sz="quarter" idx="17"/>
          </p:nvPr>
        </p:nvSpPr>
        <p:spPr>
          <a:xfrm>
            <a:off x="495300" y="1912350"/>
            <a:ext cx="12515850" cy="4388894"/>
          </a:xfrm>
        </p:spPr>
        <p:txBody>
          <a:bodyPr/>
          <a:lstStyle/>
          <a:p>
            <a:pPr marL="596900" lvl="1" indent="-342900">
              <a:buFont typeface="Wingdings" pitchFamily="2" charset="2"/>
              <a:buChar char="l"/>
            </a:pPr>
            <a:r>
              <a:rPr lang="en-US" altLang="ja-JP" dirty="0" err="1">
                <a:latin typeface="Times New Roman" panose="02020603050405020304" pitchFamily="18" charset="0"/>
                <a:cs typeface="Times New Roman" panose="02020603050405020304" pitchFamily="18" charset="0"/>
              </a:rPr>
              <a:t>Tăng</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cường</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và</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đa</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dạng</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các</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nguồn</a:t>
            </a:r>
            <a:r>
              <a:rPr lang="en-US" altLang="ja-JP" dirty="0">
                <a:latin typeface="Times New Roman" panose="02020603050405020304" pitchFamily="18" charset="0"/>
                <a:cs typeface="Times New Roman" panose="02020603050405020304" pitchFamily="18" charset="0"/>
              </a:rPr>
              <a:t> nhân </a:t>
            </a:r>
            <a:r>
              <a:rPr lang="en-US" altLang="ja-JP" dirty="0" err="1">
                <a:latin typeface="Times New Roman" panose="02020603050405020304" pitchFamily="18" charset="0"/>
                <a:cs typeface="Times New Roman" panose="02020603050405020304" pitchFamily="18" charset="0"/>
              </a:rPr>
              <a:t>lực</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như</a:t>
            </a:r>
            <a:r>
              <a:rPr lang="en-US" altLang="ja-JP" dirty="0">
                <a:latin typeface="Times New Roman" panose="02020603050405020304" pitchFamily="18" charset="0"/>
                <a:cs typeface="Times New Roman" panose="02020603050405020304" pitchFamily="18" charset="0"/>
              </a:rPr>
              <a:t> người </a:t>
            </a:r>
            <a:r>
              <a:rPr lang="en-US" altLang="ja-JP" dirty="0" err="1">
                <a:latin typeface="Times New Roman" panose="02020603050405020304" pitchFamily="18" charset="0"/>
                <a:cs typeface="Times New Roman" panose="02020603050405020304" pitchFamily="18" charset="0"/>
              </a:rPr>
              <a:t>trung</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tuổi</a:t>
            </a:r>
            <a:r>
              <a:rPr lang="en-US" altLang="ja-JP" dirty="0">
                <a:latin typeface="Times New Roman" panose="02020603050405020304" pitchFamily="18" charset="0"/>
                <a:cs typeface="Times New Roman" panose="02020603050405020304" pitchFamily="18" charset="0"/>
              </a:rPr>
              <a:t>, NCT </a:t>
            </a:r>
            <a:r>
              <a:rPr lang="en-US" altLang="ja-JP" dirty="0" err="1">
                <a:latin typeface="Times New Roman" panose="02020603050405020304" pitchFamily="18" charset="0"/>
                <a:cs typeface="Times New Roman" panose="02020603050405020304" pitchFamily="18" charset="0"/>
              </a:rPr>
              <a:t>còn</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khỏe</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mạnh</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và</a:t>
            </a:r>
            <a:r>
              <a:rPr lang="en-US" altLang="ja-JP" dirty="0">
                <a:latin typeface="Times New Roman" panose="02020603050405020304" pitchFamily="18" charset="0"/>
                <a:cs typeface="Times New Roman" panose="02020603050405020304" pitchFamily="18" charset="0"/>
              </a:rPr>
              <a:t> người </a:t>
            </a:r>
            <a:r>
              <a:rPr lang="en-US" altLang="ja-JP" dirty="0" err="1">
                <a:latin typeface="Times New Roman" panose="02020603050405020304" pitchFamily="18" charset="0"/>
                <a:cs typeface="Times New Roman" panose="02020603050405020304" pitchFamily="18" charset="0"/>
              </a:rPr>
              <a:t>nước</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ngoài</a:t>
            </a:r>
            <a:endParaRPr lang="en-US" altLang="ja-JP" dirty="0">
              <a:latin typeface="Times New Roman" panose="02020603050405020304" pitchFamily="18" charset="0"/>
              <a:cs typeface="Times New Roman" panose="02020603050405020304" pitchFamily="18" charset="0"/>
            </a:endParaRPr>
          </a:p>
          <a:p>
            <a:pPr marL="596900" lvl="1" indent="-342900">
              <a:buFont typeface="Wingdings" pitchFamily="2" charset="2"/>
              <a:buChar char="l"/>
            </a:pPr>
            <a:r>
              <a:rPr lang="en-US" altLang="ja-JP" dirty="0" err="1">
                <a:latin typeface="Times New Roman" panose="02020603050405020304" pitchFamily="18" charset="0"/>
                <a:cs typeface="Times New Roman" panose="02020603050405020304" pitchFamily="18" charset="0"/>
              </a:rPr>
              <a:t>Xây</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dựng</a:t>
            </a:r>
            <a:r>
              <a:rPr lang="en-US" altLang="ja-JP"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môi</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trường</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làm</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việc</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thân</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thiện</a:t>
            </a:r>
            <a:r>
              <a:rPr lang="en-US" altLang="ja-JP" b="1"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cho</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nhân</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viên</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chăm</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sóc</a:t>
            </a:r>
            <a:r>
              <a:rPr lang="en-US" altLang="ja-JP" dirty="0">
                <a:latin typeface="Times New Roman" panose="02020603050405020304" pitchFamily="18" charset="0"/>
                <a:cs typeface="Times New Roman" panose="02020603050405020304" pitchFamily="18" charset="0"/>
              </a:rPr>
              <a:t> </a:t>
            </a:r>
          </a:p>
          <a:p>
            <a:pPr marL="914400" lvl="2" indent="-342900">
              <a:buFont typeface="Wingdings" panose="05000000000000000000" pitchFamily="2" charset="2"/>
              <a:buChar char="u"/>
            </a:pPr>
            <a:r>
              <a:rPr lang="en-US" altLang="ja-JP" sz="2800" dirty="0">
                <a:latin typeface="Times New Roman" panose="02020603050405020304" pitchFamily="18" charset="0"/>
                <a:cs typeface="Times New Roman" panose="02020603050405020304" pitchFamily="18" charset="0"/>
              </a:rPr>
              <a:t>Gia </a:t>
            </a:r>
            <a:r>
              <a:rPr lang="en-US" altLang="ja-JP" sz="2800" dirty="0" err="1">
                <a:latin typeface="Times New Roman" panose="02020603050405020304" pitchFamily="18" charset="0"/>
                <a:cs typeface="Times New Roman" panose="02020603050405020304" pitchFamily="18" charset="0"/>
              </a:rPr>
              <a:t>tăng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và</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khuyến</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khích</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sử</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dụng</a:t>
            </a:r>
            <a:r>
              <a:rPr lang="en-US" altLang="ja-JP" sz="2800" dirty="0">
                <a:latin typeface="Times New Roman" panose="02020603050405020304" pitchFamily="18" charset="0"/>
                <a:cs typeface="Times New Roman" panose="02020603050405020304" pitchFamily="18" charset="0"/>
              </a:rPr>
              <a:t> </a:t>
            </a:r>
            <a:r>
              <a:rPr lang="en-US" altLang="ja-JP" sz="2800" b="1" dirty="0">
                <a:solidFill>
                  <a:srgbClr val="FF0000"/>
                </a:solidFill>
                <a:latin typeface="Times New Roman" panose="02020603050405020304" pitchFamily="18" charset="0"/>
                <a:cs typeface="Times New Roman" panose="02020603050405020304" pitchFamily="18" charset="0"/>
              </a:rPr>
              <a:t>robot </a:t>
            </a:r>
            <a:r>
              <a:rPr lang="en-US" altLang="ja-JP" sz="2800" b="1" dirty="0" err="1">
                <a:solidFill>
                  <a:srgbClr val="FF0000"/>
                </a:solidFill>
                <a:latin typeface="Times New Roman" panose="02020603050405020304" pitchFamily="18" charset="0"/>
                <a:cs typeface="Times New Roman" panose="02020603050405020304" pitchFamily="18" charset="0"/>
              </a:rPr>
              <a:t>trong</a:t>
            </a:r>
            <a:r>
              <a:rPr lang="en-US" altLang="ja-JP" sz="2800" b="1" dirty="0">
                <a:solidFill>
                  <a:srgbClr val="FF0000"/>
                </a:solidFill>
                <a:latin typeface="Times New Roman" panose="02020603050405020304" pitchFamily="18" charset="0"/>
                <a:cs typeface="Times New Roman" panose="02020603050405020304" pitchFamily="18" charset="0"/>
              </a:rPr>
              <a:t> </a:t>
            </a:r>
            <a:r>
              <a:rPr lang="en-US" altLang="ja-JP" sz="2800" b="1" dirty="0" err="1">
                <a:solidFill>
                  <a:srgbClr val="FF0000"/>
                </a:solidFill>
                <a:latin typeface="Times New Roman" panose="02020603050405020304" pitchFamily="18" charset="0"/>
                <a:cs typeface="Times New Roman" panose="02020603050405020304" pitchFamily="18" charset="0"/>
              </a:rPr>
              <a:t>chăm</a:t>
            </a:r>
            <a:r>
              <a:rPr lang="en-US" altLang="ja-JP" sz="2800" b="1" dirty="0">
                <a:solidFill>
                  <a:srgbClr val="FF0000"/>
                </a:solidFill>
                <a:latin typeface="Times New Roman" panose="02020603050405020304" pitchFamily="18" charset="0"/>
                <a:cs typeface="Times New Roman" panose="02020603050405020304" pitchFamily="18" charset="0"/>
              </a:rPr>
              <a:t> </a:t>
            </a:r>
            <a:r>
              <a:rPr lang="en-US" altLang="ja-JP" sz="2800" b="1" dirty="0" err="1">
                <a:solidFill>
                  <a:srgbClr val="FF0000"/>
                </a:solidFill>
                <a:latin typeface="Times New Roman" panose="02020603050405020304" pitchFamily="18" charset="0"/>
                <a:cs typeface="Times New Roman" panose="02020603050405020304" pitchFamily="18" charset="0"/>
              </a:rPr>
              <a:t>sóc</a:t>
            </a:r>
            <a:r>
              <a:rPr lang="en-US" altLang="ja-JP" sz="2800" b="1" dirty="0">
                <a:solidFill>
                  <a:srgbClr val="FF0000"/>
                </a:solidFill>
                <a:latin typeface="Times New Roman" panose="02020603050405020304" pitchFamily="18" charset="0"/>
                <a:cs typeface="Times New Roman" panose="02020603050405020304" pitchFamily="18" charset="0"/>
              </a:rPr>
              <a:t> NCT</a:t>
            </a:r>
          </a:p>
          <a:p>
            <a:pPr marL="914400" lvl="2" indent="-342900">
              <a:buFont typeface="Wingdings" panose="05000000000000000000" pitchFamily="2" charset="2"/>
              <a:buChar char="u"/>
            </a:pPr>
            <a:r>
              <a:rPr lang="en-US" altLang="ja-JP" sz="2800" dirty="0" err="1">
                <a:latin typeface="Times New Roman" panose="02020603050405020304" pitchFamily="18" charset="0"/>
                <a:cs typeface="Times New Roman" panose="02020603050405020304" pitchFamily="18" charset="0"/>
              </a:rPr>
              <a:t>Nhanh</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chóng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thúc</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đẩy</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áp</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dụng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công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nghệ</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thông</a:t>
            </a:r>
            <a:r>
              <a:rPr lang="en-US" altLang="ja-JP" sz="2800" dirty="0">
                <a:latin typeface="Times New Roman" panose="02020603050405020304" pitchFamily="18" charset="0"/>
                <a:cs typeface="Times New Roman" panose="02020603050405020304" pitchFamily="18" charset="0"/>
              </a:rPr>
              <a:t> tin </a:t>
            </a:r>
          </a:p>
          <a:p>
            <a:pPr marL="914400" lvl="2" indent="-342900">
              <a:buFont typeface="Wingdings" panose="05000000000000000000" pitchFamily="2" charset="2"/>
              <a:buChar char="u"/>
            </a:pPr>
            <a:r>
              <a:rPr lang="en-US" altLang="ja-JP" sz="2800" dirty="0" err="1">
                <a:latin typeface="Times New Roman" panose="02020603050405020304" pitchFamily="18" charset="0"/>
                <a:cs typeface="Times New Roman" panose="02020603050405020304" pitchFamily="18" charset="0"/>
              </a:rPr>
              <a:t>Củng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cố</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hỗ</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trợ</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cho</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việc</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tuyển</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dụng</a:t>
            </a:r>
            <a:r>
              <a:rPr lang="en-US" altLang="ja-JP" sz="2800" dirty="0">
                <a:latin typeface="Times New Roman" panose="02020603050405020304" pitchFamily="18" charset="0"/>
                <a:cs typeface="Times New Roman" panose="02020603050405020304" pitchFamily="18" charset="0"/>
              </a:rPr>
              <a:t> nhân </a:t>
            </a:r>
            <a:r>
              <a:rPr lang="en-US" altLang="ja-JP" sz="2800" dirty="0" err="1">
                <a:latin typeface="Times New Roman" panose="02020603050405020304" pitchFamily="18" charset="0"/>
                <a:cs typeface="Times New Roman" panose="02020603050405020304" pitchFamily="18" charset="0"/>
              </a:rPr>
              <a:t>lực</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và</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đào</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tạo</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v.v</a:t>
            </a:r>
            <a:endParaRPr lang="en-US" altLang="ja-JP" sz="2800" dirty="0">
              <a:latin typeface="Times New Roman" panose="02020603050405020304" pitchFamily="18" charset="0"/>
              <a:cs typeface="Times New Roman" panose="02020603050405020304" pitchFamily="18" charset="0"/>
            </a:endParaRPr>
          </a:p>
          <a:p>
            <a:pPr marL="596900" lvl="1" indent="-342900">
              <a:buFont typeface="Wingdings" pitchFamily="2" charset="2"/>
              <a:buChar char="l"/>
            </a:pPr>
            <a:r>
              <a:rPr lang="en-US" altLang="ja-JP" dirty="0">
                <a:latin typeface="Times New Roman" panose="02020603050405020304" pitchFamily="18" charset="0"/>
                <a:cs typeface="Times New Roman" panose="02020603050405020304" pitchFamily="18" charset="0"/>
              </a:rPr>
              <a:t>Lan </a:t>
            </a:r>
            <a:r>
              <a:rPr lang="en-US" altLang="ja-JP" dirty="0" err="1">
                <a:latin typeface="Times New Roman" panose="02020603050405020304" pitchFamily="18" charset="0"/>
                <a:cs typeface="Times New Roman" panose="02020603050405020304" pitchFamily="18" charset="0"/>
              </a:rPr>
              <a:t>tỏa</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niềm</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đam</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mê</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trong</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chăm</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sóc</a:t>
            </a:r>
            <a:r>
              <a:rPr lang="en-US" altLang="ja-JP" dirty="0">
                <a:latin typeface="Times New Roman" panose="02020603050405020304" pitchFamily="18" charset="0"/>
                <a:cs typeface="Times New Roman" panose="02020603050405020304" pitchFamily="18" charset="0"/>
              </a:rPr>
              <a:t> NCT (e.g. </a:t>
            </a:r>
            <a:r>
              <a:rPr lang="en-US" altLang="ja-JP" dirty="0" err="1">
                <a:latin typeface="Times New Roman" panose="02020603050405020304" pitchFamily="18" charset="0"/>
                <a:cs typeface="Times New Roman" panose="02020603050405020304" pitchFamily="18" charset="0"/>
              </a:rPr>
              <a:t>giáo</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dục</a:t>
            </a:r>
            <a:r>
              <a:rPr lang="en-US" altLang="ja-JP" dirty="0">
                <a:latin typeface="Times New Roman" panose="02020603050405020304" pitchFamily="18" charset="0"/>
                <a:cs typeface="Times New Roman" panose="02020603050405020304" pitchFamily="18" charset="0"/>
              </a:rPr>
              <a:t> về </a:t>
            </a:r>
            <a:r>
              <a:rPr lang="en-US" altLang="ja-JP" dirty="0" err="1">
                <a:latin typeface="Times New Roman" panose="02020603050405020304" pitchFamily="18" charset="0"/>
                <a:cs typeface="Times New Roman" panose="02020603050405020304" pitchFamily="18" charset="0"/>
              </a:rPr>
              <a:t>chăm</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sóc</a:t>
            </a:r>
            <a:r>
              <a:rPr lang="en-US" altLang="ja-JP"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117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795717"/>
            <a:ext cx="11880000" cy="1107996"/>
          </a:xfrm>
        </p:spPr>
        <p:txBody>
          <a:bodyPr/>
          <a:lstStyle/>
          <a:p>
            <a:pPr>
              <a:lnSpc>
                <a:spcPct val="100000"/>
              </a:lnSpc>
            </a:pPr>
            <a:r>
              <a:rPr lang="en-US" altLang="ja-JP" dirty="0" err="1">
                <a:latin typeface="Times New Roman" panose="02020603050405020304" pitchFamily="18" charset="0"/>
                <a:ea typeface="Meiryo UI" panose="020B0604030504040204" pitchFamily="50" charset="-128"/>
                <a:cs typeface="Times New Roman" panose="02020603050405020304" pitchFamily="18" charset="0"/>
              </a:rPr>
              <a:t>Hệ</a:t>
            </a:r>
            <a:r>
              <a:rPr lang="en-US" altLang="ja-JP"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dirty="0" err="1">
                <a:latin typeface="Times New Roman" panose="02020603050405020304" pitchFamily="18" charset="0"/>
                <a:ea typeface="Meiryo UI" panose="020B0604030504040204" pitchFamily="50" charset="-128"/>
                <a:cs typeface="Times New Roman" panose="02020603050405020304" pitchFamily="18" charset="0"/>
              </a:rPr>
              <a:t>thống</a:t>
            </a:r>
            <a:r>
              <a:rPr lang="en-US" altLang="ja-JP"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dirty="0" err="1">
                <a:latin typeface="Times New Roman" panose="02020603050405020304" pitchFamily="18" charset="0"/>
                <a:ea typeface="Meiryo UI" panose="020B0604030504040204" pitchFamily="50" charset="-128"/>
                <a:cs typeface="Times New Roman" panose="02020603050405020304" pitchFamily="18" charset="0"/>
              </a:rPr>
              <a:t>Bảo</a:t>
            </a:r>
            <a:r>
              <a:rPr lang="en-US" altLang="ja-JP"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dirty="0" err="1">
                <a:latin typeface="Times New Roman" panose="02020603050405020304" pitchFamily="18" charset="0"/>
                <a:ea typeface="Meiryo UI" panose="020B0604030504040204" pitchFamily="50" charset="-128"/>
                <a:cs typeface="Times New Roman" panose="02020603050405020304" pitchFamily="18" charset="0"/>
              </a:rPr>
              <a:t>hiểm</a:t>
            </a:r>
            <a:r>
              <a:rPr lang="en-US" altLang="ja-JP"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dirty="0" err="1">
                <a:latin typeface="Times New Roman" panose="02020603050405020304" pitchFamily="18" charset="0"/>
                <a:ea typeface="Meiryo UI" panose="020B0604030504040204" pitchFamily="50" charset="-128"/>
                <a:cs typeface="Times New Roman" panose="02020603050405020304" pitchFamily="18" charset="0"/>
              </a:rPr>
              <a:t>Chăm</a:t>
            </a:r>
            <a:r>
              <a:rPr lang="en-US" altLang="ja-JP"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dirty="0" err="1">
                <a:latin typeface="Times New Roman" panose="02020603050405020304" pitchFamily="18" charset="0"/>
                <a:ea typeface="Meiryo UI" panose="020B0604030504040204" pitchFamily="50" charset="-128"/>
                <a:cs typeface="Times New Roman" panose="02020603050405020304" pitchFamily="18" charset="0"/>
              </a:rPr>
              <a:t>sóc</a:t>
            </a:r>
            <a:r>
              <a:rPr lang="en-US" altLang="ja-JP"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dirty="0" err="1">
                <a:latin typeface="Times New Roman" panose="02020603050405020304" pitchFamily="18" charset="0"/>
                <a:ea typeface="Meiryo UI" panose="020B0604030504040204" pitchFamily="50" charset="-128"/>
                <a:cs typeface="Times New Roman" panose="02020603050405020304" pitchFamily="18" charset="0"/>
              </a:rPr>
              <a:t>dài</a:t>
            </a:r>
            <a:r>
              <a:rPr lang="en-US" altLang="ja-JP"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dirty="0" err="1">
                <a:latin typeface="Times New Roman" panose="02020603050405020304" pitchFamily="18" charset="0"/>
                <a:ea typeface="Meiryo UI" panose="020B0604030504040204" pitchFamily="50" charset="-128"/>
                <a:cs typeface="Times New Roman" panose="02020603050405020304" pitchFamily="18" charset="0"/>
              </a:rPr>
              <a:t>hạn</a:t>
            </a:r>
            <a:r>
              <a:rPr lang="en-US" altLang="ja-JP" dirty="0">
                <a:latin typeface="Times New Roman" panose="02020603050405020304" pitchFamily="18" charset="0"/>
                <a:ea typeface="Meiryo UI" panose="020B0604030504040204" pitchFamily="50" charset="-128"/>
                <a:cs typeface="Times New Roman" panose="02020603050405020304" pitchFamily="18" charset="0"/>
              </a:rPr>
              <a:t> (CSDH) ở </a:t>
            </a:r>
            <a:r>
              <a:rPr lang="en-US" altLang="ja-JP" dirty="0" err="1">
                <a:latin typeface="Times New Roman" panose="02020603050405020304" pitchFamily="18" charset="0"/>
                <a:ea typeface="Meiryo UI" panose="020B0604030504040204" pitchFamily="50" charset="-128"/>
                <a:cs typeface="Times New Roman" panose="02020603050405020304" pitchFamily="18" charset="0"/>
              </a:rPr>
              <a:t>Nhật</a:t>
            </a:r>
            <a:r>
              <a:rPr lang="en-US" altLang="ja-JP"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dirty="0" err="1">
                <a:latin typeface="Times New Roman" panose="02020603050405020304" pitchFamily="18" charset="0"/>
                <a:ea typeface="Meiryo UI" panose="020B0604030504040204" pitchFamily="50" charset="-128"/>
                <a:cs typeface="Times New Roman" panose="02020603050405020304" pitchFamily="18" charset="0"/>
              </a:rPr>
              <a:t>Bản</a:t>
            </a:r>
            <a:r>
              <a:rPr lang="en-US" altLang="ja-JP" dirty="0">
                <a:latin typeface="Times New Roman" panose="02020603050405020304" pitchFamily="18" charset="0"/>
                <a:ea typeface="Meiryo UI" panose="020B0604030504040204" pitchFamily="50" charset="-128"/>
                <a:cs typeface="Times New Roman" panose="02020603050405020304" pitchFamily="18" charset="0"/>
              </a:rPr>
              <a:t> </a:t>
            </a:r>
            <a:br>
              <a:rPr kumimoji="1" lang="en-US" altLang="ja-JP" sz="2000" dirty="0">
                <a:latin typeface="Times New Roman" panose="02020603050405020304" pitchFamily="18" charset="0"/>
                <a:ea typeface="Meiryo UI" panose="020B0604030504040204" pitchFamily="50" charset="-128"/>
                <a:cs typeface="Times New Roman" panose="02020603050405020304" pitchFamily="18" charset="0"/>
              </a:rPr>
            </a:br>
            <a:r>
              <a:rPr kumimoji="1" lang="en-US" altLang="ja-JP" sz="3600" dirty="0">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2000" dirty="0">
                <a:latin typeface="Times New Roman" panose="02020603050405020304" pitchFamily="18" charset="0"/>
                <a:ea typeface="Meiryo UI" panose="020B0604030504040204" pitchFamily="50" charset="-128"/>
                <a:cs typeface="Times New Roman" panose="02020603050405020304" pitchFamily="18" charset="0"/>
              </a:rPr>
              <a:t>(</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một</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cơ</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chế</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để</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xã</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hội</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có</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thể</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cung</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cấp</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dịch</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vụ</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CSDH </a:t>
            </a:r>
            <a:r>
              <a:rPr lang="en-US" altLang="ja-JP" sz="2000" dirty="0" err="1">
                <a:latin typeface="Times New Roman" panose="02020603050405020304" pitchFamily="18" charset="0"/>
                <a:ea typeface="Meiryo UI" panose="020B0604030504040204" pitchFamily="50" charset="-128"/>
                <a:cs typeface="Times New Roman" panose="02020603050405020304" pitchFamily="18" charset="0"/>
              </a:rPr>
              <a:t>cho</a:t>
            </a:r>
            <a:r>
              <a:rPr lang="en-US" altLang="ja-JP" sz="2000" dirty="0">
                <a:latin typeface="Times New Roman" panose="02020603050405020304" pitchFamily="18" charset="0"/>
                <a:ea typeface="Meiryo UI" panose="020B0604030504040204" pitchFamily="50" charset="-128"/>
                <a:cs typeface="Times New Roman" panose="02020603050405020304" pitchFamily="18" charset="0"/>
              </a:rPr>
              <a:t> NCT</a:t>
            </a:r>
            <a:r>
              <a:rPr kumimoji="1" lang="en-US" altLang="ja-JP" sz="2000" dirty="0">
                <a:latin typeface="Times New Roman" panose="02020603050405020304" pitchFamily="18" charset="0"/>
                <a:ea typeface="Meiryo UI" panose="020B0604030504040204" pitchFamily="50" charset="-128"/>
                <a:cs typeface="Times New Roman" panose="02020603050405020304" pitchFamily="18" charset="0"/>
              </a:rPr>
              <a:t>)</a:t>
            </a:r>
            <a:endParaRPr lang="en-US" altLang="ja-JP" sz="3600" dirty="0">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pPr marL="342900" indent="-342900">
              <a:buFont typeface="+mj-lt"/>
              <a:buAutoNum type="arabicPeriod"/>
            </a:pPr>
            <a:r>
              <a:rPr lang="en-US" altLang="ja-JP" dirty="0" err="1">
                <a:latin typeface="Times New Roman" panose="02020603050405020304" pitchFamily="18" charset="0"/>
                <a:cs typeface="Times New Roman" panose="02020603050405020304" pitchFamily="18" charset="0"/>
              </a:rPr>
              <a:t>Giới</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thiệu</a:t>
            </a:r>
            <a:endParaRPr kumimoji="1" lang="ja-JP" altLang="en-US" dirty="0">
              <a:latin typeface="Times New Roman" panose="02020603050405020304" pitchFamily="18" charset="0"/>
              <a:cs typeface="Times New Roman" panose="02020603050405020304" pitchFamily="18" charset="0"/>
            </a:endParaRPr>
          </a:p>
        </p:txBody>
      </p:sp>
      <p:sp>
        <p:nvSpPr>
          <p:cNvPr id="39" name="テキスト プレースホルダー 5">
            <a:extLst>
              <a:ext uri="{FF2B5EF4-FFF2-40B4-BE49-F238E27FC236}">
                <a16:creationId xmlns:a16="http://schemas.microsoft.com/office/drawing/2014/main" id="{214DD6A9-379D-44EB-9FB3-68542AC4ED52}"/>
              </a:ext>
            </a:extLst>
          </p:cNvPr>
          <p:cNvSpPr>
            <a:spLocks noGrp="1"/>
          </p:cNvSpPr>
          <p:nvPr>
            <p:ph type="body" sz="quarter" idx="17"/>
          </p:nvPr>
        </p:nvSpPr>
        <p:spPr>
          <a:xfrm>
            <a:off x="791794" y="2160000"/>
            <a:ext cx="11879631" cy="4737707"/>
          </a:xfrm>
        </p:spPr>
        <p:txBody>
          <a:bodyPr/>
          <a:lstStyle/>
          <a:p>
            <a:pPr marL="0" indent="0" fontAlgn="base">
              <a:spcBef>
                <a:spcPct val="50000"/>
              </a:spcBef>
              <a:spcAft>
                <a:spcPct val="0"/>
              </a:spcAft>
              <a:buNone/>
              <a:tabLst>
                <a:tab pos="3500438" algn="l"/>
              </a:tabLst>
            </a:pPr>
            <a:r>
              <a:rPr lang="en-US" altLang="ja-JP" sz="2800" b="1" dirty="0">
                <a:solidFill>
                  <a:prstClr val="black"/>
                </a:solidFill>
                <a:latin typeface="Times New Roman" panose="02020603050405020304" pitchFamily="18" charset="0"/>
                <a:cs typeface="Times New Roman" panose="02020603050405020304" pitchFamily="18" charset="0"/>
                <a:sym typeface="Wingdings" pitchFamily="2" charset="2"/>
              </a:rPr>
              <a:t>【</a:t>
            </a:r>
            <a:r>
              <a:rPr lang="en-US" altLang="ja-JP" sz="2800" b="1" dirty="0" err="1">
                <a:solidFill>
                  <a:prstClr val="black"/>
                </a:solidFill>
                <a:latin typeface="Times New Roman" panose="02020603050405020304" pitchFamily="18" charset="0"/>
                <a:cs typeface="Times New Roman" panose="02020603050405020304" pitchFamily="18" charset="0"/>
                <a:sym typeface="Wingdings" pitchFamily="2" charset="2"/>
              </a:rPr>
              <a:t>Khái</a:t>
            </a:r>
            <a:r>
              <a:rPr lang="en-US" altLang="ja-JP" sz="2800" b="1"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prstClr val="black"/>
                </a:solidFill>
                <a:latin typeface="Times New Roman" panose="02020603050405020304" pitchFamily="18" charset="0"/>
                <a:cs typeface="Times New Roman" panose="02020603050405020304" pitchFamily="18" charset="0"/>
                <a:sym typeface="Wingdings" pitchFamily="2" charset="2"/>
              </a:rPr>
              <a:t>niệm</a:t>
            </a:r>
            <a:r>
              <a:rPr lang="en-US" altLang="ja-JP" sz="2800" b="1"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prstClr val="black"/>
                </a:solidFill>
                <a:latin typeface="Times New Roman" panose="02020603050405020304" pitchFamily="18" charset="0"/>
                <a:cs typeface="Times New Roman" panose="02020603050405020304" pitchFamily="18" charset="0"/>
                <a:sym typeface="Wingdings" pitchFamily="2" charset="2"/>
              </a:rPr>
              <a:t>cơ</a:t>
            </a:r>
            <a:r>
              <a:rPr lang="en-US" altLang="ja-JP" sz="2800" b="1"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prstClr val="black"/>
                </a:solidFill>
                <a:latin typeface="Times New Roman" panose="02020603050405020304" pitchFamily="18" charset="0"/>
                <a:cs typeface="Times New Roman" panose="02020603050405020304" pitchFamily="18" charset="0"/>
                <a:sym typeface="Wingdings" pitchFamily="2" charset="2"/>
              </a:rPr>
              <a:t>bản</a:t>
            </a:r>
            <a:r>
              <a:rPr lang="en-US" altLang="ja-JP" sz="2800" b="1" dirty="0">
                <a:solidFill>
                  <a:prstClr val="black"/>
                </a:solidFill>
                <a:cs typeface="Arial" charset="0"/>
                <a:sym typeface="Wingdings" pitchFamily="2" charset="2"/>
              </a:rPr>
              <a:t>】</a:t>
            </a:r>
            <a:endParaRPr lang="en-US" altLang="ja-JP" sz="2800" b="1" dirty="0">
              <a:solidFill>
                <a:prstClr val="black"/>
              </a:solidFill>
              <a:latin typeface="Times New Roman" panose="02020603050405020304" pitchFamily="18" charset="0"/>
              <a:cs typeface="Times New Roman" panose="02020603050405020304" pitchFamily="18" charset="0"/>
              <a:sym typeface="Wingdings" pitchFamily="2" charset="2"/>
            </a:endParaRPr>
          </a:p>
          <a:p>
            <a:pPr marL="0" indent="0" fontAlgn="base">
              <a:spcBef>
                <a:spcPct val="50000"/>
              </a:spcBef>
              <a:spcAft>
                <a:spcPct val="0"/>
              </a:spcAft>
              <a:buNone/>
              <a:tabLst>
                <a:tab pos="3500438" algn="l"/>
              </a:tabLst>
            </a:pP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Hỗ</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trợ</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sự</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độc</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lập</a:t>
            </a:r>
            <a:r>
              <a:rPr lang="en-US" altLang="ja-JP" sz="2800" b="1" dirty="0">
                <a:solidFill>
                  <a:schemeClr val="tx2"/>
                </a:solidFill>
                <a:latin typeface="Times New Roman" panose="02020603050405020304" pitchFamily="18" charset="0"/>
                <a:cs typeface="Times New Roman" panose="02020603050405020304" pitchFamily="18" charset="0"/>
              </a:rPr>
              <a:t>: </a:t>
            </a:r>
            <a:r>
              <a:rPr lang="ja-JP" altLang="en-US" sz="2800" b="1" dirty="0">
                <a:solidFill>
                  <a:prstClr val="black"/>
                </a:solidFill>
                <a:latin typeface="Times New Roman" panose="02020603050405020304" pitchFamily="18" charset="0"/>
                <a:cs typeface="Times New Roman" panose="02020603050405020304" pitchFamily="18" charset="0"/>
              </a:rPr>
              <a:t>　</a:t>
            </a:r>
            <a:r>
              <a:rPr lang="en-US" altLang="ja-JP" sz="2800" b="1" dirty="0">
                <a:solidFill>
                  <a:prstClr val="black"/>
                </a:solidFill>
                <a:latin typeface="Times New Roman" panose="02020603050405020304" pitchFamily="18" charset="0"/>
                <a:cs typeface="Times New Roman" panose="02020603050405020304" pitchFamily="18" charset="0"/>
              </a:rPr>
              <a:t>CSDH </a:t>
            </a:r>
            <a:r>
              <a:rPr lang="en-US" altLang="ja-JP" sz="2800" b="1" u="sng" dirty="0" err="1">
                <a:solidFill>
                  <a:prstClr val="black"/>
                </a:solidFill>
                <a:latin typeface="Times New Roman" panose="02020603050405020304" pitchFamily="18" charset="0"/>
                <a:cs typeface="Times New Roman" panose="02020603050405020304" pitchFamily="18" charset="0"/>
              </a:rPr>
              <a:t>hỗ</a:t>
            </a:r>
            <a:r>
              <a:rPr lang="en-US" altLang="ja-JP" sz="2800" b="1" u="sng" dirty="0">
                <a:solidFill>
                  <a:prstClr val="black"/>
                </a:solidFill>
                <a:latin typeface="Times New Roman" panose="02020603050405020304" pitchFamily="18" charset="0"/>
                <a:cs typeface="Times New Roman" panose="02020603050405020304" pitchFamily="18" charset="0"/>
              </a:rPr>
              <a:t> </a:t>
            </a:r>
            <a:r>
              <a:rPr lang="en-US" altLang="ja-JP" sz="2800" b="1" u="sng" dirty="0" err="1">
                <a:solidFill>
                  <a:prstClr val="black"/>
                </a:solidFill>
                <a:latin typeface="Times New Roman" panose="02020603050405020304" pitchFamily="18" charset="0"/>
                <a:cs typeface="Times New Roman" panose="02020603050405020304" pitchFamily="18" charset="0"/>
              </a:rPr>
              <a:t>trợ</a:t>
            </a:r>
            <a:r>
              <a:rPr lang="en-US" altLang="ja-JP" sz="2800" b="1" u="sng" dirty="0">
                <a:solidFill>
                  <a:prstClr val="black"/>
                </a:solidFill>
                <a:latin typeface="Times New Roman" panose="02020603050405020304" pitchFamily="18" charset="0"/>
                <a:cs typeface="Times New Roman" panose="02020603050405020304" pitchFamily="18" charset="0"/>
              </a:rPr>
              <a:t> </a:t>
            </a:r>
            <a:r>
              <a:rPr lang="en-US" altLang="ja-JP" sz="2800" b="1" u="sng" dirty="0" err="1">
                <a:solidFill>
                  <a:prstClr val="black"/>
                </a:solidFill>
                <a:latin typeface="Times New Roman" panose="02020603050405020304" pitchFamily="18" charset="0"/>
                <a:cs typeface="Times New Roman" panose="02020603050405020304" pitchFamily="18" charset="0"/>
              </a:rPr>
              <a:t>sự</a:t>
            </a:r>
            <a:r>
              <a:rPr lang="en-US" altLang="ja-JP" sz="2800" b="1" u="sng" dirty="0">
                <a:solidFill>
                  <a:prstClr val="black"/>
                </a:solidFill>
                <a:latin typeface="Times New Roman" panose="02020603050405020304" pitchFamily="18" charset="0"/>
                <a:cs typeface="Times New Roman" panose="02020603050405020304" pitchFamily="18" charset="0"/>
              </a:rPr>
              <a:t> </a:t>
            </a:r>
            <a:r>
              <a:rPr lang="en-US" altLang="ja-JP" sz="2800" b="1" u="sng" dirty="0" err="1">
                <a:solidFill>
                  <a:prstClr val="black"/>
                </a:solidFill>
                <a:latin typeface="Times New Roman" panose="02020603050405020304" pitchFamily="18" charset="0"/>
                <a:cs typeface="Times New Roman" panose="02020603050405020304" pitchFamily="18" charset="0"/>
              </a:rPr>
              <a:t>độc</a:t>
            </a:r>
            <a:r>
              <a:rPr lang="en-US" altLang="ja-JP" sz="2800" b="1" u="sng" dirty="0">
                <a:solidFill>
                  <a:prstClr val="black"/>
                </a:solidFill>
                <a:latin typeface="Times New Roman" panose="02020603050405020304" pitchFamily="18" charset="0"/>
                <a:cs typeface="Times New Roman" panose="02020603050405020304" pitchFamily="18" charset="0"/>
              </a:rPr>
              <a:t> </a:t>
            </a:r>
            <a:r>
              <a:rPr lang="en-US" altLang="ja-JP" sz="2800" b="1" u="sng" dirty="0" err="1">
                <a:solidFill>
                  <a:prstClr val="black"/>
                </a:solidFill>
                <a:latin typeface="Times New Roman" panose="02020603050405020304" pitchFamily="18" charset="0"/>
                <a:cs typeface="Times New Roman" panose="02020603050405020304" pitchFamily="18" charset="0"/>
              </a:rPr>
              <a:t>l</a:t>
            </a:r>
            <a:r>
              <a:rPr lang="en-US" altLang="ja-JP" sz="2800" b="1" dirty="0" err="1">
                <a:solidFill>
                  <a:prstClr val="black"/>
                </a:solidFill>
                <a:latin typeface="Times New Roman" panose="02020603050405020304" pitchFamily="18" charset="0"/>
                <a:cs typeface="Times New Roman" panose="02020603050405020304" pitchFamily="18" charset="0"/>
              </a:rPr>
              <a:t>ập</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của</a:t>
            </a:r>
            <a:r>
              <a:rPr lang="en-US" altLang="ja-JP" sz="2800" b="1" dirty="0">
                <a:solidFill>
                  <a:prstClr val="black"/>
                </a:solidFill>
                <a:latin typeface="Times New Roman" panose="02020603050405020304" pitchFamily="18" charset="0"/>
                <a:cs typeface="Times New Roman" panose="02020603050405020304" pitchFamily="18" charset="0"/>
              </a:rPr>
              <a:t> NCT </a:t>
            </a:r>
            <a:r>
              <a:rPr lang="en-US" altLang="ja-JP" sz="2800" b="1" dirty="0" err="1">
                <a:solidFill>
                  <a:prstClr val="black"/>
                </a:solidFill>
                <a:latin typeface="Times New Roman" panose="02020603050405020304" pitchFamily="18" charset="0"/>
                <a:cs typeface="Times New Roman" panose="02020603050405020304" pitchFamily="18" charset="0"/>
              </a:rPr>
              <a:t>hơn</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là</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cung</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cấp</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dịch</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vụ</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chăm</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sóc</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cá</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nhân</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đơn</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thuần</a:t>
            </a:r>
            <a:r>
              <a:rPr lang="en-US" altLang="ja-JP" sz="2800" b="1" dirty="0">
                <a:solidFill>
                  <a:prstClr val="black"/>
                </a:solidFill>
                <a:latin typeface="Times New Roman" panose="02020603050405020304" pitchFamily="18" charset="0"/>
                <a:cs typeface="Times New Roman" panose="02020603050405020304" pitchFamily="18" charset="0"/>
              </a:rPr>
              <a:t>.</a:t>
            </a:r>
          </a:p>
          <a:p>
            <a:pPr marL="0" indent="0" fontAlgn="base">
              <a:spcBef>
                <a:spcPct val="50000"/>
              </a:spcBef>
              <a:spcAft>
                <a:spcPct val="0"/>
              </a:spcAft>
              <a:buNone/>
              <a:tabLst>
                <a:tab pos="3500438" algn="l"/>
              </a:tabLst>
            </a:pP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Mô</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hình</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coi</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người</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sử</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dụng</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làm</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trung</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tâm</a:t>
            </a:r>
            <a:r>
              <a:rPr lang="en-US" altLang="ja-JP" sz="2800" b="1" dirty="0">
                <a:solidFill>
                  <a:prstClr val="black"/>
                </a:solidFill>
                <a:latin typeface="Times New Roman" panose="02020603050405020304" pitchFamily="18" charset="0"/>
                <a:cs typeface="Times New Roman" panose="02020603050405020304" pitchFamily="18" charset="0"/>
              </a:rPr>
              <a:t>:</a:t>
            </a:r>
            <a:r>
              <a:rPr lang="ja-JP" altLang="en-US"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Hệ</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thống</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mà</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theo</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đó</a:t>
            </a:r>
            <a:r>
              <a:rPr lang="en-US" altLang="ja-JP" sz="2800" b="1" dirty="0">
                <a:solidFill>
                  <a:prstClr val="black"/>
                </a:solidFill>
                <a:latin typeface="Times New Roman" panose="02020603050405020304" pitchFamily="18" charset="0"/>
                <a:cs typeface="Times New Roman" panose="02020603050405020304" pitchFamily="18" charset="0"/>
              </a:rPr>
              <a:t> người </a:t>
            </a:r>
            <a:r>
              <a:rPr lang="en-US" altLang="ja-JP" sz="2800" b="1" dirty="0" err="1">
                <a:solidFill>
                  <a:prstClr val="black"/>
                </a:solidFill>
                <a:latin typeface="Times New Roman" panose="02020603050405020304" pitchFamily="18" charset="0"/>
                <a:cs typeface="Times New Roman" panose="02020603050405020304" pitchFamily="18" charset="0"/>
              </a:rPr>
              <a:t>sử</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dụng</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có</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thể</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nhận</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các</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dịch</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vụ</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tích</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hợp</a:t>
            </a:r>
            <a:r>
              <a:rPr lang="en-US" altLang="ja-JP" sz="2800" b="1" dirty="0">
                <a:solidFill>
                  <a:prstClr val="black"/>
                </a:solidFill>
                <a:latin typeface="Times New Roman" panose="02020603050405020304" pitchFamily="18" charset="0"/>
                <a:cs typeface="Times New Roman" panose="02020603050405020304" pitchFamily="18" charset="0"/>
              </a:rPr>
              <a:t> bao </a:t>
            </a:r>
            <a:r>
              <a:rPr lang="en-US" altLang="ja-JP" sz="2800" b="1" dirty="0" err="1">
                <a:solidFill>
                  <a:prstClr val="black"/>
                </a:solidFill>
                <a:latin typeface="Times New Roman" panose="02020603050405020304" pitchFamily="18" charset="0"/>
                <a:cs typeface="Times New Roman" panose="02020603050405020304" pitchFamily="18" charset="0"/>
              </a:rPr>
              <a:t>gồm</a:t>
            </a:r>
            <a:r>
              <a:rPr lang="en-US" altLang="ja-JP" sz="2800" b="1" dirty="0">
                <a:solidFill>
                  <a:prstClr val="black"/>
                </a:solidFill>
                <a:latin typeface="Times New Roman" panose="02020603050405020304" pitchFamily="18" charset="0"/>
                <a:cs typeface="Times New Roman" panose="02020603050405020304" pitchFamily="18" charset="0"/>
              </a:rPr>
              <a:t> y </a:t>
            </a:r>
            <a:r>
              <a:rPr lang="en-US" altLang="ja-JP" sz="2800" b="1" dirty="0" err="1">
                <a:solidFill>
                  <a:prstClr val="black"/>
                </a:solidFill>
                <a:latin typeface="Times New Roman" panose="02020603050405020304" pitchFamily="18" charset="0"/>
                <a:cs typeface="Times New Roman" panose="02020603050405020304" pitchFamily="18" charset="0"/>
              </a:rPr>
              <a:t>tế</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sức</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khỏe</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và</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phúc</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lợi</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từ</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đa</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dạng</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các</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nhà</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cung</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cấp</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u="sng" dirty="0" err="1">
                <a:solidFill>
                  <a:prstClr val="black"/>
                </a:solidFill>
                <a:latin typeface="Times New Roman" panose="02020603050405020304" pitchFamily="18" charset="0"/>
                <a:cs typeface="Times New Roman" panose="02020603050405020304" pitchFamily="18" charset="0"/>
              </a:rPr>
              <a:t>dựa</a:t>
            </a:r>
            <a:r>
              <a:rPr lang="en-US" altLang="ja-JP" sz="2800" b="1" u="sng" dirty="0">
                <a:solidFill>
                  <a:prstClr val="black"/>
                </a:solidFill>
                <a:latin typeface="Times New Roman" panose="02020603050405020304" pitchFamily="18" charset="0"/>
                <a:cs typeface="Times New Roman" panose="02020603050405020304" pitchFamily="18" charset="0"/>
              </a:rPr>
              <a:t> trên </a:t>
            </a:r>
            <a:r>
              <a:rPr lang="en-US" altLang="ja-JP" sz="2800" b="1" u="sng" dirty="0" err="1">
                <a:solidFill>
                  <a:prstClr val="black"/>
                </a:solidFill>
                <a:latin typeface="Times New Roman" panose="02020603050405020304" pitchFamily="18" charset="0"/>
                <a:cs typeface="Times New Roman" panose="02020603050405020304" pitchFamily="18" charset="0"/>
              </a:rPr>
              <a:t>lựa</a:t>
            </a:r>
            <a:r>
              <a:rPr lang="en-US" altLang="ja-JP" sz="2800" b="1" u="sng" dirty="0">
                <a:solidFill>
                  <a:prstClr val="black"/>
                </a:solidFill>
                <a:latin typeface="Times New Roman" panose="02020603050405020304" pitchFamily="18" charset="0"/>
                <a:cs typeface="Times New Roman" panose="02020603050405020304" pitchFamily="18" charset="0"/>
              </a:rPr>
              <a:t> </a:t>
            </a:r>
            <a:r>
              <a:rPr lang="en-US" altLang="ja-JP" sz="2800" b="1" u="sng" dirty="0" err="1">
                <a:solidFill>
                  <a:prstClr val="black"/>
                </a:solidFill>
                <a:latin typeface="Times New Roman" panose="02020603050405020304" pitchFamily="18" charset="0"/>
                <a:cs typeface="Times New Roman" panose="02020603050405020304" pitchFamily="18" charset="0"/>
              </a:rPr>
              <a:t>chọn</a:t>
            </a:r>
            <a:r>
              <a:rPr lang="en-US" altLang="ja-JP" sz="2800" b="1" u="sng" dirty="0">
                <a:solidFill>
                  <a:prstClr val="black"/>
                </a:solidFill>
                <a:latin typeface="Times New Roman" panose="02020603050405020304" pitchFamily="18" charset="0"/>
                <a:cs typeface="Times New Roman" panose="02020603050405020304" pitchFamily="18" charset="0"/>
              </a:rPr>
              <a:t> </a:t>
            </a:r>
            <a:r>
              <a:rPr lang="en-US" altLang="ja-JP" sz="2800" b="1" u="sng" dirty="0" err="1">
                <a:solidFill>
                  <a:prstClr val="black"/>
                </a:solidFill>
                <a:latin typeface="Times New Roman" panose="02020603050405020304" pitchFamily="18" charset="0"/>
                <a:cs typeface="Times New Roman" panose="02020603050405020304" pitchFamily="18" charset="0"/>
              </a:rPr>
              <a:t>của</a:t>
            </a:r>
            <a:r>
              <a:rPr lang="en-US" altLang="ja-JP" sz="2800" b="1" u="sng" dirty="0">
                <a:solidFill>
                  <a:prstClr val="black"/>
                </a:solidFill>
                <a:latin typeface="Times New Roman" panose="02020603050405020304" pitchFamily="18" charset="0"/>
                <a:cs typeface="Times New Roman" panose="02020603050405020304" pitchFamily="18" charset="0"/>
              </a:rPr>
              <a:t> </a:t>
            </a:r>
            <a:r>
              <a:rPr lang="en-US" altLang="ja-JP" sz="2800" b="1" u="sng" dirty="0" err="1">
                <a:solidFill>
                  <a:prstClr val="black"/>
                </a:solidFill>
                <a:latin typeface="Times New Roman" panose="02020603050405020304" pitchFamily="18" charset="0"/>
                <a:cs typeface="Times New Roman" panose="02020603050405020304" pitchFamily="18" charset="0"/>
              </a:rPr>
              <a:t>mình</a:t>
            </a:r>
            <a:r>
              <a:rPr lang="en-US" altLang="ja-JP" sz="2800" b="1" dirty="0">
                <a:solidFill>
                  <a:prstClr val="black"/>
                </a:solidFill>
                <a:latin typeface="Times New Roman" panose="02020603050405020304" pitchFamily="18" charset="0"/>
                <a:cs typeface="Times New Roman" panose="02020603050405020304" pitchFamily="18" charset="0"/>
              </a:rPr>
              <a:t>.  </a:t>
            </a:r>
          </a:p>
          <a:p>
            <a:pPr marL="0" indent="0" fontAlgn="base">
              <a:spcBef>
                <a:spcPct val="50000"/>
              </a:spcBef>
              <a:spcAft>
                <a:spcPct val="0"/>
              </a:spcAft>
              <a:buNone/>
              <a:tabLst>
                <a:tab pos="3500438" algn="l"/>
              </a:tabLst>
            </a:pP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Hệ</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thống</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bảo</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hiểm</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xã</a:t>
            </a:r>
            <a:r>
              <a:rPr lang="en-US" altLang="ja-JP" sz="2800" b="1"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ja-JP" sz="2800" b="1" dirty="0" err="1">
                <a:solidFill>
                  <a:schemeClr val="tx2"/>
                </a:solidFill>
                <a:latin typeface="Times New Roman" panose="02020603050405020304" pitchFamily="18" charset="0"/>
                <a:cs typeface="Times New Roman" panose="02020603050405020304" pitchFamily="18" charset="0"/>
                <a:sym typeface="Wingdings" pitchFamily="2" charset="2"/>
              </a:rPr>
              <a:t>hội</a:t>
            </a:r>
            <a:r>
              <a:rPr lang="en-US" altLang="ja-JP" sz="2800" b="1" dirty="0">
                <a:solidFill>
                  <a:prstClr val="black"/>
                </a:solidFill>
                <a:latin typeface="Times New Roman" panose="02020603050405020304" pitchFamily="18" charset="0"/>
                <a:cs typeface="Times New Roman" panose="02020603050405020304" pitchFamily="18" charset="0"/>
              </a:rPr>
              <a:t>:</a:t>
            </a:r>
            <a:r>
              <a:rPr lang="ja-JP" altLang="en-US"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Chấp</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nhận</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hệ</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thống</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bảo</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hiểm</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xã</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hội</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có</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mối</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quan</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hệ</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rõ</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ràng</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giữa</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lợi</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ích</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và</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gánh</a:t>
            </a:r>
            <a:r>
              <a:rPr lang="en-US" altLang="ja-JP" sz="2800" b="1" dirty="0">
                <a:solidFill>
                  <a:prstClr val="black"/>
                </a:solidFill>
                <a:latin typeface="Times New Roman" panose="02020603050405020304" pitchFamily="18" charset="0"/>
                <a:cs typeface="Times New Roman" panose="02020603050405020304" pitchFamily="18" charset="0"/>
              </a:rPr>
              <a:t> </a:t>
            </a:r>
            <a:r>
              <a:rPr lang="en-US" altLang="ja-JP" sz="2800" b="1" dirty="0" err="1">
                <a:solidFill>
                  <a:prstClr val="black"/>
                </a:solidFill>
                <a:latin typeface="Times New Roman" panose="02020603050405020304" pitchFamily="18" charset="0"/>
                <a:cs typeface="Times New Roman" panose="02020603050405020304" pitchFamily="18" charset="0"/>
              </a:rPr>
              <a:t>nặng</a:t>
            </a:r>
            <a:r>
              <a:rPr lang="en-US" altLang="ja-JP" sz="2800" b="1" dirty="0">
                <a:solidFill>
                  <a:prstClr val="black"/>
                </a:solidFill>
                <a:latin typeface="Times New Roman" panose="02020603050405020304" pitchFamily="18" charset="0"/>
                <a:cs typeface="Times New Roman" panose="02020603050405020304" pitchFamily="18" charset="0"/>
              </a:rPr>
              <a:t>.</a:t>
            </a:r>
            <a:endParaRPr lang="ja-JP" altLang="en-US" sz="2800" b="1" dirty="0">
              <a:solidFill>
                <a:prstClr val="black"/>
              </a:solidFill>
              <a:latin typeface="Times New Roman" panose="02020603050405020304" pitchFamily="18" charset="0"/>
              <a:cs typeface="Times New Roman" panose="02020603050405020304" pitchFamily="18" charset="0"/>
            </a:endParaRPr>
          </a:p>
        </p:txBody>
      </p:sp>
      <p:sp>
        <p:nvSpPr>
          <p:cNvPr id="5" name="テキスト プレースホルダー 4">
            <a:extLst>
              <a:ext uri="{FF2B5EF4-FFF2-40B4-BE49-F238E27FC236}">
                <a16:creationId xmlns:a16="http://schemas.microsoft.com/office/drawing/2014/main" id="{262743F2-DBAF-444B-8C7B-38819D661D82}"/>
              </a:ext>
            </a:extLst>
          </p:cNvPr>
          <p:cNvSpPr>
            <a:spLocks noGrp="1"/>
          </p:cNvSpPr>
          <p:nvPr>
            <p:ph type="body" sz="quarter" idx="20"/>
          </p:nvPr>
        </p:nvSpPr>
        <p:spPr/>
        <p:txBody>
          <a:bodyPr/>
          <a:lstStyle/>
          <a:p>
            <a:endParaRPr lang="ja-JP" altLang="en-US"/>
          </a:p>
        </p:txBody>
      </p:sp>
    </p:spTree>
    <p:extLst>
      <p:ext uri="{BB962C8B-B14F-4D97-AF65-F5344CB8AC3E}">
        <p14:creationId xmlns:p14="http://schemas.microsoft.com/office/powerpoint/2010/main" val="193283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1B9E2-6104-4767-8911-35238BBC5450}"/>
              </a:ext>
            </a:extLst>
          </p:cNvPr>
          <p:cNvSpPr>
            <a:spLocks noGrp="1"/>
          </p:cNvSpPr>
          <p:nvPr>
            <p:ph type="title"/>
          </p:nvPr>
        </p:nvSpPr>
        <p:spPr>
          <a:xfrm>
            <a:off x="2267999" y="2248138"/>
            <a:ext cx="10735620" cy="741678"/>
          </a:xfrm>
        </p:spPr>
        <p:txBody>
          <a:bodyPr/>
          <a:lstStyle/>
          <a:p>
            <a:pPr marL="742950" indent="-742950">
              <a:buFont typeface="+mj-lt"/>
              <a:buAutoNum type="arabicPeriod" startAt="2"/>
            </a:pPr>
            <a:r>
              <a:rPr kumimoji="1" lang="en-US" altLang="ja-JP" sz="4400" dirty="0" err="1">
                <a:latin typeface="Times New Roman" panose="02020603050405020304" pitchFamily="18" charset="0"/>
                <a:cs typeface="Times New Roman" panose="02020603050405020304" pitchFamily="18" charset="0"/>
              </a:rPr>
              <a:t>Rô</a:t>
            </a:r>
            <a:r>
              <a:rPr kumimoji="1" lang="en-US" altLang="ja-JP" sz="4400" dirty="0">
                <a:latin typeface="Times New Roman" panose="02020603050405020304" pitchFamily="18" charset="0"/>
                <a:cs typeface="Times New Roman" panose="02020603050405020304" pitchFamily="18" charset="0"/>
              </a:rPr>
              <a:t> </a:t>
            </a:r>
            <a:r>
              <a:rPr kumimoji="1" lang="en-US" altLang="ja-JP" sz="4400" dirty="0" err="1">
                <a:latin typeface="Times New Roman" panose="02020603050405020304" pitchFamily="18" charset="0"/>
                <a:cs typeface="Times New Roman" panose="02020603050405020304" pitchFamily="18" charset="0"/>
              </a:rPr>
              <a:t>bốt</a:t>
            </a:r>
            <a:r>
              <a:rPr kumimoji="1" lang="en-US" altLang="ja-JP" sz="4400" dirty="0">
                <a:latin typeface="Times New Roman" panose="02020603050405020304" pitchFamily="18" charset="0"/>
                <a:cs typeface="Times New Roman" panose="02020603050405020304" pitchFamily="18" charset="0"/>
              </a:rPr>
              <a:t> </a:t>
            </a:r>
            <a:r>
              <a:rPr kumimoji="1" lang="en-US" altLang="ja-JP" sz="4400" dirty="0" err="1">
                <a:latin typeface="Times New Roman" panose="02020603050405020304" pitchFamily="18" charset="0"/>
                <a:cs typeface="Times New Roman" panose="02020603050405020304" pitchFamily="18" charset="0"/>
              </a:rPr>
              <a:t>chăm</a:t>
            </a:r>
            <a:r>
              <a:rPr kumimoji="1" lang="en-US" altLang="ja-JP" sz="4400" dirty="0">
                <a:latin typeface="Times New Roman" panose="02020603050405020304" pitchFamily="18" charset="0"/>
                <a:cs typeface="Times New Roman" panose="02020603050405020304" pitchFamily="18" charset="0"/>
              </a:rPr>
              <a:t> </a:t>
            </a:r>
            <a:r>
              <a:rPr kumimoji="1" lang="en-US" altLang="ja-JP" sz="4400" dirty="0" err="1">
                <a:latin typeface="Times New Roman" panose="02020603050405020304" pitchFamily="18" charset="0"/>
                <a:cs typeface="Times New Roman" panose="02020603050405020304" pitchFamily="18" charset="0"/>
              </a:rPr>
              <a:t>sóc</a:t>
            </a:r>
            <a:r>
              <a:rPr kumimoji="1" lang="en-US" altLang="ja-JP" sz="4400" dirty="0">
                <a:latin typeface="Times New Roman" panose="02020603050405020304" pitchFamily="18" charset="0"/>
                <a:cs typeface="Times New Roman" panose="02020603050405020304" pitchFamily="18" charset="0"/>
              </a:rPr>
              <a:t> NCT </a:t>
            </a:r>
            <a:r>
              <a:rPr kumimoji="1" lang="en-US" altLang="ja-JP" sz="4400" dirty="0" err="1">
                <a:latin typeface="Times New Roman" panose="02020603050405020304" pitchFamily="18" charset="0"/>
                <a:cs typeface="Times New Roman" panose="02020603050405020304" pitchFamily="18" charset="0"/>
              </a:rPr>
              <a:t>là</a:t>
            </a:r>
            <a:r>
              <a:rPr kumimoji="1" lang="en-US" altLang="ja-JP" sz="4400" dirty="0">
                <a:latin typeface="Times New Roman" panose="02020603050405020304" pitchFamily="18" charset="0"/>
                <a:cs typeface="Times New Roman" panose="02020603050405020304" pitchFamily="18" charset="0"/>
              </a:rPr>
              <a:t> </a:t>
            </a:r>
            <a:r>
              <a:rPr kumimoji="1" lang="en-US" altLang="ja-JP" sz="4400" dirty="0" err="1">
                <a:latin typeface="Times New Roman" panose="02020603050405020304" pitchFamily="18" charset="0"/>
                <a:cs typeface="Times New Roman" panose="02020603050405020304" pitchFamily="18" charset="0"/>
              </a:rPr>
              <a:t>gì</a:t>
            </a:r>
            <a:r>
              <a:rPr kumimoji="1" lang="en-US" altLang="ja-JP" sz="4400" dirty="0">
                <a:latin typeface="Times New Roman" panose="02020603050405020304" pitchFamily="18" charset="0"/>
                <a:cs typeface="Times New Roman" panose="02020603050405020304" pitchFamily="18" charset="0"/>
              </a:rPr>
              <a:t>?</a:t>
            </a:r>
            <a:endParaRPr kumimoji="1" lang="ja-JP"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64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1074852"/>
            <a:ext cx="11880000" cy="546753"/>
          </a:xfrm>
        </p:spPr>
        <p:txBody>
          <a:bodyPr/>
          <a:lstStyle/>
          <a:p>
            <a:r>
              <a:rPr kumimoji="1" lang="en-US" altLang="ja-JP" sz="3400" dirty="0" err="1">
                <a:latin typeface="Times New Roman" panose="02020603050405020304" pitchFamily="18" charset="0"/>
                <a:cs typeface="Times New Roman" panose="02020603050405020304" pitchFamily="18" charset="0"/>
              </a:rPr>
              <a:t>Định</a:t>
            </a:r>
            <a:r>
              <a:rPr kumimoji="1" lang="en-US" altLang="ja-JP" sz="3400" dirty="0">
                <a:latin typeface="Times New Roman" panose="02020603050405020304" pitchFamily="18" charset="0"/>
                <a:cs typeface="Times New Roman" panose="02020603050405020304" pitchFamily="18" charset="0"/>
              </a:rPr>
              <a:t> </a:t>
            </a:r>
            <a:r>
              <a:rPr kumimoji="1" lang="en-US" altLang="ja-JP" sz="3400" dirty="0" err="1">
                <a:latin typeface="Times New Roman" panose="02020603050405020304" pitchFamily="18" charset="0"/>
                <a:cs typeface="Times New Roman" panose="02020603050405020304" pitchFamily="18" charset="0"/>
              </a:rPr>
              <a:t>nghĩa</a:t>
            </a:r>
            <a:r>
              <a:rPr kumimoji="1" lang="en-US" altLang="ja-JP" sz="3400" dirty="0">
                <a:latin typeface="Times New Roman" panose="02020603050405020304" pitchFamily="18" charset="0"/>
                <a:cs typeface="Times New Roman" panose="02020603050405020304" pitchFamily="18" charset="0"/>
              </a:rPr>
              <a:t> robot </a:t>
            </a:r>
            <a:r>
              <a:rPr kumimoji="1" lang="en-US" altLang="ja-JP" sz="3400" dirty="0" err="1">
                <a:latin typeface="Times New Roman" panose="02020603050405020304" pitchFamily="18" charset="0"/>
                <a:cs typeface="Times New Roman" panose="02020603050405020304" pitchFamily="18" charset="0"/>
              </a:rPr>
              <a:t>chăm</a:t>
            </a:r>
            <a:r>
              <a:rPr kumimoji="1" lang="en-US" altLang="ja-JP" sz="3400" dirty="0">
                <a:latin typeface="Times New Roman" panose="02020603050405020304" pitchFamily="18" charset="0"/>
                <a:cs typeface="Times New Roman" panose="02020603050405020304" pitchFamily="18" charset="0"/>
              </a:rPr>
              <a:t> </a:t>
            </a:r>
            <a:r>
              <a:rPr kumimoji="1" lang="en-US" altLang="ja-JP" sz="3400" dirty="0" err="1">
                <a:latin typeface="Times New Roman" panose="02020603050405020304" pitchFamily="18" charset="0"/>
                <a:cs typeface="Times New Roman" panose="02020603050405020304" pitchFamily="18" charset="0"/>
              </a:rPr>
              <a:t>sóc</a:t>
            </a:r>
            <a:r>
              <a:rPr kumimoji="1" lang="en-US" altLang="ja-JP" sz="3400" dirty="0">
                <a:latin typeface="Times New Roman" panose="02020603050405020304" pitchFamily="18" charset="0"/>
                <a:cs typeface="Times New Roman" panose="02020603050405020304" pitchFamily="18" charset="0"/>
              </a:rPr>
              <a:t> NCT (</a:t>
            </a:r>
            <a:r>
              <a:rPr kumimoji="1" lang="en-US" altLang="ja-JP" sz="3400" dirty="0" err="1">
                <a:latin typeface="Times New Roman" panose="02020603050405020304" pitchFamily="18" charset="0"/>
                <a:cs typeface="Times New Roman" panose="02020603050405020304" pitchFamily="18" charset="0"/>
              </a:rPr>
              <a:t>thiết</a:t>
            </a:r>
            <a:r>
              <a:rPr kumimoji="1" lang="en-US" altLang="ja-JP" sz="3400" dirty="0">
                <a:latin typeface="Times New Roman" panose="02020603050405020304" pitchFamily="18" charset="0"/>
                <a:cs typeface="Times New Roman" panose="02020603050405020304" pitchFamily="18" charset="0"/>
              </a:rPr>
              <a:t> </a:t>
            </a:r>
            <a:r>
              <a:rPr kumimoji="1" lang="en-US" altLang="ja-JP" sz="3400" dirty="0" err="1">
                <a:latin typeface="Times New Roman" panose="02020603050405020304" pitchFamily="18" charset="0"/>
                <a:cs typeface="Times New Roman" panose="02020603050405020304" pitchFamily="18" charset="0"/>
              </a:rPr>
              <a:t>bị</a:t>
            </a:r>
            <a:r>
              <a:rPr kumimoji="1" lang="en-US" altLang="ja-JP" sz="3400" dirty="0">
                <a:latin typeface="Times New Roman" panose="02020603050405020304" pitchFamily="18" charset="0"/>
                <a:cs typeface="Times New Roman" panose="02020603050405020304" pitchFamily="18" charset="0"/>
              </a:rPr>
              <a:t> robot </a:t>
            </a:r>
            <a:r>
              <a:rPr kumimoji="1" lang="en-US" altLang="ja-JP" sz="3400" dirty="0" err="1">
                <a:latin typeface="Times New Roman" panose="02020603050405020304" pitchFamily="18" charset="0"/>
                <a:cs typeface="Times New Roman" panose="02020603050405020304" pitchFamily="18" charset="0"/>
              </a:rPr>
              <a:t>chăm</a:t>
            </a:r>
            <a:r>
              <a:rPr kumimoji="1" lang="en-US" altLang="ja-JP" sz="3400" dirty="0">
                <a:latin typeface="Times New Roman" panose="02020603050405020304" pitchFamily="18" charset="0"/>
                <a:cs typeface="Times New Roman" panose="02020603050405020304" pitchFamily="18" charset="0"/>
              </a:rPr>
              <a:t> </a:t>
            </a:r>
            <a:r>
              <a:rPr kumimoji="1" lang="en-US" altLang="ja-JP" sz="3400" dirty="0" err="1">
                <a:latin typeface="Times New Roman" panose="02020603050405020304" pitchFamily="18" charset="0"/>
                <a:cs typeface="Times New Roman" panose="02020603050405020304" pitchFamily="18" charset="0"/>
              </a:rPr>
              <a:t>sóc</a:t>
            </a:r>
            <a:r>
              <a:rPr lang="en-US" altLang="ja-JP" sz="3400" dirty="0">
                <a:latin typeface="Times New Roman" panose="02020603050405020304" pitchFamily="18" charset="0"/>
                <a:cs typeface="Times New Roman" panose="02020603050405020304" pitchFamily="18" charset="0"/>
              </a:rPr>
              <a:t>)</a:t>
            </a:r>
            <a:endParaRPr lang="ja-JP" altLang="en-US" sz="3400" dirty="0">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pPr marL="342900" indent="-342900">
              <a:buFont typeface="+mj-lt"/>
              <a:buAutoNum type="arabicPeriod" startAt="2"/>
            </a:pPr>
            <a:r>
              <a:rPr kumimoji="1" lang="en-US" altLang="ja-JP" dirty="0">
                <a:latin typeface="Times New Roman" panose="02020603050405020304" pitchFamily="18" charset="0"/>
                <a:cs typeface="Times New Roman" panose="02020603050405020304" pitchFamily="18" charset="0"/>
              </a:rPr>
              <a:t>Robot </a:t>
            </a:r>
            <a:r>
              <a:rPr kumimoji="1" lang="en-US" altLang="ja-JP" dirty="0" err="1">
                <a:latin typeface="Times New Roman" panose="02020603050405020304" pitchFamily="18" charset="0"/>
                <a:cs typeface="Times New Roman" panose="02020603050405020304" pitchFamily="18" charset="0"/>
              </a:rPr>
              <a:t>chăm</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sóc</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là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gì</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8" name="テキスト プレースホルダー 2">
            <a:extLst>
              <a:ext uri="{FF2B5EF4-FFF2-40B4-BE49-F238E27FC236}">
                <a16:creationId xmlns:a16="http://schemas.microsoft.com/office/drawing/2014/main" id="{97415FB9-1959-4259-8AF3-5C78773B8A98}"/>
              </a:ext>
            </a:extLst>
          </p:cNvPr>
          <p:cNvSpPr txBox="1">
            <a:spLocks/>
          </p:cNvSpPr>
          <p:nvPr/>
        </p:nvSpPr>
        <p:spPr>
          <a:xfrm>
            <a:off x="988827" y="2051462"/>
            <a:ext cx="11880000" cy="5117069"/>
          </a:xfrm>
          <a:prstGeom prst="rect">
            <a:avLst/>
          </a:prstGeom>
        </p:spPr>
        <p:txBody>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en-US" altLang="ja-JP" sz="2400" b="1" dirty="0" err="1">
                <a:solidFill>
                  <a:schemeClr val="tx1"/>
                </a:solidFill>
                <a:latin typeface="Times New Roman" panose="02020603050405020304" pitchFamily="18" charset="0"/>
                <a:cs typeface="Times New Roman" panose="02020603050405020304" pitchFamily="18" charset="0"/>
              </a:rPr>
              <a:t>Một</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hệ</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thống</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thông</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minh</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có</a:t>
            </a:r>
            <a:r>
              <a:rPr lang="en-US" altLang="ja-JP" sz="2400" b="1" dirty="0">
                <a:solidFill>
                  <a:schemeClr val="tx1"/>
                </a:solidFill>
                <a:latin typeface="Times New Roman" panose="02020603050405020304" pitchFamily="18" charset="0"/>
                <a:cs typeface="Times New Roman" panose="02020603050405020304" pitchFamily="18" charset="0"/>
              </a:rPr>
              <a:t> 3 </a:t>
            </a:r>
            <a:r>
              <a:rPr lang="en-US" altLang="ja-JP" sz="2400" b="1" dirty="0" err="1">
                <a:solidFill>
                  <a:schemeClr val="tx1"/>
                </a:solidFill>
                <a:latin typeface="Times New Roman" panose="02020603050405020304" pitchFamily="18" charset="0"/>
                <a:cs typeface="Times New Roman" panose="02020603050405020304" pitchFamily="18" charset="0"/>
              </a:rPr>
              <a:t>công</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nghệ</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căn</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bản</a:t>
            </a:r>
            <a:r>
              <a:rPr lang="en-US" altLang="ja-JP" sz="2400" b="1" dirty="0">
                <a:solidFill>
                  <a:schemeClr val="tx1"/>
                </a:solidFill>
                <a:latin typeface="Times New Roman" panose="02020603050405020304" pitchFamily="18" charset="0"/>
                <a:cs typeface="Times New Roman" panose="02020603050405020304" pitchFamily="18" charset="0"/>
              </a:rPr>
              <a:t>.</a:t>
            </a:r>
          </a:p>
          <a:p>
            <a:pPr marL="914400" lvl="2" indent="-342900">
              <a:buFont typeface="Wingdings" panose="05000000000000000000" pitchFamily="2" charset="2"/>
              <a:buChar char="l"/>
            </a:pPr>
            <a:r>
              <a:rPr lang="en-US" altLang="ja-JP" sz="2800" b="1" dirty="0">
                <a:solidFill>
                  <a:schemeClr val="tx2"/>
                </a:solidFill>
                <a:latin typeface="Times New Roman" panose="02020603050405020304" pitchFamily="18" charset="0"/>
                <a:cs typeface="Times New Roman" panose="02020603050405020304" pitchFamily="18" charset="0"/>
              </a:rPr>
              <a:t>Thông tin </a:t>
            </a:r>
            <a:r>
              <a:rPr lang="en-US" altLang="ja-JP" sz="2800" b="1" dirty="0" err="1">
                <a:solidFill>
                  <a:schemeClr val="tx2"/>
                </a:solidFill>
                <a:latin typeface="Times New Roman" panose="02020603050405020304" pitchFamily="18" charset="0"/>
                <a:cs typeface="Times New Roman" panose="02020603050405020304" pitchFamily="18" charset="0"/>
              </a:rPr>
              <a:t>truy</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tìm</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hệ</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thống</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cảm</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biến</a:t>
            </a:r>
            <a:r>
              <a:rPr lang="en-US" altLang="ja-JP" sz="2800" b="1" dirty="0">
                <a:solidFill>
                  <a:schemeClr val="tx2"/>
                </a:solidFill>
                <a:latin typeface="Times New Roman" panose="02020603050405020304" pitchFamily="18" charset="0"/>
                <a:cs typeface="Times New Roman" panose="02020603050405020304" pitchFamily="18" charset="0"/>
              </a:rPr>
              <a:t>)</a:t>
            </a:r>
          </a:p>
          <a:p>
            <a:pPr marL="914400" lvl="2" indent="-342900">
              <a:buFont typeface="Wingdings" panose="05000000000000000000" pitchFamily="2" charset="2"/>
              <a:buChar char="l"/>
            </a:pPr>
            <a:r>
              <a:rPr lang="en-US" altLang="ja-JP" sz="2800" b="1" dirty="0" err="1">
                <a:solidFill>
                  <a:schemeClr val="tx2"/>
                </a:solidFill>
                <a:latin typeface="Times New Roman" panose="02020603050405020304" pitchFamily="18" charset="0"/>
                <a:cs typeface="Times New Roman" panose="02020603050405020304" pitchFamily="18" charset="0"/>
              </a:rPr>
              <a:t>Đưa</a:t>
            </a:r>
            <a:r>
              <a:rPr lang="en-US" altLang="ja-JP" sz="2800" b="1" dirty="0">
                <a:solidFill>
                  <a:schemeClr val="tx2"/>
                </a:solidFill>
                <a:latin typeface="Times New Roman" panose="02020603050405020304" pitchFamily="18" charset="0"/>
                <a:cs typeface="Times New Roman" panose="02020603050405020304" pitchFamily="18" charset="0"/>
              </a:rPr>
              <a:t> ra </a:t>
            </a:r>
            <a:r>
              <a:rPr lang="en-US" altLang="ja-JP" sz="2800" b="1" dirty="0" err="1">
                <a:solidFill>
                  <a:schemeClr val="tx2"/>
                </a:solidFill>
                <a:latin typeface="Times New Roman" panose="02020603050405020304" pitchFamily="18" charset="0"/>
                <a:cs typeface="Times New Roman" panose="02020603050405020304" pitchFamily="18" charset="0"/>
              </a:rPr>
              <a:t>nhận</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định</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hệ</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thống</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kiểm</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soát</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và</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thông</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minh</a:t>
            </a:r>
            <a:r>
              <a:rPr lang="en-US" altLang="ja-JP" sz="2800" b="1" dirty="0">
                <a:solidFill>
                  <a:schemeClr val="tx2"/>
                </a:solidFill>
                <a:latin typeface="Times New Roman" panose="02020603050405020304" pitchFamily="18" charset="0"/>
                <a:cs typeface="Times New Roman" panose="02020603050405020304" pitchFamily="18" charset="0"/>
              </a:rPr>
              <a:t>)</a:t>
            </a:r>
          </a:p>
          <a:p>
            <a:pPr marL="914400" lvl="2" indent="-342900">
              <a:buFont typeface="Wingdings" panose="05000000000000000000" pitchFamily="2" charset="2"/>
              <a:buChar char="l"/>
            </a:pPr>
            <a:r>
              <a:rPr lang="en-US" altLang="ja-JP" sz="2800" b="1" dirty="0" err="1">
                <a:solidFill>
                  <a:schemeClr val="tx2"/>
                </a:solidFill>
                <a:latin typeface="Times New Roman" panose="02020603050405020304" pitchFamily="18" charset="0"/>
                <a:cs typeface="Times New Roman" panose="02020603050405020304" pitchFamily="18" charset="0"/>
              </a:rPr>
              <a:t>Điều</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hành</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Hệ</a:t>
            </a:r>
            <a:r>
              <a:rPr lang="en-US" altLang="ja-JP" sz="2800" b="1" dirty="0">
                <a:solidFill>
                  <a:schemeClr val="tx2"/>
                </a:solidFill>
                <a:latin typeface="Times New Roman" panose="02020603050405020304" pitchFamily="18" charset="0"/>
                <a:cs typeface="Times New Roman" panose="02020603050405020304" pitchFamily="18" charset="0"/>
              </a:rPr>
              <a:t> </a:t>
            </a:r>
            <a:r>
              <a:rPr lang="en-US" altLang="ja-JP" sz="2800" b="1" dirty="0" err="1">
                <a:solidFill>
                  <a:schemeClr val="tx2"/>
                </a:solidFill>
                <a:latin typeface="Times New Roman" panose="02020603050405020304" pitchFamily="18" charset="0"/>
                <a:cs typeface="Times New Roman" panose="02020603050405020304" pitchFamily="18" charset="0"/>
              </a:rPr>
              <a:t>thống</a:t>
            </a:r>
            <a:r>
              <a:rPr lang="en-US" altLang="ja-JP" sz="2800" b="1" dirty="0">
                <a:solidFill>
                  <a:schemeClr val="tx2"/>
                </a:solidFill>
                <a:latin typeface="Times New Roman" panose="02020603050405020304" pitchFamily="18" charset="0"/>
                <a:cs typeface="Times New Roman" panose="02020603050405020304" pitchFamily="18" charset="0"/>
              </a:rPr>
              <a:t> drive)</a:t>
            </a:r>
          </a:p>
          <a:p>
            <a:endParaRPr lang="en-US" altLang="ja-JP" sz="2400" b="1" dirty="0">
              <a:latin typeface="Times New Roman" panose="02020603050405020304" pitchFamily="18" charset="0"/>
              <a:cs typeface="Times New Roman" panose="02020603050405020304" pitchFamily="18" charset="0"/>
            </a:endParaRPr>
          </a:p>
          <a:p>
            <a:endParaRPr lang="ja-JP" altLang="en-US" sz="24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B76F5D4C-76EE-4682-9A78-44C4EE2D07F7}"/>
              </a:ext>
            </a:extLst>
          </p:cNvPr>
          <p:cNvSpPr txBox="1"/>
          <p:nvPr/>
        </p:nvSpPr>
        <p:spPr>
          <a:xfrm>
            <a:off x="2404889" y="5206094"/>
            <a:ext cx="8631705" cy="1364827"/>
          </a:xfrm>
          <a:prstGeom prst="rect">
            <a:avLst/>
          </a:prstGeom>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spAutoFit/>
          </a:bodyPr>
          <a:lstStyle/>
          <a:p>
            <a:r>
              <a:rPr lang="en-US" altLang="ja-JP" sz="2600" b="1" dirty="0" err="1">
                <a:latin typeface="Times New Roman" panose="02020603050405020304" pitchFamily="18" charset="0"/>
                <a:cs typeface="Times New Roman" panose="02020603050405020304" pitchFamily="18" charset="0"/>
              </a:rPr>
              <a:t>Một</a:t>
            </a:r>
            <a:r>
              <a:rPr lang="en-US" altLang="ja-JP" sz="2600" b="1" dirty="0">
                <a:latin typeface="Times New Roman" panose="02020603050405020304" pitchFamily="18" charset="0"/>
                <a:cs typeface="Times New Roman" panose="02020603050405020304" pitchFamily="18" charset="0"/>
              </a:rPr>
              <a:t> </a:t>
            </a:r>
            <a:r>
              <a:rPr lang="en-US" altLang="ja-JP" sz="2600" b="1" dirty="0" err="1">
                <a:latin typeface="Times New Roman" panose="02020603050405020304" pitchFamily="18" charset="0"/>
                <a:cs typeface="Times New Roman" panose="02020603050405020304" pitchFamily="18" charset="0"/>
              </a:rPr>
              <a:t>thiết</a:t>
            </a:r>
            <a:r>
              <a:rPr lang="en-US" altLang="ja-JP" sz="2600" b="1" dirty="0">
                <a:latin typeface="Times New Roman" panose="02020603050405020304" pitchFamily="18" charset="0"/>
                <a:cs typeface="Times New Roman" panose="02020603050405020304" pitchFamily="18" charset="0"/>
              </a:rPr>
              <a:t> </a:t>
            </a:r>
            <a:r>
              <a:rPr lang="en-US" altLang="ja-JP" sz="2600" b="1" dirty="0" err="1">
                <a:latin typeface="Times New Roman" panose="02020603050405020304" pitchFamily="18" charset="0"/>
                <a:cs typeface="Times New Roman" panose="02020603050405020304" pitchFamily="18" charset="0"/>
              </a:rPr>
              <a:t>bị</a:t>
            </a:r>
            <a:r>
              <a:rPr lang="en-US" altLang="ja-JP" sz="2600" b="1" dirty="0">
                <a:latin typeface="Times New Roman" panose="02020603050405020304" pitchFamily="18" charset="0"/>
                <a:cs typeface="Times New Roman" panose="02020603050405020304" pitchFamily="18" charset="0"/>
              </a:rPr>
              <a:t> </a:t>
            </a:r>
            <a:r>
              <a:rPr lang="en-US" altLang="ja-JP" sz="2600" b="1" dirty="0" err="1">
                <a:latin typeface="Times New Roman" panose="02020603050405020304" pitchFamily="18" charset="0"/>
                <a:cs typeface="Times New Roman" panose="02020603050405020304" pitchFamily="18" charset="0"/>
              </a:rPr>
              <a:t>áp</a:t>
            </a:r>
            <a:r>
              <a:rPr lang="en-US" altLang="ja-JP" sz="2600" b="1" dirty="0">
                <a:latin typeface="Times New Roman" panose="02020603050405020304" pitchFamily="18" charset="0"/>
                <a:cs typeface="Times New Roman" panose="02020603050405020304" pitchFamily="18" charset="0"/>
              </a:rPr>
              <a:t> </a:t>
            </a:r>
            <a:r>
              <a:rPr lang="en-US" altLang="ja-JP" sz="2600" b="1" dirty="0" err="1">
                <a:latin typeface="Times New Roman" panose="02020603050405020304" pitchFamily="18" charset="0"/>
                <a:cs typeface="Times New Roman" panose="02020603050405020304" pitchFamily="18" charset="0"/>
              </a:rPr>
              <a:t>dụng</a:t>
            </a:r>
            <a:r>
              <a:rPr lang="en-US" altLang="ja-JP" sz="2600" b="1" dirty="0">
                <a:latin typeface="Times New Roman" panose="02020603050405020304" pitchFamily="18" charset="0"/>
                <a:cs typeface="Times New Roman" panose="02020603050405020304" pitchFamily="18" charset="0"/>
              </a:rPr>
              <a:t> </a:t>
            </a:r>
            <a:r>
              <a:rPr lang="en-US" altLang="ja-JP" sz="2600" b="1" u="sng" dirty="0" err="1">
                <a:latin typeface="Times New Roman" panose="02020603050405020304" pitchFamily="18" charset="0"/>
                <a:cs typeface="Times New Roman" panose="02020603050405020304" pitchFamily="18" charset="0"/>
              </a:rPr>
              <a:t>công</a:t>
            </a:r>
            <a:r>
              <a:rPr lang="en-US" altLang="ja-JP" sz="2600" b="1" u="sng" dirty="0">
                <a:latin typeface="Times New Roman" panose="02020603050405020304" pitchFamily="18" charset="0"/>
                <a:cs typeface="Times New Roman" panose="02020603050405020304" pitchFamily="18" charset="0"/>
              </a:rPr>
              <a:t> </a:t>
            </a:r>
            <a:r>
              <a:rPr lang="en-US" altLang="ja-JP" sz="2600" b="1" u="sng" dirty="0" err="1">
                <a:latin typeface="Times New Roman" panose="02020603050405020304" pitchFamily="18" charset="0"/>
                <a:cs typeface="Times New Roman" panose="02020603050405020304" pitchFamily="18" charset="0"/>
              </a:rPr>
              <a:t>nghệ</a:t>
            </a:r>
            <a:r>
              <a:rPr lang="en-US" altLang="ja-JP" sz="2600" b="1" u="sng" dirty="0">
                <a:latin typeface="Times New Roman" panose="02020603050405020304" pitchFamily="18" charset="0"/>
                <a:cs typeface="Times New Roman" panose="02020603050405020304" pitchFamily="18" charset="0"/>
              </a:rPr>
              <a:t> robot </a:t>
            </a:r>
            <a:r>
              <a:rPr lang="en-US" altLang="ja-JP" sz="2600" b="1" dirty="0" err="1">
                <a:latin typeface="Times New Roman" panose="02020603050405020304" pitchFamily="18" charset="0"/>
                <a:cs typeface="Times New Roman" panose="02020603050405020304" pitchFamily="18" charset="0"/>
              </a:rPr>
              <a:t>giúp</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hỗ</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trợ</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sự</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độc</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lập</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của</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nguồi</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sử</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dụng</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1"/>
                </a:solidFill>
                <a:latin typeface="Times New Roman" panose="02020603050405020304" pitchFamily="18" charset="0"/>
                <a:cs typeface="Times New Roman" panose="02020603050405020304" pitchFamily="18" charset="0"/>
              </a:rPr>
              <a:t>và</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giảm</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gánh</a:t>
            </a:r>
            <a:r>
              <a:rPr lang="en-US" altLang="ja-JP" sz="2600" b="1" u="sng" dirty="0">
                <a:solidFill>
                  <a:schemeClr val="tx2"/>
                </a:solidFill>
                <a:latin typeface="Times New Roman" panose="02020603050405020304" pitchFamily="18" charset="0"/>
                <a:cs typeface="Times New Roman" panose="02020603050405020304" pitchFamily="18" charset="0"/>
              </a:rPr>
              <a:t> năng </a:t>
            </a:r>
            <a:r>
              <a:rPr lang="en-US" altLang="ja-JP" sz="2600" b="1" u="sng" dirty="0" err="1">
                <a:solidFill>
                  <a:schemeClr val="tx2"/>
                </a:solidFill>
                <a:latin typeface="Times New Roman" panose="02020603050405020304" pitchFamily="18" charset="0"/>
                <a:cs typeface="Times New Roman" panose="02020603050405020304" pitchFamily="18" charset="0"/>
              </a:rPr>
              <a:t>cho</a:t>
            </a:r>
            <a:r>
              <a:rPr lang="en-US" altLang="ja-JP" sz="2600" b="1" u="sng" dirty="0">
                <a:solidFill>
                  <a:schemeClr val="tx2"/>
                </a:solidFill>
                <a:latin typeface="Times New Roman" panose="02020603050405020304" pitchFamily="18" charset="0"/>
                <a:cs typeface="Times New Roman" panose="02020603050405020304" pitchFamily="18" charset="0"/>
              </a:rPr>
              <a:t> người </a:t>
            </a:r>
            <a:r>
              <a:rPr lang="en-US" altLang="ja-JP" sz="2600" b="1" u="sng" dirty="0" err="1">
                <a:solidFill>
                  <a:schemeClr val="tx2"/>
                </a:solidFill>
                <a:latin typeface="Times New Roman" panose="02020603050405020304" pitchFamily="18" charset="0"/>
                <a:cs typeface="Times New Roman" panose="02020603050405020304" pitchFamily="18" charset="0"/>
              </a:rPr>
              <a:t>chăm</a:t>
            </a:r>
            <a:r>
              <a:rPr lang="en-US" altLang="ja-JP" sz="2600" b="1" u="sng" dirty="0">
                <a:solidFill>
                  <a:schemeClr val="tx2"/>
                </a:solidFill>
                <a:latin typeface="Times New Roman" panose="02020603050405020304" pitchFamily="18" charset="0"/>
                <a:cs typeface="Times New Roman" panose="02020603050405020304" pitchFamily="18" charset="0"/>
              </a:rPr>
              <a:t> </a:t>
            </a:r>
            <a:r>
              <a:rPr lang="en-US" altLang="ja-JP" sz="2600" b="1" u="sng" dirty="0" err="1">
                <a:solidFill>
                  <a:schemeClr val="tx2"/>
                </a:solidFill>
                <a:latin typeface="Times New Roman" panose="02020603050405020304" pitchFamily="18" charset="0"/>
                <a:cs typeface="Times New Roman" panose="02020603050405020304" pitchFamily="18" charset="0"/>
              </a:rPr>
              <a:t>sóc</a:t>
            </a:r>
            <a:r>
              <a:rPr lang="en-US" altLang="ja-JP" sz="2600" b="1" dirty="0">
                <a:latin typeface="Times New Roman" panose="02020603050405020304" pitchFamily="18" charset="0"/>
                <a:cs typeface="Times New Roman" panose="02020603050405020304" pitchFamily="18" charset="0"/>
              </a:rPr>
              <a:t>.</a:t>
            </a:r>
            <a:endParaRPr kumimoji="1" lang="ja-JP" alt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573795"/>
      </p:ext>
    </p:extLst>
  </p:cSld>
  <p:clrMapOvr>
    <a:masterClrMapping/>
  </p:clrMapOvr>
</p:sld>
</file>

<file path=ppt/theme/theme1.xml><?xml version="1.0" encoding="utf-8"?>
<a:theme xmlns:a="http://schemas.openxmlformats.org/drawingml/2006/main" name="Office テーマ">
  <a:themeElements>
    <a:clrScheme name="MRI2021">
      <a:dk1>
        <a:srgbClr val="000000"/>
      </a:dk1>
      <a:lt1>
        <a:srgbClr val="FFFFFF"/>
      </a:lt1>
      <a:dk2>
        <a:srgbClr val="003B83"/>
      </a:dk2>
      <a:lt2>
        <a:srgbClr val="E2ECFD"/>
      </a:lt2>
      <a:accent1>
        <a:srgbClr val="003B83"/>
      </a:accent1>
      <a:accent2>
        <a:srgbClr val="3C82F5"/>
      </a:accent2>
      <a:accent3>
        <a:srgbClr val="329B73"/>
      </a:accent3>
      <a:accent4>
        <a:srgbClr val="DCA000"/>
      </a:accent4>
      <a:accent5>
        <a:srgbClr val="595757"/>
      </a:accent5>
      <a:accent6>
        <a:srgbClr val="DC003C"/>
      </a:accent6>
      <a:hlink>
        <a:srgbClr val="003B83"/>
      </a:hlink>
      <a:folHlink>
        <a:srgbClr val="3C82F5"/>
      </a:folHlink>
    </a:clrScheme>
    <a:fontScheme name="MRI_2021">
      <a:majorFont>
        <a:latin typeface="BIZ UDPゴシック"/>
        <a:ea typeface="BIZ UDPゴシック"/>
        <a:cs typeface="ＭＳ Ｐゴシック"/>
      </a:majorFont>
      <a:minorFont>
        <a:latin typeface="BIZ UDPゴシック"/>
        <a:ea typeface="BIZ UDPゴシック"/>
        <a:cs typeface="ＭＳ Ｐゴシック"/>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2ECFD"/>
        </a:solidFill>
        <a:ln>
          <a:noFill/>
        </a:ln>
      </a:spPr>
      <a:bodyPr lIns="108000" tIns="108000" rIns="108000" bIns="108000" rtlCol="0" anchor="ctr">
        <a:spAutoFit/>
      </a:bodyPr>
      <a:lstStyle>
        <a:defPPr algn="l">
          <a:defRPr kumimoji="1"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cap="sq">
          <a:solidFill>
            <a:srgbClr val="3C82F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defTabSz="685800" fontAlgn="ctr">
          <a:lnSpc>
            <a:spcPct val="120000"/>
          </a:lnSpc>
          <a:spcAft>
            <a:spcPts val="1200"/>
          </a:spcAft>
          <a:buClr>
            <a:srgbClr val="003B83"/>
          </a:buClr>
          <a:buSzPct val="100000"/>
          <a:defRPr kumimoji="1" sz="3200" dirty="0" smtClean="0">
            <a:solidFill>
              <a:srgbClr val="000000"/>
            </a:solidFill>
          </a:defRPr>
        </a:defPPr>
      </a:lstStyle>
    </a:txDef>
  </a:objectDefaults>
  <a:extraClrSchemeLst/>
  <a:extLst>
    <a:ext uri="{05A4C25C-085E-4340-85A3-A5531E510DB2}">
      <thm15:themeFamily xmlns:thm15="http://schemas.microsoft.com/office/thememl/2012/main" name="プレゼンテーション12" id="{567F7D27-8081-473A-BCDD-955915F12340}" vid="{2E0CB000-34C3-439A-93BD-1BA7339B59F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RI2021">
    <a:dk1>
      <a:srgbClr val="000000"/>
    </a:dk1>
    <a:lt1>
      <a:srgbClr val="FFFFFF"/>
    </a:lt1>
    <a:dk2>
      <a:srgbClr val="003B83"/>
    </a:dk2>
    <a:lt2>
      <a:srgbClr val="E2ECFD"/>
    </a:lt2>
    <a:accent1>
      <a:srgbClr val="003B83"/>
    </a:accent1>
    <a:accent2>
      <a:srgbClr val="3C82F5"/>
    </a:accent2>
    <a:accent3>
      <a:srgbClr val="329B73"/>
    </a:accent3>
    <a:accent4>
      <a:srgbClr val="DCA000"/>
    </a:accent4>
    <a:accent5>
      <a:srgbClr val="595757"/>
    </a:accent5>
    <a:accent6>
      <a:srgbClr val="DC003C"/>
    </a:accent6>
    <a:hlink>
      <a:srgbClr val="003B83"/>
    </a:hlink>
    <a:folHlink>
      <a:srgbClr val="3C82F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5E8F811044E854F840DC4B718BB3FEF" ma:contentTypeVersion="11" ma:contentTypeDescription="新しいドキュメントを作成します。" ma:contentTypeScope="" ma:versionID="a047b6b1db50546429daf05d1868669b">
  <xsd:schema xmlns:xsd="http://www.w3.org/2001/XMLSchema" xmlns:xs="http://www.w3.org/2001/XMLSchema" xmlns:p="http://schemas.microsoft.com/office/2006/metadata/properties" xmlns:ns2="175f2ccd-4cc6-4302-820c-85a23f5d4851" xmlns:ns3="2b71a64b-f776-4166-a85e-48ea799cfaab" targetNamespace="http://schemas.microsoft.com/office/2006/metadata/properties" ma:root="true" ma:fieldsID="978a9253d14799c37fc520f22ea7fb95" ns2:_="" ns3:_="">
    <xsd:import namespace="175f2ccd-4cc6-4302-820c-85a23f5d4851"/>
    <xsd:import namespace="2b71a64b-f776-4166-a85e-48ea799cfa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f2ccd-4cc6-4302-820c-85a23f5d4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71a64b-f776-4166-a85e-48ea799cfaab"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794B78-85E1-4AC5-83D6-F57589E8CA0E}">
  <ds:schemaRefs>
    <ds:schemaRef ds:uri="http://schemas.microsoft.com/sharepoint/v3/contenttype/forms"/>
  </ds:schemaRefs>
</ds:datastoreItem>
</file>

<file path=customXml/itemProps2.xml><?xml version="1.0" encoding="utf-8"?>
<ds:datastoreItem xmlns:ds="http://schemas.openxmlformats.org/officeDocument/2006/customXml" ds:itemID="{82FE7DA0-0AD3-4A48-8B55-7F80245D2470}">
  <ds:schemaRefs>
    <ds:schemaRef ds:uri="http://purl.org/dc/elements/1.1/"/>
    <ds:schemaRef ds:uri="http://schemas.microsoft.com/office/2006/metadata/properties"/>
    <ds:schemaRef ds:uri="175f2ccd-4cc6-4302-820c-85a23f5d4851"/>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b71a64b-f776-4166-a85e-48ea799cfaab"/>
    <ds:schemaRef ds:uri="http://www.w3.org/XML/1998/namespace"/>
  </ds:schemaRefs>
</ds:datastoreItem>
</file>

<file path=customXml/itemProps3.xml><?xml version="1.0" encoding="utf-8"?>
<ds:datastoreItem xmlns:ds="http://schemas.openxmlformats.org/officeDocument/2006/customXml" ds:itemID="{A34FAC34-3DAC-4970-A529-FD2DFDF3E41B}">
  <ds:schemaRefs>
    <ds:schemaRef ds:uri="175f2ccd-4cc6-4302-820c-85a23f5d4851"/>
    <ds:schemaRef ds:uri="2b71a64b-f776-4166-a85e-48ea799cfa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2407</TotalTime>
  <Words>8708</Words>
  <Application>Microsoft Office PowerPoint</Application>
  <PresentationFormat>Custom</PresentationFormat>
  <Paragraphs>502</Paragraphs>
  <Slides>32</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BIZ UDPゴシック</vt:lpstr>
      <vt:lpstr>Meiryo UI</vt:lpstr>
      <vt:lpstr>ＭＳ ゴシック</vt:lpstr>
      <vt:lpstr>游ゴシック</vt:lpstr>
      <vt:lpstr>Arial</vt:lpstr>
      <vt:lpstr>Calibri</vt:lpstr>
      <vt:lpstr>Times New Roman</vt:lpstr>
      <vt:lpstr>Wingdings</vt:lpstr>
      <vt:lpstr>Office テーマ</vt:lpstr>
      <vt:lpstr>Đổi mới công nghệ trong  xã hội già ở Nhật Bản </vt:lpstr>
      <vt:lpstr>Nội dung</vt:lpstr>
      <vt:lpstr>Giới thiệu</vt:lpstr>
      <vt:lpstr>Giới thiệu</vt:lpstr>
      <vt:lpstr>1. Giới thiệu</vt:lpstr>
      <vt:lpstr>Giới thiệu</vt:lpstr>
      <vt:lpstr>Giới thiệu</vt:lpstr>
      <vt:lpstr>Rô bốt chăm sóc NCT là gì?</vt:lpstr>
      <vt:lpstr>Robot chăm sóc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Robot chăm sóc NCT là gì?</vt:lpstr>
      <vt:lpstr>3. Sử dụng hiệu quả các thiết bị công nghệ </vt:lpstr>
      <vt:lpstr>PowerPoint Presentation</vt:lpstr>
      <vt:lpstr>PowerPoint Presentation</vt:lpstr>
      <vt:lpstr>PowerPoint Presentation</vt:lpstr>
      <vt:lpstr>PowerPoint Presentation</vt:lpstr>
      <vt:lpstr>PowerPoint Presentation</vt:lpstr>
    </vt:vector>
  </TitlesOfParts>
  <Company>Mitsubishi Research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B31 小林 郁依</dc:creator>
  <cp:lastModifiedBy>HRO ヴー キムチ</cp:lastModifiedBy>
  <cp:revision>62</cp:revision>
  <dcterms:created xsi:type="dcterms:W3CDTF">2021-10-20T04:37:54Z</dcterms:created>
  <dcterms:modified xsi:type="dcterms:W3CDTF">2021-11-17T18:52:56Z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0x010100F5E8F811044E854F840DC4B718BB3FEF</vt:lpwstr>
  </property>
</Properties>
</file>