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3" r:id="rId4"/>
  </p:sldMasterIdLst>
  <p:notesMasterIdLst>
    <p:notesMasterId r:id="rId31"/>
  </p:notesMasterIdLst>
  <p:sldIdLst>
    <p:sldId id="305" r:id="rId5"/>
    <p:sldId id="2365" r:id="rId6"/>
    <p:sldId id="307" r:id="rId7"/>
    <p:sldId id="327" r:id="rId8"/>
    <p:sldId id="315" r:id="rId9"/>
    <p:sldId id="310" r:id="rId10"/>
    <p:sldId id="2367" r:id="rId11"/>
    <p:sldId id="329" r:id="rId12"/>
    <p:sldId id="331" r:id="rId13"/>
    <p:sldId id="316" r:id="rId14"/>
    <p:sldId id="317" r:id="rId15"/>
    <p:sldId id="338" r:id="rId16"/>
    <p:sldId id="328" r:id="rId17"/>
    <p:sldId id="333" r:id="rId18"/>
    <p:sldId id="335" r:id="rId19"/>
    <p:sldId id="336" r:id="rId20"/>
    <p:sldId id="337" r:id="rId21"/>
    <p:sldId id="332" r:id="rId22"/>
    <p:sldId id="334" r:id="rId23"/>
    <p:sldId id="2364" r:id="rId24"/>
    <p:sldId id="321" r:id="rId25"/>
    <p:sldId id="308" r:id="rId26"/>
    <p:sldId id="2370" r:id="rId27"/>
    <p:sldId id="319" r:id="rId28"/>
    <p:sldId id="311" r:id="rId29"/>
    <p:sldId id="314" r:id="rId30"/>
  </p:sldIdLst>
  <p:sldSz cx="1346358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 id="3" name="GBU ブーティゴック ハー" initials="Gブハ" lastIdx="19" clrIdx="2">
    <p:extLst>
      <p:ext uri="{19B8F6BF-5375-455C-9EA6-DF929625EA0E}">
        <p15:presenceInfo xmlns:p15="http://schemas.microsoft.com/office/powerpoint/2012/main" userId="S::ha_vuthingoc@mri.co.jp::e5142f48-481e-49ae-b651-18d9dee646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2F5"/>
    <a:srgbClr val="DC003C"/>
    <a:srgbClr val="003B83"/>
    <a:srgbClr val="595757"/>
    <a:srgbClr val="DCA000"/>
    <a:srgbClr val="939292"/>
    <a:srgbClr val="7ABEA4"/>
    <a:srgbClr val="329B73"/>
    <a:srgbClr val="80AEF8"/>
    <a:srgbClr val="E2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varScale="1">
        <p:scale>
          <a:sx n="42" d="100"/>
          <a:sy n="42" d="100"/>
        </p:scale>
        <p:origin x="67" y="1013"/>
      </p:cViewPr>
      <p:guideLst/>
    </p:cSldViewPr>
  </p:slideViewPr>
  <p:notesTextViewPr>
    <p:cViewPr>
      <p:scale>
        <a:sx n="1" d="1"/>
        <a:sy n="1" d="1"/>
      </p:scale>
      <p:origin x="0" y="0"/>
    </p:cViewPr>
  </p:notesTextViewPr>
  <p:sorterViewPr>
    <p:cViewPr>
      <p:scale>
        <a:sx n="100" d="100"/>
        <a:sy n="100" d="100"/>
      </p:scale>
      <p:origin x="0" y="-4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281894951114228E-2"/>
          <c:y val="5.8636858267671677E-2"/>
          <c:w val="0.96771810504888578"/>
          <c:h val="0.83905103009204363"/>
        </c:manualLayout>
      </c:layout>
      <c:barChart>
        <c:barDir val="col"/>
        <c:grouping val="stacked"/>
        <c:varyColors val="0"/>
        <c:ser>
          <c:idx val="0"/>
          <c:order val="0"/>
          <c:tx>
            <c:strRef>
              <c:f>Sheet1!$B$1</c:f>
              <c:strCache>
                <c:ptCount val="1"/>
                <c:pt idx="0">
                  <c:v>Insurance Benefits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Sheet1!$B$2:$B$20</c:f>
              <c:numCache>
                <c:formatCode>0.0_ </c:formatCode>
                <c:ptCount val="19"/>
                <c:pt idx="0">
                  <c:v>3.6</c:v>
                </c:pt>
                <c:pt idx="1">
                  <c:v>4.5999999999999996</c:v>
                </c:pt>
                <c:pt idx="2">
                  <c:v>5.2</c:v>
                </c:pt>
                <c:pt idx="3">
                  <c:v>5.7</c:v>
                </c:pt>
                <c:pt idx="4">
                  <c:v>6.2</c:v>
                </c:pt>
                <c:pt idx="5">
                  <c:v>6.4</c:v>
                </c:pt>
                <c:pt idx="6">
                  <c:v>6.4</c:v>
                </c:pt>
                <c:pt idx="7">
                  <c:v>6.7</c:v>
                </c:pt>
                <c:pt idx="8">
                  <c:v>6.9</c:v>
                </c:pt>
                <c:pt idx="9">
                  <c:v>7.4</c:v>
                </c:pt>
                <c:pt idx="10">
                  <c:v>7.8</c:v>
                </c:pt>
                <c:pt idx="11">
                  <c:v>8.1999999999999993</c:v>
                </c:pt>
                <c:pt idx="12">
                  <c:v>8.8000000000000007</c:v>
                </c:pt>
                <c:pt idx="13">
                  <c:v>9.1999999999999993</c:v>
                </c:pt>
                <c:pt idx="14">
                  <c:v>9.6</c:v>
                </c:pt>
                <c:pt idx="15">
                  <c:v>9.8000000000000007</c:v>
                </c:pt>
                <c:pt idx="16">
                  <c:v>10</c:v>
                </c:pt>
                <c:pt idx="17">
                  <c:v>10.199999999999999</c:v>
                </c:pt>
                <c:pt idx="18">
                  <c:v>10.4</c:v>
                </c:pt>
              </c:numCache>
            </c:numRef>
          </c:val>
          <c:extLst>
            <c:ext xmlns:c16="http://schemas.microsoft.com/office/drawing/2014/chart" uri="{C3380CC4-5D6E-409C-BE32-E72D297353CC}">
              <c16:uniqueId val="{00000000-56E8-4C50-AE77-878E3C2A5C71}"/>
            </c:ext>
          </c:extLst>
        </c:ser>
        <c:ser>
          <c:idx val="1"/>
          <c:order val="1"/>
          <c:tx>
            <c:strRef>
              <c:f>Sheet1!$C$1</c:f>
              <c:strCache>
                <c:ptCount val="1"/>
                <c:pt idx="0">
                  <c:v>Community Support Projects</c:v>
                </c:pt>
              </c:strCache>
            </c:strRef>
          </c:tx>
          <c:spPr>
            <a:solidFill>
              <a:srgbClr val="DCA000"/>
            </a:solidFill>
            <a:ln>
              <a:noFill/>
            </a:ln>
            <a:effectLst/>
          </c:spPr>
          <c:invertIfNegative val="0"/>
          <c:dLbls>
            <c:dLbl>
              <c:idx val="6"/>
              <c:layout>
                <c:manualLayout>
                  <c:x val="0"/>
                  <c:y val="6.7187727638613762E-2"/>
                </c:manualLayout>
              </c:layout>
              <c:showLegendKey val="0"/>
              <c:showVal val="1"/>
              <c:showCatName val="0"/>
              <c:showSerName val="0"/>
              <c:showPercent val="0"/>
              <c:showBubbleSize val="0"/>
              <c:extLst>
                <c:ext xmlns:c15="http://schemas.microsoft.com/office/drawing/2012/chart" uri="{CE6537A1-D6FC-4f65-9D91-7224C49458BB}">
                  <c15:layout>
                    <c:manualLayout>
                      <c:w val="3.3653907263617867E-2"/>
                      <c:h val="7.5973815099047978E-2"/>
                    </c:manualLayout>
                  </c15:layout>
                </c:ext>
                <c:ext xmlns:c16="http://schemas.microsoft.com/office/drawing/2014/chart" uri="{C3380CC4-5D6E-409C-BE32-E72D297353CC}">
                  <c16:uniqueId val="{00000014-8F83-4EFD-A2EE-F4E591AB1384}"/>
                </c:ext>
              </c:extLst>
            </c:dLbl>
            <c:dLbl>
              <c:idx val="7"/>
              <c:layout>
                <c:manualLayout>
                  <c:x val="1.0690146857255081E-3"/>
                  <c:y val="7.7524301121477526E-2"/>
                </c:manualLayout>
              </c:layout>
              <c:showLegendKey val="0"/>
              <c:showVal val="1"/>
              <c:showCatName val="0"/>
              <c:showSerName val="0"/>
              <c:showPercent val="0"/>
              <c:showBubbleSize val="0"/>
              <c:extLst>
                <c:ext xmlns:c15="http://schemas.microsoft.com/office/drawing/2012/chart" uri="{CE6537A1-D6FC-4f65-9D91-7224C49458BB}">
                  <c15:layout>
                    <c:manualLayout>
                      <c:w val="3.5792020812767666E-2"/>
                      <c:h val="7.5973815099047978E-2"/>
                    </c:manualLayout>
                  </c15:layout>
                </c:ext>
                <c:ext xmlns:c16="http://schemas.microsoft.com/office/drawing/2014/chart" uri="{C3380CC4-5D6E-409C-BE32-E72D297353CC}">
                  <c16:uniqueId val="{00000015-8F83-4EFD-A2EE-F4E591AB1384}"/>
                </c:ext>
              </c:extLst>
            </c:dLbl>
            <c:dLbl>
              <c:idx val="8"/>
              <c:layout>
                <c:manualLayout>
                  <c:x val="1.6035851618623508E-3"/>
                  <c:y val="7.2356014380045686E-2"/>
                </c:manualLayout>
              </c:layout>
              <c:showLegendKey val="0"/>
              <c:showVal val="1"/>
              <c:showCatName val="0"/>
              <c:showSerName val="0"/>
              <c:showPercent val="0"/>
              <c:showBubbleSize val="0"/>
              <c:extLst>
                <c:ext xmlns:c15="http://schemas.microsoft.com/office/drawing/2012/chart" uri="{CE6537A1-D6FC-4f65-9D91-7224C49458BB}">
                  <c15:layout>
                    <c:manualLayout>
                      <c:w val="3.1697533366145801E-2"/>
                      <c:h val="7.5973815099047978E-2"/>
                    </c:manualLayout>
                  </c15:layout>
                </c:ext>
                <c:ext xmlns:c16="http://schemas.microsoft.com/office/drawing/2014/chart" uri="{C3380CC4-5D6E-409C-BE32-E72D297353CC}">
                  <c16:uniqueId val="{00000016-8F83-4EFD-A2EE-F4E591AB1384}"/>
                </c:ext>
              </c:extLst>
            </c:dLbl>
            <c:dLbl>
              <c:idx val="9"/>
              <c:layout>
                <c:manualLayout>
                  <c:x val="1.0690988634242966E-3"/>
                  <c:y val="8.7860874604341249E-2"/>
                </c:manualLayout>
              </c:layout>
              <c:showLegendKey val="0"/>
              <c:showVal val="1"/>
              <c:showCatName val="0"/>
              <c:showSerName val="0"/>
              <c:showPercent val="0"/>
              <c:showBubbleSize val="0"/>
              <c:extLst>
                <c:ext xmlns:c15="http://schemas.microsoft.com/office/drawing/2012/chart" uri="{CE6537A1-D6FC-4f65-9D91-7224C49458BB}">
                  <c15:layout>
                    <c:manualLayout>
                      <c:w val="3.2766590140720704E-2"/>
                      <c:h val="7.5973815099047978E-2"/>
                    </c:manualLayout>
                  </c15:layout>
                </c:ext>
                <c:ext xmlns:c16="http://schemas.microsoft.com/office/drawing/2014/chart" uri="{C3380CC4-5D6E-409C-BE32-E72D297353CC}">
                  <c16:uniqueId val="{00000017-8F83-4EFD-A2EE-F4E591AB1384}"/>
                </c:ext>
              </c:extLst>
            </c:dLbl>
            <c:dLbl>
              <c:idx val="10"/>
              <c:layout>
                <c:manualLayout>
                  <c:x val="1.0690567745748232E-3"/>
                  <c:y val="6.7187727638613859E-2"/>
                </c:manualLayout>
              </c:layout>
              <c:showLegendKey val="0"/>
              <c:showVal val="1"/>
              <c:showCatName val="0"/>
              <c:showSerName val="0"/>
              <c:showPercent val="0"/>
              <c:showBubbleSize val="0"/>
              <c:extLst>
                <c:ext xmlns:c15="http://schemas.microsoft.com/office/drawing/2012/chart" uri="{CE6537A1-D6FC-4f65-9D91-7224C49458BB}">
                  <c15:layout>
                    <c:manualLayout>
                      <c:w val="3.4904703689870503E-2"/>
                      <c:h val="7.5973815099047978E-2"/>
                    </c:manualLayout>
                  </c15:layout>
                </c:ext>
                <c:ext xmlns:c16="http://schemas.microsoft.com/office/drawing/2014/chart" uri="{C3380CC4-5D6E-409C-BE32-E72D297353CC}">
                  <c16:uniqueId val="{00000018-8F83-4EFD-A2EE-F4E591AB1384}"/>
                </c:ext>
              </c:extLst>
            </c:dLbl>
            <c:dLbl>
              <c:idx val="11"/>
              <c:layout>
                <c:manualLayout>
                  <c:x val="1.6035851618623506E-3"/>
                  <c:y val="7.7524301121477526E-2"/>
                </c:manualLayout>
              </c:layout>
              <c:showLegendKey val="0"/>
              <c:showVal val="1"/>
              <c:showCatName val="0"/>
              <c:showSerName val="0"/>
              <c:showPercent val="0"/>
              <c:showBubbleSize val="0"/>
              <c:extLst>
                <c:ext xmlns:c15="http://schemas.microsoft.com/office/drawing/2012/chart" uri="{CE6537A1-D6FC-4f65-9D91-7224C49458BB}">
                  <c15:layout>
                    <c:manualLayout>
                      <c:w val="3.1697533366145801E-2"/>
                      <c:h val="7.5973815099047978E-2"/>
                    </c:manualLayout>
                  </c15:layout>
                </c:ext>
                <c:ext xmlns:c16="http://schemas.microsoft.com/office/drawing/2014/chart" uri="{C3380CC4-5D6E-409C-BE32-E72D297353CC}">
                  <c16:uniqueId val="{00000019-8F83-4EFD-A2EE-F4E591AB1384}"/>
                </c:ext>
              </c:extLst>
            </c:dLbl>
            <c:dLbl>
              <c:idx val="12"/>
              <c:layout>
                <c:manualLayout>
                  <c:x val="5.3452838728737084E-4"/>
                  <c:y val="7.7524301121477526E-2"/>
                </c:manualLayout>
              </c:layout>
              <c:showLegendKey val="0"/>
              <c:showVal val="1"/>
              <c:showCatName val="0"/>
              <c:showSerName val="0"/>
              <c:showPercent val="0"/>
              <c:showBubbleSize val="0"/>
              <c:extLst>
                <c:ext xmlns:c15="http://schemas.microsoft.com/office/drawing/2012/chart" uri="{CE6537A1-D6FC-4f65-9D91-7224C49458BB}">
                  <c15:layout>
                    <c:manualLayout>
                      <c:w val="3.38356469152956E-2"/>
                      <c:h val="7.5973815099047978E-2"/>
                    </c:manualLayout>
                  </c15:layout>
                </c:ext>
                <c:ext xmlns:c16="http://schemas.microsoft.com/office/drawing/2014/chart" uri="{C3380CC4-5D6E-409C-BE32-E72D297353CC}">
                  <c16:uniqueId val="{0000001A-8F83-4EFD-A2EE-F4E591AB1384}"/>
                </c:ext>
              </c:extLst>
            </c:dLbl>
            <c:dLbl>
              <c:idx val="13"/>
              <c:layout>
                <c:manualLayout>
                  <c:x val="5.3448629843798042E-4"/>
                  <c:y val="6.7187727638613859E-2"/>
                </c:manualLayout>
              </c:layout>
              <c:spPr>
                <a:noFill/>
                <a:ln>
                  <a:noFill/>
                </a:ln>
                <a:effectLst/>
              </c:spPr>
              <c:txPr>
                <a:bodyPr rot="0" spcFirstLastPara="1" vertOverflow="ellipsis" vert="horz" wrap="square" lIns="38100" tIns="19050" rIns="38100" bIns="19050" anchor="ctr" anchorCtr="1">
                  <a:noAutofit/>
                </a:bodyPr>
                <a:lstStyle/>
                <a:p>
                  <a:pPr>
                    <a:defRPr lang="ja-JP"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78133024502192E-2"/>
                      <c:h val="8.1142101840479819E-2"/>
                    </c:manualLayout>
                  </c15:layout>
                </c:ext>
                <c:ext xmlns:c16="http://schemas.microsoft.com/office/drawing/2014/chart" uri="{C3380CC4-5D6E-409C-BE32-E72D297353CC}">
                  <c16:uniqueId val="{0000001B-8F83-4EFD-A2EE-F4E591AB1384}"/>
                </c:ext>
              </c:extLst>
            </c:dLbl>
            <c:dLbl>
              <c:idx val="14"/>
              <c:layout>
                <c:manualLayout>
                  <c:x val="1.6035851618623476E-3"/>
                  <c:y val="7.2356014380045686E-2"/>
                </c:manualLayout>
              </c:layout>
              <c:showLegendKey val="0"/>
              <c:showVal val="1"/>
              <c:showCatName val="0"/>
              <c:showSerName val="0"/>
              <c:showPercent val="0"/>
              <c:showBubbleSize val="0"/>
              <c:extLst>
                <c:ext xmlns:c15="http://schemas.microsoft.com/office/drawing/2012/chart" uri="{CE6537A1-D6FC-4f65-9D91-7224C49458BB}">
                  <c15:layout>
                    <c:manualLayout>
                      <c:w val="2.7421306267846193E-2"/>
                      <c:h val="7.5973815099047978E-2"/>
                    </c:manualLayout>
                  </c15:layout>
                </c:ext>
                <c:ext xmlns:c16="http://schemas.microsoft.com/office/drawing/2014/chart" uri="{C3380CC4-5D6E-409C-BE32-E72D297353CC}">
                  <c16:uniqueId val="{0000001C-8F83-4EFD-A2EE-F4E591AB1384}"/>
                </c:ext>
              </c:extLst>
            </c:dLbl>
            <c:dLbl>
              <c:idx val="15"/>
              <c:layout>
                <c:manualLayout>
                  <c:x val="1.6035430730129581E-3"/>
                  <c:y val="7.7524301121477485E-2"/>
                </c:manualLayout>
              </c:layout>
              <c:showLegendKey val="0"/>
              <c:showVal val="1"/>
              <c:showCatName val="0"/>
              <c:showSerName val="0"/>
              <c:showPercent val="0"/>
              <c:showBubbleSize val="0"/>
              <c:extLst>
                <c:ext xmlns:c15="http://schemas.microsoft.com/office/drawing/2012/chart" uri="{CE6537A1-D6FC-4f65-9D91-7224C49458BB}">
                  <c15:layout>
                    <c:manualLayout>
                      <c:w val="2.9559419816995995E-2"/>
                      <c:h val="7.5973815099047978E-2"/>
                    </c:manualLayout>
                  </c15:layout>
                </c:ext>
                <c:ext xmlns:c16="http://schemas.microsoft.com/office/drawing/2014/chart" uri="{C3380CC4-5D6E-409C-BE32-E72D297353CC}">
                  <c16:uniqueId val="{0000001D-8F83-4EFD-A2EE-F4E591AB1384}"/>
                </c:ext>
              </c:extLst>
            </c:dLbl>
            <c:dLbl>
              <c:idx val="16"/>
              <c:layout>
                <c:manualLayout>
                  <c:x val="1.0690567745749019E-3"/>
                  <c:y val="7.7524301121477526E-2"/>
                </c:manualLayout>
              </c:layout>
              <c:showLegendKey val="0"/>
              <c:showVal val="1"/>
              <c:showCatName val="0"/>
              <c:showSerName val="0"/>
              <c:showPercent val="0"/>
              <c:showBubbleSize val="0"/>
              <c:extLst>
                <c:ext xmlns:c15="http://schemas.microsoft.com/office/drawing/2012/chart" uri="{CE6537A1-D6FC-4f65-9D91-7224C49458BB}">
                  <c15:layout>
                    <c:manualLayout>
                      <c:w val="3.4904703689870503E-2"/>
                      <c:h val="7.5973815099047978E-2"/>
                    </c:manualLayout>
                  </c15:layout>
                </c:ext>
                <c:ext xmlns:c16="http://schemas.microsoft.com/office/drawing/2014/chart" uri="{C3380CC4-5D6E-409C-BE32-E72D297353CC}">
                  <c16:uniqueId val="{0000001E-8F83-4EFD-A2EE-F4E591AB1384}"/>
                </c:ext>
              </c:extLst>
            </c:dLbl>
            <c:dLbl>
              <c:idx val="17"/>
              <c:layout>
                <c:manualLayout>
                  <c:x val="5.3457047613684203E-4"/>
                  <c:y val="7.7524301121477526E-2"/>
                </c:manualLayout>
              </c:layout>
              <c:showLegendKey val="0"/>
              <c:showVal val="1"/>
              <c:showCatName val="0"/>
              <c:showSerName val="0"/>
              <c:showPercent val="0"/>
              <c:showBubbleSize val="0"/>
              <c:extLst>
                <c:ext xmlns:c15="http://schemas.microsoft.com/office/drawing/2012/chart" uri="{CE6537A1-D6FC-4f65-9D91-7224C49458BB}">
                  <c15:layout>
                    <c:manualLayout>
                      <c:w val="3.8111874013595198E-2"/>
                      <c:h val="7.5973815099047978E-2"/>
                    </c:manualLayout>
                  </c15:layout>
                </c:ext>
                <c:ext xmlns:c16="http://schemas.microsoft.com/office/drawing/2014/chart" uri="{C3380CC4-5D6E-409C-BE32-E72D297353CC}">
                  <c16:uniqueId val="{0000001F-8F83-4EFD-A2EE-F4E591AB1384}"/>
                </c:ext>
              </c:extLst>
            </c:dLbl>
            <c:dLbl>
              <c:idx val="18"/>
              <c:layout>
                <c:manualLayout>
                  <c:x val="1.0690567745748991E-3"/>
                  <c:y val="7.2356014380045713E-2"/>
                </c:manualLayout>
              </c:layout>
              <c:showLegendKey val="0"/>
              <c:showVal val="1"/>
              <c:showCatName val="0"/>
              <c:showSerName val="0"/>
              <c:showPercent val="0"/>
              <c:showBubbleSize val="0"/>
              <c:extLst>
                <c:ext xmlns:c15="http://schemas.microsoft.com/office/drawing/2012/chart" uri="{CE6537A1-D6FC-4f65-9D91-7224C49458BB}">
                  <c15:layout>
                    <c:manualLayout>
                      <c:w val="3.0628476591570898E-2"/>
                      <c:h val="7.5973815099047978E-2"/>
                    </c:manualLayout>
                  </c15:layout>
                </c:ext>
                <c:ext xmlns:c16="http://schemas.microsoft.com/office/drawing/2014/chart" uri="{C3380CC4-5D6E-409C-BE32-E72D297353CC}">
                  <c16:uniqueId val="{00000020-8F83-4EFD-A2EE-F4E591AB1384}"/>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rgbClr val="E6E6E6"/>
                      </a:solidFill>
                      <a:round/>
                    </a:ln>
                    <a:effectLst/>
                  </c:spPr>
                </c15:leaderLines>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Sheet1!$C$2:$C$20</c:f>
              <c:numCache>
                <c:formatCode>General</c:formatCode>
                <c:ptCount val="19"/>
                <c:pt idx="6" formatCode="0.0_ ">
                  <c:v>0.1</c:v>
                </c:pt>
                <c:pt idx="7" formatCode="0.0_ ">
                  <c:v>0.1</c:v>
                </c:pt>
                <c:pt idx="8" formatCode="0.0_ ">
                  <c:v>0.2</c:v>
                </c:pt>
                <c:pt idx="9" formatCode="0.0_ ">
                  <c:v>0.2</c:v>
                </c:pt>
                <c:pt idx="10" formatCode="0.0_ ">
                  <c:v>0.2</c:v>
                </c:pt>
                <c:pt idx="11" formatCode="0.0_ ">
                  <c:v>0.2</c:v>
                </c:pt>
                <c:pt idx="12" formatCode="0.0_ ">
                  <c:v>0.2</c:v>
                </c:pt>
                <c:pt idx="13" formatCode="0.0_ ">
                  <c:v>0.2</c:v>
                </c:pt>
                <c:pt idx="14" formatCode="0.0_ ">
                  <c:v>0.2</c:v>
                </c:pt>
                <c:pt idx="15" formatCode="0.0_ ">
                  <c:v>0.2</c:v>
                </c:pt>
                <c:pt idx="16" formatCode="0.0_ ">
                  <c:v>0.3</c:v>
                </c:pt>
                <c:pt idx="17" formatCode="0.0_ ">
                  <c:v>0.4</c:v>
                </c:pt>
                <c:pt idx="18" formatCode="0.0_ ">
                  <c:v>0.5</c:v>
                </c:pt>
              </c:numCache>
            </c:numRef>
          </c:val>
          <c:extLst>
            <c:ext xmlns:c16="http://schemas.microsoft.com/office/drawing/2014/chart" uri="{C3380CC4-5D6E-409C-BE32-E72D297353CC}">
              <c16:uniqueId val="{00000001-56E8-4C50-AE77-878E3C2A5C71}"/>
            </c:ext>
          </c:extLst>
        </c:ser>
        <c:dLbls>
          <c:showLegendKey val="0"/>
          <c:showVal val="0"/>
          <c:showCatName val="0"/>
          <c:showSerName val="0"/>
          <c:showPercent val="0"/>
          <c:showBubbleSize val="0"/>
        </c:dLbls>
        <c:gapWidth val="50"/>
        <c:overlap val="100"/>
        <c:axId val="375416536"/>
        <c:axId val="375413256"/>
      </c:barChart>
      <c:barChart>
        <c:barDir val="col"/>
        <c:grouping val="stacked"/>
        <c:varyColors val="0"/>
        <c:ser>
          <c:idx val="2"/>
          <c:order val="2"/>
          <c:tx>
            <c:strRef>
              <c:f>Sheet1!$D$1</c:f>
              <c:strCache>
                <c:ptCount val="1"/>
                <c:pt idx="0">
                  <c:v>Total</c:v>
                </c:pt>
              </c:strCache>
            </c:strRef>
          </c:tx>
          <c:spPr>
            <a:noFill/>
            <a:ln>
              <a:noFill/>
            </a:ln>
            <a:effectLst/>
          </c:spPr>
          <c:invertIfNegative val="0"/>
          <c:dLbls>
            <c:dLbl>
              <c:idx val="0"/>
              <c:layout>
                <c:manualLayout>
                  <c:x val="-3.2071703237247064E-3"/>
                  <c:y val="-0.191236376274064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83-4EFD-A2EE-F4E591AB1384}"/>
                </c:ext>
              </c:extLst>
            </c:dLbl>
            <c:dLbl>
              <c:idx val="1"/>
              <c:layout>
                <c:manualLayout>
                  <c:x val="0"/>
                  <c:y val="-0.195187063493419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83-4EFD-A2EE-F4E591AB1384}"/>
                </c:ext>
              </c:extLst>
            </c:dLbl>
            <c:dLbl>
              <c:idx val="2"/>
              <c:layout>
                <c:manualLayout>
                  <c:x val="2.1381135491498012E-3"/>
                  <c:y val="-0.221331676225962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83-4EFD-A2EE-F4E591AB1384}"/>
                </c:ext>
              </c:extLst>
            </c:dLbl>
            <c:dLbl>
              <c:idx val="3"/>
              <c:layout>
                <c:manualLayout>
                  <c:x val="0"/>
                  <c:y val="-0.249148453542799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83-4EFD-A2EE-F4E591AB1384}"/>
                </c:ext>
              </c:extLst>
            </c:dLbl>
            <c:dLbl>
              <c:idx val="4"/>
              <c:layout>
                <c:manualLayout>
                  <c:x val="0"/>
                  <c:y val="-0.261460370635341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83-4EFD-A2EE-F4E591AB1384}"/>
                </c:ext>
              </c:extLst>
            </c:dLbl>
            <c:dLbl>
              <c:idx val="5"/>
              <c:layout>
                <c:manualLayout>
                  <c:x val="1.0690567745748614E-3"/>
                  <c:y val="-0.283957475173910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83-4EFD-A2EE-F4E591AB1384}"/>
                </c:ext>
              </c:extLst>
            </c:dLbl>
            <c:dLbl>
              <c:idx val="6"/>
              <c:layout>
                <c:manualLayout>
                  <c:x val="1.0690567745749006E-3"/>
                  <c:y val="-0.29262188407247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83-4EFD-A2EE-F4E591AB1384}"/>
                </c:ext>
              </c:extLst>
            </c:dLbl>
            <c:dLbl>
              <c:idx val="7"/>
              <c:layout>
                <c:manualLayout>
                  <c:x val="0"/>
                  <c:y val="-0.297941556850747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83-4EFD-A2EE-F4E591AB1384}"/>
                </c:ext>
              </c:extLst>
            </c:dLbl>
            <c:dLbl>
              <c:idx val="8"/>
              <c:layout>
                <c:manualLayout>
                  <c:x val="0"/>
                  <c:y val="-0.313597803111878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83-4EFD-A2EE-F4E591AB1384}"/>
                </c:ext>
              </c:extLst>
            </c:dLbl>
            <c:dLbl>
              <c:idx val="9"/>
              <c:layout>
                <c:manualLayout>
                  <c:x val="0"/>
                  <c:y val="-0.331078413897563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83-4EFD-A2EE-F4E591AB1384}"/>
                </c:ext>
              </c:extLst>
            </c:dLbl>
            <c:dLbl>
              <c:idx val="10"/>
              <c:layout>
                <c:manualLayout>
                  <c:x val="1.0690567745749006E-3"/>
                  <c:y val="-0.345062495574400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83-4EFD-A2EE-F4E591AB1384}"/>
                </c:ext>
              </c:extLst>
            </c:dLbl>
            <c:dLbl>
              <c:idx val="11"/>
              <c:layout>
                <c:manualLayout>
                  <c:x val="0"/>
                  <c:y val="-0.353878290509804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83-4EFD-A2EE-F4E591AB1384}"/>
                </c:ext>
              </c:extLst>
            </c:dLbl>
            <c:dLbl>
              <c:idx val="12"/>
              <c:layout>
                <c:manualLayout>
                  <c:x val="2.6726419364370944E-3"/>
                  <c:y val="-0.3696863297594834"/>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1697533366145801E-2"/>
                      <c:h val="7.5973815099047978E-2"/>
                    </c:manualLayout>
                  </c15:layout>
                </c:ext>
                <c:ext xmlns:c16="http://schemas.microsoft.com/office/drawing/2014/chart" uri="{C3380CC4-5D6E-409C-BE32-E72D297353CC}">
                  <c16:uniqueId val="{0000000C-8F83-4EFD-A2EE-F4E591AB1384}"/>
                </c:ext>
              </c:extLst>
            </c:dLbl>
            <c:dLbl>
              <c:idx val="13"/>
              <c:layout>
                <c:manualLayout>
                  <c:x val="-1.5679318231609695E-16"/>
                  <c:y val="-0.373333837953456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83-4EFD-A2EE-F4E591AB1384}"/>
                </c:ext>
              </c:extLst>
            </c:dLbl>
            <c:dLbl>
              <c:idx val="14"/>
              <c:layout>
                <c:manualLayout>
                  <c:x val="0"/>
                  <c:y val="-0.39765449311315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83-4EFD-A2EE-F4E591AB1384}"/>
                </c:ext>
              </c:extLst>
            </c:dLbl>
            <c:dLbl>
              <c:idx val="15"/>
              <c:layout>
                <c:manualLayout>
                  <c:x val="1.0690567745749006E-3"/>
                  <c:y val="-0.404646737427430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F83-4EFD-A2EE-F4E591AB1384}"/>
                </c:ext>
              </c:extLst>
            </c:dLbl>
            <c:dLbl>
              <c:idx val="16"/>
              <c:layout>
                <c:manualLayout>
                  <c:x val="0"/>
                  <c:y val="-0.42030298368856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F83-4EFD-A2EE-F4E591AB1384}"/>
                </c:ext>
              </c:extLst>
            </c:dLbl>
            <c:dLbl>
              <c:idx val="17"/>
              <c:layout>
                <c:manualLayout>
                  <c:x val="-2.1381135491498012E-3"/>
                  <c:y val="-0.430791350159972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F83-4EFD-A2EE-F4E591AB1384}"/>
                </c:ext>
              </c:extLst>
            </c:dLbl>
            <c:dLbl>
              <c:idx val="18"/>
              <c:layout>
                <c:manualLayout>
                  <c:x val="-3.2071703237247016E-3"/>
                  <c:y val="-0.425774449455376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F83-4EFD-A2EE-F4E591AB1384}"/>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Sheet1!$D$2:$D$20</c:f>
              <c:numCache>
                <c:formatCode>0.0_ </c:formatCode>
                <c:ptCount val="19"/>
                <c:pt idx="0">
                  <c:v>3.6</c:v>
                </c:pt>
                <c:pt idx="1">
                  <c:v>4.5999999999999996</c:v>
                </c:pt>
                <c:pt idx="2">
                  <c:v>5.2</c:v>
                </c:pt>
                <c:pt idx="3">
                  <c:v>5.7</c:v>
                </c:pt>
                <c:pt idx="4">
                  <c:v>6.2</c:v>
                </c:pt>
                <c:pt idx="5">
                  <c:v>6.4</c:v>
                </c:pt>
                <c:pt idx="6">
                  <c:v>6.5</c:v>
                </c:pt>
                <c:pt idx="7">
                  <c:v>6.8</c:v>
                </c:pt>
                <c:pt idx="8">
                  <c:v>7.1000000000000005</c:v>
                </c:pt>
                <c:pt idx="9">
                  <c:v>7.6000000000000005</c:v>
                </c:pt>
                <c:pt idx="10">
                  <c:v>8</c:v>
                </c:pt>
                <c:pt idx="11">
                  <c:v>8.3999999999999986</c:v>
                </c:pt>
                <c:pt idx="12">
                  <c:v>9</c:v>
                </c:pt>
                <c:pt idx="13">
                  <c:v>9.3999999999999986</c:v>
                </c:pt>
                <c:pt idx="14">
                  <c:v>9.7999999999999989</c:v>
                </c:pt>
                <c:pt idx="15">
                  <c:v>10</c:v>
                </c:pt>
                <c:pt idx="16">
                  <c:v>10.3</c:v>
                </c:pt>
                <c:pt idx="17">
                  <c:v>10.6</c:v>
                </c:pt>
                <c:pt idx="18">
                  <c:v>10.9</c:v>
                </c:pt>
              </c:numCache>
            </c:numRef>
          </c:val>
          <c:extLst>
            <c:ext xmlns:c16="http://schemas.microsoft.com/office/drawing/2014/chart" uri="{C3380CC4-5D6E-409C-BE32-E72D297353CC}">
              <c16:uniqueId val="{00000005-56E8-4C50-AE77-878E3C2A5C71}"/>
            </c:ext>
          </c:extLst>
        </c:ser>
        <c:dLbls>
          <c:showLegendKey val="0"/>
          <c:showVal val="0"/>
          <c:showCatName val="0"/>
          <c:showSerName val="0"/>
          <c:showPercent val="0"/>
          <c:showBubbleSize val="0"/>
        </c:dLbls>
        <c:gapWidth val="50"/>
        <c:overlap val="100"/>
        <c:axId val="451684472"/>
        <c:axId val="451680864"/>
      </c:barChart>
      <c:catAx>
        <c:axId val="375416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solidFill>
                <a:latin typeface="+mn-lt"/>
                <a:ea typeface="+mn-ea"/>
                <a:cs typeface="+mn-cs"/>
              </a:defRPr>
            </a:pPr>
            <a:endParaRPr lang="en-US"/>
          </a:p>
        </c:txPr>
        <c:crossAx val="375413256"/>
        <c:crosses val="autoZero"/>
        <c:auto val="1"/>
        <c:lblAlgn val="ctr"/>
        <c:lblOffset val="100"/>
        <c:noMultiLvlLbl val="0"/>
      </c:catAx>
      <c:valAx>
        <c:axId val="375413256"/>
        <c:scaling>
          <c:orientation val="minMax"/>
        </c:scaling>
        <c:delete val="0"/>
        <c:axPos val="l"/>
        <c:majorGridlines>
          <c:spPr>
            <a:ln w="12700" cap="flat" cmpd="sng" algn="ctr">
              <a:solidFill>
                <a:srgbClr val="E6E6E6"/>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solidFill>
                <a:latin typeface="+mn-lt"/>
                <a:ea typeface="+mn-ea"/>
                <a:cs typeface="+mn-cs"/>
              </a:defRPr>
            </a:pPr>
            <a:endParaRPr lang="en-US"/>
          </a:p>
        </c:txPr>
        <c:crossAx val="375416536"/>
        <c:crosses val="autoZero"/>
        <c:crossBetween val="between"/>
      </c:valAx>
      <c:valAx>
        <c:axId val="451680864"/>
        <c:scaling>
          <c:orientation val="minMax"/>
        </c:scaling>
        <c:delete val="1"/>
        <c:axPos val="r"/>
        <c:numFmt formatCode="0.0_ " sourceLinked="1"/>
        <c:majorTickMark val="out"/>
        <c:minorTickMark val="none"/>
        <c:tickLblPos val="nextTo"/>
        <c:crossAx val="451684472"/>
        <c:crosses val="max"/>
        <c:crossBetween val="between"/>
      </c:valAx>
      <c:catAx>
        <c:axId val="451684472"/>
        <c:scaling>
          <c:orientation val="minMax"/>
        </c:scaling>
        <c:delete val="1"/>
        <c:axPos val="t"/>
        <c:numFmt formatCode="General" sourceLinked="1"/>
        <c:majorTickMark val="out"/>
        <c:minorTickMark val="none"/>
        <c:tickLblPos val="nextTo"/>
        <c:crossAx val="451680864"/>
        <c:crosses val="max"/>
        <c:auto val="1"/>
        <c:lblAlgn val="ctr"/>
        <c:lblOffset val="100"/>
        <c:noMultiLvlLbl val="0"/>
      </c:catAx>
      <c:spPr>
        <a:noFill/>
        <a:ln>
          <a:noFill/>
        </a:ln>
        <a:effectLst/>
      </c:spPr>
    </c:plotArea>
    <c:legend>
      <c:legendPos val="t"/>
      <c:legendEntry>
        <c:idx val="2"/>
        <c:delete val="1"/>
      </c:legendEntry>
      <c:layout>
        <c:manualLayout>
          <c:xMode val="edge"/>
          <c:yMode val="edge"/>
          <c:x val="0.30939732050599889"/>
          <c:y val="2.0673146965727342E-2"/>
          <c:w val="0.38120527481030347"/>
          <c:h val="0.12091186483994185"/>
        </c:manualLayout>
      </c:layout>
      <c:overlay val="1"/>
      <c:spPr>
        <a:noFill/>
        <a:ln>
          <a:noFill/>
        </a:ln>
        <a:effectLst/>
      </c:spPr>
      <c:txPr>
        <a:bodyPr rot="0" spcFirstLastPara="1" vertOverflow="ellipsis" vert="horz" wrap="square" anchor="ctr" anchorCtr="1"/>
        <a:lstStyle/>
        <a:p>
          <a:pPr>
            <a:defRPr lang="ja-JP"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73787878787878E-2"/>
          <c:y val="9.8762288197152201E-2"/>
          <c:w val="0.93666329966329964"/>
          <c:h val="0.72084418056698951"/>
        </c:manualLayout>
      </c:layout>
      <c:lineChart>
        <c:grouping val="standard"/>
        <c:varyColors val="0"/>
        <c:ser>
          <c:idx val="0"/>
          <c:order val="0"/>
          <c:tx>
            <c:strRef>
              <c:f>高齢化率!$A$2</c:f>
              <c:strCache>
                <c:ptCount val="1"/>
                <c:pt idx="0">
                  <c:v>China</c:v>
                </c:pt>
              </c:strCache>
            </c:strRef>
          </c:tx>
          <c:spPr>
            <a:ln w="12700" cap="rnd">
              <a:solidFill>
                <a:srgbClr val="003B83"/>
              </a:solidFill>
              <a:round/>
            </a:ln>
            <a:effectLst/>
          </c:spPr>
          <c:marker>
            <c:symbol val="circle"/>
            <c:size val="8"/>
            <c:spPr>
              <a:solidFill>
                <a:srgbClr val="003B83"/>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高齢化率!$B$2:$T$2</c:f>
              <c:numCache>
                <c:formatCode>0.0_);[Red]\(0.0\)</c:formatCode>
                <c:ptCount val="19"/>
                <c:pt idx="0">
                  <c:v>3.6885098203586999</c:v>
                </c:pt>
                <c:pt idx="1">
                  <c:v>3.4237553965860799</c:v>
                </c:pt>
                <c:pt idx="2">
                  <c:v>3.74802667381684</c:v>
                </c:pt>
                <c:pt idx="3">
                  <c:v>4.0844519619753097</c:v>
                </c:pt>
                <c:pt idx="4">
                  <c:v>4.6743329858960001</c:v>
                </c:pt>
                <c:pt idx="5">
                  <c:v>5.3099385388956097</c:v>
                </c:pt>
                <c:pt idx="6">
                  <c:v>5.6301622211134497</c:v>
                </c:pt>
                <c:pt idx="7">
                  <c:v>6.1243043254175804</c:v>
                </c:pt>
                <c:pt idx="8">
                  <c:v>6.8118527673725398</c:v>
                </c:pt>
                <c:pt idx="9">
                  <c:v>7.4824707213393697</c:v>
                </c:pt>
                <c:pt idx="10">
                  <c:v>8.0744532361768702</c:v>
                </c:pt>
                <c:pt idx="11">
                  <c:v>9.3318301715166996</c:v>
                </c:pt>
                <c:pt idx="12">
                  <c:v>11.9682712029347</c:v>
                </c:pt>
                <c:pt idx="13">
                  <c:v>14.031793848503</c:v>
                </c:pt>
                <c:pt idx="14">
                  <c:v>16.866713890348201</c:v>
                </c:pt>
                <c:pt idx="15">
                  <c:v>20.676088080138801</c:v>
                </c:pt>
                <c:pt idx="16">
                  <c:v>23.727512636556501</c:v>
                </c:pt>
                <c:pt idx="17">
                  <c:v>24.897573255805501</c:v>
                </c:pt>
                <c:pt idx="18">
                  <c:v>26.072081437064298</c:v>
                </c:pt>
              </c:numCache>
            </c:numRef>
          </c:val>
          <c:smooth val="0"/>
          <c:extLst>
            <c:ext xmlns:c16="http://schemas.microsoft.com/office/drawing/2014/chart" uri="{C3380CC4-5D6E-409C-BE32-E72D297353CC}">
              <c16:uniqueId val="{00000000-2CAA-4922-BD0B-6EA74257ECAD}"/>
            </c:ext>
          </c:extLst>
        </c:ser>
        <c:ser>
          <c:idx val="1"/>
          <c:order val="1"/>
          <c:tx>
            <c:strRef>
              <c:f>高齢化率!$A$3</c:f>
              <c:strCache>
                <c:ptCount val="1"/>
                <c:pt idx="0">
                  <c:v>Japan</c:v>
                </c:pt>
              </c:strCache>
            </c:strRef>
          </c:tx>
          <c:spPr>
            <a:ln w="12700" cap="rnd">
              <a:solidFill>
                <a:srgbClr val="DC003C"/>
              </a:solidFill>
              <a:round/>
            </a:ln>
            <a:effectLst/>
          </c:spPr>
          <c:marker>
            <c:symbol val="circle"/>
            <c:size val="8"/>
            <c:spPr>
              <a:solidFill>
                <a:srgbClr val="DC003C"/>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高齢化率!$B$3:$T$3</c:f>
              <c:numCache>
                <c:formatCode>0.0_);[Red]\(0.0\)</c:formatCode>
                <c:ptCount val="19"/>
                <c:pt idx="0">
                  <c:v>5.6207972757323397</c:v>
                </c:pt>
                <c:pt idx="1">
                  <c:v>6.1670186767089197</c:v>
                </c:pt>
                <c:pt idx="2">
                  <c:v>6.8753735790985502</c:v>
                </c:pt>
                <c:pt idx="3">
                  <c:v>7.7016531460464597</c:v>
                </c:pt>
                <c:pt idx="4">
                  <c:v>8.9142410251021609</c:v>
                </c:pt>
                <c:pt idx="5">
                  <c:v>10.1107917149922</c:v>
                </c:pt>
                <c:pt idx="6">
                  <c:v>11.868429794601401</c:v>
                </c:pt>
                <c:pt idx="7">
                  <c:v>14.297211096030001</c:v>
                </c:pt>
                <c:pt idx="8">
                  <c:v>16.984445631461199</c:v>
                </c:pt>
                <c:pt idx="9">
                  <c:v>19.652351981104101</c:v>
                </c:pt>
                <c:pt idx="10">
                  <c:v>22.498071122130501</c:v>
                </c:pt>
                <c:pt idx="11">
                  <c:v>26.019332261036901</c:v>
                </c:pt>
                <c:pt idx="12">
                  <c:v>28.397273070441098</c:v>
                </c:pt>
                <c:pt idx="13">
                  <c:v>29.6336559770101</c:v>
                </c:pt>
                <c:pt idx="14">
                  <c:v>30.8703310786128</c:v>
                </c:pt>
                <c:pt idx="15">
                  <c:v>32.506662483660698</c:v>
                </c:pt>
                <c:pt idx="16">
                  <c:v>35.1734443473702</c:v>
                </c:pt>
                <c:pt idx="17">
                  <c:v>36.661662498118901</c:v>
                </c:pt>
                <c:pt idx="18">
                  <c:v>37.693936734563003</c:v>
                </c:pt>
              </c:numCache>
            </c:numRef>
          </c:val>
          <c:smooth val="0"/>
          <c:extLst>
            <c:ext xmlns:c16="http://schemas.microsoft.com/office/drawing/2014/chart" uri="{C3380CC4-5D6E-409C-BE32-E72D297353CC}">
              <c16:uniqueId val="{00000001-2CAA-4922-BD0B-6EA74257ECAD}"/>
            </c:ext>
          </c:extLst>
        </c:ser>
        <c:ser>
          <c:idx val="2"/>
          <c:order val="2"/>
          <c:tx>
            <c:strRef>
              <c:f>高齢化率!$A$4</c:f>
              <c:strCache>
                <c:ptCount val="1"/>
                <c:pt idx="0">
                  <c:v>Indonesia</c:v>
                </c:pt>
              </c:strCache>
            </c:strRef>
          </c:tx>
          <c:spPr>
            <a:ln w="12700" cap="rnd">
              <a:solidFill>
                <a:srgbClr val="DCA000"/>
              </a:solidFill>
              <a:round/>
            </a:ln>
            <a:effectLst/>
          </c:spPr>
          <c:marker>
            <c:symbol val="circle"/>
            <c:size val="8"/>
            <c:spPr>
              <a:solidFill>
                <a:srgbClr val="DCA000"/>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高齢化率!$B$4:$T$4</c:f>
              <c:numCache>
                <c:formatCode>0.0_);[Red]\(0.0\)</c:formatCode>
                <c:ptCount val="19"/>
                <c:pt idx="0">
                  <c:v>3.5543909277548602</c:v>
                </c:pt>
                <c:pt idx="1">
                  <c:v>3.3301095428526701</c:v>
                </c:pt>
                <c:pt idx="2">
                  <c:v>3.3015333019179902</c:v>
                </c:pt>
                <c:pt idx="3">
                  <c:v>3.4329813607480202</c:v>
                </c:pt>
                <c:pt idx="4">
                  <c:v>3.5667909022415198</c:v>
                </c:pt>
                <c:pt idx="5">
                  <c:v>3.61846242664924</c:v>
                </c:pt>
                <c:pt idx="6">
                  <c:v>3.7739620802657101</c:v>
                </c:pt>
                <c:pt idx="7">
                  <c:v>4.1451898719907803</c:v>
                </c:pt>
                <c:pt idx="8">
                  <c:v>4.6991136839316603</c:v>
                </c:pt>
                <c:pt idx="9">
                  <c:v>4.8007651438663901</c:v>
                </c:pt>
                <c:pt idx="10">
                  <c:v>4.9625140925571696</c:v>
                </c:pt>
                <c:pt idx="11">
                  <c:v>5.3834351402398903</c:v>
                </c:pt>
                <c:pt idx="12">
                  <c:v>6.2625133848132304</c:v>
                </c:pt>
                <c:pt idx="13">
                  <c:v>7.6106422302567598</c:v>
                </c:pt>
                <c:pt idx="14">
                  <c:v>9.1703569433836893</c:v>
                </c:pt>
                <c:pt idx="15">
                  <c:v>10.896065114456601</c:v>
                </c:pt>
                <c:pt idx="16">
                  <c:v>12.641364165836199</c:v>
                </c:pt>
                <c:pt idx="17">
                  <c:v>14.27472415958</c:v>
                </c:pt>
                <c:pt idx="18">
                  <c:v>15.863797253700801</c:v>
                </c:pt>
              </c:numCache>
            </c:numRef>
          </c:val>
          <c:smooth val="0"/>
          <c:extLst>
            <c:ext xmlns:c16="http://schemas.microsoft.com/office/drawing/2014/chart" uri="{C3380CC4-5D6E-409C-BE32-E72D297353CC}">
              <c16:uniqueId val="{00000002-2CAA-4922-BD0B-6EA74257ECAD}"/>
            </c:ext>
          </c:extLst>
        </c:ser>
        <c:ser>
          <c:idx val="3"/>
          <c:order val="3"/>
          <c:tx>
            <c:strRef>
              <c:f>高齢化率!$A$5</c:f>
              <c:strCache>
                <c:ptCount val="1"/>
                <c:pt idx="0">
                  <c:v>South Korea</c:v>
                </c:pt>
              </c:strCache>
            </c:strRef>
          </c:tx>
          <c:spPr>
            <a:ln w="12700" cap="rnd">
              <a:solidFill>
                <a:srgbClr val="329B73"/>
              </a:solidFill>
              <a:round/>
            </a:ln>
            <a:effectLst/>
          </c:spPr>
          <c:marker>
            <c:symbol val="circle"/>
            <c:size val="8"/>
            <c:spPr>
              <a:solidFill>
                <a:srgbClr val="329B73"/>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高齢化率!$B$5:$T$5</c:f>
              <c:numCache>
                <c:formatCode>0.0_);[Red]\(0.0\)</c:formatCode>
                <c:ptCount val="19"/>
                <c:pt idx="0">
                  <c:v>3.36646398480192</c:v>
                </c:pt>
                <c:pt idx="1">
                  <c:v>3.4682562627792102</c:v>
                </c:pt>
                <c:pt idx="2">
                  <c:v>3.4389674813836102</c:v>
                </c:pt>
                <c:pt idx="3">
                  <c:v>3.76997309197202</c:v>
                </c:pt>
                <c:pt idx="4">
                  <c:v>4.11767907921669</c:v>
                </c:pt>
                <c:pt idx="5">
                  <c:v>4.4814527609055501</c:v>
                </c:pt>
                <c:pt idx="6">
                  <c:v>5.2330096315989696</c:v>
                </c:pt>
                <c:pt idx="7">
                  <c:v>5.9780464421919399</c:v>
                </c:pt>
                <c:pt idx="8">
                  <c:v>7.1861957434058503</c:v>
                </c:pt>
                <c:pt idx="9">
                  <c:v>8.8631989689426405</c:v>
                </c:pt>
                <c:pt idx="10">
                  <c:v>10.693315148886199</c:v>
                </c:pt>
                <c:pt idx="11">
                  <c:v>12.8593609995362</c:v>
                </c:pt>
                <c:pt idx="12">
                  <c:v>15.790906369976399</c:v>
                </c:pt>
                <c:pt idx="13">
                  <c:v>20.213166980970598</c:v>
                </c:pt>
                <c:pt idx="14">
                  <c:v>24.745450064695401</c:v>
                </c:pt>
                <c:pt idx="15">
                  <c:v>29.038939050337699</c:v>
                </c:pt>
                <c:pt idx="16">
                  <c:v>32.915140515574798</c:v>
                </c:pt>
                <c:pt idx="17">
                  <c:v>35.762033216195697</c:v>
                </c:pt>
                <c:pt idx="18">
                  <c:v>38.073306758445597</c:v>
                </c:pt>
              </c:numCache>
            </c:numRef>
          </c:val>
          <c:smooth val="0"/>
          <c:extLst>
            <c:ext xmlns:c16="http://schemas.microsoft.com/office/drawing/2014/chart" uri="{C3380CC4-5D6E-409C-BE32-E72D297353CC}">
              <c16:uniqueId val="{00000003-2CAA-4922-BD0B-6EA74257ECAD}"/>
            </c:ext>
          </c:extLst>
        </c:ser>
        <c:ser>
          <c:idx val="4"/>
          <c:order val="4"/>
          <c:tx>
            <c:strRef>
              <c:f>高齢化率!$A$6</c:f>
              <c:strCache>
                <c:ptCount val="1"/>
                <c:pt idx="0">
                  <c:v>Malaysia</c:v>
                </c:pt>
              </c:strCache>
            </c:strRef>
          </c:tx>
          <c:spPr>
            <a:ln w="12700" cap="rnd">
              <a:solidFill>
                <a:srgbClr val="595757"/>
              </a:solidFill>
              <a:round/>
            </a:ln>
            <a:effectLst/>
          </c:spPr>
          <c:marker>
            <c:symbol val="circle"/>
            <c:size val="8"/>
            <c:spPr>
              <a:solidFill>
                <a:srgbClr val="595757"/>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高齢化率!$B$6:$T$6</c:f>
              <c:numCache>
                <c:formatCode>0.0_);[Red]\(0.0\)</c:formatCode>
                <c:ptCount val="19"/>
                <c:pt idx="0">
                  <c:v>3.41700763834594</c:v>
                </c:pt>
                <c:pt idx="1">
                  <c:v>3.1991827478507999</c:v>
                </c:pt>
                <c:pt idx="2">
                  <c:v>3.30808650876225</c:v>
                </c:pt>
                <c:pt idx="3">
                  <c:v>3.5684782679299398</c:v>
                </c:pt>
                <c:pt idx="4">
                  <c:v>3.5903170621140501</c:v>
                </c:pt>
                <c:pt idx="5">
                  <c:v>3.6991646925458399</c:v>
                </c:pt>
                <c:pt idx="6">
                  <c:v>3.6806626620426202</c:v>
                </c:pt>
                <c:pt idx="7">
                  <c:v>3.8054566353210499</c:v>
                </c:pt>
                <c:pt idx="8">
                  <c:v>3.9150467290243398</c:v>
                </c:pt>
                <c:pt idx="9">
                  <c:v>4.4153601484993903</c:v>
                </c:pt>
                <c:pt idx="10">
                  <c:v>4.9381674405891802</c:v>
                </c:pt>
                <c:pt idx="11">
                  <c:v>5.9755748760148402</c:v>
                </c:pt>
                <c:pt idx="12">
                  <c:v>7.1836837169771899</c:v>
                </c:pt>
                <c:pt idx="13">
                  <c:v>8.5763333008830092</c:v>
                </c:pt>
                <c:pt idx="14">
                  <c:v>10.028401675198999</c:v>
                </c:pt>
                <c:pt idx="15">
                  <c:v>11.4560348322112</c:v>
                </c:pt>
                <c:pt idx="16">
                  <c:v>12.944386899982399</c:v>
                </c:pt>
                <c:pt idx="17">
                  <c:v>14.4832735833211</c:v>
                </c:pt>
                <c:pt idx="18">
                  <c:v>16.998798901070298</c:v>
                </c:pt>
              </c:numCache>
            </c:numRef>
          </c:val>
          <c:smooth val="0"/>
          <c:extLst>
            <c:ext xmlns:c16="http://schemas.microsoft.com/office/drawing/2014/chart" uri="{C3380CC4-5D6E-409C-BE32-E72D297353CC}">
              <c16:uniqueId val="{00000004-2CAA-4922-BD0B-6EA74257ECAD}"/>
            </c:ext>
          </c:extLst>
        </c:ser>
        <c:ser>
          <c:idx val="5"/>
          <c:order val="5"/>
          <c:tx>
            <c:strRef>
              <c:f>高齢化率!$A$7</c:f>
              <c:strCache>
                <c:ptCount val="1"/>
                <c:pt idx="0">
                  <c:v>Singapore</c:v>
                </c:pt>
              </c:strCache>
            </c:strRef>
          </c:tx>
          <c:spPr>
            <a:ln w="12700" cap="rnd">
              <a:solidFill>
                <a:srgbClr val="3C82F5"/>
              </a:solidFill>
              <a:round/>
            </a:ln>
            <a:effectLst/>
          </c:spPr>
          <c:marker>
            <c:symbol val="circle"/>
            <c:size val="8"/>
            <c:spPr>
              <a:solidFill>
                <a:srgbClr val="3C82F5"/>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高齢化率!$B$7:$T$7</c:f>
              <c:numCache>
                <c:formatCode>0.0_);[Red]\(0.0\)</c:formatCode>
                <c:ptCount val="19"/>
                <c:pt idx="0">
                  <c:v>2.0446014707953402</c:v>
                </c:pt>
                <c:pt idx="1">
                  <c:v>2.6497662722744302</c:v>
                </c:pt>
                <c:pt idx="2">
                  <c:v>3.3294197751948</c:v>
                </c:pt>
                <c:pt idx="3">
                  <c:v>4.1127643633882203</c:v>
                </c:pt>
                <c:pt idx="4">
                  <c:v>4.7259429909673196</c:v>
                </c:pt>
                <c:pt idx="5">
                  <c:v>5.2796601336371998</c:v>
                </c:pt>
                <c:pt idx="6">
                  <c:v>5.5987355980784397</c:v>
                </c:pt>
                <c:pt idx="7">
                  <c:v>5.9065465408232498</c:v>
                </c:pt>
                <c:pt idx="8">
                  <c:v>6.3836990561375604</c:v>
                </c:pt>
                <c:pt idx="9">
                  <c:v>7.1740847371126799</c:v>
                </c:pt>
                <c:pt idx="10">
                  <c:v>7.2601152329331402</c:v>
                </c:pt>
                <c:pt idx="11">
                  <c:v>9.0472505039204894</c:v>
                </c:pt>
                <c:pt idx="12">
                  <c:v>13.351544234507999</c:v>
                </c:pt>
                <c:pt idx="13">
                  <c:v>18.102150371358402</c:v>
                </c:pt>
                <c:pt idx="14">
                  <c:v>22.491315721314901</c:v>
                </c:pt>
                <c:pt idx="15">
                  <c:v>25.9282096923476</c:v>
                </c:pt>
                <c:pt idx="16">
                  <c:v>29.113570158138302</c:v>
                </c:pt>
                <c:pt idx="17">
                  <c:v>31.483227005175401</c:v>
                </c:pt>
                <c:pt idx="18">
                  <c:v>33.272826417410002</c:v>
                </c:pt>
              </c:numCache>
            </c:numRef>
          </c:val>
          <c:smooth val="0"/>
          <c:extLst>
            <c:ext xmlns:c16="http://schemas.microsoft.com/office/drawing/2014/chart" uri="{C3380CC4-5D6E-409C-BE32-E72D297353CC}">
              <c16:uniqueId val="{00000005-2CAA-4922-BD0B-6EA74257ECAD}"/>
            </c:ext>
          </c:extLst>
        </c:ser>
        <c:ser>
          <c:idx val="6"/>
          <c:order val="6"/>
          <c:tx>
            <c:strRef>
              <c:f>高齢化率!$A$8</c:f>
              <c:strCache>
                <c:ptCount val="1"/>
                <c:pt idx="0">
                  <c:v>Thailand</c:v>
                </c:pt>
              </c:strCache>
            </c:strRef>
          </c:tx>
          <c:spPr>
            <a:ln w="12700" cap="rnd">
              <a:solidFill>
                <a:srgbClr val="EC7394"/>
              </a:solidFill>
              <a:round/>
            </a:ln>
            <a:effectLst/>
          </c:spPr>
          <c:marker>
            <c:symbol val="circle"/>
            <c:size val="8"/>
            <c:spPr>
              <a:solidFill>
                <a:srgbClr val="EC7394"/>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高齢化率!$B$8:$T$8</c:f>
              <c:numCache>
                <c:formatCode>0.0_);[Red]\(0.0\)</c:formatCode>
                <c:ptCount val="19"/>
                <c:pt idx="0">
                  <c:v>3.3146590453545102</c:v>
                </c:pt>
                <c:pt idx="1">
                  <c:v>3.4328085709994101</c:v>
                </c:pt>
                <c:pt idx="2">
                  <c:v>3.5004805265816499</c:v>
                </c:pt>
                <c:pt idx="3">
                  <c:v>3.5781619716832398</c:v>
                </c:pt>
                <c:pt idx="4">
                  <c:v>3.7469589106977299</c:v>
                </c:pt>
                <c:pt idx="5">
                  <c:v>3.9832931813486301</c:v>
                </c:pt>
                <c:pt idx="6">
                  <c:v>4.5179154083902198</c:v>
                </c:pt>
                <c:pt idx="7">
                  <c:v>5.4689037873166999</c:v>
                </c:pt>
                <c:pt idx="8">
                  <c:v>6.5316289664220903</c:v>
                </c:pt>
                <c:pt idx="9">
                  <c:v>7.75413407222484</c:v>
                </c:pt>
                <c:pt idx="10">
                  <c:v>8.8968993360639708</c:v>
                </c:pt>
                <c:pt idx="11">
                  <c:v>10.602031352591601</c:v>
                </c:pt>
                <c:pt idx="12">
                  <c:v>12.957737608456</c:v>
                </c:pt>
                <c:pt idx="13">
                  <c:v>16.151595630475899</c:v>
                </c:pt>
                <c:pt idx="14">
                  <c:v>19.6125806760503</c:v>
                </c:pt>
                <c:pt idx="15">
                  <c:v>23.146538685641701</c:v>
                </c:pt>
                <c:pt idx="16">
                  <c:v>26.172993576061199</c:v>
                </c:pt>
                <c:pt idx="17">
                  <c:v>28.411100567126098</c:v>
                </c:pt>
                <c:pt idx="18">
                  <c:v>29.641246670160399</c:v>
                </c:pt>
              </c:numCache>
            </c:numRef>
          </c:val>
          <c:smooth val="0"/>
          <c:extLst>
            <c:ext xmlns:c16="http://schemas.microsoft.com/office/drawing/2014/chart" uri="{C3380CC4-5D6E-409C-BE32-E72D297353CC}">
              <c16:uniqueId val="{00000006-2CAA-4922-BD0B-6EA74257ECAD}"/>
            </c:ext>
          </c:extLst>
        </c:ser>
        <c:ser>
          <c:idx val="7"/>
          <c:order val="7"/>
          <c:tx>
            <c:strRef>
              <c:f>高齢化率!$A$9</c:f>
              <c:strCache>
                <c:ptCount val="1"/>
                <c:pt idx="0">
                  <c:v>Vietnam</c:v>
                </c:pt>
              </c:strCache>
            </c:strRef>
          </c:tx>
          <c:spPr>
            <a:ln w="12700" cap="rnd">
              <a:solidFill>
                <a:srgbClr val="7ABEA4"/>
              </a:solidFill>
              <a:round/>
            </a:ln>
            <a:effectLst/>
          </c:spPr>
          <c:marker>
            <c:symbol val="circle"/>
            <c:size val="8"/>
            <c:spPr>
              <a:solidFill>
                <a:srgbClr val="7ABEA4"/>
              </a:solidFill>
              <a:ln w="6350">
                <a:solidFill>
                  <a:srgbClr val="FFFFFF"/>
                </a:solidFill>
              </a:ln>
              <a:effectLst/>
            </c:spPr>
          </c:marker>
          <c:cat>
            <c:numRef>
              <c:f>高齢化率!$B$1:$T$1</c:f>
              <c:numCache>
                <c:formatCode>General</c:formatCode>
                <c:ptCount val="19"/>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numCache>
            </c:numRef>
          </c:cat>
          <c:val>
            <c:numRef>
              <c:f>高齢化率!$B$9:$T$9</c:f>
              <c:numCache>
                <c:formatCode>0.0_);[Red]\(0.0\)</c:formatCode>
                <c:ptCount val="19"/>
                <c:pt idx="0">
                  <c:v>4.7221584277876101</c:v>
                </c:pt>
                <c:pt idx="1">
                  <c:v>4.9788542741186896</c:v>
                </c:pt>
                <c:pt idx="2">
                  <c:v>5.3866378305271496</c:v>
                </c:pt>
                <c:pt idx="3">
                  <c:v>4.94342677639351</c:v>
                </c:pt>
                <c:pt idx="4">
                  <c:v>5.3371747895235604</c:v>
                </c:pt>
                <c:pt idx="5">
                  <c:v>5.5037774529764896</c:v>
                </c:pt>
                <c:pt idx="6">
                  <c:v>5.7443703058303903</c:v>
                </c:pt>
                <c:pt idx="7">
                  <c:v>5.9485870738400601</c:v>
                </c:pt>
                <c:pt idx="8">
                  <c:v>6.4194050207124498</c:v>
                </c:pt>
                <c:pt idx="9">
                  <c:v>6.5444683904284</c:v>
                </c:pt>
                <c:pt idx="10">
                  <c:v>6.4899948277577604</c:v>
                </c:pt>
                <c:pt idx="11">
                  <c:v>6.6583585351786496</c:v>
                </c:pt>
                <c:pt idx="12">
                  <c:v>7.8660116868975498</c:v>
                </c:pt>
                <c:pt idx="13">
                  <c:v>9.8028179796153196</c:v>
                </c:pt>
                <c:pt idx="14">
                  <c:v>11.948162004780199</c:v>
                </c:pt>
                <c:pt idx="15">
                  <c:v>14.097583892723501</c:v>
                </c:pt>
                <c:pt idx="16">
                  <c:v>16.275355957734298</c:v>
                </c:pt>
                <c:pt idx="17">
                  <c:v>18.318140533409199</c:v>
                </c:pt>
                <c:pt idx="18">
                  <c:v>20.448100680360302</c:v>
                </c:pt>
              </c:numCache>
            </c:numRef>
          </c:val>
          <c:smooth val="0"/>
          <c:extLst>
            <c:ext xmlns:c16="http://schemas.microsoft.com/office/drawing/2014/chart" uri="{C3380CC4-5D6E-409C-BE32-E72D297353CC}">
              <c16:uniqueId val="{00000007-2CAA-4922-BD0B-6EA74257ECAD}"/>
            </c:ext>
          </c:extLst>
        </c:ser>
        <c:dLbls>
          <c:showLegendKey val="0"/>
          <c:showVal val="0"/>
          <c:showCatName val="0"/>
          <c:showSerName val="0"/>
          <c:showPercent val="0"/>
          <c:showBubbleSize val="0"/>
        </c:dLbls>
        <c:marker val="1"/>
        <c:smooth val="0"/>
        <c:axId val="587690680"/>
        <c:axId val="587690352"/>
      </c:lineChart>
      <c:catAx>
        <c:axId val="587690680"/>
        <c:scaling>
          <c:orientation val="minMax"/>
        </c:scaling>
        <c:delete val="0"/>
        <c:axPos val="b"/>
        <c:numFmt formatCode="General" sourceLinked="1"/>
        <c:majorTickMark val="none"/>
        <c:minorTickMark val="none"/>
        <c:tickLblPos val="nextTo"/>
        <c:spPr>
          <a:noFill/>
          <a:ln w="12700" cap="flat" cmpd="sng" algn="ctr">
            <a:solidFill>
              <a:srgbClr val="E6E6E6"/>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en-US"/>
          </a:p>
        </c:txPr>
        <c:crossAx val="587690352"/>
        <c:crosses val="autoZero"/>
        <c:auto val="1"/>
        <c:lblAlgn val="ctr"/>
        <c:lblOffset val="100"/>
        <c:noMultiLvlLbl val="0"/>
      </c:catAx>
      <c:valAx>
        <c:axId val="587690352"/>
        <c:scaling>
          <c:orientation val="minMax"/>
        </c:scaling>
        <c:delete val="0"/>
        <c:axPos val="l"/>
        <c:majorGridlines>
          <c:spPr>
            <a:ln w="12700" cap="flat" cmpd="sng" algn="ctr">
              <a:solidFill>
                <a:srgbClr val="E6E6E6"/>
              </a:solidFill>
              <a:round/>
            </a:ln>
            <a:effectLst/>
          </c:spPr>
        </c:majorGridlines>
        <c:title>
          <c:tx>
            <c:rich>
              <a:bodyPr rot="0" spcFirstLastPara="1" vertOverflow="ellipsis"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en-US" sz="900">
                    <a:solidFill>
                      <a:schemeClr val="tx1"/>
                    </a:solidFill>
                  </a:rPr>
                  <a:t>%</a:t>
                </a:r>
              </a:p>
            </c:rich>
          </c:tx>
          <c:layout>
            <c:manualLayout>
              <c:xMode val="edge"/>
              <c:yMode val="edge"/>
              <c:x val="3.1654572252055875E-2"/>
              <c:y val="5.5579215035246606E-2"/>
            </c:manualLayout>
          </c:layout>
          <c:overlay val="0"/>
          <c:spPr>
            <a:noFill/>
            <a:ln>
              <a:noFill/>
            </a:ln>
            <a:effectLst/>
          </c:spPr>
          <c:txPr>
            <a:bodyPr rot="0" spcFirstLastPara="1" vertOverflow="ellipsis"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en-US"/>
            </a:p>
          </c:txPr>
        </c:title>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en-US"/>
          </a:p>
        </c:txPr>
        <c:crossAx val="587690680"/>
        <c:crosses val="autoZero"/>
        <c:crossBetween val="between"/>
      </c:valAx>
      <c:spPr>
        <a:noFill/>
        <a:ln>
          <a:noFill/>
        </a:ln>
        <a:effectLst/>
      </c:spPr>
    </c:plotArea>
    <c:legend>
      <c:legendPos val="b"/>
      <c:layout>
        <c:manualLayout>
          <c:xMode val="edge"/>
          <c:yMode val="edge"/>
          <c:x val="0.20349472090945264"/>
          <c:y val="0.87920140703718996"/>
          <c:w val="0.63546902654867254"/>
          <c:h val="6.9455762490252107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06202-CA65-4D9F-B3AF-829DB5E67301}" type="datetimeFigureOut">
              <a:rPr kumimoji="1" lang="ja-JP" altLang="en-US" smtClean="0"/>
              <a:t>2021/11/18</a:t>
            </a:fld>
            <a:endParaRPr kumimoji="1" lang="ja-JP" altLang="en-US"/>
          </a:p>
        </p:txBody>
      </p:sp>
      <p:sp>
        <p:nvSpPr>
          <p:cNvPr id="4" name="スライド イメージ プレースホルダー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7875B-D4DB-4EA0-9090-93018870BA91}" type="slidenum">
              <a:rPr kumimoji="1" lang="ja-JP" altLang="en-US" smtClean="0"/>
              <a:t>‹#›</a:t>
            </a:fld>
            <a:endParaRPr kumimoji="1" lang="ja-JP" altLang="en-US"/>
          </a:p>
        </p:txBody>
      </p:sp>
    </p:spTree>
    <p:extLst>
      <p:ext uri="{BB962C8B-B14F-4D97-AF65-F5344CB8AC3E}">
        <p14:creationId xmlns:p14="http://schemas.microsoft.com/office/powerpoint/2010/main" val="3246657800"/>
      </p:ext>
    </p:extLst>
  </p:cSld>
  <p:clrMap bg1="lt1" tx1="dk1" bg2="lt2" tx2="dk2" accent1="accent1" accent2="accent2" accent3="accent3" accent4="accent4" accent5="accent5" accent6="accent6" hlink="hlink" folHlink="folHlink"/>
  <p:notesStyle>
    <a:lvl1pPr marL="0" algn="l" defTabSz="1009086" rtl="0" eaLnBrk="1" latinLnBrk="0" hangingPunct="1">
      <a:defRPr kumimoji="1" sz="1324" kern="1200">
        <a:solidFill>
          <a:schemeClr val="tx1"/>
        </a:solidFill>
        <a:latin typeface="+mn-lt"/>
        <a:ea typeface="+mn-ea"/>
        <a:cs typeface="+mn-cs"/>
      </a:defRPr>
    </a:lvl1pPr>
    <a:lvl2pPr marL="504543" algn="l" defTabSz="1009086" rtl="0" eaLnBrk="1" latinLnBrk="0" hangingPunct="1">
      <a:defRPr kumimoji="1" sz="1324" kern="1200">
        <a:solidFill>
          <a:schemeClr val="tx1"/>
        </a:solidFill>
        <a:latin typeface="+mn-lt"/>
        <a:ea typeface="+mn-ea"/>
        <a:cs typeface="+mn-cs"/>
      </a:defRPr>
    </a:lvl2pPr>
    <a:lvl3pPr marL="1009086" algn="l" defTabSz="1009086" rtl="0" eaLnBrk="1" latinLnBrk="0" hangingPunct="1">
      <a:defRPr kumimoji="1" sz="1324" kern="1200">
        <a:solidFill>
          <a:schemeClr val="tx1"/>
        </a:solidFill>
        <a:latin typeface="+mn-lt"/>
        <a:ea typeface="+mn-ea"/>
        <a:cs typeface="+mn-cs"/>
      </a:defRPr>
    </a:lvl3pPr>
    <a:lvl4pPr marL="1513629" algn="l" defTabSz="1009086" rtl="0" eaLnBrk="1" latinLnBrk="0" hangingPunct="1">
      <a:defRPr kumimoji="1" sz="1324" kern="1200">
        <a:solidFill>
          <a:schemeClr val="tx1"/>
        </a:solidFill>
        <a:latin typeface="+mn-lt"/>
        <a:ea typeface="+mn-ea"/>
        <a:cs typeface="+mn-cs"/>
      </a:defRPr>
    </a:lvl4pPr>
    <a:lvl5pPr marL="2018172" algn="l" defTabSz="1009086" rtl="0" eaLnBrk="1" latinLnBrk="0" hangingPunct="1">
      <a:defRPr kumimoji="1" sz="1324" kern="1200">
        <a:solidFill>
          <a:schemeClr val="tx1"/>
        </a:solidFill>
        <a:latin typeface="+mn-lt"/>
        <a:ea typeface="+mn-ea"/>
        <a:cs typeface="+mn-cs"/>
      </a:defRPr>
    </a:lvl5pPr>
    <a:lvl6pPr marL="2522715" algn="l" defTabSz="1009086" rtl="0" eaLnBrk="1" latinLnBrk="0" hangingPunct="1">
      <a:defRPr kumimoji="1" sz="1324" kern="1200">
        <a:solidFill>
          <a:schemeClr val="tx1"/>
        </a:solidFill>
        <a:latin typeface="+mn-lt"/>
        <a:ea typeface="+mn-ea"/>
        <a:cs typeface="+mn-cs"/>
      </a:defRPr>
    </a:lvl6pPr>
    <a:lvl7pPr marL="3027258" algn="l" defTabSz="1009086" rtl="0" eaLnBrk="1" latinLnBrk="0" hangingPunct="1">
      <a:defRPr kumimoji="1" sz="1324" kern="1200">
        <a:solidFill>
          <a:schemeClr val="tx1"/>
        </a:solidFill>
        <a:latin typeface="+mn-lt"/>
        <a:ea typeface="+mn-ea"/>
        <a:cs typeface="+mn-cs"/>
      </a:defRPr>
    </a:lvl7pPr>
    <a:lvl8pPr marL="3531801" algn="l" defTabSz="1009086" rtl="0" eaLnBrk="1" latinLnBrk="0" hangingPunct="1">
      <a:defRPr kumimoji="1" sz="1324" kern="1200">
        <a:solidFill>
          <a:schemeClr val="tx1"/>
        </a:solidFill>
        <a:latin typeface="+mn-lt"/>
        <a:ea typeface="+mn-ea"/>
        <a:cs typeface="+mn-cs"/>
      </a:defRPr>
    </a:lvl8pPr>
    <a:lvl9pPr marL="4036344" algn="l" defTabSz="1009086" rtl="0" eaLnBrk="1" latinLnBrk="0" hangingPunct="1">
      <a:defRPr kumimoji="1" sz="13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l" fontAlgn="base">
              <a:buFont typeface="Arial" panose="020B0604020202020204" pitchFamily="34" charset="0"/>
              <a:buNone/>
            </a:pPr>
            <a:endParaRPr kumimoji="1" lang="en-US" altLang="ja-JP" sz="1400" kern="1200">
              <a:solidFill>
                <a:schemeClr val="tx1"/>
              </a:solidFill>
              <a:latin typeface="+mn-lt"/>
              <a:ea typeface="+mn-ea"/>
              <a:cs typeface="+mn-cs"/>
            </a:endParaRPr>
          </a:p>
          <a:p>
            <a:pPr marL="285750" indent="-285750" algn="l" fontAlgn="base">
              <a:buFont typeface="Arial" panose="020B0604020202020204" pitchFamily="34" charset="0"/>
              <a:buChar char="•"/>
            </a:pPr>
            <a:r>
              <a:rPr kumimoji="1" lang="en-US" altLang="ja-JP" sz="1400" kern="1200">
                <a:solidFill>
                  <a:schemeClr val="tx1"/>
                </a:solidFill>
                <a:latin typeface="+mn-lt"/>
                <a:ea typeface="+mn-ea"/>
                <a:cs typeface="+mn-cs"/>
              </a:rPr>
              <a:t>Good afternoon, everyone.</a:t>
            </a:r>
          </a:p>
          <a:p>
            <a:pPr marL="285750" indent="-285750" algn="l" fontAlgn="base">
              <a:buFont typeface="Arial" panose="020B0604020202020204" pitchFamily="34" charset="0"/>
              <a:buChar char="•"/>
            </a:pPr>
            <a:r>
              <a:rPr kumimoji="1" lang="en-US" altLang="ja-JP" sz="1400" kern="1200">
                <a:solidFill>
                  <a:schemeClr val="tx1"/>
                </a:solidFill>
                <a:latin typeface="+mn-lt"/>
                <a:ea typeface="+mn-ea"/>
                <a:cs typeface="+mn-cs"/>
              </a:rPr>
              <a:t>Thank you for providing me this opportunity to speak to you today.</a:t>
            </a:r>
          </a:p>
          <a:p>
            <a:pPr marL="285750" indent="-285750" algn="l" fontAlgn="base">
              <a:buFont typeface="Arial" panose="020B0604020202020204" pitchFamily="34" charset="0"/>
              <a:buChar char="•"/>
            </a:pPr>
            <a:r>
              <a:rPr kumimoji="1" lang="en-US" altLang="ja-JP" sz="1400" kern="1200">
                <a:solidFill>
                  <a:schemeClr val="tx1"/>
                </a:solidFill>
                <a:latin typeface="+mn-lt"/>
                <a:ea typeface="+mn-ea"/>
                <a:cs typeface="+mn-cs"/>
              </a:rPr>
              <a:t>My name is Makiko</a:t>
            </a:r>
            <a:r>
              <a:rPr kumimoji="1" lang="ja-JP" altLang="en-US" sz="1400" kern="1200">
                <a:solidFill>
                  <a:schemeClr val="tx1"/>
                </a:solidFill>
                <a:latin typeface="+mn-lt"/>
                <a:ea typeface="+mn-ea"/>
                <a:cs typeface="+mn-cs"/>
              </a:rPr>
              <a:t> </a:t>
            </a:r>
            <a:r>
              <a:rPr kumimoji="1" lang="en-US" altLang="ja-JP" sz="1400" kern="1200" err="1">
                <a:solidFill>
                  <a:schemeClr val="tx1"/>
                </a:solidFill>
                <a:latin typeface="+mn-lt"/>
                <a:ea typeface="+mn-ea"/>
                <a:cs typeface="+mn-cs"/>
              </a:rPr>
              <a:t>Kawabe</a:t>
            </a:r>
            <a:r>
              <a:rPr kumimoji="1" lang="en-US" altLang="ja-JP" sz="1400" kern="1200">
                <a:solidFill>
                  <a:schemeClr val="tx1"/>
                </a:solidFill>
                <a:latin typeface="+mn-lt"/>
                <a:ea typeface="+mn-ea"/>
                <a:cs typeface="+mn-cs"/>
              </a:rPr>
              <a:t> from the Mitsubishi Research Institute (MRI). I work in the Global Business Division as a consultant specializing in the healthcare field.</a:t>
            </a:r>
          </a:p>
          <a:p>
            <a:pPr marL="285750" indent="-285750" algn="l" fontAlgn="base">
              <a:buFont typeface="Arial" panose="020B0604020202020204" pitchFamily="34" charset="0"/>
              <a:buChar char="•"/>
            </a:pPr>
            <a:r>
              <a:rPr kumimoji="1" lang="en-US" altLang="ja-JP" sz="1400" kern="1200">
                <a:solidFill>
                  <a:schemeClr val="tx1"/>
                </a:solidFill>
                <a:latin typeface="+mn-lt"/>
                <a:ea typeface="+mn-ea"/>
                <a:cs typeface="+mn-cs"/>
              </a:rPr>
              <a:t>Specifically, my expertise is in the welfare for the elderly and nursing care insurance.</a:t>
            </a:r>
          </a:p>
          <a:p>
            <a:pPr marL="285750" indent="-285750" algn="l" fontAlgn="base">
              <a:buFont typeface="Arial" panose="020B0604020202020204" pitchFamily="34" charset="0"/>
              <a:buChar char="•"/>
            </a:pPr>
            <a:r>
              <a:rPr kumimoji="1" lang="en-US" altLang="ja-JP" sz="1400" kern="1200">
                <a:solidFill>
                  <a:schemeClr val="tx1"/>
                </a:solidFill>
                <a:latin typeface="+mn-lt"/>
                <a:ea typeface="+mn-ea"/>
                <a:cs typeface="+mn-cs"/>
              </a:rPr>
              <a:t>I am actively working with the Japanese Ministry of Health to formulate government policies related in those areas.</a:t>
            </a:r>
          </a:p>
          <a:p>
            <a:pPr marL="285750" marR="0" lvl="0" indent="-285750" algn="l" defTabSz="1009086"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a:latin typeface="Meiryo UI" panose="020B0604030504040204" pitchFamily="50" charset="-128"/>
                <a:ea typeface="Meiryo UI" panose="020B0604030504040204" pitchFamily="50" charset="-128"/>
              </a:rPr>
              <a:t>Today I would like to share the experiences learned in Japan regarding population ageing and how it can be applied to Vietnam by using  the keyword of “CCSPC”</a:t>
            </a:r>
            <a:endParaRPr kumimoji="1" lang="ja-JP" altLang="en-US"/>
          </a:p>
          <a:p>
            <a:pPr marL="0" indent="0" algn="l" fontAlgn="base">
              <a:buFont typeface="Arial" panose="020B0604020202020204" pitchFamily="34" charset="0"/>
              <a:buNone/>
            </a:pPr>
            <a:endParaRPr kumimoji="1" lang="en-US" altLang="ja-JP"/>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0</a:t>
            </a:fld>
            <a:endParaRPr kumimoji="1" lang="ja-JP" altLang="en-US"/>
          </a:p>
        </p:txBody>
      </p:sp>
    </p:spTree>
    <p:extLst>
      <p:ext uri="{BB962C8B-B14F-4D97-AF65-F5344CB8AC3E}">
        <p14:creationId xmlns:p14="http://schemas.microsoft.com/office/powerpoint/2010/main" val="181611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lang="en-US" altLang="ja-JP" b="0" i="0">
                <a:solidFill>
                  <a:srgbClr val="000000"/>
                </a:solidFill>
                <a:effectLst/>
                <a:latin typeface="Roboto" panose="02000000000000000000" pitchFamily="2" charset="0"/>
              </a:rPr>
              <a:t>Now, Let's move on to the next topic</a:t>
            </a:r>
          </a:p>
          <a:p>
            <a:pPr marL="285750" indent="-285750">
              <a:buFont typeface="Arial" panose="020B0604020202020204" pitchFamily="34" charset="0"/>
              <a:buChar char="•"/>
            </a:pPr>
            <a:r>
              <a:rPr kumimoji="1" lang="en-CA" altLang="ja-JP"/>
              <a:t>Why is CCSPC Important?</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10</a:t>
            </a:fld>
            <a:endParaRPr kumimoji="1" lang="ja-JP" altLang="en-US"/>
          </a:p>
        </p:txBody>
      </p:sp>
    </p:spTree>
    <p:extLst>
      <p:ext uri="{BB962C8B-B14F-4D97-AF65-F5344CB8AC3E}">
        <p14:creationId xmlns:p14="http://schemas.microsoft.com/office/powerpoint/2010/main" val="48613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dirty="0"/>
              <a:t>When establishing an </a:t>
            </a:r>
            <a:r>
              <a:rPr kumimoji="1" lang="en-US" altLang="ja-JP" sz="1400" dirty="0"/>
              <a:t>Integrated Community Care System, there are two key necessary points.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a:t>One is the </a:t>
            </a:r>
            <a:r>
              <a:rPr kumimoji="0" lang="en-US" altLang="ja-JP"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High-Risk Approach, and the other is the P</a:t>
            </a:r>
            <a:r>
              <a:rPr kumimoji="0" lang="en-US" altLang="ja-JP" sz="1400" b="0" i="0" u="none" strike="noStrike" kern="0" cap="none" spc="0" normalizeH="0" baseline="0" noProof="0" dirty="0">
                <a:ln>
                  <a:noFill/>
                </a:ln>
                <a:solidFill>
                  <a:schemeClr val="bg1"/>
                </a:solidFill>
                <a:effectLst/>
                <a:uLnTx/>
                <a:uFillTx/>
                <a:latin typeface="+mn-ea"/>
                <a:cs typeface="+mn-cs"/>
              </a:rPr>
              <a:t>opulation Approach</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ja-JP" sz="1200" b="0" i="0" u="none" strike="noStrike" kern="0" cap="none" spc="0" normalizeH="0" baseline="0" noProof="0" dirty="0">
                <a:ln>
                  <a:noFill/>
                </a:ln>
                <a:solidFill>
                  <a:schemeClr val="bg1"/>
                </a:solidFill>
                <a:effectLst/>
                <a:uLnTx/>
                <a:uFillTx/>
                <a:latin typeface="+mn-ea"/>
                <a:cs typeface="+mn-cs"/>
              </a:rPr>
              <a:t>Appropriate development of the </a:t>
            </a:r>
            <a:r>
              <a:rPr kumimoji="0" lang="en-US" altLang="ja-JP" sz="1200" b="0" i="0" u="none" strike="noStrike" kern="0" cap="none" spc="0" normalizeH="0" baseline="0" noProof="0" dirty="0">
                <a:ln>
                  <a:noFill/>
                </a:ln>
                <a:solidFill>
                  <a:schemeClr val="bg1"/>
                </a:solidFill>
                <a:effectLst/>
                <a:uLnTx/>
                <a:uFillTx/>
                <a:latin typeface="+mn-ea"/>
                <a:cs typeface="+mn-cs"/>
              </a:rPr>
              <a:t>Population Approach</a:t>
            </a:r>
            <a:r>
              <a:rPr kumimoji="0" lang="en-CA" altLang="ja-JP" sz="1200" b="0" i="0" u="none" strike="noStrike" kern="0" cap="none" spc="0" normalizeH="0" baseline="0" noProof="0" dirty="0">
                <a:ln>
                  <a:noFill/>
                </a:ln>
                <a:solidFill>
                  <a:schemeClr val="bg1"/>
                </a:solidFill>
                <a:effectLst/>
                <a:uLnTx/>
                <a:uFillTx/>
                <a:latin typeface="+mn-ea"/>
                <a:cs typeface="+mn-cs"/>
              </a:rPr>
              <a:t> in the community and the creation of a multidisciplinary support for the elderly can prevent their condition from deteriorating.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ja-JP" sz="1200" b="0" i="0" u="none" strike="noStrike" kern="0" cap="none" spc="0" normalizeH="0" baseline="0" noProof="0" dirty="0">
                <a:ln>
                  <a:noFill/>
                </a:ln>
                <a:solidFill>
                  <a:schemeClr val="bg1"/>
                </a:solidFill>
                <a:effectLst/>
                <a:uLnTx/>
                <a:uFillTx/>
                <a:latin typeface="+mn-ea"/>
                <a:cs typeface="+mn-cs"/>
              </a:rPr>
              <a:t>Even if conditions deteriorate, we can support them to the very end, by </a:t>
            </a:r>
            <a:r>
              <a:rPr kumimoji="0" lang="en-US" altLang="ja-JP" sz="12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rPr>
              <a:t>High-Risk Approach, </a:t>
            </a:r>
            <a:r>
              <a:rPr kumimoji="0" lang="en-CA" altLang="ja-JP" sz="1200" b="0" i="0" u="none" strike="noStrike" kern="0" cap="none" spc="0" normalizeH="0" baseline="0" noProof="0" dirty="0">
                <a:ln>
                  <a:noFill/>
                </a:ln>
                <a:solidFill>
                  <a:schemeClr val="bg1"/>
                </a:solidFill>
                <a:effectLst/>
                <a:uLnTx/>
                <a:uFillTx/>
                <a:latin typeface="+mn-ea"/>
                <a:cs typeface="+mn-cs"/>
              </a:rPr>
              <a:t>collaborating with medical facilities as needed</a:t>
            </a:r>
            <a:r>
              <a:rPr kumimoji="0" lang="ja-JP" altLang="en-US" sz="1200" b="0" i="0" u="none" strike="noStrike" kern="0" cap="none" spc="0" normalizeH="0" baseline="0" noProof="0" dirty="0">
                <a:ln>
                  <a:noFill/>
                </a:ln>
                <a:solidFill>
                  <a:schemeClr val="bg1"/>
                </a:solidFill>
                <a:effectLst/>
                <a:uLnTx/>
                <a:uFillTx/>
                <a:latin typeface="+mn-ea"/>
                <a:cs typeface="+mn-cs"/>
              </a:rPr>
              <a:t>　</a:t>
            </a:r>
            <a:endParaRPr kumimoji="0" lang="en-CA" altLang="ja-JP" sz="1200" b="0" i="0" u="none" strike="noStrike" kern="0" cap="none" spc="0" normalizeH="0" baseline="0" noProof="0" dirty="0">
              <a:ln>
                <a:noFill/>
              </a:ln>
              <a:solidFill>
                <a:schemeClr val="bg1"/>
              </a:solidFill>
              <a:effectLst/>
              <a:uLnTx/>
              <a:uFillTx/>
              <a:latin typeface="+mn-ea"/>
              <a:cs typeface="+mn-cs"/>
            </a:endParaRP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ja-JP" sz="1200" b="0" i="0" u="none" strike="noStrike" kern="0" cap="none" spc="0" normalizeH="0" baseline="0" noProof="0" dirty="0">
                <a:ln>
                  <a:noFill/>
                </a:ln>
                <a:solidFill>
                  <a:schemeClr val="bg1"/>
                </a:solidFill>
                <a:effectLst/>
                <a:uLnTx/>
                <a:uFillTx/>
                <a:latin typeface="+mn-ea"/>
                <a:cs typeface="+mn-cs"/>
              </a:rPr>
              <a:t>I believe a central actor, which connects </a:t>
            </a:r>
            <a:r>
              <a:rPr kumimoji="0" lang="en-US" altLang="ja-JP" sz="1200" b="0" i="0" u="none" strike="noStrike" kern="0" cap="none" spc="0" normalizeH="0" baseline="0" noProof="0" dirty="0">
                <a:ln>
                  <a:noFill/>
                </a:ln>
                <a:solidFill>
                  <a:schemeClr val="bg1"/>
                </a:solidFill>
                <a:effectLst/>
                <a:uLnTx/>
                <a:uFillTx/>
                <a:latin typeface="+mn-ea"/>
                <a:cs typeface="+mn-cs"/>
              </a:rPr>
              <a:t>Population Approach and High-risk Approach </a:t>
            </a:r>
            <a:r>
              <a:rPr kumimoji="1" lang="en-US" altLang="ja-JP" sz="1200" dirty="0"/>
              <a:t>is needed.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t>This central actor is the CCSPC</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7875B-D4DB-4EA0-9090-93018870BA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975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lang="en-US" altLang="ja-JP" b="0" i="0" dirty="0">
                <a:solidFill>
                  <a:srgbClr val="000000"/>
                </a:solidFill>
                <a:effectLst/>
                <a:latin typeface="Roboto" panose="02000000000000000000" pitchFamily="2" charset="0"/>
              </a:rPr>
              <a:t>So what functions is CCSPC needed? </a:t>
            </a:r>
            <a:endParaRPr kumimoji="1" lang="en-CA" altLang="ja-JP" dirty="0"/>
          </a:p>
          <a:p>
            <a:pPr marL="285750" indent="-285750">
              <a:buFont typeface="Arial" panose="020B0604020202020204" pitchFamily="34" charset="0"/>
              <a:buChar char="•"/>
            </a:pPr>
            <a:r>
              <a:rPr kumimoji="1" lang="en-CA" altLang="ja-JP" dirty="0"/>
              <a:t>I think there are 4 functions </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7875B-D4DB-4EA0-9090-93018870BA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234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The first one is Health Desk Function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Health Desk Function is the comprehensive one stop contact point for the elderly and their families</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The Health Desk introduces the elderly to the necessary services, to solve problems they or their family may have.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For example, if the elderly </a:t>
            </a:r>
            <a:r>
              <a:rPr kumimoji="1" lang="en-US" altLang="ja-JP" b="0">
                <a:solidFill>
                  <a:srgbClr val="FF0000"/>
                </a:solidFill>
              </a:rPr>
              <a:t>enquires</a:t>
            </a:r>
            <a:r>
              <a:rPr kumimoji="1" lang="en-US" altLang="ja-JP" b="1">
                <a:solidFill>
                  <a:srgbClr val="FF0000"/>
                </a:solidFill>
              </a:rPr>
              <a:t> </a:t>
            </a:r>
            <a:r>
              <a:rPr kumimoji="1" lang="en-US" altLang="ja-JP"/>
              <a:t>about healthy lifestyle activities in their community, the Health Desk can provide appropriate information to them</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7875B-D4DB-4EA0-9090-93018870BA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793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a:t>The second function is the </a:t>
            </a:r>
            <a:r>
              <a:rPr kumimoji="1" lang="en-US" altLang="ja-JP"/>
              <a:t>Collaboration Support Function</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To provide support for the elderly within their community, collaboration with various medical and care facilities is vital.</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a:t>Therefore, the C</a:t>
            </a:r>
            <a:r>
              <a:rPr kumimoji="1" lang="en-US" altLang="ja-JP" err="1"/>
              <a:t>ollaboration</a:t>
            </a:r>
            <a:r>
              <a:rPr kumimoji="1" lang="en-US" altLang="ja-JP"/>
              <a:t> Support Function will </a:t>
            </a:r>
            <a:r>
              <a:rPr kumimoji="1" lang="en-US" altLang="ja-JP" sz="1400">
                <a:solidFill>
                  <a:schemeClr val="tx1"/>
                </a:solidFill>
              </a:rPr>
              <a:t>e</a:t>
            </a:r>
            <a:r>
              <a:rPr lang="en-US" altLang="ja-JP" sz="1400">
                <a:solidFill>
                  <a:schemeClr val="tx1"/>
                </a:solidFill>
              </a:rPr>
              <a:t>stablish a network involving medical facilities, care facilities/providers, community health </a:t>
            </a:r>
            <a:r>
              <a:rPr lang="en-US" altLang="ja-JP" sz="1400" err="1">
                <a:solidFill>
                  <a:schemeClr val="tx1"/>
                </a:solidFill>
              </a:rPr>
              <a:t>centres</a:t>
            </a:r>
            <a:r>
              <a:rPr lang="en-US" altLang="ja-JP" sz="1400">
                <a:solidFill>
                  <a:schemeClr val="tx1"/>
                </a:solidFill>
              </a:rPr>
              <a:t>, volunteer organizations.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400">
                <a:solidFill>
                  <a:schemeClr val="tx1"/>
                </a:solidFill>
              </a:rPr>
              <a:t>This function is there to strengthen the community network</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14</a:t>
            </a:fld>
            <a:endParaRPr kumimoji="1" lang="ja-JP" altLang="en-US"/>
          </a:p>
        </p:txBody>
      </p:sp>
    </p:spTree>
    <p:extLst>
      <p:ext uri="{BB962C8B-B14F-4D97-AF65-F5344CB8AC3E}">
        <p14:creationId xmlns:p14="http://schemas.microsoft.com/office/powerpoint/2010/main" val="170506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The third function is the Elderly Healthy Lifestyle Building Function</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a:t>To maintain the well-being of the elderly before their condition deteriorates, it is important that there is a local community activities that support healthy lifestyle for the elderly close to home, and that allows them to participate regularly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sz="1400" b="0">
                <a:latin typeface="+mn-ea"/>
                <a:ea typeface="+mn-ea"/>
              </a:rPr>
              <a:t>However, it is not necessary for the government to provide all the support.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sz="1400" b="0">
                <a:latin typeface="+mn-ea"/>
                <a:ea typeface="+mn-ea"/>
              </a:rPr>
              <a:t>We need healthy and active elderly persons to pro</a:t>
            </a:r>
            <a:r>
              <a:rPr lang="en-CA" altLang="ja-JP" sz="1400" b="1" u="sng">
                <a:latin typeface="+mn-ea"/>
                <a:ea typeface="+mn-ea"/>
              </a:rPr>
              <a:t>a</a:t>
            </a:r>
            <a:r>
              <a:rPr lang="en-CA" altLang="ja-JP" sz="1400" b="0">
                <a:latin typeface="+mn-ea"/>
                <a:ea typeface="+mn-ea"/>
              </a:rPr>
              <a:t>ctively</a:t>
            </a:r>
            <a:r>
              <a:rPr lang="en-CA" altLang="ja-JP" sz="1400" b="1">
                <a:latin typeface="+mn-ea"/>
                <a:ea typeface="+mn-ea"/>
              </a:rPr>
              <a:t> </a:t>
            </a:r>
            <a:r>
              <a:rPr lang="en-CA" altLang="ja-JP" sz="1400" b="0">
                <a:latin typeface="+mn-ea"/>
                <a:ea typeface="+mn-ea"/>
              </a:rPr>
              <a:t>establish communities themselves.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sz="1400" b="0">
                <a:latin typeface="+mn-ea"/>
                <a:ea typeface="+mn-ea"/>
              </a:rPr>
              <a:t>The government will provide support to establish the community, send professionals as advisers, and provide necessary intervention for people with medical needs</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sz="1400" b="0">
                <a:latin typeface="+mn-ea"/>
                <a:ea typeface="+mn-ea"/>
              </a:rPr>
              <a:t>When healthy older people are involved in the management, they are encouraged to participate in society, which in turn helps them stay healthy</a:t>
            </a: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15</a:t>
            </a:fld>
            <a:endParaRPr kumimoji="1" lang="ja-JP" altLang="en-US"/>
          </a:p>
        </p:txBody>
      </p:sp>
    </p:spTree>
    <p:extLst>
      <p:ext uri="{BB962C8B-B14F-4D97-AF65-F5344CB8AC3E}">
        <p14:creationId xmlns:p14="http://schemas.microsoft.com/office/powerpoint/2010/main" val="119311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The fourth function is the </a:t>
            </a:r>
            <a:r>
              <a:rPr kumimoji="1" lang="en-US" altLang="ja-JP" sz="1400"/>
              <a:t>Elderly Medical Information Database Function</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Data collection is needed to provide evidence-based care for the elderly with </a:t>
            </a:r>
            <a:r>
              <a:rPr kumimoji="1" lang="en-CA" altLang="ja-JP"/>
              <a:t>deteriorating physical and mental health. </a:t>
            </a:r>
            <a:endParaRPr kumimoji="1" lang="en-US" altLang="ja-JP" strike="sngStrike"/>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a:t>By collecting data continuously, and before the elderly begin using care services, we can understand what sort of intervention is needed to achieve a specific improvement</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16</a:t>
            </a:fld>
            <a:endParaRPr kumimoji="1" lang="ja-JP" altLang="en-US"/>
          </a:p>
        </p:txBody>
      </p:sp>
    </p:spTree>
    <p:extLst>
      <p:ext uri="{BB962C8B-B14F-4D97-AF65-F5344CB8AC3E}">
        <p14:creationId xmlns:p14="http://schemas.microsoft.com/office/powerpoint/2010/main" val="25641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CA" altLang="ja-JP"/>
              <a:t>Based on the points mentioned in the previous slides, this is our concept for the Vietnamese Version of the Integrated Community Care System</a:t>
            </a:r>
          </a:p>
          <a:p>
            <a:pPr marL="285750" indent="-285750">
              <a:buFont typeface="Arial" panose="020B0604020202020204" pitchFamily="34" charset="0"/>
              <a:buChar char="•"/>
            </a:pPr>
            <a:r>
              <a:rPr kumimoji="1" lang="en-CA" altLang="ja-JP"/>
              <a:t>From the Population Approach, </a:t>
            </a:r>
            <a:r>
              <a:rPr kumimoji="1" lang="en-CA" altLang="ja-JP" strike="noStrike"/>
              <a:t>this system </a:t>
            </a:r>
            <a:r>
              <a:rPr kumimoji="1" lang="en-CA" altLang="ja-JP"/>
              <a:t>in the community enables early intervention when signs of physical and mental deterioration are detected in daily life of the elderly, therefore preventing the </a:t>
            </a:r>
            <a:r>
              <a:rPr kumimoji="1" lang="en-CA" altLang="ja-JP" b="0"/>
              <a:t>deterioration </a:t>
            </a:r>
            <a:r>
              <a:rPr kumimoji="1" lang="en-CA" altLang="ja-JP"/>
              <a:t>of the condition</a:t>
            </a:r>
          </a:p>
          <a:p>
            <a:pPr marL="285750" indent="-285750">
              <a:buFont typeface="Arial" panose="020B0604020202020204" pitchFamily="34" charset="0"/>
              <a:buChar char="•"/>
            </a:pPr>
            <a:r>
              <a:rPr kumimoji="1" lang="en-CA" altLang="ja-JP"/>
              <a:t>From the High-Risk Approach, in this slide, for example, if an elderly person has a cerebral infarction and is transported to the acute care hospital, they can receive appropriate rehabilitation at the </a:t>
            </a:r>
            <a:r>
              <a:rPr lang="en-CA" b="0" i="0">
                <a:solidFill>
                  <a:srgbClr val="202124"/>
                </a:solidFill>
                <a:effectLst/>
                <a:latin typeface="arial" panose="020B0604020202020204" pitchFamily="34" charset="0"/>
              </a:rPr>
              <a:t>Convalescent care </a:t>
            </a:r>
            <a:r>
              <a:rPr kumimoji="1" lang="en-CA" altLang="ja-JP"/>
              <a:t>a</a:t>
            </a:r>
            <a:r>
              <a:rPr lang="en-US" altLang="ja-JP" b="0" i="0" err="1">
                <a:solidFill>
                  <a:srgbClr val="000000"/>
                </a:solidFill>
                <a:effectLst/>
                <a:latin typeface="Roboto" panose="02000000000000000000" pitchFamily="2" charset="0"/>
              </a:rPr>
              <a:t>fter</a:t>
            </a:r>
            <a:r>
              <a:rPr lang="en-US" altLang="ja-JP" b="0" i="0">
                <a:solidFill>
                  <a:srgbClr val="000000"/>
                </a:solidFill>
                <a:effectLst/>
                <a:latin typeface="Roboto" panose="02000000000000000000" pitchFamily="2" charset="0"/>
              </a:rPr>
              <a:t> leaving the acute care hospital</a:t>
            </a:r>
            <a:endParaRPr kumimoji="1" lang="en-CA" altLang="ja-JP"/>
          </a:p>
          <a:p>
            <a:pPr marL="285750" indent="-285750">
              <a:buFont typeface="Arial" panose="020B0604020202020204" pitchFamily="34" charset="0"/>
              <a:buChar char="•"/>
            </a:pPr>
            <a:r>
              <a:rPr kumimoji="1" lang="en-CA" altLang="ja-JP"/>
              <a:t>Even after returning home, they can receive rehabilitation that suits their lifestyle in their community. </a:t>
            </a:r>
          </a:p>
          <a:p>
            <a:pPr marL="285750" indent="-285750">
              <a:buFont typeface="Arial" panose="020B0604020202020204" pitchFamily="34" charset="0"/>
              <a:buChar char="•"/>
            </a:pPr>
            <a:r>
              <a:rPr kumimoji="1" lang="en-CA" altLang="ja-JP"/>
              <a:t>This can be achieved with the minimum financial resources required</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17</a:t>
            </a:fld>
            <a:endParaRPr kumimoji="1" lang="ja-JP" altLang="en-US"/>
          </a:p>
        </p:txBody>
      </p:sp>
    </p:spTree>
    <p:extLst>
      <p:ext uri="{BB962C8B-B14F-4D97-AF65-F5344CB8AC3E}">
        <p14:creationId xmlns:p14="http://schemas.microsoft.com/office/powerpoint/2010/main" val="2826829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defTabSz="914400">
              <a:buFont typeface="Arial" panose="020B0604020202020204" pitchFamily="34" charset="0"/>
              <a:buChar char="•"/>
            </a:pPr>
            <a:r>
              <a:rPr kumimoji="1" lang="en-CA" altLang="ja-JP" sz="1400">
                <a:solidFill>
                  <a:srgbClr val="000000"/>
                </a:solidFill>
                <a:latin typeface="Meiryo UI" panose="020B0604030504040204" pitchFamily="50" charset="-128"/>
                <a:ea typeface="Meiryo UI" panose="020B0604030504040204" pitchFamily="50" charset="-128"/>
              </a:rPr>
              <a:t>In Japan, t</a:t>
            </a:r>
            <a:r>
              <a:rPr lang="en-US" altLang="ja-JP" sz="2000" b="0" i="0">
                <a:solidFill>
                  <a:srgbClr val="000000"/>
                </a:solidFill>
                <a:effectLst/>
                <a:latin typeface="Roboto" panose="02000000000000000000" pitchFamily="2" charset="0"/>
              </a:rPr>
              <a:t>here is an organization similar to CCSPC , which is called</a:t>
            </a:r>
            <a:r>
              <a:rPr kumimoji="1" lang="en-CA" altLang="ja-JP" sz="2000">
                <a:solidFill>
                  <a:srgbClr val="000000"/>
                </a:solidFill>
                <a:latin typeface="Meiryo UI" panose="020B0604030504040204" pitchFamily="50" charset="-128"/>
                <a:ea typeface="Meiryo UI" panose="020B0604030504040204" pitchFamily="50" charset="-128"/>
              </a:rPr>
              <a:t> “</a:t>
            </a:r>
            <a:r>
              <a:rPr kumimoji="1" lang="en-CA" altLang="ja-JP" sz="2000"/>
              <a:t>Local Comprehensive Long-Term Care Support Centers”</a:t>
            </a:r>
            <a:r>
              <a:rPr lang="en-US" altLang="ja-JP" sz="2000" b="0" i="0">
                <a:solidFill>
                  <a:srgbClr val="000000"/>
                </a:solidFill>
                <a:effectLst/>
                <a:latin typeface="Roboto" panose="02000000000000000000" pitchFamily="2" charset="0"/>
              </a:rPr>
              <a:t>. </a:t>
            </a:r>
            <a:endParaRPr kumimoji="1" lang="en-CA" altLang="ja-JP" sz="1400" b="0" i="0">
              <a:solidFill>
                <a:srgbClr val="000000"/>
              </a:solidFill>
              <a:effectLst/>
              <a:latin typeface="Roboto" panose="02000000000000000000" pitchFamily="2" charset="0"/>
            </a:endParaRPr>
          </a:p>
          <a:p>
            <a:pPr marL="285750" indent="-285750" defTabSz="914400">
              <a:buFont typeface="Arial" panose="020B0604020202020204" pitchFamily="34" charset="0"/>
              <a:buChar char="•"/>
            </a:pPr>
            <a:endParaRPr kumimoji="1" lang="en-CA" altLang="ja-JP" sz="1400"/>
          </a:p>
          <a:p>
            <a:pPr marL="285750" indent="-285750" defTabSz="914400">
              <a:buFont typeface="Arial" panose="020B0604020202020204" pitchFamily="34" charset="0"/>
              <a:buChar char="•"/>
            </a:pPr>
            <a:r>
              <a:rPr kumimoji="1" lang="en-US" altLang="ja-JP" sz="1400">
                <a:solidFill>
                  <a:srgbClr val="000000"/>
                </a:solidFill>
                <a:latin typeface="Meiryo UI" panose="020B0604030504040204" pitchFamily="50" charset="-128"/>
                <a:ea typeface="Meiryo UI" panose="020B0604030504040204" pitchFamily="50" charset="-128"/>
              </a:rPr>
              <a:t>This was established in 2006</a:t>
            </a:r>
            <a:r>
              <a:rPr kumimoji="1" lang="ja-JP" altLang="en-US" sz="1400">
                <a:solidFill>
                  <a:srgbClr val="000000"/>
                </a:solidFill>
                <a:latin typeface="Meiryo UI" panose="020B0604030504040204" pitchFamily="50" charset="-128"/>
                <a:ea typeface="Meiryo UI" panose="020B0604030504040204" pitchFamily="50" charset="-128"/>
              </a:rPr>
              <a:t>（</a:t>
            </a:r>
            <a:r>
              <a:rPr kumimoji="1" lang="en-US" altLang="ja-JP" sz="1400">
                <a:solidFill>
                  <a:srgbClr val="000000"/>
                </a:solidFill>
                <a:latin typeface="Meiryo UI" panose="020B0604030504040204" pitchFamily="50" charset="-128"/>
                <a:ea typeface="Meiryo UI" panose="020B0604030504040204" pitchFamily="50" charset="-128"/>
              </a:rPr>
              <a:t>2 thousand six</a:t>
            </a:r>
            <a:r>
              <a:rPr kumimoji="1" lang="ja-JP" altLang="en-US" sz="1400">
                <a:solidFill>
                  <a:srgbClr val="000000"/>
                </a:solidFill>
                <a:latin typeface="Meiryo UI" panose="020B0604030504040204" pitchFamily="50" charset="-128"/>
                <a:ea typeface="Meiryo UI" panose="020B0604030504040204" pitchFamily="50" charset="-128"/>
              </a:rPr>
              <a:t>）</a:t>
            </a:r>
            <a:r>
              <a:rPr kumimoji="1" lang="en-US" altLang="ja-JP" sz="1400">
                <a:solidFill>
                  <a:srgbClr val="000000"/>
                </a:solidFill>
                <a:latin typeface="Meiryo UI" panose="020B0604030504040204" pitchFamily="50" charset="-128"/>
                <a:ea typeface="Meiryo UI" panose="020B0604030504040204" pitchFamily="50" charset="-128"/>
              </a:rPr>
              <a:t>, six years after the LTCI system was established</a:t>
            </a:r>
          </a:p>
          <a:p>
            <a:pPr marL="285750" indent="-285750" defTabSz="914400">
              <a:buFont typeface="Arial" panose="020B0604020202020204" pitchFamily="34" charset="0"/>
              <a:buChar char="•"/>
            </a:pPr>
            <a:r>
              <a:rPr kumimoji="1" lang="en-CA" altLang="ja-JP" sz="1400" b="0"/>
              <a:t>It took 15 years for the functions to operate as it was envisioned to, but still on the way</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7875B-D4DB-4EA0-9090-93018870BA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78586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CA" altLang="ja-JP"/>
              <a:t>This is a roadmap to establish a Vietnamese Version of the Integrated Community System through the CCSPC </a:t>
            </a:r>
          </a:p>
          <a:p>
            <a:pPr marL="285750" indent="-285750">
              <a:buFont typeface="Arial" panose="020B0604020202020204" pitchFamily="34" charset="0"/>
              <a:buChar char="•"/>
            </a:pPr>
            <a:r>
              <a:rPr kumimoji="1" lang="en-US" altLang="ja-JP"/>
              <a:t>We will recommend, first conduct pilot projects of the CCSPC functions, and conduct feasibility studies. </a:t>
            </a:r>
          </a:p>
          <a:p>
            <a:pPr marL="285750" indent="-285750">
              <a:buFont typeface="Arial" panose="020B0604020202020204" pitchFamily="34" charset="0"/>
              <a:buChar char="•"/>
            </a:pPr>
            <a:r>
              <a:rPr kumimoji="1" lang="en-US" altLang="ja-JP"/>
              <a:t>And then the idea of CCSPC will expand nationally across Vietnam</a:t>
            </a:r>
          </a:p>
          <a:p>
            <a:pPr marL="285750" indent="-285750">
              <a:buFont typeface="Arial" panose="020B0604020202020204" pitchFamily="34" charset="0"/>
              <a:buChar char="•"/>
            </a:pPr>
            <a:r>
              <a:rPr kumimoji="1" lang="en-US" altLang="ja-JP"/>
              <a:t>It is also necessary to consider how to develop the human resources to operate the CCSPC functions, and how to establish the information system infrastructure. </a:t>
            </a:r>
          </a:p>
          <a:p>
            <a:pPr marL="285750" indent="-285750">
              <a:buFont typeface="Arial" panose="020B0604020202020204" pitchFamily="34" charset="0"/>
              <a:buChar char="•"/>
            </a:pPr>
            <a:r>
              <a:rPr kumimoji="1" lang="en-US" altLang="ja-JP"/>
              <a:t>I believe these items must be considered when establishing the </a:t>
            </a:r>
            <a:r>
              <a:rPr kumimoji="1" lang="en-CA" altLang="ja-JP"/>
              <a:t>Vietnamese Version of the Integrated Community System.</a:t>
            </a:r>
            <a:endParaRPr kumimoji="1" lang="en-US" altLang="ja-JP"/>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19</a:t>
            </a:fld>
            <a:endParaRPr kumimoji="1" lang="ja-JP" altLang="en-US"/>
          </a:p>
        </p:txBody>
      </p:sp>
    </p:spTree>
    <p:extLst>
      <p:ext uri="{BB962C8B-B14F-4D97-AF65-F5344CB8AC3E}">
        <p14:creationId xmlns:p14="http://schemas.microsoft.com/office/powerpoint/2010/main" val="287114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1</a:t>
            </a:fld>
            <a:endParaRPr kumimoji="1" lang="ja-JP" altLang="en-US"/>
          </a:p>
        </p:txBody>
      </p:sp>
    </p:spTree>
    <p:extLst>
      <p:ext uri="{BB962C8B-B14F-4D97-AF65-F5344CB8AC3E}">
        <p14:creationId xmlns:p14="http://schemas.microsoft.com/office/powerpoint/2010/main" val="143305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20</a:t>
            </a:fld>
            <a:endParaRPr kumimoji="1" lang="ja-JP" altLang="en-US"/>
          </a:p>
        </p:txBody>
      </p:sp>
    </p:spTree>
    <p:extLst>
      <p:ext uri="{BB962C8B-B14F-4D97-AF65-F5344CB8AC3E}">
        <p14:creationId xmlns:p14="http://schemas.microsoft.com/office/powerpoint/2010/main" val="279289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CA" altLang="ja-JP"/>
              <a:t>As mentioned in the first half of this presentation, Japan established a LTCI system in 2000, when the ageing population was around 17% . This system was intended to be supported by society as a whole</a:t>
            </a:r>
          </a:p>
          <a:p>
            <a:pPr marL="285750" indent="-285750">
              <a:buFont typeface="Arial" panose="020B0604020202020204" pitchFamily="34" charset="0"/>
              <a:buChar char="•"/>
            </a:pPr>
            <a:r>
              <a:rPr kumimoji="1" lang="en-CA" altLang="ja-JP"/>
              <a:t>The system did not work out as intended right away. Even after 20 years, it is still in development</a:t>
            </a:r>
            <a:endParaRPr kumimoji="1" lang="en-US" altLang="ja-JP" sz="1324" b="0">
              <a:solidFill>
                <a:schemeClr val="tx1"/>
              </a:solidFill>
              <a:latin typeface="+mn-lt"/>
            </a:endParaRPr>
          </a:p>
          <a:p>
            <a:pPr marL="285750" indent="-285750">
              <a:buFont typeface="Arial" panose="020B0604020202020204" pitchFamily="34" charset="0"/>
              <a:buChar char="•"/>
            </a:pPr>
            <a:r>
              <a:rPr kumimoji="1" lang="en-CA" altLang="zh-TW" sz="1400" b="0">
                <a:solidFill>
                  <a:schemeClr val="bg1"/>
                </a:solidFill>
                <a:latin typeface="+mn-ea"/>
              </a:rPr>
              <a:t>Vietnam’s elderly population is still 8%. But by 2040, it will be nearly 17%, the same percentage as when Japan established the LTDI System.</a:t>
            </a:r>
          </a:p>
          <a:p>
            <a:pPr marL="285750" indent="-285750">
              <a:buFont typeface="Arial" panose="020B0604020202020204" pitchFamily="34" charset="0"/>
              <a:buChar char="•"/>
            </a:pPr>
            <a:endParaRPr kumimoji="1" lang="en-US" altLang="zh-TW" sz="1400" b="0">
              <a:solidFill>
                <a:schemeClr val="bg1"/>
              </a:solidFill>
              <a:latin typeface="+mn-ea"/>
            </a:endParaRPr>
          </a:p>
          <a:p>
            <a:pPr marL="285750" indent="-285750">
              <a:buFont typeface="Arial" panose="020B0604020202020204" pitchFamily="34" charset="0"/>
              <a:buChar char="•"/>
            </a:pPr>
            <a:r>
              <a:rPr kumimoji="1" lang="en-US" altLang="ja-JP"/>
              <a:t>Japan became an “Ageing Society” after rapid economic growth. </a:t>
            </a:r>
            <a:endParaRPr kumimoji="1" lang="en-US" altLang="ja-JP" sz="1400" kern="1200">
              <a:effectLst/>
              <a:latin typeface="+mn-lt"/>
              <a:ea typeface="+mn-ea"/>
              <a:cs typeface="+mn-cs"/>
            </a:endParaRPr>
          </a:p>
          <a:p>
            <a:pPr marL="285750" indent="-285750">
              <a:buFont typeface="Arial" panose="020B0604020202020204" pitchFamily="34" charset="0"/>
              <a:buChar char="•"/>
            </a:pPr>
            <a:r>
              <a:rPr lang="en-US" altLang="ja-JP" sz="2000" kern="100">
                <a:effectLst/>
                <a:latin typeface="Verdana" panose="020B0604030504040204" pitchFamily="34" charset="0"/>
                <a:ea typeface="ＭＳ 明朝" panose="02020609040205080304" pitchFamily="17" charset="-128"/>
                <a:cs typeface="Times New Roman" panose="02020603050405020304" pitchFamily="18" charset="0"/>
              </a:rPr>
              <a:t>However, most Asian countries are expected to become ageing societi</a:t>
            </a:r>
            <a:r>
              <a:rPr lang="en-US" altLang="ja-JP" sz="2000" kern="100">
                <a:solidFill>
                  <a:srgbClr val="FF0000"/>
                </a:solidFill>
                <a:effectLst/>
                <a:latin typeface="Verdana" panose="020B0604030504040204" pitchFamily="34" charset="0"/>
                <a:ea typeface="ＭＳ 明朝" panose="02020609040205080304" pitchFamily="17" charset="-128"/>
                <a:cs typeface="Times New Roman" panose="02020603050405020304" pitchFamily="18" charset="0"/>
              </a:rPr>
              <a:t>es</a:t>
            </a:r>
            <a:r>
              <a:rPr lang="en-US" altLang="ja-JP" sz="2000" kern="100">
                <a:effectLst/>
                <a:latin typeface="Verdana" panose="020B0604030504040204" pitchFamily="34" charset="0"/>
                <a:ea typeface="ＭＳ 明朝" panose="02020609040205080304" pitchFamily="17" charset="-128"/>
                <a:cs typeface="Times New Roman" panose="02020603050405020304" pitchFamily="18" charset="0"/>
              </a:rPr>
              <a:t> during their economic growth.</a:t>
            </a:r>
            <a:endParaRPr kumimoji="1" lang="en-US" altLang="ja-JP" sz="2000" kern="100">
              <a:effectLst/>
              <a:latin typeface="Verdana" panose="020B0604030504040204" pitchFamily="34" charset="0"/>
              <a:ea typeface="ＭＳ 明朝" panose="02020609040205080304" pitchFamily="17" charset="-128"/>
              <a:cs typeface="Times New Roman" panose="02020603050405020304" pitchFamily="18" charset="0"/>
            </a:endParaRPr>
          </a:p>
          <a:p>
            <a:pPr marL="285750" indent="-285750">
              <a:buFont typeface="Arial" panose="020B0604020202020204" pitchFamily="34" charset="0"/>
              <a:buChar char="•"/>
            </a:pPr>
            <a:r>
              <a:rPr kumimoji="1" lang="en-US" altLang="ja-JP"/>
              <a:t>They are expected to become ‘old before wealth’.</a:t>
            </a:r>
          </a:p>
          <a:p>
            <a:pPr marL="285750" indent="-285750">
              <a:buFont typeface="Arial" panose="020B0604020202020204" pitchFamily="34" charset="0"/>
              <a:buChar char="•"/>
            </a:pPr>
            <a:r>
              <a:rPr kumimoji="1" lang="en-US" altLang="ja-JP"/>
              <a:t>As such, it is necessary to examine the mistakes and experience Japan made, so Viet Nam can effectively manage it when it becomes ageing society.</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21</a:t>
            </a:fld>
            <a:endParaRPr kumimoji="1" lang="ja-JP" altLang="en-US"/>
          </a:p>
        </p:txBody>
      </p:sp>
    </p:spTree>
    <p:extLst>
      <p:ext uri="{BB962C8B-B14F-4D97-AF65-F5344CB8AC3E}">
        <p14:creationId xmlns:p14="http://schemas.microsoft.com/office/powerpoint/2010/main" val="116695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a:t>This is a Vision of the Future We Can Envision by Establishing the CCSPC as the Hub for Elderly Person’s Data</a:t>
            </a:r>
            <a:endParaRPr kumimoji="1" lang="en-CA" altLang="ja-JP" sz="1200" kern="1200">
              <a:solidFill>
                <a:srgbClr val="000000"/>
              </a:solidFill>
              <a:latin typeface="Meiryo UI" panose="020B0604030504040204" pitchFamily="50" charset="-128"/>
              <a:ea typeface="Meiryo UI" panose="020B0604030504040204" pitchFamily="50" charset="-128"/>
              <a:cs typeface="+mn-cs"/>
            </a:endParaRPr>
          </a:p>
          <a:p>
            <a:pPr marL="171450" indent="-171450" defTabSz="914400">
              <a:buFont typeface="Arial" panose="020B0604020202020204" pitchFamily="34" charset="0"/>
              <a:buChar char="•"/>
            </a:pPr>
            <a:r>
              <a:rPr kumimoji="1" lang="en-CA" altLang="ja-JP" sz="1200" kern="1200">
                <a:solidFill>
                  <a:srgbClr val="000000"/>
                </a:solidFill>
                <a:latin typeface="Meiryo UI" panose="020B0604030504040204" pitchFamily="50" charset="-128"/>
                <a:ea typeface="Meiryo UI" panose="020B0604030504040204" pitchFamily="50" charset="-128"/>
                <a:cs typeface="+mn-cs"/>
              </a:rPr>
              <a:t>If the CCSPC can collect data of the elderly persons, this data can be collected centrally and used to deliver effective preventative care using a collaborative infrastructure that can be linked to private sector.</a:t>
            </a:r>
          </a:p>
          <a:p>
            <a:pPr marL="171450" indent="-171450" defTabSz="914400">
              <a:buFont typeface="Arial" panose="020B0604020202020204" pitchFamily="34" charset="0"/>
              <a:buChar char="•"/>
            </a:pPr>
            <a:r>
              <a:rPr kumimoji="1" lang="en-CA" altLang="ja-JP" sz="1200" kern="1200" noProof="0">
                <a:solidFill>
                  <a:srgbClr val="000000"/>
                </a:solidFill>
                <a:latin typeface="Meiryo UI" panose="020B0604030504040204" pitchFamily="50" charset="-128"/>
                <a:ea typeface="Meiryo UI" panose="020B0604030504040204" pitchFamily="50" charset="-128"/>
                <a:cs typeface="+mn-cs"/>
              </a:rPr>
              <a:t>It can also provide business potential for the private sector, to develop services beyond the elderly users</a:t>
            </a:r>
          </a:p>
          <a:p>
            <a:pPr marL="171450" indent="-171450" defTabSz="914400">
              <a:buFont typeface="Arial" panose="020B0604020202020204" pitchFamily="34" charset="0"/>
              <a:buChar char="•"/>
            </a:pPr>
            <a:endParaRPr kumimoji="1" lang="en-CA" altLang="ja-JP" sz="1200" kern="1200" noProof="0">
              <a:solidFill>
                <a:srgbClr val="000000"/>
              </a:solidFill>
              <a:latin typeface="Meiryo UI" panose="020B0604030504040204" pitchFamily="50" charset="-128"/>
              <a:ea typeface="Meiryo UI" panose="020B0604030504040204" pitchFamily="50" charset="-128"/>
              <a:cs typeface="+mn-cs"/>
            </a:endParaRPr>
          </a:p>
          <a:p>
            <a:pPr marL="171450" indent="-171450" defTabSz="914400">
              <a:buFont typeface="Arial" panose="020B0604020202020204" pitchFamily="34" charset="0"/>
              <a:buChar char="•"/>
            </a:pPr>
            <a:r>
              <a:rPr kumimoji="1" lang="en-CA" altLang="ja-JP" sz="1200" kern="1200" noProof="0">
                <a:solidFill>
                  <a:srgbClr val="000000"/>
                </a:solidFill>
                <a:latin typeface="Meiryo UI" panose="020B0604030504040204" pitchFamily="50" charset="-128"/>
                <a:ea typeface="Meiryo UI" panose="020B0604030504040204" pitchFamily="50" charset="-128"/>
                <a:cs typeface="+mn-cs"/>
              </a:rPr>
              <a:t>Japan is currently moving in this direction, and developing various initiatives</a:t>
            </a:r>
          </a:p>
          <a:p>
            <a:pPr marL="171450" indent="-171450" defTabSz="914400">
              <a:buFont typeface="Arial" panose="020B0604020202020204" pitchFamily="34" charset="0"/>
              <a:buChar char="•"/>
            </a:pPr>
            <a:r>
              <a:rPr kumimoji="1" lang="en-CA" altLang="ja-JP" sz="1200" kern="1200" noProof="0">
                <a:solidFill>
                  <a:srgbClr val="000000"/>
                </a:solidFill>
                <a:latin typeface="Meiryo UI" panose="020B0604030504040204" pitchFamily="50" charset="-128"/>
                <a:ea typeface="Meiryo UI" panose="020B0604030504040204" pitchFamily="50" charset="-128"/>
                <a:cs typeface="+mn-cs"/>
              </a:rPr>
              <a:t>It may be difficult for Vietnam to achieve this ideal vision right now, but its necessary to look into the future</a:t>
            </a: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7875B-D4DB-4EA0-9090-93018870BA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708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3838" marR="0" lvl="0" indent="-223838" algn="l" defTabSz="1007772" rtl="0" eaLnBrk="1" fontAlgn="ctr" latinLnBrk="0" hangingPunct="1">
              <a:lnSpc>
                <a:spcPct val="120000"/>
              </a:lnSpc>
              <a:spcBef>
                <a:spcPts val="0"/>
              </a:spcBef>
              <a:spcAft>
                <a:spcPts val="1000"/>
              </a:spcAft>
              <a:buClr>
                <a:srgbClr val="003B83"/>
              </a:buClr>
              <a:buSzPct val="100000"/>
              <a:buFont typeface="Arial" panose="020B0604020202020204" pitchFamily="34" charset="0"/>
              <a:buChar char="•"/>
              <a:tabLst/>
              <a:defRPr/>
            </a:pPr>
            <a:r>
              <a:rPr kumimoji="1" lang="en-CA" altLang="ja-JP" sz="1200" kern="1200" dirty="0">
                <a:solidFill>
                  <a:srgbClr val="000000"/>
                </a:solidFill>
                <a:latin typeface="Meiryo UI" panose="020B0604030504040204" pitchFamily="50" charset="-128"/>
                <a:ea typeface="Meiryo UI" panose="020B0604030504040204" pitchFamily="50" charset="-128"/>
                <a:cs typeface="+mn-cs"/>
              </a:rPr>
              <a:t>In conclusion, these are </a:t>
            </a:r>
            <a:r>
              <a:rPr kumimoji="1" lang="en-CA" altLang="ja-JP" sz="1200" kern="1200" dirty="0" err="1">
                <a:solidFill>
                  <a:srgbClr val="000000"/>
                </a:solidFill>
                <a:latin typeface="Meiryo UI" panose="020B0604030504040204" pitchFamily="50" charset="-128"/>
                <a:ea typeface="Meiryo UI" panose="020B0604030504040204" pitchFamily="50" charset="-128"/>
                <a:cs typeface="+mn-cs"/>
              </a:rPr>
              <a:t>ou</a:t>
            </a:r>
            <a:r>
              <a:rPr kumimoji="1" lang="en-US" altLang="ja-JP" sz="1200" dirty="0" err="1"/>
              <a:t>Phiên</a:t>
            </a:r>
            <a:r>
              <a:rPr kumimoji="1" lang="en-US" altLang="ja-JP" sz="1200" dirty="0"/>
              <a:t> </a:t>
            </a:r>
            <a:r>
              <a:rPr kumimoji="1" lang="en-US" altLang="ja-JP" sz="1200" dirty="0" err="1"/>
              <a:t>bản</a:t>
            </a:r>
            <a:r>
              <a:rPr kumimoji="1" lang="en-US" altLang="ja-JP" sz="1200" dirty="0"/>
              <a:t> </a:t>
            </a:r>
            <a:r>
              <a:rPr kumimoji="1" lang="en-US" altLang="ja-JP" sz="1200" dirty="0" err="1"/>
              <a:t>Việt</a:t>
            </a:r>
            <a:r>
              <a:rPr kumimoji="1" lang="en-US" altLang="ja-JP" sz="1200" dirty="0"/>
              <a:t> Nam </a:t>
            </a:r>
            <a:r>
              <a:rPr kumimoji="1" lang="en-US" altLang="ja-JP" sz="1200" dirty="0" err="1"/>
              <a:t>của</a:t>
            </a:r>
            <a:r>
              <a:rPr kumimoji="1" lang="en-US" altLang="ja-JP" sz="1200" dirty="0"/>
              <a:t> </a:t>
            </a:r>
            <a:r>
              <a:rPr kumimoji="1" lang="en-US" altLang="ja-JP" sz="1200" dirty="0" err="1"/>
              <a:t>Hệ</a:t>
            </a:r>
            <a:r>
              <a:rPr kumimoji="1" lang="en-US" altLang="ja-JP" sz="1200" dirty="0"/>
              <a:t> </a:t>
            </a:r>
            <a:r>
              <a:rPr kumimoji="1" lang="en-US" altLang="ja-JP" sz="1200" dirty="0" err="1"/>
              <a:t>thống</a:t>
            </a:r>
            <a:r>
              <a:rPr kumimoji="1" lang="en-US" altLang="ja-JP" sz="1200" dirty="0"/>
              <a:t> </a:t>
            </a:r>
            <a:r>
              <a:rPr kumimoji="1" lang="en-US" altLang="ja-JP" sz="1200" dirty="0" err="1"/>
              <a:t>Chăm</a:t>
            </a:r>
            <a:r>
              <a:rPr kumimoji="1" lang="en-US" altLang="ja-JP" sz="1200" dirty="0"/>
              <a:t> </a:t>
            </a:r>
            <a:r>
              <a:rPr kumimoji="1" lang="en-US" altLang="ja-JP" sz="1200" dirty="0" err="1"/>
              <a:t>sóc</a:t>
            </a:r>
            <a:r>
              <a:rPr kumimoji="1" lang="en-US" altLang="ja-JP" sz="1200" dirty="0"/>
              <a:t> </a:t>
            </a:r>
            <a:r>
              <a:rPr kumimoji="1" lang="en-US" altLang="ja-JP" sz="1200" dirty="0" err="1"/>
              <a:t>Cộng</a:t>
            </a:r>
            <a:r>
              <a:rPr kumimoji="1" lang="en-US" altLang="ja-JP" sz="1200" dirty="0"/>
              <a:t> </a:t>
            </a:r>
            <a:r>
              <a:rPr kumimoji="1" lang="en-US" altLang="ja-JP" sz="1200" dirty="0" err="1"/>
              <a:t>đồng</a:t>
            </a:r>
            <a:r>
              <a:rPr kumimoji="1" lang="en-US" altLang="ja-JP" sz="1200" dirty="0"/>
              <a:t> </a:t>
            </a:r>
            <a:r>
              <a:rPr kumimoji="1" lang="en-US" altLang="ja-JP" sz="1200" dirty="0" err="1"/>
              <a:t>Lồng</a:t>
            </a:r>
            <a:r>
              <a:rPr kumimoji="1" lang="en-US" altLang="ja-JP" sz="1200" dirty="0"/>
              <a:t> </a:t>
            </a:r>
            <a:r>
              <a:rPr kumimoji="1" lang="en-US" altLang="ja-JP" sz="1200" dirty="0" err="1"/>
              <a:t>ghép</a:t>
            </a:r>
            <a:endParaRPr kumimoji="1" lang="en-US" altLang="ja-JP" sz="1200" dirty="0"/>
          </a:p>
          <a:p>
            <a:pPr marL="223838" marR="0" lvl="0" indent="-223838" algn="l" defTabSz="1007772" rtl="0" eaLnBrk="1" fontAlgn="ctr" latinLnBrk="0" hangingPunct="1">
              <a:lnSpc>
                <a:spcPct val="120000"/>
              </a:lnSpc>
              <a:spcBef>
                <a:spcPts val="0"/>
              </a:spcBef>
              <a:spcAft>
                <a:spcPts val="1000"/>
              </a:spcAft>
              <a:buClr>
                <a:srgbClr val="003B83"/>
              </a:buClr>
              <a:buSzPct val="100000"/>
              <a:buFont typeface="Arial" panose="020B0604020202020204" pitchFamily="34" charset="0"/>
              <a:buChar char="•"/>
              <a:tabLst/>
              <a:defRPr/>
            </a:pPr>
            <a:r>
              <a:rPr kumimoji="1" lang="en-CA" altLang="ja-JP" sz="1200" kern="1200" dirty="0" err="1">
                <a:solidFill>
                  <a:srgbClr val="000000"/>
                </a:solidFill>
                <a:latin typeface="Meiryo UI" panose="020B0604030504040204" pitchFamily="50" charset="-128"/>
                <a:ea typeface="Meiryo UI" panose="020B0604030504040204" pitchFamily="50" charset="-128"/>
                <a:cs typeface="+mn-cs"/>
              </a:rPr>
              <a:t>ăr</a:t>
            </a:r>
            <a:r>
              <a:rPr kumimoji="1" lang="en-CA" altLang="ja-JP" sz="1200" kern="1200" dirty="0">
                <a:solidFill>
                  <a:srgbClr val="000000"/>
                </a:solidFill>
                <a:latin typeface="Meiryo UI" panose="020B0604030504040204" pitchFamily="50" charset="-128"/>
                <a:ea typeface="Meiryo UI" panose="020B0604030504040204" pitchFamily="50" charset="-128"/>
                <a:cs typeface="+mn-cs"/>
              </a:rPr>
              <a:t> suggestions, based on </a:t>
            </a:r>
            <a:r>
              <a:rPr kumimoji="1" lang="en-US" altLang="ja-JP" sz="1200" kern="1200" dirty="0">
                <a:solidFill>
                  <a:srgbClr val="000000"/>
                </a:solidFill>
                <a:latin typeface="Meiryo UI" panose="020B0604030504040204" pitchFamily="50" charset="-128"/>
                <a:ea typeface="Meiryo UI" panose="020B0604030504040204" pitchFamily="50" charset="-128"/>
                <a:cs typeface="+mn-cs"/>
              </a:rPr>
              <a:t>Lessons Learned in Japan</a:t>
            </a:r>
            <a:endParaRPr kumimoji="1" lang="ja-JP" altLang="en-US" sz="1200" kern="1200" dirty="0">
              <a:solidFill>
                <a:srgbClr val="000000"/>
              </a:solidFill>
              <a:latin typeface="Meiryo UI" panose="020B0604030504040204" pitchFamily="50" charset="-128"/>
              <a:ea typeface="Meiryo UI" panose="020B0604030504040204" pitchFamily="50" charset="-128"/>
              <a:cs typeface="+mn-cs"/>
            </a:endParaRPr>
          </a:p>
          <a:p>
            <a:pPr marL="0" indent="0" defTabSz="1007772" fontAlgn="ctr">
              <a:lnSpc>
                <a:spcPct val="120000"/>
              </a:lnSpc>
              <a:spcAft>
                <a:spcPts val="1000"/>
              </a:spcAft>
              <a:buClr>
                <a:srgbClr val="003B83"/>
              </a:buClr>
              <a:buSzPct val="100000"/>
              <a:buFont typeface="Arial" panose="020B0604020202020204" pitchFamily="34" charset="0"/>
              <a:buNone/>
            </a:pPr>
            <a:endParaRPr kumimoji="1" lang="en-US" altLang="ja-JP" sz="1200" kern="1200" dirty="0">
              <a:solidFill>
                <a:srgbClr val="000000"/>
              </a:solidFill>
              <a:latin typeface="Meiryo UI" panose="020B0604030504040204" pitchFamily="50" charset="-128"/>
              <a:ea typeface="Meiryo UI" panose="020B0604030504040204" pitchFamily="50" charset="-128"/>
              <a:cs typeface="+mn-cs"/>
            </a:endParaRPr>
          </a:p>
          <a:p>
            <a:pPr marL="171450" marR="0" lvl="0" indent="-171450" algn="l" defTabSz="1007772" rtl="0" eaLnBrk="1" fontAlgn="ctr" latinLnBrk="0" hangingPunct="1">
              <a:lnSpc>
                <a:spcPct val="120000"/>
              </a:lnSpc>
              <a:spcBef>
                <a:spcPts val="0"/>
              </a:spcBef>
              <a:spcAft>
                <a:spcPts val="1000"/>
              </a:spcAft>
              <a:buClr>
                <a:srgbClr val="003B83"/>
              </a:buClr>
              <a:buSzPct val="100000"/>
              <a:buFont typeface="Arial" panose="020B0604020202020204" pitchFamily="34" charset="0"/>
              <a:buChar char="•"/>
              <a:tabLst/>
              <a:defRPr/>
            </a:pPr>
            <a:r>
              <a:rPr kumimoji="1" lang="en-US" altLang="ja-JP" sz="1200" b="1" spc="100" dirty="0">
                <a:solidFill>
                  <a:srgbClr val="000000"/>
                </a:solidFill>
                <a:latin typeface="+mn-ea"/>
              </a:rPr>
              <a:t>An impactful government policy is needed to change mindsets towards elderly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dirty="0">
                <a:solidFill>
                  <a:srgbClr val="000000"/>
                </a:solidFill>
                <a:latin typeface="Meiryo UI" panose="020B0604030504040204" pitchFamily="50" charset="-128"/>
                <a:ea typeface="Meiryo UI" panose="020B0604030504040204" pitchFamily="50" charset="-128"/>
                <a:cs typeface="+mn-cs"/>
              </a:rPr>
              <a:t>Before 2000, in Japan long-term care</a:t>
            </a:r>
            <a:r>
              <a:rPr kumimoji="1" lang="ja-JP" altLang="en-US" sz="1200" kern="1200" dirty="0">
                <a:solidFill>
                  <a:srgbClr val="000000"/>
                </a:solidFill>
                <a:latin typeface="Meiryo UI" panose="020B0604030504040204" pitchFamily="50" charset="-128"/>
                <a:ea typeface="Meiryo UI" panose="020B0604030504040204" pitchFamily="50" charset="-128"/>
                <a:cs typeface="+mn-cs"/>
              </a:rPr>
              <a:t> </a:t>
            </a:r>
            <a:r>
              <a:rPr kumimoji="1" lang="en-US" altLang="ja-JP" sz="1200" kern="1200" dirty="0">
                <a:solidFill>
                  <a:srgbClr val="000000"/>
                </a:solidFill>
                <a:latin typeface="Meiryo UI" panose="020B0604030504040204" pitchFamily="50" charset="-128"/>
                <a:ea typeface="Meiryo UI" panose="020B0604030504040204" pitchFamily="50" charset="-128"/>
                <a:cs typeface="+mn-cs"/>
              </a:rPr>
              <a:t>services were something that are used by only a limited number of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kern="1200" dirty="0">
                <a:solidFill>
                  <a:srgbClr val="000000"/>
                </a:solidFill>
                <a:latin typeface="Meiryo UI" panose="020B0604030504040204" pitchFamily="50" charset="-128"/>
                <a:ea typeface="Meiryo UI" panose="020B0604030504040204" pitchFamily="50" charset="-128"/>
                <a:cs typeface="+mn-cs"/>
              </a:rPr>
              <a:t>But after 2000, long-term care services  became something more familiar and closer to everyone </a:t>
            </a:r>
            <a:r>
              <a:rPr kumimoji="1" lang="en-US" altLang="ja-JP" sz="1200" kern="1200" dirty="0" err="1">
                <a:solidFill>
                  <a:srgbClr val="000000"/>
                </a:solidFill>
                <a:latin typeface="Meiryo UI" panose="020B0604030504040204" pitchFamily="50" charset="-128"/>
                <a:ea typeface="Meiryo UI" panose="020B0604030504040204" pitchFamily="50" charset="-128"/>
                <a:cs typeface="+mn-cs"/>
              </a:rPr>
              <a:t>bc</a:t>
            </a:r>
            <a:r>
              <a:rPr kumimoji="1" lang="en-US" altLang="ja-JP" sz="1200" kern="1200" dirty="0">
                <a:solidFill>
                  <a:srgbClr val="000000"/>
                </a:solidFill>
                <a:latin typeface="Meiryo UI" panose="020B0604030504040204" pitchFamily="50" charset="-128"/>
                <a:ea typeface="Meiryo UI" panose="020B0604030504040204" pitchFamily="50" charset="-128"/>
                <a:cs typeface="+mn-cs"/>
              </a:rPr>
              <a:t> under this system, the elderly can receive a wide-range of services, and they can choose the service provider they want.</a:t>
            </a:r>
          </a:p>
          <a:p>
            <a:pPr marL="0" indent="0" defTabSz="1007772" fontAlgn="ctr">
              <a:lnSpc>
                <a:spcPct val="120000"/>
              </a:lnSpc>
              <a:spcAft>
                <a:spcPts val="1000"/>
              </a:spcAft>
              <a:buClr>
                <a:srgbClr val="003B83"/>
              </a:buClr>
              <a:buSzPct val="100000"/>
              <a:buFont typeface="Arial" panose="020B0604020202020204" pitchFamily="34" charset="0"/>
              <a:buNone/>
            </a:pPr>
            <a:endParaRPr kumimoji="1" lang="en-US" altLang="ja-JP" sz="1200" kern="1200" dirty="0">
              <a:solidFill>
                <a:srgbClr val="000000"/>
              </a:solidFill>
              <a:latin typeface="Meiryo UI" panose="020B0604030504040204" pitchFamily="50" charset="-128"/>
              <a:ea typeface="Meiryo UI" panose="020B0604030504040204" pitchFamily="50" charset="-128"/>
              <a:cs typeface="+mn-cs"/>
            </a:endParaRPr>
          </a:p>
          <a:p>
            <a:pPr marL="171450" marR="0" lvl="0" indent="-171450" algn="l" defTabSz="1007772" rtl="0" eaLnBrk="1" fontAlgn="ctr" latinLnBrk="0" hangingPunct="1">
              <a:lnSpc>
                <a:spcPct val="120000"/>
              </a:lnSpc>
              <a:spcBef>
                <a:spcPts val="0"/>
              </a:spcBef>
              <a:spcAft>
                <a:spcPts val="1000"/>
              </a:spcAft>
              <a:buClr>
                <a:srgbClr val="003B83"/>
              </a:buClr>
              <a:buSzPct val="100000"/>
              <a:buFont typeface="Arial" panose="020B0604020202020204" pitchFamily="34" charset="0"/>
              <a:buChar char="•"/>
              <a:tabLst/>
              <a:defRPr/>
            </a:pPr>
            <a:r>
              <a:rPr kumimoji="1" lang="en-CA" altLang="ja-JP" sz="1200" b="1" spc="100" dirty="0">
                <a:solidFill>
                  <a:srgbClr val="000000"/>
                </a:solidFill>
                <a:latin typeface="+mn-ea"/>
              </a:rPr>
              <a:t>If you do not design a system that incorporates future population trends and service user numbers, the system will have issues in the long term</a:t>
            </a:r>
          </a:p>
          <a:p>
            <a:pPr marL="171450" marR="0" lvl="0" indent="-171450" algn="l" defTabSz="1007772" rtl="0" eaLnBrk="1" fontAlgn="ctr" latinLnBrk="0" hangingPunct="1">
              <a:lnSpc>
                <a:spcPct val="120000"/>
              </a:lnSpc>
              <a:spcBef>
                <a:spcPts val="0"/>
              </a:spcBef>
              <a:spcAft>
                <a:spcPts val="1000"/>
              </a:spcAft>
              <a:buClr>
                <a:srgbClr val="003B83"/>
              </a:buClr>
              <a:buSzPct val="100000"/>
              <a:buFont typeface="Arial" panose="020B0604020202020204" pitchFamily="34" charset="0"/>
              <a:buChar char="•"/>
              <a:tabLst/>
              <a:defRPr/>
            </a:pPr>
            <a:r>
              <a:rPr kumimoji="1" lang="en-US" altLang="ja-JP" sz="1200" kern="1200" dirty="0">
                <a:solidFill>
                  <a:srgbClr val="000000"/>
                </a:solidFill>
                <a:latin typeface="Meiryo UI" panose="020B0604030504040204" pitchFamily="50" charset="-128"/>
                <a:ea typeface="Meiryo UI" panose="020B0604030504040204" pitchFamily="50" charset="-128"/>
                <a:cs typeface="+mn-cs"/>
              </a:rPr>
              <a:t>In Japan, Fiscal burden has occurred because the LTCI system  went too far towards medicalized eldercare, which ended up being unsustainable.</a:t>
            </a:r>
          </a:p>
          <a:p>
            <a:pPr marL="0" indent="0" defTabSz="1007772" fontAlgn="ctr">
              <a:lnSpc>
                <a:spcPct val="120000"/>
              </a:lnSpc>
              <a:spcAft>
                <a:spcPts val="1000"/>
              </a:spcAft>
              <a:buClr>
                <a:srgbClr val="003B83"/>
              </a:buClr>
              <a:buSzPct val="100000"/>
              <a:buFont typeface="Arial" panose="020B0604020202020204" pitchFamily="34" charset="0"/>
              <a:buNone/>
            </a:pPr>
            <a:endParaRPr kumimoji="1" lang="en-US" altLang="ja-JP" sz="1200" kern="1200" dirty="0">
              <a:solidFill>
                <a:srgbClr val="000000"/>
              </a:solidFill>
              <a:latin typeface="Meiryo UI" panose="020B0604030504040204" pitchFamily="50" charset="-128"/>
              <a:ea typeface="Meiryo UI" panose="020B0604030504040204" pitchFamily="50" charset="-128"/>
              <a:cs typeface="+mn-cs"/>
            </a:endParaRPr>
          </a:p>
          <a:p>
            <a:pPr marL="223838" indent="-223838" defTabSz="1007772" fontAlgn="ctr">
              <a:lnSpc>
                <a:spcPct val="120000"/>
              </a:lnSpc>
              <a:spcAft>
                <a:spcPts val="1000"/>
              </a:spcAft>
              <a:buClr>
                <a:srgbClr val="003B83"/>
              </a:buClr>
              <a:buSzPct val="100000"/>
              <a:buFont typeface="Arial" panose="020B0604020202020204" pitchFamily="34" charset="0"/>
              <a:buChar char="•"/>
            </a:pPr>
            <a:r>
              <a:rPr kumimoji="1" lang="en-CA" altLang="ja-JP" sz="1200" kern="1200" dirty="0">
                <a:solidFill>
                  <a:srgbClr val="000000"/>
                </a:solidFill>
                <a:latin typeface="Meiryo UI" panose="020B0604030504040204" pitchFamily="50" charset="-128"/>
                <a:ea typeface="Meiryo UI" panose="020B0604030504040204" pitchFamily="50" charset="-128"/>
                <a:cs typeface="+mn-cs"/>
              </a:rPr>
              <a:t>I hope that my presentation today will be helpful to everyone in Asia, who will be facing an ageing population</a:t>
            </a:r>
            <a:endParaRPr kumimoji="1" lang="en-US" altLang="ja-JP" sz="1200" kern="1200" dirty="0">
              <a:solidFill>
                <a:srgbClr val="000000"/>
              </a:solidFill>
              <a:latin typeface="Meiryo UI" panose="020B0604030504040204" pitchFamily="50" charset="-128"/>
              <a:ea typeface="Meiryo UI" panose="020B0604030504040204" pitchFamily="50" charset="-128"/>
              <a:cs typeface="+mn-cs"/>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23</a:t>
            </a:fld>
            <a:endParaRPr kumimoji="1" lang="ja-JP" altLang="en-US"/>
          </a:p>
        </p:txBody>
      </p:sp>
    </p:spTree>
    <p:extLst>
      <p:ext uri="{BB962C8B-B14F-4D97-AF65-F5344CB8AC3E}">
        <p14:creationId xmlns:p14="http://schemas.microsoft.com/office/powerpoint/2010/main" val="268986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US" altLang="ja-JP"/>
              <a:t>“CCSPC” stands for “The Community-based Integrated Elderly Care System Focused on the Role of Population Collaborators”</a:t>
            </a:r>
          </a:p>
          <a:p>
            <a:pPr marL="285750" indent="-285750">
              <a:buFont typeface="Arial" panose="020B0604020202020204" pitchFamily="34" charset="0"/>
              <a:buChar char="•"/>
            </a:pPr>
            <a:r>
              <a:rPr kumimoji="1" lang="en-CA" altLang="ja-JP"/>
              <a:t>I strongly believe that preparation to establish such system must start immediately for Vietnam and other Asian countries, where the population is rapidly ageing</a:t>
            </a:r>
            <a:endParaRPr kumimoji="1" lang="en-US" altLang="ja-JP"/>
          </a:p>
          <a:p>
            <a:pPr marL="285750" indent="-285750">
              <a:buFont typeface="Arial" panose="020B0604020202020204" pitchFamily="34" charset="0"/>
              <a:buChar char="•"/>
            </a:pPr>
            <a:r>
              <a:rPr kumimoji="1" lang="en-CA" altLang="ja-JP"/>
              <a:t>Before we go deeper into why, I would like to provide a brief background on the experiences and issues Japan encountered regarding population ageing</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3</a:t>
            </a:fld>
            <a:endParaRPr kumimoji="1" lang="ja-JP" altLang="en-US"/>
          </a:p>
        </p:txBody>
      </p:sp>
    </p:spTree>
    <p:extLst>
      <p:ext uri="{BB962C8B-B14F-4D97-AF65-F5344CB8AC3E}">
        <p14:creationId xmlns:p14="http://schemas.microsoft.com/office/powerpoint/2010/main" val="335789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a:effectLst/>
              </a:rPr>
              <a:t>As you may already know, Japan is a super-aged society, with an ageing population of 28.7%. </a:t>
            </a:r>
            <a:r>
              <a:rPr lang="en-CA" sz="2000" b="0" i="0">
                <a:solidFill>
                  <a:srgbClr val="202124"/>
                </a:solidFill>
                <a:effectLst/>
                <a:latin typeface="arial" panose="020B0604020202020204" pitchFamily="34" charset="0"/>
              </a:rPr>
              <a:t>Its outstanding in the world</a:t>
            </a:r>
            <a:endParaRPr lang="en-US" altLang="ja-JP" sz="1400" b="0">
              <a:solidFill>
                <a:schemeClr val="tx1"/>
              </a:solidFill>
              <a:ea typeface="Meiryo UI" panose="020B0604030504040204" pitchFamily="50" charset="-128"/>
            </a:endParaRPr>
          </a:p>
          <a:p>
            <a:pPr marL="171450" indent="-171450">
              <a:buFont typeface="Arial" panose="020B0604020202020204" pitchFamily="34" charset="0"/>
              <a:buChar char="•"/>
            </a:pPr>
            <a:r>
              <a:rPr lang="en-CA" altLang="ja-JP" sz="1400" b="0">
                <a:solidFill>
                  <a:schemeClr val="tx1"/>
                </a:solidFill>
                <a:ea typeface="Meiryo UI" panose="020B0604030504040204" pitchFamily="50" charset="-128"/>
              </a:rPr>
              <a:t>To support this ageing population, </a:t>
            </a:r>
            <a:r>
              <a:rPr lang="en-US" altLang="ja-JP" sz="1400" b="0">
                <a:solidFill>
                  <a:schemeClr val="tx1"/>
                </a:solidFill>
                <a:ea typeface="Meiryo UI" panose="020B0604030504040204" pitchFamily="50" charset="-128"/>
              </a:rPr>
              <a:t>Japan introduced the Long-term Care Insurance System in 2000.</a:t>
            </a:r>
            <a:endParaRPr kumimoji="1" lang="en-US" altLang="ja-JP"/>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zh-TW" sz="1400" b="0">
                <a:solidFill>
                  <a:schemeClr val="bg1"/>
                </a:solidFill>
                <a:latin typeface="+mn-ea"/>
              </a:rPr>
              <a:t>The basic concept of this system is to 1. </a:t>
            </a:r>
            <a:r>
              <a:rPr lang="en-US" altLang="ja-JP"/>
              <a:t>Support for Independence</a:t>
            </a:r>
            <a:r>
              <a:rPr kumimoji="1" lang="en-US" altLang="ja-JP" sz="1400" b="0" i="0" u="none" strike="noStrike" kern="1200" cap="none" spc="0" normalizeH="0" baseline="0" noProof="0">
                <a:ln>
                  <a:noFill/>
                </a:ln>
                <a:solidFill>
                  <a:srgbClr val="000000"/>
                </a:solidFill>
                <a:effectLst/>
                <a:uLnTx/>
                <a:uFillTx/>
                <a:latin typeface="BIZ UDPゴシック"/>
                <a:ea typeface="BIZ UDPゴシック"/>
              </a:rPr>
              <a:t>, </a:t>
            </a:r>
            <a:r>
              <a:rPr kumimoji="1" lang="en-CA" altLang="ja-JP" sz="1400" b="0">
                <a:solidFill>
                  <a:schemeClr val="bg1"/>
                </a:solidFill>
                <a:latin typeface="+mn-ea"/>
              </a:rPr>
              <a:t>2. </a:t>
            </a:r>
            <a:r>
              <a:rPr kumimoji="1" lang="en-US" altLang="ja-JP" sz="1400" b="0" i="0" u="none" strike="noStrike" kern="1200" cap="none" spc="0" normalizeH="0" baseline="0" noProof="0">
                <a:ln>
                  <a:noFill/>
                </a:ln>
                <a:solidFill>
                  <a:srgbClr val="000000"/>
                </a:solidFill>
                <a:effectLst/>
                <a:uLnTx/>
                <a:uFillTx/>
                <a:latin typeface="BIZ UDPゴシック"/>
                <a:ea typeface="BIZ UDPゴシック"/>
              </a:rPr>
              <a:t>User Oriented, and </a:t>
            </a:r>
            <a:r>
              <a:rPr kumimoji="1" lang="en-CA" altLang="ja-JP" sz="1400" b="0" i="0" u="none" strike="noStrike" kern="1200" cap="none" spc="0" normalizeH="0" baseline="0" noProof="0">
                <a:ln>
                  <a:noFill/>
                </a:ln>
                <a:solidFill>
                  <a:srgbClr val="000000"/>
                </a:solidFill>
                <a:effectLst/>
                <a:uLnTx/>
                <a:uFillTx/>
                <a:latin typeface="BIZ UDPゴシック"/>
                <a:ea typeface="BIZ UDPゴシック"/>
              </a:rPr>
              <a:t>3. </a:t>
            </a:r>
            <a:r>
              <a:rPr kumimoji="1" lang="en-US" altLang="ja-JP" sz="1400" b="0" i="0" u="none" strike="noStrike" kern="1200" cap="none" spc="0" normalizeH="0" baseline="0" noProof="0">
                <a:ln>
                  <a:noFill/>
                </a:ln>
                <a:solidFill>
                  <a:srgbClr val="000000"/>
                </a:solidFill>
                <a:effectLst/>
                <a:uLnTx/>
                <a:uFillTx/>
                <a:latin typeface="BIZ UDPゴシック"/>
                <a:ea typeface="BIZ UDPゴシック"/>
              </a:rPr>
              <a:t>Social Insurance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400" b="0" i="0" u="none" strike="noStrike" kern="1200" cap="none" spc="0" normalizeH="0" baseline="0" noProof="0">
                <a:ln>
                  <a:noFill/>
                </a:ln>
                <a:solidFill>
                  <a:srgbClr val="000000"/>
                </a:solidFill>
                <a:effectLst/>
                <a:uLnTx/>
                <a:uFillTx/>
                <a:latin typeface="BIZ UDPゴシック"/>
                <a:ea typeface="BIZ UDPゴシック"/>
              </a:rPr>
              <a:t>I believe the most import concept is 1. Support for Independence</a:t>
            </a:r>
            <a:endParaRPr kumimoji="1" lang="en-US" altLang="zh-TW" sz="1400" b="0" i="0" u="none" strike="noStrike" kern="1200" cap="none" spc="0" normalizeH="0" baseline="0" noProof="0">
              <a:ln>
                <a:noFill/>
              </a:ln>
              <a:solidFill>
                <a:srgbClr val="000000"/>
              </a:solidFill>
              <a:effectLst/>
              <a:uLnTx/>
              <a:uFillTx/>
              <a:latin typeface="BIZ UDPゴシック"/>
              <a:ea typeface="BIZ UDPゴシック"/>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a:t>Support for Independence means that </a:t>
            </a:r>
            <a:r>
              <a:rPr lang="en-US" altLang="ja-JP" sz="2000">
                <a:latin typeface="+mn-ea"/>
                <a:ea typeface="+mn-ea"/>
              </a:rPr>
              <a:t>LTCI system</a:t>
            </a:r>
            <a:r>
              <a:rPr lang="en-US" altLang="ja-JP" sz="2000"/>
              <a:t> is there to support the independence and self-sufficiency of the elderly, rather than providing care for everything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b="0" i="0">
                <a:solidFill>
                  <a:srgbClr val="222222"/>
                </a:solidFill>
                <a:effectLst/>
                <a:latin typeface="Noto Sans JP"/>
              </a:rPr>
              <a:t>That is, proper care</a:t>
            </a:r>
            <a:r>
              <a:rPr lang="en-US" altLang="ja-JP" sz="2000" b="0" i="0">
                <a:solidFill>
                  <a:srgbClr val="000000"/>
                </a:solidFill>
                <a:effectLst/>
                <a:latin typeface="Roboto" panose="02000000000000000000" pitchFamily="2" charset="0"/>
              </a:rPr>
              <a:t> management is needed for the elderly.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a:latin typeface="+mn-ea"/>
                <a:ea typeface="+mn-ea"/>
              </a:rPr>
              <a:t>However,</a:t>
            </a:r>
            <a:r>
              <a:rPr lang="ja-JP" altLang="en-US" sz="2000">
                <a:latin typeface="+mn-ea"/>
                <a:ea typeface="+mn-ea"/>
              </a:rPr>
              <a:t>　</a:t>
            </a:r>
            <a:r>
              <a:rPr lang="en-US" altLang="ja-JP" sz="2000">
                <a:latin typeface="+mn-ea"/>
                <a:ea typeface="+mn-ea"/>
              </a:rPr>
              <a:t>this </a:t>
            </a:r>
            <a:r>
              <a:rPr lang="en-CA" altLang="ja-JP" sz="2000" b="0" i="0">
                <a:solidFill>
                  <a:srgbClr val="222222"/>
                </a:solidFill>
                <a:effectLst/>
                <a:latin typeface="Noto Sans JP"/>
              </a:rPr>
              <a:t>system is now facing financial issues, because the LTCI system started to provide social insurance-funded care for the </a:t>
            </a:r>
            <a:r>
              <a:rPr lang="en-CA" altLang="ja-JP" sz="2000" b="0" i="0" u="none">
                <a:solidFill>
                  <a:srgbClr val="222222"/>
                </a:solidFill>
                <a:effectLst/>
                <a:latin typeface="Noto Sans JP"/>
              </a:rPr>
              <a:t>elderly who only required minimal level of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sz="2000" b="0" i="0">
                <a:solidFill>
                  <a:srgbClr val="222222"/>
                </a:solidFill>
                <a:effectLst/>
                <a:latin typeface="Noto Sans JP"/>
              </a:rPr>
              <a:t>This led to decline in independence, making more elderly reliant on the </a:t>
            </a:r>
            <a:r>
              <a:rPr lang="en-US" altLang="ja-JP" sz="2000">
                <a:latin typeface="+mn-ea"/>
                <a:ea typeface="+mn-ea"/>
              </a:rPr>
              <a:t>LTCI system</a:t>
            </a:r>
            <a:endParaRPr lang="en-US" altLang="ja-JP" sz="1800" b="0" i="0">
              <a:solidFill>
                <a:srgbClr val="222222"/>
              </a:solidFill>
              <a:effectLst/>
              <a:latin typeface="Noto Sans JP"/>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4</a:t>
            </a:fld>
            <a:endParaRPr kumimoji="1" lang="ja-JP" altLang="en-US"/>
          </a:p>
        </p:txBody>
      </p:sp>
    </p:spTree>
    <p:extLst>
      <p:ext uri="{BB962C8B-B14F-4D97-AF65-F5344CB8AC3E}">
        <p14:creationId xmlns:p14="http://schemas.microsoft.com/office/powerpoint/2010/main" val="56047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b="0" i="0">
                <a:solidFill>
                  <a:srgbClr val="666666"/>
                </a:solidFill>
                <a:effectLst/>
                <a:latin typeface="Roboto" panose="02000000000000000000" pitchFamily="2" charset="0"/>
              </a:rPr>
              <a:t>Now, let me give you an example</a:t>
            </a:r>
            <a:endParaRPr kumimoji="1" lang="en-US" altLang="ja-JP" sz="1200" b="0" strike="sngStrike" kern="1200">
              <a:solidFill>
                <a:schemeClr val="tx1"/>
              </a:solidFill>
              <a:latin typeface="+mn-lt"/>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kern="1200">
                <a:solidFill>
                  <a:schemeClr val="tx1"/>
                </a:solidFill>
                <a:latin typeface="+mn-lt"/>
                <a:ea typeface="Meiryo UI" panose="020B0604030504040204" pitchFamily="50" charset="-128"/>
                <a:cs typeface="+mn-cs"/>
              </a:rPr>
              <a:t>an elderly person began having issues with his dentures. Because of this, he began eating less, leading to reduced nutritional intake, loss of muscles, and reduced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kern="1200">
                <a:solidFill>
                  <a:schemeClr val="tx1"/>
                </a:solidFill>
                <a:latin typeface="+mn-lt"/>
                <a:ea typeface="Meiryo UI" panose="020B0604030504040204" pitchFamily="50" charset="-128"/>
                <a:cs typeface="+mn-cs"/>
              </a:rPr>
              <a:t>He eventually begins staying home more often, causing his general functioning of daily life to decline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kern="1200">
                <a:solidFill>
                  <a:schemeClr val="tx1"/>
                </a:solidFill>
                <a:latin typeface="+mn-lt"/>
                <a:ea typeface="Meiryo UI" panose="020B0604030504040204" pitchFamily="50" charset="-128"/>
                <a:cs typeface="+mn-cs"/>
              </a:rPr>
              <a:t>In such case, a small fall or fracture could lead him to become in need of full-time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kern="1200">
              <a:solidFill>
                <a:schemeClr val="tx1"/>
              </a:solidFill>
              <a:latin typeface="+mn-lt"/>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kern="1200">
                <a:solidFill>
                  <a:schemeClr val="tx1"/>
                </a:solidFill>
                <a:latin typeface="+mn-lt"/>
                <a:ea typeface="Meiryo UI" panose="020B0604030504040204" pitchFamily="50" charset="-128"/>
                <a:cs typeface="+mn-cs"/>
              </a:rPr>
              <a:t>This can be prevented by providing support in the red box stages.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kern="1200">
                <a:solidFill>
                  <a:schemeClr val="tx1"/>
                </a:solidFill>
                <a:latin typeface="+mn-lt"/>
                <a:ea typeface="Meiryo UI" panose="020B0604030504040204" pitchFamily="50" charset="-128"/>
                <a:cs typeface="+mn-cs"/>
              </a:rPr>
              <a:t>Multiple professions within the community need to collaborate, and pull the elderly out of this bad spiral, by focusing on the what the elderly can still do (rather than what they can’t do), and raise motivation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CA" altLang="ja-JP" sz="1200" b="0" kern="1200">
              <a:solidFill>
                <a:schemeClr val="tx1"/>
              </a:solidFill>
              <a:latin typeface="+mn-lt"/>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100">
                <a:latin typeface="+mn-ea"/>
                <a:ea typeface="+mn-ea"/>
              </a:rPr>
              <a:t>However, in many cases, the </a:t>
            </a:r>
            <a:r>
              <a:rPr lang="en-US" altLang="ja-JP" sz="1200">
                <a:latin typeface="+mn-ea"/>
                <a:ea typeface="+mn-ea"/>
              </a:rPr>
              <a:t>LTCI system in Japan</a:t>
            </a:r>
            <a:r>
              <a:rPr lang="en-US" altLang="ja-JP" sz="1200">
                <a:effectLst/>
                <a:latin typeface="游ゴシック" panose="020B0400000000000000" pitchFamily="50" charset="-128"/>
                <a:cs typeface="Times New Roman" panose="02020603050405020304" pitchFamily="18" charset="0"/>
              </a:rPr>
              <a:t> provided too much support for the elderly, making the system itself financially unsustainable</a:t>
            </a:r>
            <a:endParaRPr lang="en-US" altLang="ja-JP" sz="1200" b="0" i="0">
              <a:solidFill>
                <a:srgbClr val="222222"/>
              </a:solidFill>
              <a:effectLst/>
              <a:latin typeface="Noto Sans JP"/>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5</a:t>
            </a:fld>
            <a:endParaRPr kumimoji="1" lang="ja-JP" altLang="en-US"/>
          </a:p>
        </p:txBody>
      </p:sp>
    </p:spTree>
    <p:extLst>
      <p:ext uri="{BB962C8B-B14F-4D97-AF65-F5344CB8AC3E}">
        <p14:creationId xmlns:p14="http://schemas.microsoft.com/office/powerpoint/2010/main" val="106974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US" altLang="ja-JP" sz="1400">
                <a:latin typeface="Meiryo UI" panose="020B0604030504040204" pitchFamily="50" charset="-128"/>
                <a:ea typeface="Meiryo UI" panose="020B0604030504040204" pitchFamily="50" charset="-128"/>
              </a:rPr>
              <a:t>This chart shows the change in nursing care benefit expenses and premiums since the long-term care insurance system was enacted. Compared to the time immediately after the system was implemented, the number of persons requiring nursing care has tripled during the last 20 years.</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a:latin typeface="Meiryo UI" panose="020B0604030504040204" pitchFamily="50" charset="-128"/>
                <a:ea typeface="Meiryo UI" panose="020B0604030504040204" pitchFamily="50" charset="-128"/>
              </a:rPr>
              <a:t>As a result, premiums</a:t>
            </a:r>
            <a:r>
              <a:rPr kumimoji="1" lang="ja-JP" altLang="en-US" sz="1400">
                <a:latin typeface="Meiryo UI" panose="020B0604030504040204" pitchFamily="50" charset="-128"/>
                <a:ea typeface="Meiryo UI" panose="020B0604030504040204" pitchFamily="50" charset="-128"/>
              </a:rPr>
              <a:t> </a:t>
            </a:r>
            <a:r>
              <a:rPr kumimoji="1" lang="en-US" altLang="ja-JP" sz="1400">
                <a:latin typeface="Meiryo UI" panose="020B0604030504040204" pitchFamily="50" charset="-128"/>
                <a:ea typeface="Meiryo UI" panose="020B0604030504040204" pitchFamily="50" charset="-128"/>
              </a:rPr>
              <a:t>paid by the elderly and the total cost of nursing care benefits have been approximately doubled and tripled, respectively.</a:t>
            </a:r>
          </a:p>
          <a:p>
            <a:pPr marL="285750" indent="-285750">
              <a:buFont typeface="Arial" panose="020B0604020202020204" pitchFamily="34" charset="0"/>
              <a:buChar char="•"/>
            </a:pPr>
            <a:endParaRPr kumimoji="1" lang="ja-JP" altLang="en-US" sz="1400"/>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6</a:t>
            </a:fld>
            <a:endParaRPr kumimoji="1" lang="ja-JP" altLang="en-US"/>
          </a:p>
        </p:txBody>
      </p:sp>
    </p:spTree>
    <p:extLst>
      <p:ext uri="{BB962C8B-B14F-4D97-AF65-F5344CB8AC3E}">
        <p14:creationId xmlns:p14="http://schemas.microsoft.com/office/powerpoint/2010/main" val="53162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a:t>To respond to such issues, Japan aims to build an integrated community care system by the end of 2025</a:t>
            </a:r>
            <a:r>
              <a:rPr lang="en-US" altLang="ja-JP" sz="2000">
                <a:effectLst/>
                <a:latin typeface="Verdana" panose="020B0604030504040204" pitchFamily="34" charset="0"/>
                <a:ea typeface="ＭＳ 明朝" panose="02020609040205080304" pitchFamily="17" charset="-128"/>
                <a:cs typeface="Times New Roman" panose="02020603050405020304" pitchFamily="18" charset="0"/>
              </a:rPr>
              <a:t>, when the baby boomers will be 75 years old or older.</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a:t>This system is designed to allow people in need of serious care to continue their own lifestyles to the end of their lives, within their own community.</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ja-JP" sz="1400" b="0" i="0" u="none" strike="noStrike" kern="0" cap="none" spc="0" normalizeH="0" baseline="0" noProof="0">
                <a:ln>
                  <a:noFill/>
                </a:ln>
                <a:solidFill>
                  <a:schemeClr val="bg1"/>
                </a:solidFill>
                <a:effectLst/>
                <a:uLnTx/>
                <a:uFillTx/>
                <a:latin typeface="+mn-ea"/>
                <a:cs typeface="+mn-cs"/>
              </a:rPr>
              <a:t>multidisciplinary</a:t>
            </a:r>
            <a:r>
              <a:rPr lang="en-US" altLang="ja-JP"/>
              <a:t> collaboration is vital in making this system operate successfully</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a:t>Therefore, t</a:t>
            </a:r>
            <a:r>
              <a:rPr lang="en-US" altLang="ja-JP"/>
              <a:t>his new integrated system will provide housing, medical care, nursing care, preventive care, and life support, which enhances the community strength</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a:t>In Japan, care users rapidly increased right after LTCI system was established. </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a:t>Due to this, the community’s strength to “support care for the elderly voluntarily” weakened</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ja-JP" sz="1400" b="0" i="0">
                <a:solidFill>
                  <a:srgbClr val="222222"/>
                </a:solidFill>
                <a:effectLst/>
                <a:latin typeface="Noto Sans JP"/>
              </a:rPr>
              <a:t>I believe for Asian countries where the population is expected to age, creating a system that is founded on the independence of the elderly, and </a:t>
            </a:r>
            <a:r>
              <a:rPr kumimoji="0" lang="en-CA" altLang="ja-JP" sz="1400" b="0" i="0" u="none" strike="noStrike" kern="0" cap="none" spc="0" normalizeH="0" baseline="0" noProof="0">
                <a:ln>
                  <a:noFill/>
                </a:ln>
                <a:solidFill>
                  <a:schemeClr val="bg1"/>
                </a:solidFill>
                <a:effectLst/>
                <a:uLnTx/>
                <a:uFillTx/>
                <a:latin typeface="+mn-ea"/>
                <a:cs typeface="+mn-cs"/>
              </a:rPr>
              <a:t>multidisciplinary</a:t>
            </a:r>
            <a:r>
              <a:rPr lang="en-CA" altLang="ja-JP" sz="1400" b="0" i="0">
                <a:solidFill>
                  <a:srgbClr val="222222"/>
                </a:solidFill>
                <a:effectLst/>
                <a:latin typeface="Noto Sans JP"/>
              </a:rPr>
              <a:t> collaboration is needed to avoid the experience I mentioned in Japan</a:t>
            </a:r>
            <a:endParaRPr kumimoji="1" lang="ja-JP" altLang="en-US"/>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7</a:t>
            </a:fld>
            <a:endParaRPr kumimoji="1" lang="ja-JP" altLang="en-US"/>
          </a:p>
        </p:txBody>
      </p:sp>
    </p:spTree>
    <p:extLst>
      <p:ext uri="{BB962C8B-B14F-4D97-AF65-F5344CB8AC3E}">
        <p14:creationId xmlns:p14="http://schemas.microsoft.com/office/powerpoint/2010/main" val="172008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lvl="0" indent="-285750">
              <a:buFont typeface="Arial" panose="020B0604020202020204" pitchFamily="34" charset="0"/>
              <a:buChar char="•"/>
            </a:pPr>
            <a:r>
              <a:rPr kumimoji="1" lang="en-CA" altLang="ja-JP" sz="1400" kern="1200">
                <a:solidFill>
                  <a:schemeClr val="tx1"/>
                </a:solidFill>
                <a:effectLst/>
                <a:latin typeface="Meiryo UI" panose="020B0604030504040204" pitchFamily="50" charset="-128"/>
                <a:ea typeface="Meiryo UI" panose="020B0604030504040204" pitchFamily="50" charset="-128"/>
                <a:cs typeface="+mn-cs"/>
              </a:rPr>
              <a:t>Besides financial issues, shortage of care workers is another big issue in Japan</a:t>
            </a:r>
            <a:endParaRPr kumimoji="1" lang="en-US" altLang="ja-JP" sz="1400" kern="1200">
              <a:solidFill>
                <a:schemeClr val="tx1"/>
              </a:solidFill>
              <a:effectLst/>
              <a:latin typeface="Meiryo UI" panose="020B0604030504040204" pitchFamily="50" charset="-128"/>
              <a:ea typeface="Meiryo UI" panose="020B0604030504040204" pitchFamily="50" charset="-128"/>
              <a:cs typeface="+mn-cs"/>
            </a:endParaRPr>
          </a:p>
          <a:p>
            <a:pPr marL="285750" lvl="0" indent="-285750">
              <a:buFont typeface="Arial" panose="020B0604020202020204" pitchFamily="34" charset="0"/>
              <a:buChar char="•"/>
            </a:pPr>
            <a:r>
              <a:rPr kumimoji="1" lang="en-US" altLang="ja-JP" sz="1400" kern="1200">
                <a:solidFill>
                  <a:schemeClr val="tx1"/>
                </a:solidFill>
                <a:effectLst/>
                <a:latin typeface="Meiryo UI" panose="020B0604030504040204" pitchFamily="50" charset="-128"/>
                <a:ea typeface="Meiryo UI" panose="020B0604030504040204" pitchFamily="50" charset="-128"/>
                <a:cs typeface="+mn-cs"/>
              </a:rPr>
              <a:t>This figures show the expected demand for care workers up to 2025 </a:t>
            </a:r>
          </a:p>
          <a:p>
            <a:pPr marL="285750" lvl="0" indent="-285750">
              <a:buFont typeface="Arial" panose="020B0604020202020204" pitchFamily="34" charset="0"/>
              <a:buChar char="•"/>
            </a:pPr>
            <a:r>
              <a:rPr kumimoji="1" lang="en-US" altLang="ja-JP" sz="1400" kern="1200">
                <a:solidFill>
                  <a:schemeClr val="tx1"/>
                </a:solidFill>
                <a:effectLst/>
                <a:latin typeface="Meiryo UI" panose="020B0604030504040204" pitchFamily="50" charset="-128"/>
                <a:ea typeface="Meiryo UI" panose="020B0604030504040204" pitchFamily="50" charset="-128"/>
                <a:cs typeface="+mn-cs"/>
              </a:rPr>
              <a:t>According to this figure, Japan will need 2.16 million care workers at the end of 2020 and 2.45 million at the end of 2025.</a:t>
            </a:r>
          </a:p>
          <a:p>
            <a:pPr marL="285750" lvl="0" indent="-285750">
              <a:buFont typeface="Arial" panose="020B0604020202020204" pitchFamily="34" charset="0"/>
              <a:buChar char="•"/>
            </a:pPr>
            <a:r>
              <a:rPr kumimoji="1" lang="en-US" altLang="ja-JP" sz="1400" kern="1200">
                <a:solidFill>
                  <a:schemeClr val="tx1"/>
                </a:solidFill>
                <a:effectLst/>
                <a:latin typeface="Meiryo UI" panose="020B0604030504040204" pitchFamily="50" charset="-128"/>
                <a:ea typeface="Meiryo UI" panose="020B0604030504040204" pitchFamily="50" charset="-128"/>
                <a:cs typeface="+mn-cs"/>
              </a:rPr>
              <a:t>However, in addition to 1.9 million care workers in 2016, we will further need to secure 550,000 (55 million)</a:t>
            </a:r>
            <a:r>
              <a:rPr kumimoji="1" lang="ja-JP" altLang="en-US" sz="1400" kern="1200">
                <a:solidFill>
                  <a:schemeClr val="tx1"/>
                </a:solidFill>
                <a:effectLst/>
                <a:latin typeface="Meiryo UI" panose="020B0604030504040204" pitchFamily="50" charset="-128"/>
                <a:ea typeface="Meiryo UI" panose="020B0604030504040204" pitchFamily="50" charset="-128"/>
                <a:cs typeface="+mn-cs"/>
              </a:rPr>
              <a:t> </a:t>
            </a:r>
            <a:r>
              <a:rPr kumimoji="1" lang="en-US" altLang="ja-JP" sz="1400" kern="1200">
                <a:solidFill>
                  <a:schemeClr val="tx1"/>
                </a:solidFill>
                <a:effectLst/>
                <a:latin typeface="Meiryo UI" panose="020B0604030504040204" pitchFamily="50" charset="-128"/>
                <a:ea typeface="Meiryo UI" panose="020B0604030504040204" pitchFamily="50" charset="-128"/>
                <a:cs typeface="+mn-cs"/>
              </a:rPr>
              <a:t>workers by the end of 2025. That translates to 60,000 (60 thousands) care workers in need annually. </a:t>
            </a:r>
            <a:endParaRPr kumimoji="1" lang="en-US" altLang="ja-JP" sz="1400" b="0" kern="1200">
              <a:solidFill>
                <a:schemeClr val="tx1"/>
              </a:solidFill>
              <a:effectLst/>
              <a:latin typeface="Meiryo UI" panose="020B0604030504040204" pitchFamily="50" charset="-128"/>
              <a:ea typeface="Meiryo UI" panose="020B0604030504040204" pitchFamily="50" charset="-128"/>
              <a:cs typeface="+mn-cs"/>
            </a:endParaRP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kern="1200">
                <a:solidFill>
                  <a:schemeClr val="tx1"/>
                </a:solidFill>
                <a:effectLst/>
                <a:latin typeface="Meiryo UI" panose="020B0604030504040204" pitchFamily="50" charset="-128"/>
                <a:ea typeface="Meiryo UI" panose="020B0604030504040204" pitchFamily="50" charset="-128"/>
                <a:cs typeface="+mn-cs"/>
              </a:rPr>
              <a:t>Achieving this goal will to be very difficult.</a:t>
            </a:r>
          </a:p>
          <a:p>
            <a:pPr marL="285750" lvl="0" indent="-285750">
              <a:buFont typeface="Arial" panose="020B0604020202020204" pitchFamily="34" charset="0"/>
              <a:buChar char="•"/>
            </a:pPr>
            <a:endParaRPr kumimoji="1" lang="en-US" altLang="ja-JP" sz="1400" strike="noStrike" kern="1200">
              <a:solidFill>
                <a:schemeClr val="tx1"/>
              </a:solidFill>
              <a:effectLst/>
              <a:latin typeface="Meiryo UI" panose="020B0604030504040204" pitchFamily="50" charset="-128"/>
              <a:ea typeface="Meiryo UI" panose="020B0604030504040204" pitchFamily="50" charset="-128"/>
              <a:cs typeface="+mn-cs"/>
            </a:endParaRPr>
          </a:p>
          <a:p>
            <a:pPr marL="0" lvl="0" indent="0">
              <a:buFont typeface="Arial" panose="020B0604020202020204" pitchFamily="34" charset="0"/>
              <a:buNone/>
            </a:pPr>
            <a:endParaRPr kumimoji="1" lang="en-US" altLang="ja-JP" sz="1400" strike="noStrike" kern="120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CDE7875B-D4DB-4EA0-9090-93018870BA91}" type="slidenum">
              <a:rPr kumimoji="1" lang="ja-JP" altLang="en-US" smtClean="0"/>
              <a:t>8</a:t>
            </a:fld>
            <a:endParaRPr kumimoji="1" lang="ja-JP" altLang="en-US"/>
          </a:p>
        </p:txBody>
      </p:sp>
    </p:spTree>
    <p:extLst>
      <p:ext uri="{BB962C8B-B14F-4D97-AF65-F5344CB8AC3E}">
        <p14:creationId xmlns:p14="http://schemas.microsoft.com/office/powerpoint/2010/main" val="319879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i="0">
                <a:solidFill>
                  <a:srgbClr val="222222"/>
                </a:solidFill>
                <a:effectLst/>
                <a:latin typeface="Noto Sans JP"/>
              </a:rPr>
              <a:t>To resolve labour shortages, Japan is building a new care model, one that is taking a scientific approach to care</a:t>
            </a:r>
            <a:endParaRPr kumimoji="1" lang="en-US" altLang="ja-JP" sz="1200" b="0" i="0">
              <a:solidFill>
                <a:srgbClr val="222222"/>
              </a:solidFill>
              <a:effectLst/>
              <a:latin typeface="Noto Sans JP"/>
            </a:endParaRP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i="0">
                <a:solidFill>
                  <a:srgbClr val="222222"/>
                </a:solidFill>
                <a:effectLst/>
                <a:latin typeface="Noto Sans JP"/>
              </a:rPr>
              <a:t>Measures include 1. Improve the working environment to make it more attract more care workers, and 2, crate an environment where robots and ICT can be used to provide effective care services</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i="0">
                <a:solidFill>
                  <a:srgbClr val="222222"/>
                </a:solidFill>
                <a:effectLst/>
                <a:latin typeface="Noto Sans JP"/>
              </a:rPr>
              <a:t>For measure 1, the Japanese Ministry of Health, Labour and Welfare is actively conducting various promotions</a:t>
            </a:r>
          </a:p>
          <a:p>
            <a:pPr marL="285750" marR="0" lvl="0" indent="-285750" algn="l" defTabSz="10090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CA" altLang="ja-JP" sz="1200" b="0" i="0">
                <a:solidFill>
                  <a:srgbClr val="222222"/>
                </a:solidFill>
                <a:effectLst/>
                <a:latin typeface="Noto Sans JP"/>
              </a:rPr>
              <a:t>For measure 2, Mr Sugiyama mentioned an example in his presentation. As you can see, the government is pursuing both deregulation and Improvement of Management Efficiency Using Advanced Technologies</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7875B-D4DB-4EA0-9090-93018870BA9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46702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bg>
      <p:bgPr>
        <a:solidFill>
          <a:srgbClr val="FFFFFF"/>
        </a:solidFill>
        <a:effectLst/>
      </p:bgPr>
    </p:bg>
    <p:spTree>
      <p:nvGrpSpPr>
        <p:cNvPr id="1" name=""/>
        <p:cNvGrpSpPr/>
        <p:nvPr/>
      </p:nvGrpSpPr>
      <p:grpSpPr>
        <a:xfrm>
          <a:off x="0" y="0"/>
          <a:ext cx="0" cy="0"/>
          <a:chOff x="0" y="0"/>
          <a:chExt cx="0" cy="0"/>
        </a:xfrm>
      </p:grpSpPr>
      <p:cxnSp>
        <p:nvCxnSpPr>
          <p:cNvPr id="14" name="ライン">
            <a:extLst>
              <a:ext uri="{FF2B5EF4-FFF2-40B4-BE49-F238E27FC236}">
                <a16:creationId xmlns:a16="http://schemas.microsoft.com/office/drawing/2014/main" id="{8D3CA73B-6947-485B-B35D-8F7F44ECF276}"/>
              </a:ext>
            </a:extLst>
          </p:cNvPr>
          <p:cNvCxnSpPr>
            <a:cxnSpLocks/>
          </p:cNvCxnSpPr>
          <p:nvPr userDrawn="1"/>
        </p:nvCxnSpPr>
        <p:spPr>
          <a:xfrm>
            <a:off x="2160000" y="4320000"/>
            <a:ext cx="10620000" cy="0"/>
          </a:xfrm>
          <a:prstGeom prst="line">
            <a:avLst/>
          </a:prstGeom>
          <a:noFill/>
          <a:ln w="7620" cap="flat" cmpd="sng" algn="ctr">
            <a:solidFill>
              <a:srgbClr val="003B83"/>
            </a:solidFill>
            <a:prstDash val="solid"/>
            <a:miter lim="800000"/>
          </a:ln>
          <a:effectLst/>
        </p:spPr>
      </p:cxnSp>
      <p:sp>
        <p:nvSpPr>
          <p:cNvPr id="3" name="タイトル">
            <a:extLst>
              <a:ext uri="{FF2B5EF4-FFF2-40B4-BE49-F238E27FC236}">
                <a16:creationId xmlns:a16="http://schemas.microsoft.com/office/drawing/2014/main" id="{AA3BE8FD-15A4-447A-BC76-3B0F114C32AA}"/>
              </a:ext>
            </a:extLst>
          </p:cNvPr>
          <p:cNvSpPr>
            <a:spLocks noGrp="1"/>
          </p:cNvSpPr>
          <p:nvPr>
            <p:ph type="title" hasCustomPrompt="1"/>
          </p:nvPr>
        </p:nvSpPr>
        <p:spPr>
          <a:xfrm>
            <a:off x="2266950" y="2304000"/>
            <a:ext cx="10404844" cy="659348"/>
          </a:xfrm>
        </p:spPr>
        <p:txBody>
          <a:bodyPr anchor="b" anchorCtr="0"/>
          <a:lstStyle>
            <a:lvl1pPr>
              <a:lnSpc>
                <a:spcPct val="120000"/>
              </a:lnSpc>
              <a:defRPr sz="4200" b="1">
                <a:solidFill>
                  <a:srgbClr val="003B83"/>
                </a:solidFill>
              </a:defRPr>
            </a:lvl1pPr>
          </a:lstStyle>
          <a:p>
            <a:r>
              <a:rPr kumimoji="1" lang="en-US" altLang="ja-JP"/>
              <a:t>Title</a:t>
            </a:r>
            <a:endParaRPr kumimoji="1" lang="ja-JP" altLang="en-US"/>
          </a:p>
        </p:txBody>
      </p:sp>
      <p:sp>
        <p:nvSpPr>
          <p:cNvPr id="5" name="サブタイトル">
            <a:extLst>
              <a:ext uri="{FF2B5EF4-FFF2-40B4-BE49-F238E27FC236}">
                <a16:creationId xmlns:a16="http://schemas.microsoft.com/office/drawing/2014/main" id="{7F8DCBF2-B506-4EAD-A696-DBD2CBD64F44}"/>
              </a:ext>
            </a:extLst>
          </p:cNvPr>
          <p:cNvSpPr>
            <a:spLocks noGrp="1"/>
          </p:cNvSpPr>
          <p:nvPr>
            <p:ph type="body" sz="quarter" idx="10" hasCustomPrompt="1"/>
          </p:nvPr>
        </p:nvSpPr>
        <p:spPr>
          <a:xfrm>
            <a:off x="2268538" y="3276000"/>
            <a:ext cx="10402887" cy="480131"/>
          </a:xfrm>
        </p:spPr>
        <p:txBody>
          <a:bodyPr/>
          <a:lstStyle>
            <a:lvl1pPr marL="0" indent="0">
              <a:spcAft>
                <a:spcPts val="0"/>
              </a:spcAft>
              <a:buNone/>
              <a:defRPr sz="2600">
                <a:solidFill>
                  <a:srgbClr val="003B83"/>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Subtitle</a:t>
            </a:r>
          </a:p>
        </p:txBody>
      </p:sp>
      <p:sp>
        <p:nvSpPr>
          <p:cNvPr id="15" name="部門名">
            <a:extLst>
              <a:ext uri="{FF2B5EF4-FFF2-40B4-BE49-F238E27FC236}">
                <a16:creationId xmlns:a16="http://schemas.microsoft.com/office/drawing/2014/main" id="{E498DAE5-B76A-476E-9151-9092BB96617A}"/>
              </a:ext>
            </a:extLst>
          </p:cNvPr>
          <p:cNvSpPr>
            <a:spLocks noGrp="1"/>
          </p:cNvSpPr>
          <p:nvPr>
            <p:ph type="body" sz="quarter" idx="11" hasCustomPrompt="1"/>
          </p:nvPr>
        </p:nvSpPr>
        <p:spPr>
          <a:xfrm>
            <a:off x="2268538" y="5364000"/>
            <a:ext cx="10402887" cy="332399"/>
          </a:xfrm>
        </p:spPr>
        <p:txBody>
          <a:bodyPr/>
          <a:lstStyle>
            <a:lvl1pPr marL="0" indent="0">
              <a:spcAft>
                <a:spcPts val="0"/>
              </a:spcAft>
              <a:buNone/>
              <a:defRPr sz="1800" b="1">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Division Name</a:t>
            </a:r>
          </a:p>
        </p:txBody>
      </p:sp>
      <p:sp>
        <p:nvSpPr>
          <p:cNvPr id="16" name="氏名">
            <a:extLst>
              <a:ext uri="{FF2B5EF4-FFF2-40B4-BE49-F238E27FC236}">
                <a16:creationId xmlns:a16="http://schemas.microsoft.com/office/drawing/2014/main" id="{8B756290-9064-438D-9045-AB3322E3A998}"/>
              </a:ext>
            </a:extLst>
          </p:cNvPr>
          <p:cNvSpPr>
            <a:spLocks noGrp="1"/>
          </p:cNvSpPr>
          <p:nvPr>
            <p:ph type="body" sz="quarter" idx="12" hasCustomPrompt="1"/>
          </p:nvPr>
        </p:nvSpPr>
        <p:spPr>
          <a:xfrm>
            <a:off x="2268538" y="5904000"/>
            <a:ext cx="10402887" cy="258532"/>
          </a:xfrm>
        </p:spPr>
        <p:txBody>
          <a:bodyPr/>
          <a:lstStyle>
            <a:lvl1pPr marL="0" indent="0">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Name</a:t>
            </a:r>
            <a:endParaRPr kumimoji="1" lang="ja-JP" altLang="en-US"/>
          </a:p>
        </p:txBody>
      </p:sp>
      <p:sp>
        <p:nvSpPr>
          <p:cNvPr id="17" name="日付">
            <a:extLst>
              <a:ext uri="{FF2B5EF4-FFF2-40B4-BE49-F238E27FC236}">
                <a16:creationId xmlns:a16="http://schemas.microsoft.com/office/drawing/2014/main" id="{2BB0D1A9-71AD-4603-9D3D-4F51C7969634}"/>
              </a:ext>
            </a:extLst>
          </p:cNvPr>
          <p:cNvSpPr>
            <a:spLocks noGrp="1"/>
          </p:cNvSpPr>
          <p:nvPr>
            <p:ph type="body" sz="quarter" idx="13" hasCustomPrompt="1"/>
          </p:nvPr>
        </p:nvSpPr>
        <p:spPr>
          <a:xfrm>
            <a:off x="9431425" y="4608000"/>
            <a:ext cx="3240000" cy="258532"/>
          </a:xfrm>
        </p:spPr>
        <p:txBody>
          <a:bodyPr>
            <a:noAutofit/>
          </a:bodyPr>
          <a:lstStyle>
            <a:lvl1pPr marL="0" indent="0" algn="r">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Date</a:t>
            </a:r>
            <a:endParaRPr kumimoji="1" lang="ja-JP" altLang="en-US"/>
          </a:p>
        </p:txBody>
      </p:sp>
      <p:sp>
        <p:nvSpPr>
          <p:cNvPr id="18" name="宛名-御中">
            <a:extLst>
              <a:ext uri="{FF2B5EF4-FFF2-40B4-BE49-F238E27FC236}">
                <a16:creationId xmlns:a16="http://schemas.microsoft.com/office/drawing/2014/main" id="{95EA5AA6-07FF-4385-A361-2C97D1A08B11}"/>
              </a:ext>
            </a:extLst>
          </p:cNvPr>
          <p:cNvSpPr>
            <a:spLocks noGrp="1"/>
          </p:cNvSpPr>
          <p:nvPr>
            <p:ph type="body" sz="quarter" idx="14" hasCustomPrompt="1"/>
          </p:nvPr>
        </p:nvSpPr>
        <p:spPr>
          <a:xfrm>
            <a:off x="790576" y="540000"/>
            <a:ext cx="11880850" cy="480131"/>
          </a:xfrm>
        </p:spPr>
        <p:txBody>
          <a:bodyPr/>
          <a:lstStyle>
            <a:lvl1pPr marL="0" indent="0">
              <a:spcAft>
                <a:spcPts val="0"/>
              </a:spcAft>
              <a:buNone/>
              <a:defRPr sz="26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To </a:t>
            </a:r>
            <a:r>
              <a:rPr kumimoji="1" lang="ja-JP" altLang="en-US"/>
              <a:t>＿＿＿＿＿＿＿＿＿＿</a:t>
            </a:r>
          </a:p>
        </p:txBody>
      </p:sp>
      <p:pic>
        <p:nvPicPr>
          <p:cNvPr id="11" name="図 10">
            <a:extLst>
              <a:ext uri="{FF2B5EF4-FFF2-40B4-BE49-F238E27FC236}">
                <a16:creationId xmlns:a16="http://schemas.microsoft.com/office/drawing/2014/main" id="{07144CE8-6F98-4397-9D2A-8C33A743F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822" y="4573735"/>
            <a:ext cx="5904000" cy="477290"/>
          </a:xfrm>
          <a:prstGeom prst="rect">
            <a:avLst/>
          </a:prstGeom>
        </p:spPr>
      </p:pic>
    </p:spTree>
    <p:extLst>
      <p:ext uri="{BB962C8B-B14F-4D97-AF65-F5344CB8AC3E}">
        <p14:creationId xmlns:p14="http://schemas.microsoft.com/office/powerpoint/2010/main" val="1181896808"/>
      </p:ext>
    </p:extLst>
  </p:cSld>
  <p:clrMapOvr>
    <a:masterClrMapping/>
  </p:clrMapOvr>
  <p:extLst>
    <p:ext uri="{DCECCB84-F9BA-43D5-87BE-67443E8EF086}">
      <p15:sldGuideLst xmlns:p15="http://schemas.microsoft.com/office/powerpoint/2012/main">
        <p15:guide id="1" pos="14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4" name="Page_num">
            <a:extLst>
              <a:ext uri="{FF2B5EF4-FFF2-40B4-BE49-F238E27FC236}">
                <a16:creationId xmlns:a16="http://schemas.microsoft.com/office/drawing/2014/main" id="{FB5AF49A-0DDD-4CAF-A500-937CF2D8F570}"/>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spTree>
    <p:extLst>
      <p:ext uri="{BB962C8B-B14F-4D97-AF65-F5344CB8AC3E}">
        <p14:creationId xmlns:p14="http://schemas.microsoft.com/office/powerpoint/2010/main" val="11780169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in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1CAD218-FDE6-4846-B47A-BAF0BD56D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5369" y="2608658"/>
            <a:ext cx="7632000" cy="546714"/>
          </a:xfrm>
          <a:prstGeom prst="rect">
            <a:avLst/>
          </a:prstGeom>
        </p:spPr>
      </p:pic>
      <p:pic>
        <p:nvPicPr>
          <p:cNvPr id="11" name="図 10">
            <a:extLst>
              <a:ext uri="{FF2B5EF4-FFF2-40B4-BE49-F238E27FC236}">
                <a16:creationId xmlns:a16="http://schemas.microsoft.com/office/drawing/2014/main" id="{915E4654-7256-4D36-82C6-83352EE92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0850" y="4174803"/>
            <a:ext cx="6174000" cy="499109"/>
          </a:xfrm>
          <a:prstGeom prst="rect">
            <a:avLst/>
          </a:prstGeom>
        </p:spPr>
      </p:pic>
    </p:spTree>
    <p:extLst>
      <p:ext uri="{BB962C8B-B14F-4D97-AF65-F5344CB8AC3E}">
        <p14:creationId xmlns:p14="http://schemas.microsoft.com/office/powerpoint/2010/main" val="8268323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表紙_50th">
    <p:bg>
      <p:bgPr>
        <a:solidFill>
          <a:srgbClr val="FFFFFF"/>
        </a:solidFill>
        <a:effectLst/>
      </p:bgPr>
    </p:bg>
    <p:spTree>
      <p:nvGrpSpPr>
        <p:cNvPr id="1" name=""/>
        <p:cNvGrpSpPr/>
        <p:nvPr/>
      </p:nvGrpSpPr>
      <p:grpSpPr>
        <a:xfrm>
          <a:off x="0" y="0"/>
          <a:ext cx="0" cy="0"/>
          <a:chOff x="0" y="0"/>
          <a:chExt cx="0" cy="0"/>
        </a:xfrm>
      </p:grpSpPr>
      <p:cxnSp>
        <p:nvCxnSpPr>
          <p:cNvPr id="14" name="ライン">
            <a:extLst>
              <a:ext uri="{FF2B5EF4-FFF2-40B4-BE49-F238E27FC236}">
                <a16:creationId xmlns:a16="http://schemas.microsoft.com/office/drawing/2014/main" id="{8D3CA73B-6947-485B-B35D-8F7F44ECF276}"/>
              </a:ext>
            </a:extLst>
          </p:cNvPr>
          <p:cNvCxnSpPr>
            <a:cxnSpLocks/>
          </p:cNvCxnSpPr>
          <p:nvPr userDrawn="1"/>
        </p:nvCxnSpPr>
        <p:spPr>
          <a:xfrm>
            <a:off x="2160000" y="4320000"/>
            <a:ext cx="10620000" cy="0"/>
          </a:xfrm>
          <a:prstGeom prst="line">
            <a:avLst/>
          </a:prstGeom>
          <a:noFill/>
          <a:ln w="7620" cap="flat" cmpd="sng" algn="ctr">
            <a:solidFill>
              <a:srgbClr val="003B83"/>
            </a:solidFill>
            <a:prstDash val="solid"/>
            <a:miter lim="800000"/>
          </a:ln>
          <a:effectLst/>
        </p:spPr>
      </p:cxnSp>
      <p:sp>
        <p:nvSpPr>
          <p:cNvPr id="3" name="タイトル">
            <a:extLst>
              <a:ext uri="{FF2B5EF4-FFF2-40B4-BE49-F238E27FC236}">
                <a16:creationId xmlns:a16="http://schemas.microsoft.com/office/drawing/2014/main" id="{AA3BE8FD-15A4-447A-BC76-3B0F114C32AA}"/>
              </a:ext>
            </a:extLst>
          </p:cNvPr>
          <p:cNvSpPr>
            <a:spLocks noGrp="1"/>
          </p:cNvSpPr>
          <p:nvPr>
            <p:ph type="title" hasCustomPrompt="1"/>
          </p:nvPr>
        </p:nvSpPr>
        <p:spPr>
          <a:xfrm>
            <a:off x="2266950" y="2304000"/>
            <a:ext cx="10404844" cy="659348"/>
          </a:xfrm>
        </p:spPr>
        <p:txBody>
          <a:bodyPr anchor="b" anchorCtr="0"/>
          <a:lstStyle>
            <a:lvl1pPr>
              <a:lnSpc>
                <a:spcPct val="120000"/>
              </a:lnSpc>
              <a:defRPr sz="4200" b="1">
                <a:solidFill>
                  <a:srgbClr val="003B83"/>
                </a:solidFill>
              </a:defRPr>
            </a:lvl1pPr>
          </a:lstStyle>
          <a:p>
            <a:r>
              <a:rPr kumimoji="1" lang="en-US" altLang="ja-JP"/>
              <a:t>Title</a:t>
            </a:r>
            <a:endParaRPr kumimoji="1" lang="ja-JP" altLang="en-US"/>
          </a:p>
        </p:txBody>
      </p:sp>
      <p:sp>
        <p:nvSpPr>
          <p:cNvPr id="5" name="サブタイトル">
            <a:extLst>
              <a:ext uri="{FF2B5EF4-FFF2-40B4-BE49-F238E27FC236}">
                <a16:creationId xmlns:a16="http://schemas.microsoft.com/office/drawing/2014/main" id="{7F8DCBF2-B506-4EAD-A696-DBD2CBD64F44}"/>
              </a:ext>
            </a:extLst>
          </p:cNvPr>
          <p:cNvSpPr>
            <a:spLocks noGrp="1"/>
          </p:cNvSpPr>
          <p:nvPr>
            <p:ph type="body" sz="quarter" idx="10" hasCustomPrompt="1"/>
          </p:nvPr>
        </p:nvSpPr>
        <p:spPr>
          <a:xfrm>
            <a:off x="2268538" y="3276000"/>
            <a:ext cx="10402887" cy="480131"/>
          </a:xfrm>
        </p:spPr>
        <p:txBody>
          <a:bodyPr/>
          <a:lstStyle>
            <a:lvl1pPr marL="0" indent="0">
              <a:spcAft>
                <a:spcPts val="0"/>
              </a:spcAft>
              <a:buNone/>
              <a:defRPr sz="2600">
                <a:solidFill>
                  <a:srgbClr val="003B83"/>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Subtitle</a:t>
            </a:r>
          </a:p>
        </p:txBody>
      </p:sp>
      <p:sp>
        <p:nvSpPr>
          <p:cNvPr id="15" name="部門名">
            <a:extLst>
              <a:ext uri="{FF2B5EF4-FFF2-40B4-BE49-F238E27FC236}">
                <a16:creationId xmlns:a16="http://schemas.microsoft.com/office/drawing/2014/main" id="{E498DAE5-B76A-476E-9151-9092BB96617A}"/>
              </a:ext>
            </a:extLst>
          </p:cNvPr>
          <p:cNvSpPr>
            <a:spLocks noGrp="1"/>
          </p:cNvSpPr>
          <p:nvPr>
            <p:ph type="body" sz="quarter" idx="11" hasCustomPrompt="1"/>
          </p:nvPr>
        </p:nvSpPr>
        <p:spPr>
          <a:xfrm>
            <a:off x="2268538" y="5364000"/>
            <a:ext cx="10402887" cy="332399"/>
          </a:xfrm>
        </p:spPr>
        <p:txBody>
          <a:bodyPr/>
          <a:lstStyle>
            <a:lvl1pPr marL="0" indent="0">
              <a:spcAft>
                <a:spcPts val="0"/>
              </a:spcAft>
              <a:buNone/>
              <a:defRPr sz="1800" b="1">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Division Name</a:t>
            </a:r>
          </a:p>
        </p:txBody>
      </p:sp>
      <p:sp>
        <p:nvSpPr>
          <p:cNvPr id="16" name="氏名">
            <a:extLst>
              <a:ext uri="{FF2B5EF4-FFF2-40B4-BE49-F238E27FC236}">
                <a16:creationId xmlns:a16="http://schemas.microsoft.com/office/drawing/2014/main" id="{8B756290-9064-438D-9045-AB3322E3A998}"/>
              </a:ext>
            </a:extLst>
          </p:cNvPr>
          <p:cNvSpPr>
            <a:spLocks noGrp="1"/>
          </p:cNvSpPr>
          <p:nvPr>
            <p:ph type="body" sz="quarter" idx="12" hasCustomPrompt="1"/>
          </p:nvPr>
        </p:nvSpPr>
        <p:spPr>
          <a:xfrm>
            <a:off x="2268538" y="5904000"/>
            <a:ext cx="10402887" cy="258532"/>
          </a:xfrm>
        </p:spPr>
        <p:txBody>
          <a:bodyPr/>
          <a:lstStyle>
            <a:lvl1pPr marL="0" indent="0">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Name</a:t>
            </a:r>
          </a:p>
        </p:txBody>
      </p:sp>
      <p:sp>
        <p:nvSpPr>
          <p:cNvPr id="17" name="日付">
            <a:extLst>
              <a:ext uri="{FF2B5EF4-FFF2-40B4-BE49-F238E27FC236}">
                <a16:creationId xmlns:a16="http://schemas.microsoft.com/office/drawing/2014/main" id="{2BB0D1A9-71AD-4603-9D3D-4F51C7969634}"/>
              </a:ext>
            </a:extLst>
          </p:cNvPr>
          <p:cNvSpPr>
            <a:spLocks noGrp="1"/>
          </p:cNvSpPr>
          <p:nvPr>
            <p:ph type="body" sz="quarter" idx="13" hasCustomPrompt="1"/>
          </p:nvPr>
        </p:nvSpPr>
        <p:spPr>
          <a:xfrm>
            <a:off x="9431425" y="4608000"/>
            <a:ext cx="3240000" cy="258532"/>
          </a:xfrm>
        </p:spPr>
        <p:txBody>
          <a:bodyPr>
            <a:noAutofit/>
          </a:bodyPr>
          <a:lstStyle>
            <a:lvl1pPr marL="0" indent="0" algn="r">
              <a:spcAft>
                <a:spcPts val="0"/>
              </a:spcAft>
              <a:buNone/>
              <a:defRPr sz="14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Date</a:t>
            </a:r>
          </a:p>
        </p:txBody>
      </p:sp>
      <p:sp>
        <p:nvSpPr>
          <p:cNvPr id="18" name="宛名-御中">
            <a:extLst>
              <a:ext uri="{FF2B5EF4-FFF2-40B4-BE49-F238E27FC236}">
                <a16:creationId xmlns:a16="http://schemas.microsoft.com/office/drawing/2014/main" id="{95EA5AA6-07FF-4385-A361-2C97D1A08B11}"/>
              </a:ext>
            </a:extLst>
          </p:cNvPr>
          <p:cNvSpPr>
            <a:spLocks noGrp="1"/>
          </p:cNvSpPr>
          <p:nvPr>
            <p:ph type="body" sz="quarter" idx="14" hasCustomPrompt="1"/>
          </p:nvPr>
        </p:nvSpPr>
        <p:spPr>
          <a:xfrm>
            <a:off x="790576" y="540000"/>
            <a:ext cx="11880850" cy="480131"/>
          </a:xfrm>
        </p:spPr>
        <p:txBody>
          <a:bodyPr/>
          <a:lstStyle>
            <a:lvl1pPr marL="0" indent="0">
              <a:spcAft>
                <a:spcPts val="0"/>
              </a:spcAft>
              <a:buNone/>
              <a:defRPr sz="2600">
                <a:solidFill>
                  <a:srgbClr val="000000"/>
                </a:solidFill>
                <a:latin typeface="+mn-ea"/>
                <a:ea typeface="+mn-ea"/>
              </a:defRPr>
            </a:lvl1pPr>
            <a:lvl2pPr>
              <a:defRPr sz="2500">
                <a:latin typeface="+mn-ea"/>
                <a:ea typeface="+mn-ea"/>
              </a:defRPr>
            </a:lvl2pPr>
            <a:lvl3pPr>
              <a:defRPr sz="2500">
                <a:latin typeface="+mn-ea"/>
                <a:ea typeface="+mn-ea"/>
              </a:defRPr>
            </a:lvl3pPr>
            <a:lvl4pPr>
              <a:defRPr sz="2500">
                <a:latin typeface="+mn-ea"/>
                <a:ea typeface="+mn-ea"/>
              </a:defRPr>
            </a:lvl4pPr>
            <a:lvl5pPr>
              <a:defRPr sz="2500">
                <a:latin typeface="+mn-ea"/>
                <a:ea typeface="+mn-ea"/>
              </a:defRPr>
            </a:lvl5pPr>
          </a:lstStyle>
          <a:p>
            <a:pPr lvl="0"/>
            <a:r>
              <a:rPr kumimoji="1" lang="en-US" altLang="ja-JP"/>
              <a:t>To </a:t>
            </a:r>
            <a:r>
              <a:rPr kumimoji="1" lang="ja-JP" altLang="en-US"/>
              <a:t>＿＿＿＿＿＿＿＿＿＿</a:t>
            </a:r>
          </a:p>
        </p:txBody>
      </p:sp>
      <p:pic>
        <p:nvPicPr>
          <p:cNvPr id="13" name="図 12">
            <a:extLst>
              <a:ext uri="{FF2B5EF4-FFF2-40B4-BE49-F238E27FC236}">
                <a16:creationId xmlns:a16="http://schemas.microsoft.com/office/drawing/2014/main" id="{6ED60F1B-9BF1-4324-9DF8-FDC25C6C0E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822" y="4573735"/>
            <a:ext cx="5904000" cy="477290"/>
          </a:xfrm>
          <a:prstGeom prst="rect">
            <a:avLst/>
          </a:prstGeom>
        </p:spPr>
      </p:pic>
      <p:pic>
        <p:nvPicPr>
          <p:cNvPr id="23" name="50thロゴ">
            <a:extLst>
              <a:ext uri="{FF2B5EF4-FFF2-40B4-BE49-F238E27FC236}">
                <a16:creationId xmlns:a16="http://schemas.microsoft.com/office/drawing/2014/main" id="{A7E584DF-AED9-4B57-9C3F-ADF87EE733EC}"/>
              </a:ext>
            </a:extLst>
          </p:cNvPr>
          <p:cNvPicPr>
            <a:picLocks noChangeAspect="1"/>
          </p:cNvPicPr>
          <p:nvPr userDrawn="1"/>
        </p:nvPicPr>
        <p:blipFill>
          <a:blip r:embed="rId3"/>
          <a:stretch>
            <a:fillRect/>
          </a:stretch>
        </p:blipFill>
        <p:spPr>
          <a:xfrm>
            <a:off x="11767388" y="6305931"/>
            <a:ext cx="900000" cy="662864"/>
          </a:xfrm>
          <a:prstGeom prst="rect">
            <a:avLst/>
          </a:prstGeom>
        </p:spPr>
      </p:pic>
    </p:spTree>
    <p:extLst>
      <p:ext uri="{BB962C8B-B14F-4D97-AF65-F5344CB8AC3E}">
        <p14:creationId xmlns:p14="http://schemas.microsoft.com/office/powerpoint/2010/main" val="2673136768"/>
      </p:ext>
    </p:extLst>
  </p:cSld>
  <p:clrMapOvr>
    <a:masterClrMapping/>
  </p:clrMapOvr>
  <p:extLst>
    <p:ext uri="{DCECCB84-F9BA-43D5-87BE-67443E8EF086}">
      <p15:sldGuideLst xmlns:p15="http://schemas.microsoft.com/office/powerpoint/2012/main">
        <p15:guide id="1" pos="14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F9EAEBB-71CF-4CA3-8D70-17884F731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
        <p:nvSpPr>
          <p:cNvPr id="3" name="テキスト">
            <a:extLst>
              <a:ext uri="{FF2B5EF4-FFF2-40B4-BE49-F238E27FC236}">
                <a16:creationId xmlns:a16="http://schemas.microsoft.com/office/drawing/2014/main" id="{820E0B89-984A-4203-903B-E047A3917799}"/>
              </a:ext>
            </a:extLst>
          </p:cNvPr>
          <p:cNvSpPr>
            <a:spLocks noGrp="1"/>
          </p:cNvSpPr>
          <p:nvPr>
            <p:ph type="body" sz="quarter" idx="17" hasCustomPrompt="1"/>
          </p:nvPr>
        </p:nvSpPr>
        <p:spPr>
          <a:xfrm>
            <a:off x="2268000" y="2160000"/>
            <a:ext cx="10404000" cy="1785104"/>
          </a:xfrm>
        </p:spPr>
        <p:txBody>
          <a:bodyPr>
            <a:spAutoFit/>
          </a:bodyPr>
          <a:lstStyle>
            <a:lvl1pPr marL="0" marR="0" indent="0" algn="l" defTabSz="685800" rtl="0" eaLnBrk="1" fontAlgn="ctr" latinLnBrk="0" hangingPunct="1">
              <a:lnSpc>
                <a:spcPct val="120000"/>
              </a:lnSpc>
              <a:spcBef>
                <a:spcPts val="1200"/>
              </a:spcBef>
              <a:spcAft>
                <a:spcPts val="600"/>
              </a:spcAft>
              <a:buClr>
                <a:srgbClr val="3C82F4"/>
              </a:buClr>
              <a:buSzPct val="80000"/>
              <a:buFont typeface="Wingdings" panose="05000000000000000000" pitchFamily="2" charset="2"/>
              <a:buNone/>
              <a:tabLst>
                <a:tab pos="10080000" algn="r"/>
              </a:tabLst>
              <a:defRPr sz="2200" b="1" u="sng" spc="0" baseline="30000">
                <a:solidFill>
                  <a:srgbClr val="3C82F5"/>
                </a:solidFill>
                <a:uFill>
                  <a:solidFill>
                    <a:srgbClr val="3C82F5"/>
                  </a:solidFill>
                </a:uFill>
                <a:latin typeface="+mj-ea"/>
                <a:ea typeface="+mj-ea"/>
              </a:defRPr>
            </a:lvl1pPr>
            <a:lvl2pPr marL="180000" marR="0" indent="0" algn="l" defTabSz="685800" rtl="0" eaLnBrk="1" fontAlgn="ctr" latinLnBrk="0" hangingPunct="1">
              <a:lnSpc>
                <a:spcPct val="120000"/>
              </a:lnSpc>
              <a:spcBef>
                <a:spcPts val="400"/>
              </a:spcBef>
              <a:spcAft>
                <a:spcPts val="600"/>
              </a:spcAft>
              <a:buClr>
                <a:srgbClr val="3C82F4"/>
              </a:buClr>
              <a:buSzPct val="70000"/>
              <a:buFont typeface="Wingdings" panose="05000000000000000000" pitchFamily="2" charset="2"/>
              <a:buNone/>
              <a:tabLst>
                <a:tab pos="10080000" algn="r"/>
              </a:tabLst>
              <a:defRPr sz="1800" spc="0"/>
            </a:lvl2pPr>
            <a:lvl3pPr marL="360000" indent="-180000">
              <a:spcAft>
                <a:spcPts val="400"/>
              </a:spcAft>
              <a:tabLst>
                <a:tab pos="10080000" algn="r"/>
              </a:tabLst>
              <a:defRPr sz="1600" spc="0"/>
            </a:lvl3pPr>
            <a:lvl4pPr marL="504000" indent="-108000">
              <a:spcAft>
                <a:spcPts val="400"/>
              </a:spcAft>
              <a:tabLst>
                <a:tab pos="10080000" algn="r"/>
              </a:tabLst>
              <a:defRPr sz="1400" spc="0"/>
            </a:lvl4pPr>
            <a:lvl5pPr marL="648000" indent="-144000">
              <a:lnSpc>
                <a:spcPct val="120000"/>
              </a:lnSpc>
              <a:spcAft>
                <a:spcPts val="400"/>
              </a:spcAft>
              <a:tabLst>
                <a:tab pos="10080000" algn="r"/>
              </a:tabLst>
              <a:defRPr sz="1200" spc="0"/>
            </a:lvl5pPr>
          </a:lstStyle>
          <a:p>
            <a:pPr marL="0" marR="0" lvl="0" indent="0" algn="l" defTabSz="685800" rtl="0" eaLnBrk="1" fontAlgn="ctr" latinLnBrk="0" hangingPunct="1">
              <a:lnSpc>
                <a:spcPct val="120000"/>
              </a:lnSpc>
              <a:spcBef>
                <a:spcPts val="1200"/>
              </a:spcBef>
              <a:spcAft>
                <a:spcPts val="600"/>
              </a:spcAft>
              <a:buClr>
                <a:srgbClr val="3C82F4"/>
              </a:buClr>
              <a:buSzPct val="80000"/>
              <a:buFont typeface="Wingdings" panose="05000000000000000000" pitchFamily="2" charset="2"/>
              <a:buNone/>
              <a:tabLst>
                <a:tab pos="10080000" algn="r"/>
              </a:tabLst>
              <a:defRPr/>
            </a:pPr>
            <a:r>
              <a:rPr kumimoji="1" lang="en-US" altLang="ja-JP" sz="2000" b="1" i="0" u="none" strike="noStrike" kern="1200" cap="none" spc="100" normalizeH="0" baseline="0" noProof="0">
                <a:ln>
                  <a:noFill/>
                </a:ln>
                <a:solidFill>
                  <a:srgbClr val="3C82EB"/>
                </a:solidFill>
                <a:effectLst/>
                <a:uLnTx/>
                <a:uFill>
                  <a:solidFill>
                    <a:srgbClr val="3C82F5"/>
                  </a:solidFill>
                </a:uFill>
                <a:latin typeface="+mj-ea"/>
                <a:ea typeface="+mj-ea"/>
              </a:rPr>
              <a:t>X. Chapter(</a:t>
            </a:r>
            <a:r>
              <a:rPr kumimoji="1" lang="ja-JP" altLang="en-US" sz="2000" b="1" i="0" u="none" strike="noStrike" kern="1200" cap="none" spc="100" normalizeH="0" baseline="0" noProof="0">
                <a:ln>
                  <a:noFill/>
                </a:ln>
                <a:solidFill>
                  <a:srgbClr val="3C82EB"/>
                </a:solidFill>
                <a:effectLst/>
                <a:uLnTx/>
                <a:uFill>
                  <a:solidFill>
                    <a:srgbClr val="3C82F5"/>
                  </a:solidFill>
                </a:uFill>
                <a:latin typeface="+mj-ea"/>
                <a:ea typeface="+mj-ea"/>
              </a:rPr>
              <a:t>章） </a:t>
            </a:r>
            <a:r>
              <a:rPr kumimoji="1" lang="en-US" altLang="ja-JP" sz="2000" b="1" i="0" u="none" strike="noStrike" kern="1200" cap="none" spc="100" normalizeH="0" baseline="0" noProof="0">
                <a:ln>
                  <a:noFill/>
                </a:ln>
                <a:solidFill>
                  <a:srgbClr val="3C82EB"/>
                </a:solidFill>
                <a:effectLst/>
                <a:uLnTx/>
                <a:uFill>
                  <a:solidFill>
                    <a:srgbClr val="3C82F5"/>
                  </a:solidFill>
                </a:uFill>
                <a:latin typeface="+mj-ea"/>
                <a:ea typeface="+mj-ea"/>
              </a:rPr>
              <a:t>20pt</a:t>
            </a:r>
            <a:r>
              <a:rPr kumimoji="1" lang="ja-JP" altLang="en-US" sz="2000" b="1" i="0" u="none" strike="noStrike" kern="1200" cap="none" spc="100" normalizeH="0" baseline="0" noProof="0">
                <a:ln>
                  <a:noFill/>
                </a:ln>
                <a:solidFill>
                  <a:srgbClr val="3C82EB"/>
                </a:solidFill>
                <a:effectLst/>
                <a:uLnTx/>
                <a:uFill>
                  <a:solidFill>
                    <a:srgbClr val="3C82F5"/>
                  </a:solidFill>
                </a:uFill>
                <a:latin typeface="+mj-ea"/>
                <a:ea typeface="+mj-ea"/>
              </a:rPr>
              <a:t> </a:t>
            </a:r>
            <a:r>
              <a:rPr kumimoji="1" lang="ja-JP" altLang="en-US" sz="2000" b="1" i="0" u="sng" strike="noStrike" kern="1200" cap="none" spc="100" normalizeH="0" baseline="30000" noProof="0">
                <a:ln>
                  <a:noFill/>
                </a:ln>
                <a:solidFill>
                  <a:srgbClr val="3C82EB"/>
                </a:solidFill>
                <a:effectLst/>
                <a:uLnTx/>
                <a:uFill>
                  <a:solidFill>
                    <a:srgbClr val="3C82F5"/>
                  </a:solidFill>
                </a:uFill>
                <a:latin typeface="+mj-ea"/>
                <a:ea typeface="+mj-ea"/>
              </a:rPr>
              <a:t>	</a:t>
            </a:r>
            <a:r>
              <a:rPr kumimoji="1" lang="en-US" altLang="ja-JP" sz="2000" b="1" i="0" u="none" strike="noStrike" kern="1200" cap="none" spc="100" normalizeH="0" baseline="0" noProof="0">
                <a:ln>
                  <a:noFill/>
                </a:ln>
                <a:solidFill>
                  <a:srgbClr val="3C82EB"/>
                </a:solidFill>
                <a:effectLst/>
                <a:uLnTx/>
                <a:uFill>
                  <a:solidFill>
                    <a:srgbClr val="3C82F5"/>
                  </a:solidFill>
                </a:uFill>
                <a:latin typeface="+mj-ea"/>
                <a:ea typeface="+mj-ea"/>
              </a:rPr>
              <a:t>X</a:t>
            </a:r>
          </a:p>
          <a:p>
            <a:pPr marL="180000" marR="0" lvl="1" indent="0" algn="l" defTabSz="685800" rtl="0" eaLnBrk="1" fontAlgn="ctr" latinLnBrk="0" hangingPunct="1">
              <a:lnSpc>
                <a:spcPct val="120000"/>
              </a:lnSpc>
              <a:spcBef>
                <a:spcPts val="400"/>
              </a:spcBef>
              <a:spcAft>
                <a:spcPts val="600"/>
              </a:spcAft>
              <a:buClr>
                <a:srgbClr val="3C82F4"/>
              </a:buClr>
              <a:buSzPct val="70000"/>
              <a:buFont typeface="Wingdings" panose="05000000000000000000" pitchFamily="2" charset="2"/>
              <a:buNone/>
              <a:tabLst>
                <a:tab pos="10080000" algn="r"/>
              </a:tabLst>
              <a:defRPr/>
            </a:pPr>
            <a:r>
              <a:rPr lang="en-US" altLang="ja-JP" sz="1800" spc="100">
                <a:solidFill>
                  <a:srgbClr val="000000"/>
                </a:solidFill>
              </a:rPr>
              <a:t>X.X Section(</a:t>
            </a:r>
            <a:r>
              <a:rPr lang="ja-JP" altLang="en-US" sz="1800" spc="100">
                <a:solidFill>
                  <a:srgbClr val="000000"/>
                </a:solidFill>
              </a:rPr>
              <a:t>節</a:t>
            </a:r>
            <a:r>
              <a:rPr lang="en-US" altLang="ja-JP" sz="1800" spc="100">
                <a:solidFill>
                  <a:srgbClr val="000000"/>
                </a:solidFill>
              </a:rPr>
              <a:t>)</a:t>
            </a:r>
            <a:r>
              <a:rPr lang="ja-JP" altLang="en-US" sz="1800" spc="100">
                <a:solidFill>
                  <a:srgbClr val="000000"/>
                </a:solidFill>
              </a:rPr>
              <a:t> </a:t>
            </a:r>
            <a:r>
              <a:rPr lang="en-US" altLang="ja-JP" sz="1800" spc="100">
                <a:solidFill>
                  <a:srgbClr val="000000"/>
                </a:solidFill>
              </a:rPr>
              <a:t>18pt</a:t>
            </a:r>
            <a:r>
              <a:rPr lang="ja-JP" altLang="en-US" sz="1800" spc="100">
                <a:solidFill>
                  <a:srgbClr val="000000"/>
                </a:solidFill>
              </a:rPr>
              <a:t> </a:t>
            </a:r>
            <a:r>
              <a:rPr lang="en-US" altLang="ja-JP" sz="1800" u="dotted" spc="100" baseline="30000">
                <a:solidFill>
                  <a:srgbClr val="939292"/>
                </a:solidFill>
              </a:rPr>
              <a:t>	</a:t>
            </a:r>
            <a:r>
              <a:rPr lang="en-US" altLang="ja-JP" sz="1800" spc="100">
                <a:solidFill>
                  <a:srgbClr val="000000"/>
                </a:solidFill>
              </a:rPr>
              <a:t>X</a:t>
            </a:r>
          </a:p>
          <a:p>
            <a:pPr lvl="2"/>
            <a:r>
              <a:rPr kumimoji="1" lang="en-US" altLang="ja-JP"/>
              <a:t>3rd</a:t>
            </a:r>
            <a:r>
              <a:rPr kumimoji="1" lang="ja-JP" altLang="en-US"/>
              <a:t> </a:t>
            </a:r>
            <a:r>
              <a:rPr kumimoji="1" lang="en-US" altLang="ja-JP"/>
              <a:t>16pt</a:t>
            </a:r>
            <a:endParaRPr kumimoji="1" lang="ja-JP" altLang="en-US"/>
          </a:p>
          <a:p>
            <a:pPr lvl="3"/>
            <a:r>
              <a:rPr kumimoji="1" lang="en-US" altLang="ja-JP"/>
              <a:t>4th</a:t>
            </a:r>
            <a:r>
              <a:rPr kumimoji="1" lang="ja-JP" altLang="en-US"/>
              <a:t> </a:t>
            </a:r>
            <a:r>
              <a:rPr kumimoji="1" lang="en-US" altLang="ja-JP"/>
              <a:t>14pt</a:t>
            </a:r>
            <a:endParaRPr kumimoji="1" lang="ja-JP" altLang="en-US"/>
          </a:p>
          <a:p>
            <a:pPr lvl="4"/>
            <a:r>
              <a:rPr kumimoji="1" lang="en-US" altLang="ja-JP"/>
              <a:t>5th</a:t>
            </a:r>
            <a:r>
              <a:rPr kumimoji="1" lang="ja-JP" altLang="en-US"/>
              <a:t> </a:t>
            </a:r>
            <a:r>
              <a:rPr kumimoji="1" lang="en-US" altLang="ja-JP"/>
              <a:t>12pt</a:t>
            </a:r>
            <a:endParaRPr kumimoji="1" lang="ja-JP" altLang="en-US"/>
          </a:p>
        </p:txBody>
      </p:sp>
      <p:cxnSp>
        <p:nvCxnSpPr>
          <p:cNvPr id="20" name="ライン">
            <a:extLst>
              <a:ext uri="{FF2B5EF4-FFF2-40B4-BE49-F238E27FC236}">
                <a16:creationId xmlns:a16="http://schemas.microsoft.com/office/drawing/2014/main" id="{40B8F538-331C-4550-BB02-0A3057DA3348}"/>
              </a:ext>
            </a:extLst>
          </p:cNvPr>
          <p:cNvCxnSpPr>
            <a:cxnSpLocks/>
          </p:cNvCxnSpPr>
          <p:nvPr userDrawn="1"/>
        </p:nvCxnSpPr>
        <p:spPr>
          <a:xfrm>
            <a:off x="684000" y="1890000"/>
            <a:ext cx="12096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タイトル">
            <a:extLst>
              <a:ext uri="{FF2B5EF4-FFF2-40B4-BE49-F238E27FC236}">
                <a16:creationId xmlns:a16="http://schemas.microsoft.com/office/drawing/2014/main" id="{35DB729A-E6C9-4D95-BB30-C43120DF8BD6}"/>
              </a:ext>
            </a:extLst>
          </p:cNvPr>
          <p:cNvSpPr>
            <a:spLocks noGrp="1"/>
          </p:cNvSpPr>
          <p:nvPr>
            <p:ph type="title" hasCustomPrompt="1"/>
          </p:nvPr>
        </p:nvSpPr>
        <p:spPr>
          <a:xfrm>
            <a:off x="791794" y="1098000"/>
            <a:ext cx="11880000" cy="523605"/>
          </a:xfrm>
        </p:spPr>
        <p:txBody>
          <a:bodyPr anchor="b" anchorCtr="0">
            <a:noAutofit/>
          </a:bodyPr>
          <a:lstStyle>
            <a:lvl1pPr>
              <a:lnSpc>
                <a:spcPct val="110000"/>
              </a:lnSpc>
              <a:defRPr sz="3600" b="1" spc="0">
                <a:solidFill>
                  <a:srgbClr val="003B83"/>
                </a:solidFill>
              </a:defRPr>
            </a:lvl1pPr>
          </a:lstStyle>
          <a:p>
            <a:r>
              <a:rPr kumimoji="1" lang="en-US" altLang="ja-JP"/>
              <a:t>Table of Contents</a:t>
            </a:r>
            <a:endParaRPr kumimoji="1" lang="ja-JP" altLang="en-US"/>
          </a:p>
        </p:txBody>
      </p:sp>
    </p:spTree>
    <p:extLst>
      <p:ext uri="{BB962C8B-B14F-4D97-AF65-F5344CB8AC3E}">
        <p14:creationId xmlns:p14="http://schemas.microsoft.com/office/powerpoint/2010/main" val="1336468849"/>
      </p:ext>
    </p:extLst>
  </p:cSld>
  <p:clrMapOvr>
    <a:masterClrMapping/>
  </p:clrMapOvr>
  <p:extLst>
    <p:ext uri="{DCECCB84-F9BA-43D5-87BE-67443E8EF086}">
      <p15:sldGuideLst xmlns:p15="http://schemas.microsoft.com/office/powerpoint/2012/main">
        <p15:guide id="2" pos="1428" userDrawn="1">
          <p15:clr>
            <a:srgbClr val="FBAE40"/>
          </p15:clr>
        </p15:guide>
        <p15:guide id="3" orient="horz" pos="13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2" name="タイトル">
            <a:extLst>
              <a:ext uri="{FF2B5EF4-FFF2-40B4-BE49-F238E27FC236}">
                <a16:creationId xmlns:a16="http://schemas.microsoft.com/office/drawing/2014/main" id="{03494A43-BCC6-49C6-8849-DDC7301F825F}"/>
              </a:ext>
            </a:extLst>
          </p:cNvPr>
          <p:cNvSpPr>
            <a:spLocks noGrp="1"/>
          </p:cNvSpPr>
          <p:nvPr>
            <p:ph type="title" hasCustomPrompt="1"/>
          </p:nvPr>
        </p:nvSpPr>
        <p:spPr>
          <a:xfrm>
            <a:off x="2267999" y="2305012"/>
            <a:ext cx="10404000" cy="627929"/>
          </a:xfrm>
        </p:spPr>
        <p:txBody>
          <a:bodyPr/>
          <a:lstStyle>
            <a:lvl1pPr>
              <a:lnSpc>
                <a:spcPct val="120000"/>
              </a:lnSpc>
              <a:defRPr sz="4000" b="1">
                <a:solidFill>
                  <a:srgbClr val="003B83"/>
                </a:solidFill>
              </a:defRPr>
            </a:lvl1pPr>
          </a:lstStyle>
          <a:p>
            <a:r>
              <a:rPr kumimoji="1" lang="en-US" altLang="ja-JP"/>
              <a:t>X. Chapter</a:t>
            </a:r>
            <a:r>
              <a:rPr kumimoji="1" lang="ja-JP" altLang="en-US"/>
              <a:t>（章）</a:t>
            </a:r>
          </a:p>
        </p:txBody>
      </p:sp>
      <p:sp>
        <p:nvSpPr>
          <p:cNvPr id="5" name="Section-Item／セクション-アイテム">
            <a:extLst>
              <a:ext uri="{FF2B5EF4-FFF2-40B4-BE49-F238E27FC236}">
                <a16:creationId xmlns:a16="http://schemas.microsoft.com/office/drawing/2014/main" id="{7EE7D310-7813-49D3-89ED-2E6A94D72C70}"/>
              </a:ext>
            </a:extLst>
          </p:cNvPr>
          <p:cNvSpPr>
            <a:spLocks noGrp="1"/>
          </p:cNvSpPr>
          <p:nvPr>
            <p:ph type="body" sz="quarter" idx="14" hasCustomPrompt="1"/>
          </p:nvPr>
        </p:nvSpPr>
        <p:spPr>
          <a:xfrm>
            <a:off x="2267999" y="3672000"/>
            <a:ext cx="10404000" cy="889474"/>
          </a:xfrm>
          <a:prstGeom prst="rect">
            <a:avLst/>
          </a:prstGeom>
        </p:spPr>
        <p:txBody>
          <a:bodyPr wrap="square">
            <a:spAutoFit/>
          </a:bodyPr>
          <a:lstStyle>
            <a:lvl1pPr marL="288000" indent="-288000" fontAlgn="ctr">
              <a:buClr>
                <a:srgbClr val="013B84"/>
              </a:buClr>
              <a:buFont typeface="Wingdings" panose="05000000000000000000" pitchFamily="2" charset="2"/>
              <a:buChar char="l"/>
              <a:defRPr sz="2400" b="0" baseline="0">
                <a:solidFill>
                  <a:schemeClr val="tx1"/>
                </a:solidFill>
                <a:latin typeface="+mj-ea"/>
                <a:ea typeface="+mj-ea"/>
              </a:defRPr>
            </a:lvl1pPr>
            <a:lvl2pPr marL="504000" indent="-180000" fontAlgn="ctr">
              <a:spcAft>
                <a:spcPts val="600"/>
              </a:spcAft>
              <a:buClr>
                <a:srgbClr val="595758"/>
              </a:buClr>
              <a:buFont typeface="BIZ UDPゴシック" panose="020B0400000000000000" pitchFamily="50" charset="-128"/>
              <a:buChar char="-"/>
              <a:defRPr sz="2000" baseline="0"/>
            </a:lvl2pPr>
            <a:lvl3pPr marL="413930" indent="-107982">
              <a:lnSpc>
                <a:spcPct val="120000"/>
              </a:lnSpc>
              <a:spcAft>
                <a:spcPts val="600"/>
              </a:spcAft>
              <a:buFont typeface="BIZ UDPゴシック" panose="020B0400000000000000" pitchFamily="50" charset="-128"/>
              <a:buChar char="‐"/>
              <a:defRPr sz="1100"/>
            </a:lvl3pPr>
            <a:lvl4pPr marL="413930" indent="0">
              <a:buFont typeface="BIZ UDPゴシック" panose="020B0400000000000000" pitchFamily="50" charset="-128"/>
              <a:buNone/>
              <a:defRPr sz="1100"/>
            </a:lvl4pPr>
            <a:lvl5pPr marL="413930" indent="0">
              <a:buFontTx/>
              <a:buNone/>
              <a:defRPr sz="1050"/>
            </a:lvl5pPr>
          </a:lstStyle>
          <a:p>
            <a:pPr lvl="0"/>
            <a:r>
              <a:rPr kumimoji="1" lang="en-US" altLang="ja-JP"/>
              <a:t>X.X Section</a:t>
            </a:r>
            <a:r>
              <a:rPr kumimoji="1" lang="ja-JP" altLang="en-US"/>
              <a:t>（節）</a:t>
            </a:r>
          </a:p>
          <a:p>
            <a:pPr lvl="1"/>
            <a:r>
              <a:rPr kumimoji="1" lang="en-US" altLang="ja-JP"/>
              <a:t>X.X.X item</a:t>
            </a:r>
            <a:r>
              <a:rPr kumimoji="1" lang="ja-JP" altLang="en-US"/>
              <a:t>（項）</a:t>
            </a:r>
          </a:p>
        </p:txBody>
      </p:sp>
      <p:cxnSp>
        <p:nvCxnSpPr>
          <p:cNvPr id="6" name="ライン">
            <a:extLst>
              <a:ext uri="{FF2B5EF4-FFF2-40B4-BE49-F238E27FC236}">
                <a16:creationId xmlns:a16="http://schemas.microsoft.com/office/drawing/2014/main" id="{F030E348-E938-4384-B1A2-5FD489D7F80C}"/>
              </a:ext>
            </a:extLst>
          </p:cNvPr>
          <p:cNvCxnSpPr>
            <a:cxnSpLocks/>
          </p:cNvCxnSpPr>
          <p:nvPr userDrawn="1"/>
        </p:nvCxnSpPr>
        <p:spPr>
          <a:xfrm>
            <a:off x="2160000" y="3333400"/>
            <a:ext cx="10620000" cy="0"/>
          </a:xfrm>
          <a:prstGeom prst="line">
            <a:avLst/>
          </a:prstGeom>
          <a:noFill/>
          <a:ln w="7620" cap="flat" cmpd="sng" algn="ctr">
            <a:solidFill>
              <a:srgbClr val="003B83"/>
            </a:solidFill>
            <a:prstDash val="solid"/>
            <a:miter lim="800000"/>
          </a:ln>
          <a:effectLst/>
        </p:spPr>
      </p:cxnSp>
      <p:sp>
        <p:nvSpPr>
          <p:cNvPr id="9" name="Page_num">
            <a:extLst>
              <a:ext uri="{FF2B5EF4-FFF2-40B4-BE49-F238E27FC236}">
                <a16:creationId xmlns:a16="http://schemas.microsoft.com/office/drawing/2014/main" id="{0071F83A-BF59-4451-A241-64EAB27E40CF}"/>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spTree>
    <p:extLst>
      <p:ext uri="{BB962C8B-B14F-4D97-AF65-F5344CB8AC3E}">
        <p14:creationId xmlns:p14="http://schemas.microsoft.com/office/powerpoint/2010/main" val="113993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 A">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757E6B9-3EB0-435D-9EFD-D6752C174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
        <p:nvSpPr>
          <p:cNvPr id="11" name="テキスト プレースホルダー">
            <a:extLst>
              <a:ext uri="{FF2B5EF4-FFF2-40B4-BE49-F238E27FC236}">
                <a16:creationId xmlns:a16="http://schemas.microsoft.com/office/drawing/2014/main" id="{F9F40E9F-7C12-4B8A-98DA-C4F3161C46FE}"/>
              </a:ext>
            </a:extLst>
          </p:cNvPr>
          <p:cNvSpPr>
            <a:spLocks noGrp="1"/>
          </p:cNvSpPr>
          <p:nvPr>
            <p:ph type="body" sz="quarter" idx="17" hasCustomPrompt="1"/>
          </p:nvPr>
        </p:nvSpPr>
        <p:spPr>
          <a:xfrm>
            <a:off x="791794" y="2160000"/>
            <a:ext cx="11879631" cy="2936188"/>
          </a:xfrm>
        </p:spPr>
        <p:txBody>
          <a:bodyPr>
            <a:spAutoFit/>
          </a:bodyPr>
          <a:lstStyle>
            <a:lvl1pPr>
              <a:defRPr spc="0" baseline="0"/>
            </a:lvl1pPr>
            <a:lvl2pPr>
              <a:defRPr spc="0" baseline="0"/>
            </a:lvl2pPr>
            <a:lvl3pPr>
              <a:defRPr spc="0" baseline="0"/>
            </a:lvl3pPr>
            <a:lvl4pPr>
              <a:defRPr spc="0" baseline="0"/>
            </a:lvl4pPr>
            <a:lvl5pPr>
              <a:defRPr spc="0" baseline="0"/>
            </a:lvl5pPr>
          </a:lstStyle>
          <a:p>
            <a:pPr lvl="0"/>
            <a:r>
              <a:rPr kumimoji="1" lang="ja-JP" altLang="en-US"/>
              <a:t>１ｓｔ </a:t>
            </a:r>
            <a:r>
              <a:rPr kumimoji="1" lang="en-US" altLang="ja-JP"/>
              <a:t>32pt</a:t>
            </a:r>
            <a:endParaRPr kumimoji="1" lang="ja-JP" altLang="en-US"/>
          </a:p>
          <a:p>
            <a:pPr lvl="1"/>
            <a:r>
              <a:rPr kumimoji="1" lang="en-US" altLang="ja-JP"/>
              <a:t>2nd</a:t>
            </a:r>
            <a:r>
              <a:rPr kumimoji="1" lang="ja-JP" altLang="en-US"/>
              <a:t> </a:t>
            </a:r>
            <a:r>
              <a:rPr kumimoji="1" lang="en-US" altLang="ja-JP"/>
              <a:t>28pt</a:t>
            </a:r>
            <a:endParaRPr kumimoji="1" lang="ja-JP" altLang="en-US"/>
          </a:p>
          <a:p>
            <a:pPr lvl="2"/>
            <a:r>
              <a:rPr kumimoji="1" lang="en-US" altLang="ja-JP"/>
              <a:t>3rd</a:t>
            </a:r>
            <a:r>
              <a:rPr kumimoji="1" lang="ja-JP" altLang="en-US"/>
              <a:t> </a:t>
            </a:r>
            <a:r>
              <a:rPr kumimoji="1" lang="en-US" altLang="ja-JP"/>
              <a:t>24pt</a:t>
            </a:r>
            <a:endParaRPr kumimoji="1" lang="ja-JP" altLang="en-US"/>
          </a:p>
          <a:p>
            <a:pPr lvl="3"/>
            <a:r>
              <a:rPr kumimoji="1" lang="en-US" altLang="ja-JP"/>
              <a:t>4th</a:t>
            </a:r>
            <a:r>
              <a:rPr kumimoji="1" lang="ja-JP" altLang="en-US"/>
              <a:t> </a:t>
            </a:r>
            <a:r>
              <a:rPr kumimoji="1" lang="en-US" altLang="ja-JP"/>
              <a:t>20pt</a:t>
            </a:r>
            <a:endParaRPr kumimoji="1" lang="ja-JP" altLang="en-US"/>
          </a:p>
          <a:p>
            <a:pPr lvl="4"/>
            <a:r>
              <a:rPr kumimoji="1" lang="en-US" altLang="ja-JP"/>
              <a:t>5th</a:t>
            </a:r>
            <a:r>
              <a:rPr kumimoji="1" lang="ja-JP" altLang="en-US"/>
              <a:t> </a:t>
            </a:r>
            <a:r>
              <a:rPr kumimoji="1" lang="en-US" altLang="ja-JP"/>
              <a:t>20pt</a:t>
            </a:r>
            <a:endParaRPr kumimoji="1" lang="ja-JP" altLang="en-US"/>
          </a:p>
        </p:txBody>
      </p:sp>
      <p:cxnSp>
        <p:nvCxnSpPr>
          <p:cNvPr id="12" name="ライン">
            <a:extLst>
              <a:ext uri="{FF2B5EF4-FFF2-40B4-BE49-F238E27FC236}">
                <a16:creationId xmlns:a16="http://schemas.microsoft.com/office/drawing/2014/main" id="{D906A8E8-29EF-4A73-91AF-2C58135D23F0}"/>
              </a:ext>
            </a:extLst>
          </p:cNvPr>
          <p:cNvCxnSpPr>
            <a:cxnSpLocks/>
          </p:cNvCxnSpPr>
          <p:nvPr userDrawn="1"/>
        </p:nvCxnSpPr>
        <p:spPr>
          <a:xfrm>
            <a:off x="684000" y="1890000"/>
            <a:ext cx="12096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b" anchorCtr="0"/>
          <a:lstStyle>
            <a:lvl1pPr marL="0" indent="0" fontAlgn="base">
              <a:lnSpc>
                <a:spcPct val="110000"/>
              </a:lnSpc>
              <a:spcAft>
                <a:spcPts val="0"/>
              </a:spcAft>
              <a:buNone/>
              <a:defRPr sz="3600" b="1" spc="0" baseline="0">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spc="0">
                <a:solidFill>
                  <a:srgbClr val="003B83"/>
                </a:solidFill>
              </a:defRPr>
            </a:lvl1pPr>
          </a:lstStyle>
          <a:p>
            <a:r>
              <a:rPr kumimoji="1" lang="en-US" altLang="ja-JP"/>
              <a:t>X.X Section</a:t>
            </a:r>
            <a:r>
              <a:rPr kumimoji="1" lang="ja-JP" altLang="en-US"/>
              <a:t>（節）</a:t>
            </a:r>
          </a:p>
        </p:txBody>
      </p:sp>
      <p:sp>
        <p:nvSpPr>
          <p:cNvPr id="9" name="出所">
            <a:extLst>
              <a:ext uri="{FF2B5EF4-FFF2-40B4-BE49-F238E27FC236}">
                <a16:creationId xmlns:a16="http://schemas.microsoft.com/office/drawing/2014/main" id="{A880B4A3-9022-4B0A-A7DE-4314A49D24D7}"/>
              </a:ext>
            </a:extLst>
          </p:cNvPr>
          <p:cNvSpPr>
            <a:spLocks noGrp="1"/>
          </p:cNvSpPr>
          <p:nvPr>
            <p:ph type="body" sz="quarter" idx="20"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3" name="Page_num">
            <a:extLst>
              <a:ext uri="{FF2B5EF4-FFF2-40B4-BE49-F238E27FC236}">
                <a16:creationId xmlns:a16="http://schemas.microsoft.com/office/drawing/2014/main" id="{B6518D72-6095-4362-B16D-D83250D7DD56}"/>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spc="0" baseline="0" smtClean="0">
                <a:solidFill>
                  <a:srgbClr val="595757"/>
                </a:solidFill>
                <a:latin typeface="+mn-lt"/>
                <a:ea typeface="+mn-ea"/>
                <a:sym typeface="Arial"/>
              </a:rPr>
              <a:pPr lvl="0" algn="ctr" fontAlgn="ctr"/>
              <a:t>‹#›</a:t>
            </a:fld>
            <a:endParaRPr lang="ja-JP" altLang="en-US" sz="650" spc="0" baseline="0">
              <a:solidFill>
                <a:srgbClr val="595757"/>
              </a:solidFill>
              <a:latin typeface="+mn-lt"/>
              <a:ea typeface="+mn-ea"/>
              <a:sym typeface="Arial"/>
            </a:endParaRPr>
          </a:p>
        </p:txBody>
      </p:sp>
    </p:spTree>
    <p:extLst>
      <p:ext uri="{BB962C8B-B14F-4D97-AF65-F5344CB8AC3E}">
        <p14:creationId xmlns:p14="http://schemas.microsoft.com/office/powerpoint/2010/main" val="2324677068"/>
      </p:ext>
    </p:extLst>
  </p:cSld>
  <p:clrMapOvr>
    <a:masterClrMapping/>
  </p:clrMapOvr>
  <p:extLst>
    <p:ext uri="{DCECCB84-F9BA-43D5-87BE-67443E8EF086}">
      <p15:sldGuideLst xmlns:p15="http://schemas.microsoft.com/office/powerpoint/2012/main">
        <p15:guide id="1" orient="horz" pos="135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 B">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08A89F0-07E8-4B30-ABC2-E3A690C60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
        <p:nvSpPr>
          <p:cNvPr id="10" name="テキスト">
            <a:extLst>
              <a:ext uri="{FF2B5EF4-FFF2-40B4-BE49-F238E27FC236}">
                <a16:creationId xmlns:a16="http://schemas.microsoft.com/office/drawing/2014/main" id="{A1B686B8-4EAA-48A0-8788-D9A952295F92}"/>
              </a:ext>
            </a:extLst>
          </p:cNvPr>
          <p:cNvSpPr>
            <a:spLocks noGrp="1"/>
          </p:cNvSpPr>
          <p:nvPr>
            <p:ph type="body" sz="quarter" idx="12" hasCustomPrompt="1"/>
          </p:nvPr>
        </p:nvSpPr>
        <p:spPr>
          <a:xfrm>
            <a:off x="795094" y="3600000"/>
            <a:ext cx="11873400" cy="2068259"/>
          </a:xfrm>
          <a:prstGeom prst="rect">
            <a:avLst/>
          </a:prstGeom>
        </p:spPr>
        <p:txBody>
          <a:bodyPr>
            <a:spAutoFit/>
          </a:bodyPr>
          <a:lstStyle>
            <a:lvl1pPr marL="0" indent="0">
              <a:lnSpc>
                <a:spcPct val="140000"/>
              </a:lnSpc>
              <a:spcBef>
                <a:spcPts val="0"/>
              </a:spcBef>
              <a:buNone/>
              <a:defRPr sz="2400" b="0" spc="0" baseline="0">
                <a:solidFill>
                  <a:schemeClr val="tx1"/>
                </a:solidFill>
              </a:defRPr>
            </a:lvl1pPr>
          </a:lstStyle>
          <a:p>
            <a:pPr lvl="0"/>
            <a:r>
              <a:rPr kumimoji="1" lang="en-US" altLang="ja-JP"/>
              <a:t>Text…………………………………………………………… …………………………………………………………………… …………………………………………………………………… …………………………………………………………………… ………………………………</a:t>
            </a:r>
          </a:p>
        </p:txBody>
      </p:sp>
      <p:sp>
        <p:nvSpPr>
          <p:cNvPr id="16" name="メッセージ">
            <a:extLst>
              <a:ext uri="{FF2B5EF4-FFF2-40B4-BE49-F238E27FC236}">
                <a16:creationId xmlns:a16="http://schemas.microsoft.com/office/drawing/2014/main" id="{2AFC8D26-4211-43AB-A0F7-714FFA7A159B}"/>
              </a:ext>
            </a:extLst>
          </p:cNvPr>
          <p:cNvSpPr>
            <a:spLocks noGrp="1"/>
          </p:cNvSpPr>
          <p:nvPr>
            <p:ph type="body" sz="quarter" idx="11" hasCustomPrompt="1"/>
          </p:nvPr>
        </p:nvSpPr>
        <p:spPr>
          <a:xfrm>
            <a:off x="791794" y="1893328"/>
            <a:ext cx="11880000" cy="785343"/>
          </a:xfrm>
          <a:prstGeom prst="rect">
            <a:avLst/>
          </a:prstGeom>
        </p:spPr>
        <p:txBody>
          <a:bodyPr anchor="ctr" anchorCtr="0"/>
          <a:lstStyle>
            <a:lvl1pPr marL="0" indent="0" fontAlgn="base">
              <a:lnSpc>
                <a:spcPct val="110000"/>
              </a:lnSpc>
              <a:spcAft>
                <a:spcPts val="0"/>
              </a:spcAft>
              <a:buNone/>
              <a:defRPr sz="5400" b="1" spc="0" baseline="0">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Message</a:t>
            </a:r>
            <a:endParaRPr kumimoji="1" lang="ja-JP" altLang="en-US"/>
          </a:p>
        </p:txBody>
      </p:sp>
      <p:sp>
        <p:nvSpPr>
          <p:cNvPr id="12" name="Section／節">
            <a:extLst>
              <a:ext uri="{FF2B5EF4-FFF2-40B4-BE49-F238E27FC236}">
                <a16:creationId xmlns:a16="http://schemas.microsoft.com/office/drawing/2014/main" id="{02B966F5-7CDA-4AC2-87B3-98E8B46192C2}"/>
              </a:ext>
            </a:extLst>
          </p:cNvPr>
          <p:cNvSpPr>
            <a:spLocks noGrp="1"/>
          </p:cNvSpPr>
          <p:nvPr>
            <p:ph type="title" hasCustomPrompt="1"/>
          </p:nvPr>
        </p:nvSpPr>
        <p:spPr>
          <a:xfrm>
            <a:off x="791794" y="540000"/>
            <a:ext cx="11880000" cy="277200"/>
          </a:xfrm>
        </p:spPr>
        <p:txBody>
          <a:bodyPr anchor="ctr">
            <a:noAutofit/>
          </a:bodyPr>
          <a:lstStyle>
            <a:lvl1pPr fontAlgn="ctr">
              <a:lnSpc>
                <a:spcPct val="100000"/>
              </a:lnSpc>
              <a:defRPr sz="1800" b="0" spc="0">
                <a:solidFill>
                  <a:srgbClr val="003B83"/>
                </a:solidFill>
              </a:defRPr>
            </a:lvl1pPr>
          </a:lstStyle>
          <a:p>
            <a:r>
              <a:rPr kumimoji="1" lang="en-US" altLang="ja-JP"/>
              <a:t>X.X Section</a:t>
            </a:r>
            <a:r>
              <a:rPr kumimoji="1" lang="ja-JP" altLang="en-US"/>
              <a:t>（節）</a:t>
            </a:r>
          </a:p>
        </p:txBody>
      </p:sp>
      <p:sp>
        <p:nvSpPr>
          <p:cNvPr id="13" name="出所">
            <a:extLst>
              <a:ext uri="{FF2B5EF4-FFF2-40B4-BE49-F238E27FC236}">
                <a16:creationId xmlns:a16="http://schemas.microsoft.com/office/drawing/2014/main" id="{3F83BBE8-3682-421A-977A-B1ADBE599A81}"/>
              </a:ext>
            </a:extLst>
          </p:cNvPr>
          <p:cNvSpPr>
            <a:spLocks noGrp="1"/>
          </p:cNvSpPr>
          <p:nvPr>
            <p:ph type="body" sz="quarter" idx="20"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1" name="Page_num">
            <a:extLst>
              <a:ext uri="{FF2B5EF4-FFF2-40B4-BE49-F238E27FC236}">
                <a16:creationId xmlns:a16="http://schemas.microsoft.com/office/drawing/2014/main" id="{E12138FD-16C4-4A67-AF90-89C28B51473A}"/>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spc="0" baseline="0" smtClean="0">
                <a:solidFill>
                  <a:srgbClr val="595757"/>
                </a:solidFill>
                <a:latin typeface="+mn-lt"/>
                <a:ea typeface="+mn-ea"/>
                <a:sym typeface="Arial"/>
              </a:rPr>
              <a:pPr lvl="0" algn="ctr" fontAlgn="ctr"/>
              <a:t>‹#›</a:t>
            </a:fld>
            <a:endParaRPr lang="ja-JP" altLang="en-US" sz="650" spc="0" baseline="0">
              <a:solidFill>
                <a:srgbClr val="595757"/>
              </a:solidFill>
              <a:latin typeface="+mn-lt"/>
              <a:ea typeface="+mn-ea"/>
              <a:sym typeface="Arial"/>
            </a:endParaRPr>
          </a:p>
        </p:txBody>
      </p:sp>
    </p:spTree>
    <p:extLst>
      <p:ext uri="{BB962C8B-B14F-4D97-AF65-F5344CB8AC3E}">
        <p14:creationId xmlns:p14="http://schemas.microsoft.com/office/powerpoint/2010/main" val="24550216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 C">
    <p:spTree>
      <p:nvGrpSpPr>
        <p:cNvPr id="1" name=""/>
        <p:cNvGrpSpPr/>
        <p:nvPr/>
      </p:nvGrpSpPr>
      <p:grpSpPr>
        <a:xfrm>
          <a:off x="0" y="0"/>
          <a:ext cx="0" cy="0"/>
          <a:chOff x="0" y="0"/>
          <a:chExt cx="0" cy="0"/>
        </a:xfrm>
      </p:grpSpPr>
      <p:sp>
        <p:nvSpPr>
          <p:cNvPr id="14" name="サブタイトル">
            <a:extLst>
              <a:ext uri="{FF2B5EF4-FFF2-40B4-BE49-F238E27FC236}">
                <a16:creationId xmlns:a16="http://schemas.microsoft.com/office/drawing/2014/main" id="{C9B06A12-6049-401D-9A52-C798521DBAB5}"/>
              </a:ext>
            </a:extLst>
          </p:cNvPr>
          <p:cNvSpPr>
            <a:spLocks noGrp="1"/>
          </p:cNvSpPr>
          <p:nvPr>
            <p:ph type="body" sz="quarter" idx="17" hasCustomPrompt="1"/>
          </p:nvPr>
        </p:nvSpPr>
        <p:spPr>
          <a:xfrm>
            <a:off x="792000" y="2016000"/>
            <a:ext cx="11880000" cy="480131"/>
          </a:xfrm>
          <a:prstGeom prst="rect">
            <a:avLst/>
          </a:prstGeom>
        </p:spPr>
        <p:txBody>
          <a:bodyPr anchor="t" anchorCtr="0">
            <a:spAutoFit/>
          </a:bodyPr>
          <a:lstStyle>
            <a:lvl1pPr marL="0" indent="0">
              <a:lnSpc>
                <a:spcPct val="120000"/>
              </a:lnSpc>
              <a:spcBef>
                <a:spcPts val="0"/>
              </a:spcBef>
              <a:spcAft>
                <a:spcPts val="0"/>
              </a:spcAft>
              <a:buNone/>
              <a:defRPr sz="2600" b="1" baseline="0">
                <a:latin typeface="+mj-ea"/>
                <a:ea typeface="+mj-ea"/>
              </a:defRPr>
            </a:lvl1pPr>
          </a:lstStyle>
          <a:p>
            <a:pPr lvl="0"/>
            <a:r>
              <a:rPr kumimoji="1" lang="en-US" altLang="ja-JP"/>
              <a:t>Subtitle</a:t>
            </a:r>
            <a:endParaRPr kumimoji="1" lang="ja-JP" altLang="en-US"/>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t" anchorCtr="0"/>
          <a:lstStyle>
            <a:lvl1pPr marL="0" indent="0" fontAlgn="base">
              <a:lnSpc>
                <a:spcPct val="110000"/>
              </a:lnSpc>
              <a:spcAft>
                <a:spcPts val="0"/>
              </a:spcAft>
              <a:buNone/>
              <a:defRPr sz="3600" b="1">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a:solidFill>
                  <a:srgbClr val="003B83"/>
                </a:solidFill>
              </a:defRPr>
            </a:lvl1pPr>
          </a:lstStyle>
          <a:p>
            <a:r>
              <a:rPr kumimoji="1" lang="en-US" altLang="ja-JP"/>
              <a:t>X.X Section</a:t>
            </a:r>
            <a:r>
              <a:rPr kumimoji="1" lang="ja-JP" altLang="en-US"/>
              <a:t>（節）</a:t>
            </a:r>
          </a:p>
        </p:txBody>
      </p:sp>
      <p:sp>
        <p:nvSpPr>
          <p:cNvPr id="9" name="テキスト">
            <a:extLst>
              <a:ext uri="{FF2B5EF4-FFF2-40B4-BE49-F238E27FC236}">
                <a16:creationId xmlns:a16="http://schemas.microsoft.com/office/drawing/2014/main" id="{EF0795E1-19BD-4A77-BD38-BC535D0AB7EA}"/>
              </a:ext>
            </a:extLst>
          </p:cNvPr>
          <p:cNvSpPr>
            <a:spLocks noGrp="1"/>
          </p:cNvSpPr>
          <p:nvPr>
            <p:ph type="body" sz="quarter" idx="20" hasCustomPrompt="1"/>
          </p:nvPr>
        </p:nvSpPr>
        <p:spPr>
          <a:xfrm>
            <a:off x="792163" y="2736000"/>
            <a:ext cx="11879262" cy="1320361"/>
          </a:xfrm>
        </p:spPr>
        <p:txBody>
          <a:bodyPr/>
          <a:lstStyle>
            <a:lvl1pPr marL="0" indent="0">
              <a:lnSpc>
                <a:spcPct val="130000"/>
              </a:lnSpc>
              <a:buNone/>
              <a:defRPr sz="2200" baseline="0">
                <a:solidFill>
                  <a:srgbClr val="000000"/>
                </a:solidFill>
              </a:defRPr>
            </a:lvl1pPr>
          </a:lstStyle>
          <a:p>
            <a:pPr lvl="0"/>
            <a:r>
              <a:rPr kumimoji="1" lang="en-US" altLang="ja-JP"/>
              <a:t>Text………………………………………………………………………………………………………………………………………………………………………………………………………………………………………………………………………………………………………</a:t>
            </a:r>
          </a:p>
        </p:txBody>
      </p:sp>
      <p:sp>
        <p:nvSpPr>
          <p:cNvPr id="11" name="出所">
            <a:extLst>
              <a:ext uri="{FF2B5EF4-FFF2-40B4-BE49-F238E27FC236}">
                <a16:creationId xmlns:a16="http://schemas.microsoft.com/office/drawing/2014/main" id="{BC43E79A-C35A-499A-A3D4-1E2F722F6EBB}"/>
              </a:ext>
            </a:extLst>
          </p:cNvPr>
          <p:cNvSpPr>
            <a:spLocks noGrp="1"/>
          </p:cNvSpPr>
          <p:nvPr>
            <p:ph type="body" sz="quarter" idx="21"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3" name="Page_num">
            <a:extLst>
              <a:ext uri="{FF2B5EF4-FFF2-40B4-BE49-F238E27FC236}">
                <a16:creationId xmlns:a16="http://schemas.microsoft.com/office/drawing/2014/main" id="{FC8BA2FD-59EF-4A67-9E67-AF9FCACA6667}"/>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pic>
        <p:nvPicPr>
          <p:cNvPr id="10" name="図 9">
            <a:extLst>
              <a:ext uri="{FF2B5EF4-FFF2-40B4-BE49-F238E27FC236}">
                <a16:creationId xmlns:a16="http://schemas.microsoft.com/office/drawing/2014/main" id="{7474FFB7-DA1D-41B2-98C6-98A77410FF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Tree>
    <p:extLst>
      <p:ext uri="{BB962C8B-B14F-4D97-AF65-F5344CB8AC3E}">
        <p14:creationId xmlns:p14="http://schemas.microsoft.com/office/powerpoint/2010/main" val="2242213134"/>
      </p:ext>
    </p:extLst>
  </p:cSld>
  <p:clrMapOvr>
    <a:masterClrMapping/>
  </p:clrMapOvr>
  <p:extLst>
    <p:ext uri="{DCECCB84-F9BA-43D5-87BE-67443E8EF086}">
      <p15:sldGuideLst xmlns:p15="http://schemas.microsoft.com/office/powerpoint/2012/main">
        <p15:guide id="1" orient="horz" pos="127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 D">
    <p:spTree>
      <p:nvGrpSpPr>
        <p:cNvPr id="1" name=""/>
        <p:cNvGrpSpPr/>
        <p:nvPr/>
      </p:nvGrpSpPr>
      <p:grpSpPr>
        <a:xfrm>
          <a:off x="0" y="0"/>
          <a:ext cx="0" cy="0"/>
          <a:chOff x="0" y="0"/>
          <a:chExt cx="0" cy="0"/>
        </a:xfrm>
      </p:grpSpPr>
      <p:sp>
        <p:nvSpPr>
          <p:cNvPr id="19" name="サブタイトル">
            <a:extLst>
              <a:ext uri="{FF2B5EF4-FFF2-40B4-BE49-F238E27FC236}">
                <a16:creationId xmlns:a16="http://schemas.microsoft.com/office/drawing/2014/main" id="{B5D51EC1-52EA-4721-8DDC-0FC173CFA413}"/>
              </a:ext>
            </a:extLst>
          </p:cNvPr>
          <p:cNvSpPr>
            <a:spLocks noGrp="1"/>
          </p:cNvSpPr>
          <p:nvPr>
            <p:ph type="body" sz="quarter" idx="17" hasCustomPrompt="1"/>
          </p:nvPr>
        </p:nvSpPr>
        <p:spPr>
          <a:xfrm>
            <a:off x="792000" y="2016000"/>
            <a:ext cx="11880000" cy="480131"/>
          </a:xfrm>
          <a:prstGeom prst="rect">
            <a:avLst/>
          </a:prstGeom>
        </p:spPr>
        <p:txBody>
          <a:bodyPr anchor="t" anchorCtr="0">
            <a:spAutoFit/>
          </a:bodyPr>
          <a:lstStyle>
            <a:lvl1pPr marL="0" indent="0">
              <a:lnSpc>
                <a:spcPct val="120000"/>
              </a:lnSpc>
              <a:spcBef>
                <a:spcPts val="0"/>
              </a:spcBef>
              <a:spcAft>
                <a:spcPts val="0"/>
              </a:spcAft>
              <a:buNone/>
              <a:defRPr sz="2600" b="1" baseline="0">
                <a:latin typeface="+mj-ea"/>
                <a:ea typeface="+mj-ea"/>
              </a:defRPr>
            </a:lvl1pPr>
          </a:lstStyle>
          <a:p>
            <a:pPr lvl="0"/>
            <a:r>
              <a:rPr kumimoji="1" lang="en-US" altLang="ja-JP"/>
              <a:t>Subtitle</a:t>
            </a:r>
          </a:p>
        </p:txBody>
      </p:sp>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t" anchorCtr="0"/>
          <a:lstStyle>
            <a:lvl1pPr marL="0" indent="0" fontAlgn="base">
              <a:lnSpc>
                <a:spcPct val="110000"/>
              </a:lnSpc>
              <a:spcAft>
                <a:spcPts val="0"/>
              </a:spcAft>
              <a:buNone/>
              <a:defRPr sz="3600" b="1">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a:solidFill>
                  <a:srgbClr val="003B83"/>
                </a:solidFill>
              </a:defRPr>
            </a:lvl1pPr>
          </a:lstStyle>
          <a:p>
            <a:r>
              <a:rPr kumimoji="1" lang="en-US" altLang="ja-JP"/>
              <a:t>X.X Section</a:t>
            </a:r>
            <a:r>
              <a:rPr kumimoji="1" lang="ja-JP" altLang="en-US"/>
              <a:t>（節）</a:t>
            </a:r>
          </a:p>
        </p:txBody>
      </p:sp>
      <p:sp>
        <p:nvSpPr>
          <p:cNvPr id="10" name="テキスト">
            <a:extLst>
              <a:ext uri="{FF2B5EF4-FFF2-40B4-BE49-F238E27FC236}">
                <a16:creationId xmlns:a16="http://schemas.microsoft.com/office/drawing/2014/main" id="{725BA4BA-8D71-4962-AD8B-332520D5E4D5}"/>
              </a:ext>
            </a:extLst>
          </p:cNvPr>
          <p:cNvSpPr>
            <a:spLocks noGrp="1"/>
          </p:cNvSpPr>
          <p:nvPr>
            <p:ph type="body" sz="quarter" idx="22" hasCustomPrompt="1"/>
          </p:nvPr>
        </p:nvSpPr>
        <p:spPr>
          <a:xfrm>
            <a:off x="792163" y="2736000"/>
            <a:ext cx="5651500" cy="2640723"/>
          </a:xfrm>
        </p:spPr>
        <p:txBody>
          <a:bodyPr/>
          <a:lstStyle>
            <a:lvl1pPr marL="0" indent="0" algn="just">
              <a:lnSpc>
                <a:spcPct val="130000"/>
              </a:lnSpc>
              <a:buNone/>
              <a:defRPr sz="2200" baseline="0">
                <a:solidFill>
                  <a:srgbClr val="000000"/>
                </a:solidFill>
              </a:defRPr>
            </a:lvl1pPr>
          </a:lstStyle>
          <a:p>
            <a:pPr lvl="0"/>
            <a:r>
              <a:rPr kumimoji="1" lang="en-US" altLang="ja-JP"/>
              <a:t>Text………………………………………………………………………………………………………………………………………………………………………………………………………………………………………………………………………………………………………</a:t>
            </a:r>
          </a:p>
        </p:txBody>
      </p:sp>
      <p:sp>
        <p:nvSpPr>
          <p:cNvPr id="11" name="テキスト">
            <a:extLst>
              <a:ext uri="{FF2B5EF4-FFF2-40B4-BE49-F238E27FC236}">
                <a16:creationId xmlns:a16="http://schemas.microsoft.com/office/drawing/2014/main" id="{3820A1E3-61D1-4B8A-81D1-B130A5AAD0A1}"/>
              </a:ext>
            </a:extLst>
          </p:cNvPr>
          <p:cNvSpPr>
            <a:spLocks noGrp="1"/>
          </p:cNvSpPr>
          <p:nvPr>
            <p:ph type="body" sz="quarter" idx="23" hasCustomPrompt="1"/>
          </p:nvPr>
        </p:nvSpPr>
        <p:spPr>
          <a:xfrm>
            <a:off x="7020500" y="2736000"/>
            <a:ext cx="5651500" cy="2640723"/>
          </a:xfrm>
        </p:spPr>
        <p:txBody>
          <a:bodyPr/>
          <a:lstStyle>
            <a:lvl1pPr marL="0" indent="0" algn="just">
              <a:lnSpc>
                <a:spcPct val="130000"/>
              </a:lnSpc>
              <a:buNone/>
              <a:defRPr sz="2200" baseline="0">
                <a:solidFill>
                  <a:srgbClr val="000000"/>
                </a:solidFill>
              </a:defRPr>
            </a:lvl1pPr>
          </a:lstStyle>
          <a:p>
            <a:pPr lvl="0"/>
            <a:r>
              <a:rPr kumimoji="1" lang="en-US" altLang="ja-JP"/>
              <a:t>Text………………………………………………………………………………………………………………………………………………………………………………………………………………………………………………………………………………………………………</a:t>
            </a:r>
          </a:p>
        </p:txBody>
      </p:sp>
      <p:sp>
        <p:nvSpPr>
          <p:cNvPr id="12" name="出所">
            <a:extLst>
              <a:ext uri="{FF2B5EF4-FFF2-40B4-BE49-F238E27FC236}">
                <a16:creationId xmlns:a16="http://schemas.microsoft.com/office/drawing/2014/main" id="{D5AD29E7-FEDA-4875-AE6E-AAC860A18CE0}"/>
              </a:ext>
            </a:extLst>
          </p:cNvPr>
          <p:cNvSpPr>
            <a:spLocks noGrp="1"/>
          </p:cNvSpPr>
          <p:nvPr>
            <p:ph type="body" sz="quarter" idx="24"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3" name="Page_num">
            <a:extLst>
              <a:ext uri="{FF2B5EF4-FFF2-40B4-BE49-F238E27FC236}">
                <a16:creationId xmlns:a16="http://schemas.microsoft.com/office/drawing/2014/main" id="{79EA1EDA-DDC3-4118-8CE5-7E5C0D97A3FC}"/>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pic>
        <p:nvPicPr>
          <p:cNvPr id="16" name="図 15">
            <a:extLst>
              <a:ext uri="{FF2B5EF4-FFF2-40B4-BE49-F238E27FC236}">
                <a16:creationId xmlns:a16="http://schemas.microsoft.com/office/drawing/2014/main" id="{9F774D0A-D2BF-4984-946D-3E24729DA9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Tree>
    <p:extLst>
      <p:ext uri="{BB962C8B-B14F-4D97-AF65-F5344CB8AC3E}">
        <p14:creationId xmlns:p14="http://schemas.microsoft.com/office/powerpoint/2010/main" val="3960656348"/>
      </p:ext>
    </p:extLst>
  </p:cSld>
  <p:clrMapOvr>
    <a:masterClrMapping/>
  </p:clrMapOvr>
  <p:extLst>
    <p:ext uri="{DCECCB84-F9BA-43D5-87BE-67443E8EF086}">
      <p15:sldGuideLst xmlns:p15="http://schemas.microsoft.com/office/powerpoint/2012/main">
        <p15:guide id="1" orient="horz" pos="1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 タイトルのみ">
    <p:spTree>
      <p:nvGrpSpPr>
        <p:cNvPr id="1" name=""/>
        <p:cNvGrpSpPr/>
        <p:nvPr/>
      </p:nvGrpSpPr>
      <p:grpSpPr>
        <a:xfrm>
          <a:off x="0" y="0"/>
          <a:ext cx="0" cy="0"/>
          <a:chOff x="0" y="0"/>
          <a:chExt cx="0" cy="0"/>
        </a:xfrm>
      </p:grpSpPr>
      <p:sp>
        <p:nvSpPr>
          <p:cNvPr id="6" name="ページタイトル">
            <a:extLst>
              <a:ext uri="{FF2B5EF4-FFF2-40B4-BE49-F238E27FC236}">
                <a16:creationId xmlns:a16="http://schemas.microsoft.com/office/drawing/2014/main" id="{446F39C8-23F8-430E-95BF-4736A0633090}"/>
              </a:ext>
            </a:extLst>
          </p:cNvPr>
          <p:cNvSpPr>
            <a:spLocks noGrp="1"/>
          </p:cNvSpPr>
          <p:nvPr>
            <p:ph type="body" sz="quarter" idx="11" hasCustomPrompt="1"/>
          </p:nvPr>
        </p:nvSpPr>
        <p:spPr>
          <a:xfrm>
            <a:off x="791794" y="1098000"/>
            <a:ext cx="11880000" cy="523605"/>
          </a:xfrm>
          <a:prstGeom prst="rect">
            <a:avLst/>
          </a:prstGeom>
        </p:spPr>
        <p:txBody>
          <a:bodyPr anchor="t" anchorCtr="0"/>
          <a:lstStyle>
            <a:lvl1pPr marL="0" indent="0" fontAlgn="base">
              <a:lnSpc>
                <a:spcPct val="110000"/>
              </a:lnSpc>
              <a:spcAft>
                <a:spcPts val="0"/>
              </a:spcAft>
              <a:buNone/>
              <a:defRPr sz="3600" b="1" baseline="0">
                <a:solidFill>
                  <a:srgbClr val="003B83"/>
                </a:solidFill>
              </a:defRPr>
            </a:lvl1pPr>
            <a:lvl2pPr marL="36000" indent="0">
              <a:buNone/>
              <a:defRPr/>
            </a:lvl2pPr>
            <a:lvl3pPr marL="288000" indent="0">
              <a:buNone/>
              <a:defRPr/>
            </a:lvl3pPr>
            <a:lvl4pPr marL="468000" indent="0">
              <a:buNone/>
              <a:defRPr/>
            </a:lvl4pPr>
            <a:lvl5pPr marL="612000" indent="0">
              <a:buNone/>
              <a:defRPr/>
            </a:lvl5pPr>
          </a:lstStyle>
          <a:p>
            <a:pPr lvl="0"/>
            <a:r>
              <a:rPr kumimoji="1" lang="en-US" altLang="ja-JP"/>
              <a:t>The page title</a:t>
            </a:r>
            <a:r>
              <a:rPr kumimoji="1" lang="ja-JP" altLang="en-US"/>
              <a:t>（</a:t>
            </a:r>
            <a:r>
              <a:rPr kumimoji="1" lang="en-US" altLang="ja-JP"/>
              <a:t>Conclusion / Message</a:t>
            </a:r>
            <a:r>
              <a:rPr kumimoji="1" lang="ja-JP" altLang="en-US"/>
              <a:t>）</a:t>
            </a:r>
          </a:p>
        </p:txBody>
      </p:sp>
      <p:sp>
        <p:nvSpPr>
          <p:cNvPr id="5" name="Section／節">
            <a:extLst>
              <a:ext uri="{FF2B5EF4-FFF2-40B4-BE49-F238E27FC236}">
                <a16:creationId xmlns:a16="http://schemas.microsoft.com/office/drawing/2014/main" id="{3AFE7292-A4D8-4D37-88EC-6B62BCA2C5BE}"/>
              </a:ext>
            </a:extLst>
          </p:cNvPr>
          <p:cNvSpPr>
            <a:spLocks noGrp="1"/>
          </p:cNvSpPr>
          <p:nvPr>
            <p:ph type="title" hasCustomPrompt="1"/>
          </p:nvPr>
        </p:nvSpPr>
        <p:spPr>
          <a:xfrm>
            <a:off x="791794" y="540000"/>
            <a:ext cx="11880000" cy="276999"/>
          </a:xfrm>
        </p:spPr>
        <p:txBody>
          <a:bodyPr anchor="t" anchorCtr="0">
            <a:noAutofit/>
          </a:bodyPr>
          <a:lstStyle>
            <a:lvl1pPr fontAlgn="ctr">
              <a:defRPr sz="1800">
                <a:solidFill>
                  <a:srgbClr val="003B83"/>
                </a:solidFill>
              </a:defRPr>
            </a:lvl1pPr>
          </a:lstStyle>
          <a:p>
            <a:r>
              <a:rPr kumimoji="1" lang="en-US" altLang="ja-JP"/>
              <a:t>X.X Section</a:t>
            </a:r>
            <a:r>
              <a:rPr kumimoji="1" lang="ja-JP" altLang="en-US"/>
              <a:t>（節）</a:t>
            </a:r>
          </a:p>
        </p:txBody>
      </p:sp>
      <p:sp>
        <p:nvSpPr>
          <p:cNvPr id="9" name="テキスト">
            <a:extLst>
              <a:ext uri="{FF2B5EF4-FFF2-40B4-BE49-F238E27FC236}">
                <a16:creationId xmlns:a16="http://schemas.microsoft.com/office/drawing/2014/main" id="{52C96395-67D3-4C16-A7B6-F1AA6F1D1A0A}"/>
              </a:ext>
            </a:extLst>
          </p:cNvPr>
          <p:cNvSpPr>
            <a:spLocks noGrp="1"/>
          </p:cNvSpPr>
          <p:nvPr>
            <p:ph type="body" sz="quarter" idx="20" hasCustomPrompt="1"/>
          </p:nvPr>
        </p:nvSpPr>
        <p:spPr>
          <a:xfrm>
            <a:off x="790575" y="7028578"/>
            <a:ext cx="11880850" cy="135422"/>
          </a:xfrm>
        </p:spPr>
        <p:txBody>
          <a:bodyPr anchor="b" anchorCtr="0"/>
          <a:lstStyle>
            <a:lvl1pPr marL="252000" indent="-252000">
              <a:lnSpc>
                <a:spcPct val="110000"/>
              </a:lnSpc>
              <a:spcAft>
                <a:spcPts val="0"/>
              </a:spcAft>
              <a:buNone/>
              <a:defRPr sz="800" spc="0">
                <a:solidFill>
                  <a:srgbClr val="000000"/>
                </a:solidFill>
              </a:defRPr>
            </a:lvl1pPr>
          </a:lstStyle>
          <a:p>
            <a:pPr lvl="0"/>
            <a:r>
              <a:rPr kumimoji="1" lang="en-US" altLang="ja-JP"/>
              <a:t>Source)</a:t>
            </a:r>
          </a:p>
        </p:txBody>
      </p:sp>
      <p:sp>
        <p:nvSpPr>
          <p:cNvPr id="11" name="Page_num">
            <a:extLst>
              <a:ext uri="{FF2B5EF4-FFF2-40B4-BE49-F238E27FC236}">
                <a16:creationId xmlns:a16="http://schemas.microsoft.com/office/drawing/2014/main" id="{0BB77E43-1DD3-431F-89B3-5B7FE202D245}"/>
              </a:ext>
            </a:extLst>
          </p:cNvPr>
          <p:cNvSpPr txBox="1"/>
          <p:nvPr userDrawn="1"/>
        </p:nvSpPr>
        <p:spPr>
          <a:xfrm>
            <a:off x="6371794"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mn-lt"/>
                <a:ea typeface="+mn-ea"/>
                <a:sym typeface="Arial"/>
              </a:rPr>
              <a:pPr lvl="0" algn="ctr" fontAlgn="ctr"/>
              <a:t>‹#›</a:t>
            </a:fld>
            <a:endParaRPr lang="ja-JP" altLang="en-US" sz="650" baseline="0">
              <a:solidFill>
                <a:srgbClr val="595757"/>
              </a:solidFill>
              <a:latin typeface="+mn-lt"/>
              <a:ea typeface="+mn-ea"/>
              <a:sym typeface="Arial"/>
            </a:endParaRPr>
          </a:p>
        </p:txBody>
      </p:sp>
      <p:pic>
        <p:nvPicPr>
          <p:cNvPr id="8" name="図 7">
            <a:extLst>
              <a:ext uri="{FF2B5EF4-FFF2-40B4-BE49-F238E27FC236}">
                <a16:creationId xmlns:a16="http://schemas.microsoft.com/office/drawing/2014/main" id="{C4D5F3CA-24FB-443E-A5CC-291F1F7FB0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7" y="0"/>
            <a:ext cx="13435994" cy="431060"/>
          </a:xfrm>
          <a:prstGeom prst="rect">
            <a:avLst/>
          </a:prstGeom>
        </p:spPr>
      </p:pic>
    </p:spTree>
    <p:extLst>
      <p:ext uri="{BB962C8B-B14F-4D97-AF65-F5344CB8AC3E}">
        <p14:creationId xmlns:p14="http://schemas.microsoft.com/office/powerpoint/2010/main" val="202783487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80133D-61BD-4359-A2A9-040DFE7BD16C}"/>
              </a:ext>
            </a:extLst>
          </p:cNvPr>
          <p:cNvSpPr txBox="1"/>
          <p:nvPr userDrawn="1"/>
        </p:nvSpPr>
        <p:spPr>
          <a:xfrm>
            <a:off x="359794" y="7290000"/>
            <a:ext cx="12744000" cy="100027"/>
          </a:xfrm>
          <a:prstGeom prst="rect">
            <a:avLst/>
          </a:prstGeom>
          <a:noFill/>
        </p:spPr>
        <p:txBody>
          <a:bodyPr wrap="square" lIns="0" tIns="0" rIns="0" bIns="0" rtlCol="0">
            <a:spAutoFit/>
          </a:bodyPr>
          <a:lstStyle/>
          <a:p>
            <a:pPr marL="0" marR="0" lvl="0" indent="0" algn="l" defTabSz="1007772" rtl="0" eaLnBrk="1" fontAlgn="ctr" latinLnBrk="0" hangingPunct="1">
              <a:lnSpc>
                <a:spcPct val="100000"/>
              </a:lnSpc>
              <a:spcBef>
                <a:spcPts val="0"/>
              </a:spcBef>
              <a:spcAft>
                <a:spcPts val="0"/>
              </a:spcAft>
              <a:buClr>
                <a:srgbClr val="000000"/>
              </a:buClr>
              <a:buSzTx/>
              <a:buFontTx/>
              <a:buNone/>
              <a:tabLst/>
              <a:defRPr/>
            </a:pPr>
            <a:r>
              <a:rPr kumimoji="1" lang="en-US" altLang="ja-JP" sz="650" spc="0">
                <a:solidFill>
                  <a:srgbClr val="595757"/>
                </a:solidFill>
              </a:rPr>
              <a:t>Copyright © Mitsubishi Research Institute</a:t>
            </a:r>
            <a:endParaRPr kumimoji="1" lang="ja-JP" altLang="en-US" sz="650" spc="0">
              <a:solidFill>
                <a:srgbClr val="595757"/>
              </a:solidFill>
            </a:endParaRPr>
          </a:p>
        </p:txBody>
      </p:sp>
      <p:sp>
        <p:nvSpPr>
          <p:cNvPr id="3" name="Text Placeholder">
            <a:extLst>
              <a:ext uri="{FF2B5EF4-FFF2-40B4-BE49-F238E27FC236}">
                <a16:creationId xmlns:a16="http://schemas.microsoft.com/office/drawing/2014/main" id="{540BD93A-E447-40FF-A4E0-01407C4E873C}"/>
              </a:ext>
            </a:extLst>
          </p:cNvPr>
          <p:cNvSpPr>
            <a:spLocks noGrp="1"/>
          </p:cNvSpPr>
          <p:nvPr>
            <p:ph type="body" idx="1"/>
          </p:nvPr>
        </p:nvSpPr>
        <p:spPr>
          <a:xfrm>
            <a:off x="791794" y="2160000"/>
            <a:ext cx="11880000" cy="2936188"/>
          </a:xfrm>
          <a:prstGeom prst="rect">
            <a:avLst/>
          </a:prstGeom>
        </p:spPr>
        <p:txBody>
          <a:bodyPr vert="horz" lIns="0" tIns="0" rIns="0" bIns="0" rtlCol="0">
            <a:spAutoFit/>
          </a:bodyPr>
          <a:lstStyle/>
          <a:p>
            <a:pPr lvl="0"/>
            <a:r>
              <a:rPr kumimoji="1" lang="en-US" altLang="ja-JP"/>
              <a:t>Master</a:t>
            </a:r>
            <a:r>
              <a:rPr kumimoji="1" lang="ja-JP" altLang="en-US"/>
              <a:t> </a:t>
            </a:r>
            <a:r>
              <a:rPr kumimoji="1" lang="en-US" altLang="ja-JP"/>
              <a:t>32pt</a:t>
            </a:r>
            <a:endParaRPr kumimoji="1" lang="ja-JP" altLang="en-US"/>
          </a:p>
          <a:p>
            <a:pPr lvl="1"/>
            <a:r>
              <a:rPr kumimoji="1" lang="en-US" altLang="ja-JP"/>
              <a:t>2nd</a:t>
            </a:r>
            <a:r>
              <a:rPr kumimoji="1" lang="ja-JP" altLang="en-US"/>
              <a:t> </a:t>
            </a:r>
            <a:r>
              <a:rPr kumimoji="1" lang="en-US" altLang="ja-JP"/>
              <a:t>28pt</a:t>
            </a:r>
            <a:endParaRPr kumimoji="1" lang="ja-JP" altLang="en-US"/>
          </a:p>
          <a:p>
            <a:pPr lvl="2"/>
            <a:r>
              <a:rPr kumimoji="1" lang="en-US" altLang="ja-JP"/>
              <a:t>3rd</a:t>
            </a:r>
            <a:r>
              <a:rPr kumimoji="1" lang="ja-JP" altLang="en-US"/>
              <a:t> </a:t>
            </a:r>
            <a:r>
              <a:rPr kumimoji="1" lang="en-US" altLang="ja-JP"/>
              <a:t>24pt</a:t>
            </a:r>
            <a:endParaRPr kumimoji="1" lang="ja-JP" altLang="en-US"/>
          </a:p>
          <a:p>
            <a:pPr lvl="3"/>
            <a:r>
              <a:rPr kumimoji="1" lang="en-US" altLang="ja-JP"/>
              <a:t>4th</a:t>
            </a:r>
            <a:r>
              <a:rPr kumimoji="1" lang="ja-JP" altLang="en-US"/>
              <a:t> </a:t>
            </a:r>
            <a:r>
              <a:rPr kumimoji="1" lang="en-US" altLang="ja-JP"/>
              <a:t>20pt</a:t>
            </a:r>
            <a:endParaRPr kumimoji="1" lang="ja-JP" altLang="en-US"/>
          </a:p>
          <a:p>
            <a:pPr lvl="4"/>
            <a:r>
              <a:rPr kumimoji="1" lang="en-US" altLang="ja-JP"/>
              <a:t>5th</a:t>
            </a:r>
            <a:r>
              <a:rPr kumimoji="1" lang="ja-JP" altLang="en-US"/>
              <a:t> </a:t>
            </a:r>
            <a:r>
              <a:rPr kumimoji="1" lang="en-US" altLang="ja-JP"/>
              <a:t>20pt</a:t>
            </a:r>
            <a:endParaRPr kumimoji="1" lang="ja-JP" altLang="en-US"/>
          </a:p>
        </p:txBody>
      </p:sp>
      <p:sp>
        <p:nvSpPr>
          <p:cNvPr id="13" name="Title Placeholder">
            <a:extLst>
              <a:ext uri="{FF2B5EF4-FFF2-40B4-BE49-F238E27FC236}">
                <a16:creationId xmlns:a16="http://schemas.microsoft.com/office/drawing/2014/main" id="{9B792164-17FE-4265-A0AF-97ACBB3F5157}"/>
              </a:ext>
            </a:extLst>
          </p:cNvPr>
          <p:cNvSpPr>
            <a:spLocks noGrp="1"/>
          </p:cNvSpPr>
          <p:nvPr>
            <p:ph type="title"/>
          </p:nvPr>
        </p:nvSpPr>
        <p:spPr>
          <a:xfrm>
            <a:off x="791794" y="947528"/>
            <a:ext cx="11880000" cy="671722"/>
          </a:xfrm>
          <a:prstGeom prst="rect">
            <a:avLst/>
          </a:prstGeom>
        </p:spPr>
        <p:txBody>
          <a:bodyPr vert="horz" lIns="0" tIns="0" rIns="0" bIns="0" rtlCol="0" anchor="ctr">
            <a:spAutoFit/>
          </a:body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1" lang="en-US" altLang="ja-JP" sz="4850" b="1" i="0" u="none" strike="noStrike" kern="1200" cap="none" spc="0" normalizeH="0" baseline="0" noProof="0">
                <a:ln>
                  <a:noFill/>
                </a:ln>
                <a:solidFill>
                  <a:srgbClr val="003B83"/>
                </a:solidFill>
                <a:effectLst/>
                <a:uLnTx/>
                <a:uFillTx/>
                <a:latin typeface="+mj-lt"/>
                <a:ea typeface="+mj-ea"/>
              </a:rPr>
              <a:t>Master title</a:t>
            </a:r>
          </a:p>
        </p:txBody>
      </p:sp>
    </p:spTree>
    <p:extLst>
      <p:ext uri="{BB962C8B-B14F-4D97-AF65-F5344CB8AC3E}">
        <p14:creationId xmlns:p14="http://schemas.microsoft.com/office/powerpoint/2010/main" val="2275262446"/>
      </p:ext>
    </p:extLst>
  </p:cSld>
  <p:clrMap bg1="lt1" tx1="dk1" bg2="lt2" tx2="dk2" accent1="accent1" accent2="accent2" accent3="accent3" accent4="accent4" accent5="accent5" accent6="accent6" hlink="hlink" folHlink="folHlink"/>
  <p:sldLayoutIdLst>
    <p:sldLayoutId id="2147483719" r:id="rId1"/>
    <p:sldLayoutId id="2147483745" r:id="rId2"/>
    <p:sldLayoutId id="2147483741" r:id="rId3"/>
    <p:sldLayoutId id="2147483744" r:id="rId4"/>
    <p:sldLayoutId id="2147483742" r:id="rId5"/>
    <p:sldLayoutId id="2147483717" r:id="rId6"/>
    <p:sldLayoutId id="2147483736" r:id="rId7"/>
    <p:sldLayoutId id="2147483739" r:id="rId8"/>
    <p:sldLayoutId id="2147483743" r:id="rId9"/>
    <p:sldLayoutId id="2147483722" r:id="rId10"/>
    <p:sldLayoutId id="2147483718" r:id="rId11"/>
  </p:sldLayoutIdLst>
  <p:hf hdr="0" dt="0"/>
  <p:txStyles>
    <p:titleStyle>
      <a:lvl1pPr marL="0" marR="0" indent="0" algn="l" defTabSz="1007943" rtl="0" eaLnBrk="1" fontAlgn="base" latinLnBrk="0" hangingPunct="1">
        <a:lnSpc>
          <a:spcPct val="100000"/>
        </a:lnSpc>
        <a:spcBef>
          <a:spcPct val="0"/>
        </a:spcBef>
        <a:spcAft>
          <a:spcPts val="0"/>
        </a:spcAft>
        <a:buClrTx/>
        <a:buSzTx/>
        <a:buFontTx/>
        <a:buNone/>
        <a:tabLst/>
        <a:defRPr kumimoji="1" sz="4800" kern="1200" spc="0" baseline="0">
          <a:solidFill>
            <a:schemeClr val="tx1"/>
          </a:solidFill>
          <a:latin typeface="+mj-lt"/>
          <a:ea typeface="+mj-ea"/>
          <a:cs typeface="+mj-cs"/>
        </a:defRPr>
      </a:lvl1pPr>
    </p:titleStyle>
    <p:body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98" userDrawn="1">
          <p15:clr>
            <a:srgbClr val="F26B43"/>
          </p15:clr>
        </p15:guide>
        <p15:guide id="3" pos="7982" userDrawn="1">
          <p15:clr>
            <a:srgbClr val="F26B43"/>
          </p15:clr>
        </p15:guide>
        <p15:guide id="4" orient="horz" pos="1020" userDrawn="1">
          <p15:clr>
            <a:srgbClr val="F26B43"/>
          </p15:clr>
        </p15:guide>
        <p15:guide id="7" orient="horz" pos="340" userDrawn="1">
          <p15:clr>
            <a:srgbClr val="F26B43"/>
          </p15:clr>
        </p15:guide>
        <p15:guide id="9" orient="horz" pos="4508" userDrawn="1">
          <p15:clr>
            <a:srgbClr val="F26B43"/>
          </p15:clr>
        </p15:guide>
        <p15:guide id="10" pos="4059" userDrawn="1">
          <p15:clr>
            <a:srgbClr val="F26B43"/>
          </p15:clr>
        </p15:guide>
        <p15:guide id="11" pos="44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mhlw.go.jp/content/00080155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mhlw.go.jp/stf/shingi2/0000198094_00013.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5B0919B-5391-4246-BF81-1D6DA279FB71}"/>
              </a:ext>
            </a:extLst>
          </p:cNvPr>
          <p:cNvSpPr>
            <a:spLocks noGrp="1"/>
          </p:cNvSpPr>
          <p:nvPr>
            <p:ph type="title"/>
          </p:nvPr>
        </p:nvSpPr>
        <p:spPr>
          <a:xfrm>
            <a:off x="2266581" y="1787252"/>
            <a:ext cx="10404844" cy="2366738"/>
          </a:xfrm>
        </p:spPr>
        <p:txBody>
          <a:bodyPr/>
          <a:lstStyle/>
          <a:p>
            <a:r>
              <a:rPr lang="en-US" altLang="ja-JP" sz="4400" dirty="0" err="1">
                <a:latin typeface="Times New Roman" panose="02020603050405020304" pitchFamily="18" charset="0"/>
                <a:ea typeface="Tahoma" panose="020B0604030504040204" pitchFamily="34" charset="0"/>
                <a:cs typeface="Times New Roman" panose="02020603050405020304" pitchFamily="18" charset="0"/>
              </a:rPr>
              <a:t>Sáng</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 </a:t>
            </a:r>
            <a:r>
              <a:rPr lang="en-US" altLang="ja-JP" sz="4400" dirty="0" err="1">
                <a:latin typeface="Times New Roman" panose="02020603050405020304" pitchFamily="18" charset="0"/>
                <a:ea typeface="Tahoma" panose="020B0604030504040204" pitchFamily="34" charset="0"/>
                <a:cs typeface="Times New Roman" panose="02020603050405020304" pitchFamily="18" charset="0"/>
              </a:rPr>
              <a:t>kiến</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 </a:t>
            </a:r>
            <a:r>
              <a:rPr lang="en-US" altLang="ja-JP" sz="4400" dirty="0" err="1">
                <a:latin typeface="Times New Roman" panose="02020603050405020304" pitchFamily="18" charset="0"/>
                <a:ea typeface="Tahoma" panose="020B0604030504040204" pitchFamily="34" charset="0"/>
                <a:cs typeface="Times New Roman" panose="02020603050405020304" pitchFamily="18" charset="0"/>
              </a:rPr>
              <a:t>mô</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 </a:t>
            </a:r>
            <a:r>
              <a:rPr lang="en-US" altLang="ja-JP" sz="4400"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Chăm</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sóc</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tích</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hợp</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cao</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tuổi</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tại</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cộng</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đồng</a:t>
            </a:r>
            <a:r>
              <a:rPr lang="en-US" sz="4400" dirty="0">
                <a:latin typeface="Times New Roman" panose="02020603050405020304" pitchFamily="18" charset="0"/>
                <a:ea typeface="Tahoma" panose="020B0604030504040204" pitchFamily="34" charset="0"/>
                <a:cs typeface="Times New Roman" panose="02020603050405020304" pitchFamily="18" charset="0"/>
              </a:rPr>
              <a:t> qua </a:t>
            </a:r>
            <a:r>
              <a:rPr lang="en-US" sz="4400" dirty="0" err="1">
                <a:latin typeface="Times New Roman" panose="02020603050405020304" pitchFamily="18" charset="0"/>
                <a:ea typeface="Tahoma" panose="020B0604030504040204" pitchFamily="34" charset="0"/>
                <a:cs typeface="Times New Roman" panose="02020603050405020304" pitchFamily="18" charset="0"/>
              </a:rPr>
              <a:t>vai</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trò</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Cộng</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tác</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viên</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dân</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số</a:t>
            </a:r>
            <a:r>
              <a:rPr lang="en-US" sz="4400" dirty="0">
                <a:latin typeface="Times New Roman" panose="02020603050405020304" pitchFamily="18" charset="0"/>
                <a:ea typeface="Tahoma" panose="020B0604030504040204" pitchFamily="34" charset="0"/>
                <a:cs typeface="Times New Roman" panose="02020603050405020304" pitchFamily="18" charset="0"/>
              </a:rPr>
              <a:t> - </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CCSPC” ở </a:t>
            </a:r>
            <a:r>
              <a:rPr lang="en-US" altLang="ja-JP" sz="4400" dirty="0" err="1">
                <a:latin typeface="Times New Roman" panose="02020603050405020304" pitchFamily="18" charset="0"/>
                <a:ea typeface="Tahoma" panose="020B0604030504040204" pitchFamily="34" charset="0"/>
                <a:cs typeface="Times New Roman" panose="02020603050405020304" pitchFamily="18" charset="0"/>
              </a:rPr>
              <a:t>Việt</a:t>
            </a:r>
            <a:r>
              <a:rPr lang="en-US" altLang="ja-JP" sz="4400" dirty="0">
                <a:latin typeface="Times New Roman" panose="02020603050405020304" pitchFamily="18" charset="0"/>
                <a:ea typeface="Tahoma" panose="020B0604030504040204" pitchFamily="34" charset="0"/>
                <a:cs typeface="Times New Roman" panose="02020603050405020304" pitchFamily="18" charset="0"/>
              </a:rPr>
              <a:t> Nam </a:t>
            </a:r>
            <a:endParaRPr lang="ja-JP" altLang="en-US" sz="4400" dirty="0">
              <a:latin typeface="Times New Roman" panose="02020603050405020304" pitchFamily="18" charset="0"/>
              <a:cs typeface="Times New Roman" panose="02020603050405020304" pitchFamily="18" charset="0"/>
            </a:endParaRPr>
          </a:p>
        </p:txBody>
      </p:sp>
      <p:sp>
        <p:nvSpPr>
          <p:cNvPr id="5" name="テキスト プレースホルダー 4">
            <a:extLst>
              <a:ext uri="{FF2B5EF4-FFF2-40B4-BE49-F238E27FC236}">
                <a16:creationId xmlns:a16="http://schemas.microsoft.com/office/drawing/2014/main" id="{830C1096-68A9-4632-94E1-4592E0C0F43C}"/>
              </a:ext>
            </a:extLst>
          </p:cNvPr>
          <p:cNvSpPr>
            <a:spLocks noGrp="1"/>
          </p:cNvSpPr>
          <p:nvPr>
            <p:ph type="body" sz="quarter" idx="11"/>
          </p:nvPr>
        </p:nvSpPr>
        <p:spPr>
          <a:xfrm>
            <a:off x="2268538" y="5364000"/>
            <a:ext cx="10402887" cy="997196"/>
          </a:xfrm>
        </p:spPr>
        <p:txBody>
          <a:bodyPr/>
          <a:lstStyle/>
          <a:p>
            <a:r>
              <a:rPr lang="en-US" altLang="ja-JP" dirty="0" err="1">
                <a:latin typeface="Times New Roman" panose="02020603050405020304" pitchFamily="18" charset="0"/>
                <a:cs typeface="Times New Roman" panose="02020603050405020304" pitchFamily="18" charset="0"/>
              </a:rPr>
              <a:t>Bộ</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phận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Kinh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doanh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Quốc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tế</a:t>
            </a:r>
            <a:endParaRPr lang="en-US" altLang="ja-JP" dirty="0">
              <a:latin typeface="Times New Roman" panose="02020603050405020304" pitchFamily="18" charset="0"/>
              <a:cs typeface="Times New Roman" panose="02020603050405020304" pitchFamily="18" charset="0"/>
            </a:endParaRPr>
          </a:p>
          <a:p>
            <a:r>
              <a:rPr lang="en-US" altLang="ja-JP" dirty="0">
                <a:latin typeface="Times New Roman" panose="02020603050405020304" pitchFamily="18" charset="0"/>
                <a:cs typeface="Times New Roman" panose="02020603050405020304" pitchFamily="18" charset="0"/>
              </a:rPr>
              <a:t>Ban Y </a:t>
            </a:r>
            <a:r>
              <a:rPr lang="en-US" altLang="ja-JP" dirty="0" err="1">
                <a:latin typeface="Times New Roman" panose="02020603050405020304" pitchFamily="18" charset="0"/>
                <a:cs typeface="Times New Roman" panose="02020603050405020304" pitchFamily="18" charset="0"/>
              </a:rPr>
              <a:t>tế</a:t>
            </a:r>
            <a:r>
              <a:rPr lang="en-US" altLang="ja-JP" dirty="0">
                <a:latin typeface="Times New Roman" panose="02020603050405020304" pitchFamily="18" charset="0"/>
                <a:cs typeface="Times New Roman" panose="02020603050405020304" pitchFamily="18" charset="0"/>
              </a:rPr>
              <a:t> &amp; </a:t>
            </a:r>
            <a:r>
              <a:rPr lang="en-US" altLang="ja-JP" dirty="0" err="1">
                <a:latin typeface="Times New Roman" panose="02020603050405020304" pitchFamily="18" charset="0"/>
                <a:cs typeface="Times New Roman" panose="02020603050405020304" pitchFamily="18" charset="0"/>
              </a:rPr>
              <a:t>Phúc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lợi</a:t>
            </a:r>
            <a:endParaRPr lang="en-US" altLang="ja-JP" dirty="0">
              <a:latin typeface="Times New Roman" panose="02020603050405020304" pitchFamily="18" charset="0"/>
              <a:cs typeface="Times New Roman" panose="02020603050405020304" pitchFamily="18" charset="0"/>
            </a:endParaRPr>
          </a:p>
          <a:p>
            <a:r>
              <a:rPr lang="en-US" altLang="ja-JP" dirty="0">
                <a:latin typeface="Times New Roman" panose="02020603050405020304" pitchFamily="18" charset="0"/>
                <a:cs typeface="Times New Roman" panose="02020603050405020304" pitchFamily="18" charset="0"/>
              </a:rPr>
              <a:t>Makiko</a:t>
            </a:r>
            <a:r>
              <a:rPr lang="ja-JP" altLang="en-US"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Kawabe</a:t>
            </a:r>
            <a:endParaRPr lang="en-US" altLang="ja-JP" dirty="0">
              <a:latin typeface="Times New Roman" panose="02020603050405020304" pitchFamily="18" charset="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012AEB6E-00AB-443F-8FAB-D383C8342828}"/>
              </a:ext>
            </a:extLst>
          </p:cNvPr>
          <p:cNvSpPr>
            <a:spLocks noGrp="1"/>
          </p:cNvSpPr>
          <p:nvPr>
            <p:ph type="body" sz="quarter" idx="13"/>
          </p:nvPr>
        </p:nvSpPr>
        <p:spPr>
          <a:xfrm>
            <a:off x="9431425" y="4608000"/>
            <a:ext cx="3240000" cy="258532"/>
          </a:xfrm>
        </p:spPr>
        <p:txBody>
          <a:bodyPr/>
          <a:lstStyle/>
          <a:p>
            <a:r>
              <a:rPr lang="en-US" altLang="ja-JP"/>
              <a:t>2021/11/19</a:t>
            </a:r>
          </a:p>
          <a:p>
            <a:endParaRPr lang="ja-JP" altLang="en-US"/>
          </a:p>
        </p:txBody>
      </p:sp>
    </p:spTree>
    <p:extLst>
      <p:ext uri="{BB962C8B-B14F-4D97-AF65-F5344CB8AC3E}">
        <p14:creationId xmlns:p14="http://schemas.microsoft.com/office/powerpoint/2010/main" val="273225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037471"/>
            <a:ext cx="11880000" cy="584134"/>
          </a:xfrm>
        </p:spPr>
        <p:txBody>
          <a:bodyPr/>
          <a:lstStyle/>
          <a:p>
            <a:r>
              <a:rPr lang="en-US" altLang="ja-JP" dirty="0" err="1">
                <a:latin typeface="Times New Roman" panose="02020603050405020304" pitchFamily="18" charset="0"/>
                <a:cs typeface="Times New Roman" panose="02020603050405020304" pitchFamily="18" charset="0"/>
              </a:rPr>
              <a:t>Quá</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trình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cải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cách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lĩnh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vực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chăm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sóc</a:t>
            </a:r>
            <a:r>
              <a:rPr lang="en-US" altLang="ja-JP" dirty="0">
                <a:latin typeface="Times New Roman" panose="02020603050405020304" pitchFamily="18" charset="0"/>
                <a:cs typeface="Times New Roman" panose="02020603050405020304" pitchFamily="18" charset="0"/>
              </a:rPr>
              <a:t> NCT ở </a:t>
            </a:r>
            <a:r>
              <a:rPr lang="en-US" altLang="ja-JP" dirty="0" err="1">
                <a:latin typeface="Times New Roman" panose="02020603050405020304" pitchFamily="18" charset="0"/>
                <a:cs typeface="Times New Roman" panose="02020603050405020304" pitchFamily="18" charset="0"/>
              </a:rPr>
              <a:t>Nhật</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Bản</a:t>
            </a:r>
            <a:r>
              <a:rPr kumimoji="1" lang="en-US" altLang="ja-JP" dirty="0">
                <a:latin typeface="Times New Roman" panose="02020603050405020304" pitchFamily="18" charset="0"/>
                <a:cs typeface="Times New Roman" panose="02020603050405020304" pitchFamily="18" charset="0"/>
              </a:rPr>
              <a:t> </a:t>
            </a: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US" altLang="ja-JP" sz="2400" dirty="0" err="1">
                <a:latin typeface="Times New Roman" panose="02020603050405020304" pitchFamily="18" charset="0"/>
                <a:cs typeface="Times New Roman" panose="02020603050405020304" pitchFamily="18" charset="0"/>
              </a:rPr>
              <a:t>Giới</a:t>
            </a:r>
            <a:r>
              <a:rPr kumimoji="1" lang="en-US" altLang="ja-JP" sz="2400" dirty="0">
                <a:latin typeface="Times New Roman" panose="02020603050405020304" pitchFamily="18" charset="0"/>
                <a:cs typeface="Times New Roman" panose="02020603050405020304" pitchFamily="18" charset="0"/>
              </a:rPr>
              <a:t> </a:t>
            </a:r>
            <a:r>
              <a:rPr kumimoji="1" lang="en-US" altLang="ja-JP" sz="2400" dirty="0" err="1">
                <a:latin typeface="Times New Roman" panose="02020603050405020304" pitchFamily="18" charset="0"/>
                <a:cs typeface="Times New Roman" panose="02020603050405020304" pitchFamily="18" charset="0"/>
              </a:rPr>
              <a:t>thiệu</a:t>
            </a:r>
            <a:endParaRPr kumimoji="1" lang="ja-JP" altLang="en-US" sz="2400" dirty="0">
              <a:latin typeface="Times New Roman" panose="02020603050405020304" pitchFamily="18" charset="0"/>
              <a:cs typeface="Times New Roman" panose="02020603050405020304" pitchFamily="18" charset="0"/>
            </a:endParaRPr>
          </a:p>
        </p:txBody>
      </p:sp>
      <p:grpSp>
        <p:nvGrpSpPr>
          <p:cNvPr id="27" name="グループ化 16">
            <a:extLst>
              <a:ext uri="{FF2B5EF4-FFF2-40B4-BE49-F238E27FC236}">
                <a16:creationId xmlns:a16="http://schemas.microsoft.com/office/drawing/2014/main" id="{E5B21F8F-402B-480A-957D-CD79D40F02FA}"/>
              </a:ext>
            </a:extLst>
          </p:cNvPr>
          <p:cNvGrpSpPr/>
          <p:nvPr/>
        </p:nvGrpSpPr>
        <p:grpSpPr>
          <a:xfrm>
            <a:off x="803276" y="2175122"/>
            <a:ext cx="11879999" cy="4974882"/>
            <a:chOff x="803276" y="2175122"/>
            <a:chExt cx="11879999" cy="4974882"/>
          </a:xfrm>
        </p:grpSpPr>
        <p:sp>
          <p:nvSpPr>
            <p:cNvPr id="28" name="正方形/長方形 28">
              <a:extLst>
                <a:ext uri="{FF2B5EF4-FFF2-40B4-BE49-F238E27FC236}">
                  <a16:creationId xmlns:a16="http://schemas.microsoft.com/office/drawing/2014/main" id="{061CE0B1-E00B-43BB-90F3-DAAF9A0FF225}"/>
                </a:ext>
              </a:extLst>
            </p:cNvPr>
            <p:cNvSpPr/>
            <p:nvPr/>
          </p:nvSpPr>
          <p:spPr>
            <a:xfrm>
              <a:off x="7428459" y="2318111"/>
              <a:ext cx="4897346" cy="1847490"/>
            </a:xfrm>
            <a:prstGeom prst="rect">
              <a:avLst/>
            </a:prstGeom>
            <a:solidFill>
              <a:srgbClr val="FFFFFF"/>
            </a:solidFill>
            <a:ln w="50800" cap="flat" cmpd="sng" algn="ctr">
              <a:solidFill>
                <a:srgbClr val="DC003C"/>
              </a:solid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0" tIns="0" rIns="0" bIns="28800" rtlCol="0" anchor="ctr" anchorCtr="0">
              <a:noAutofit/>
            </a:bodyPr>
            <a:lstStyle/>
            <a:p>
              <a:pPr marL="0" marR="0" lvl="0" indent="0" algn="ctr" defTabSz="801715" rtl="0" eaLnBrk="1" fontAlgn="base" latinLnBrk="0" hangingPunct="1">
                <a:lnSpc>
                  <a:spcPct val="100000"/>
                </a:lnSpc>
                <a:spcBef>
                  <a:spcPts val="0"/>
                </a:spcBef>
                <a:spcAft>
                  <a:spcPts val="600"/>
                </a:spcAft>
                <a:buClrTx/>
                <a:buSzTx/>
                <a:buFontTx/>
                <a:buNone/>
                <a:tabLst/>
                <a:defRPr/>
              </a:pPr>
              <a:r>
                <a:rPr lang="en-US" altLang="ja-JP" sz="2800" b="1" dirty="0" err="1">
                  <a:solidFill>
                    <a:srgbClr val="DC003C"/>
                  </a:solidFill>
                  <a:latin typeface="Times New Roman" panose="02020603050405020304" pitchFamily="18" charset="0"/>
                  <a:ea typeface="BIZ UDPゴシック"/>
                  <a:cs typeface="Times New Roman" panose="02020603050405020304" pitchFamily="18" charset="0"/>
                </a:rPr>
                <a:t>Cải</a:t>
              </a:r>
              <a:r>
                <a:rPr lang="en-US" altLang="ja-JP" sz="2800" b="1" dirty="0">
                  <a:solidFill>
                    <a:srgbClr val="DC003C"/>
                  </a:solidFill>
                  <a:latin typeface="Times New Roman" panose="02020603050405020304" pitchFamily="18" charset="0"/>
                  <a:ea typeface="BIZ UDPゴシック"/>
                  <a:cs typeface="Times New Roman" panose="02020603050405020304" pitchFamily="18" charset="0"/>
                </a:rPr>
                <a:t> </a:t>
              </a:r>
              <a:r>
                <a:rPr lang="en-US" altLang="ja-JP" sz="2800" b="1" dirty="0" err="1">
                  <a:solidFill>
                    <a:srgbClr val="DC003C"/>
                  </a:solidFill>
                  <a:latin typeface="Times New Roman" panose="02020603050405020304" pitchFamily="18" charset="0"/>
                  <a:ea typeface="BIZ UDPゴシック"/>
                  <a:cs typeface="Times New Roman" panose="02020603050405020304" pitchFamily="18" charset="0"/>
                </a:rPr>
                <a:t>cách</a:t>
              </a:r>
              <a:r>
                <a:rPr lang="en-US" altLang="ja-JP" sz="2800" b="1" dirty="0">
                  <a:solidFill>
                    <a:srgbClr val="DC003C"/>
                  </a:solidFill>
                  <a:latin typeface="Times New Roman" panose="02020603050405020304" pitchFamily="18" charset="0"/>
                  <a:ea typeface="BIZ UDPゴシック"/>
                  <a:cs typeface="Times New Roman" panose="02020603050405020304" pitchFamily="18" charset="0"/>
                </a:rPr>
                <a:t> </a:t>
              </a:r>
              <a:r>
                <a:rPr lang="en-US" altLang="ja-JP" sz="2800" b="1" dirty="0" err="1">
                  <a:solidFill>
                    <a:srgbClr val="DC003C"/>
                  </a:solidFill>
                  <a:latin typeface="Times New Roman" panose="02020603050405020304" pitchFamily="18" charset="0"/>
                  <a:ea typeface="BIZ UDPゴシック"/>
                  <a:cs typeface="Times New Roman" panose="02020603050405020304" pitchFamily="18" charset="0"/>
                </a:rPr>
                <a:t>lĩnh</a:t>
              </a:r>
              <a:r>
                <a:rPr lang="en-US" altLang="ja-JP" sz="2800" b="1" dirty="0">
                  <a:solidFill>
                    <a:srgbClr val="DC003C"/>
                  </a:solidFill>
                  <a:latin typeface="Times New Roman" panose="02020603050405020304" pitchFamily="18" charset="0"/>
                  <a:ea typeface="BIZ UDPゴシック"/>
                  <a:cs typeface="Times New Roman" panose="02020603050405020304" pitchFamily="18" charset="0"/>
                </a:rPr>
                <a:t> </a:t>
              </a:r>
              <a:r>
                <a:rPr lang="en-US" altLang="ja-JP" sz="2800" b="1" dirty="0" err="1">
                  <a:solidFill>
                    <a:srgbClr val="DC003C"/>
                  </a:solidFill>
                  <a:latin typeface="Times New Roman" panose="02020603050405020304" pitchFamily="18" charset="0"/>
                  <a:ea typeface="BIZ UDPゴシック"/>
                  <a:cs typeface="Times New Roman" panose="02020603050405020304" pitchFamily="18" charset="0"/>
                </a:rPr>
                <a:t>vực</a:t>
              </a:r>
              <a:r>
                <a:rPr lang="en-US" altLang="ja-JP" sz="2800" b="1" dirty="0">
                  <a:solidFill>
                    <a:srgbClr val="DC003C"/>
                  </a:solidFill>
                  <a:latin typeface="Times New Roman" panose="02020603050405020304" pitchFamily="18" charset="0"/>
                  <a:ea typeface="BIZ UDPゴシック"/>
                  <a:cs typeface="Times New Roman" panose="02020603050405020304" pitchFamily="18" charset="0"/>
                </a:rPr>
                <a:t> </a:t>
              </a:r>
              <a:r>
                <a:rPr lang="en-US" altLang="ja-JP" sz="2800" b="1" dirty="0" err="1">
                  <a:solidFill>
                    <a:srgbClr val="DC003C"/>
                  </a:solidFill>
                  <a:latin typeface="Times New Roman" panose="02020603050405020304" pitchFamily="18" charset="0"/>
                  <a:ea typeface="BIZ UDPゴシック"/>
                  <a:cs typeface="Times New Roman" panose="02020603050405020304" pitchFamily="18" charset="0"/>
                </a:rPr>
                <a:t>chăm</a:t>
              </a:r>
              <a:r>
                <a:rPr lang="en-US" altLang="ja-JP" sz="2800" b="1" dirty="0">
                  <a:solidFill>
                    <a:srgbClr val="DC003C"/>
                  </a:solidFill>
                  <a:latin typeface="Times New Roman" panose="02020603050405020304" pitchFamily="18" charset="0"/>
                  <a:ea typeface="BIZ UDPゴシック"/>
                  <a:cs typeface="Times New Roman" panose="02020603050405020304" pitchFamily="18" charset="0"/>
                </a:rPr>
                <a:t> </a:t>
              </a:r>
              <a:r>
                <a:rPr lang="en-US" altLang="ja-JP" sz="2800" b="1" dirty="0" err="1">
                  <a:solidFill>
                    <a:srgbClr val="DC003C"/>
                  </a:solidFill>
                  <a:latin typeface="Times New Roman" panose="02020603050405020304" pitchFamily="18" charset="0"/>
                  <a:ea typeface="BIZ UDPゴシック"/>
                  <a:cs typeface="Times New Roman" panose="02020603050405020304" pitchFamily="18" charset="0"/>
                </a:rPr>
                <a:t>sóc</a:t>
              </a:r>
              <a:endPar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endParaRPr>
            </a:p>
            <a:p>
              <a:pPr marL="0" marR="0" lvl="0" indent="0" algn="ctr" defTabSz="801715" rtl="0" eaLnBrk="1" fontAlgn="base" latinLnBrk="0" hangingPunct="1">
                <a:lnSpc>
                  <a:spcPct val="100000"/>
                </a:lnSpc>
                <a:spcBef>
                  <a:spcPts val="0"/>
                </a:spcBef>
                <a:spcAft>
                  <a:spcPts val="600"/>
                </a:spcAft>
                <a:buClrTx/>
                <a:buSzTx/>
                <a:buFontTx/>
                <a:buNone/>
                <a:tabLst/>
                <a:defRPr/>
              </a:pP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Thiết</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lập</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mô</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hình</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chăm</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sóc</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2800" b="1" i="0" u="none" strike="noStrike" kern="1200" cap="none" spc="0" normalizeH="0" baseline="0" noProof="0" dirty="0" err="1">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mới</a:t>
              </a:r>
              <a:r>
                <a:rPr kumimoji="0" lang="en-US" altLang="ja-JP" sz="2800" b="1" i="0" u="none" strike="noStrike" kern="1200" cap="none" spc="0" normalizeH="0" baseline="0" noProof="0" dirty="0">
                  <a:ln>
                    <a:noFill/>
                  </a:ln>
                  <a:solidFill>
                    <a:srgbClr val="DC003C"/>
                  </a:solidFill>
                  <a:effectLst/>
                  <a:uLnTx/>
                  <a:uFillTx/>
                  <a:latin typeface="Times New Roman" panose="02020603050405020304" pitchFamily="18" charset="0"/>
                  <a:ea typeface="BIZ UDPゴシック"/>
                  <a:cs typeface="Times New Roman" panose="02020603050405020304" pitchFamily="18" charset="0"/>
                </a:rPr>
                <a:t>  </a:t>
              </a:r>
            </a:p>
          </p:txBody>
        </p:sp>
        <p:sp>
          <p:nvSpPr>
            <p:cNvPr id="30" name="矢印: 五方向 31">
              <a:extLst>
                <a:ext uri="{FF2B5EF4-FFF2-40B4-BE49-F238E27FC236}">
                  <a16:creationId xmlns:a16="http://schemas.microsoft.com/office/drawing/2014/main" id="{13052E80-998C-4F00-BB29-7A6339E4515E}"/>
                </a:ext>
              </a:extLst>
            </p:cNvPr>
            <p:cNvSpPr/>
            <p:nvPr/>
          </p:nvSpPr>
          <p:spPr>
            <a:xfrm rot="16200000">
              <a:off x="-1197294" y="4175692"/>
              <a:ext cx="4361140" cy="360000"/>
            </a:xfrm>
            <a:prstGeom prst="homePlate">
              <a:avLst>
                <a:gd name="adj" fmla="val 82607"/>
              </a:avLst>
            </a:prstGeom>
            <a:solidFill>
              <a:srgbClr val="E2ECFD"/>
            </a:solidFill>
            <a:ln w="25400" cap="flat" cmpd="sng" algn="ctr">
              <a:noFill/>
              <a:prstDash val="solid"/>
              <a:miter lim="800000"/>
              <a:headEnd type="none" w="med" len="med"/>
              <a:tailEnd type="none" w="med" len="med"/>
            </a:ln>
            <a:effectLst/>
            <a:extLst>
              <a:ext uri="{91240B29-F687-4F45-9708-019B960494DF}">
                <a14:hiddenLine xmlns:a14="http://schemas.microsoft.com/office/drawing/2010/main" w="25400" cap="flat" cmpd="sng" algn="ctr">
                  <a:solidFill>
                    <a:srgbClr val="E6E6E6"/>
                  </a:solidFill>
                  <a:prstDash val="solid"/>
                  <a:miter lim="800000"/>
                  <a:headEnd type="none" w="med" len="med"/>
                  <a:tailEnd type="none" w="med" len="me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lIns="0" tIns="0" rIns="144000" bIns="0" rtlCol="0" anchor="ctr" anchorCtr="0">
              <a:noAutofit/>
            </a:bodyPr>
            <a:lstStyle/>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Bãi</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bỏ</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quy</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định</a:t>
              </a:r>
              <a:endParaRPr kumimoji="1" lang="ja-JP" altLang="en-US"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31" name="矢印: 五方向 35">
              <a:extLst>
                <a:ext uri="{FF2B5EF4-FFF2-40B4-BE49-F238E27FC236}">
                  <a16:creationId xmlns:a16="http://schemas.microsoft.com/office/drawing/2014/main" id="{5B87093F-A5A6-451E-81E2-99EB746C74C6}"/>
                </a:ext>
              </a:extLst>
            </p:cNvPr>
            <p:cNvSpPr/>
            <p:nvPr/>
          </p:nvSpPr>
          <p:spPr>
            <a:xfrm>
              <a:off x="1387207" y="6790004"/>
              <a:ext cx="11296068" cy="360000"/>
            </a:xfrm>
            <a:prstGeom prst="homePlate">
              <a:avLst>
                <a:gd name="adj" fmla="val 78222"/>
              </a:avLst>
            </a:prstGeom>
            <a:solidFill>
              <a:srgbClr val="F8ECCC"/>
            </a:solidFill>
            <a:ln w="25400" cap="flat" cmpd="sng" algn="ctr">
              <a:noFill/>
              <a:prstDash val="solid"/>
            </a:ln>
            <a:effectLst/>
            <a:extLst>
              <a:ext uri="{91240B29-F687-4F45-9708-019B960494DF}">
                <a14:hiddenLine xmlns:a14="http://schemas.microsoft.com/office/drawing/2010/main" w="25400" cap="flat" cmpd="sng" algn="ctr">
                  <a:solidFill>
                    <a:schemeClr val="bg1">
                      <a:lumMod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nchorCtr="0">
              <a:noAutofit/>
            </a:bodyPr>
            <a:lstStyle/>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Cải</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thiện</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hiệu</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quả</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quản</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lý</a:t>
              </a:r>
              <a:r>
                <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10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sử</a:t>
              </a:r>
              <a:r>
                <a:rPr kumimoji="1" lang="en-US" altLang="ja-JP" b="1" spc="100"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spc="100" dirty="0" err="1">
                  <a:solidFill>
                    <a:srgbClr val="000000"/>
                  </a:solidFill>
                  <a:latin typeface="Times New Roman" panose="02020603050405020304" pitchFamily="18" charset="0"/>
                  <a:ea typeface="BIZ UDPゴシック"/>
                  <a:cs typeface="Times New Roman" panose="02020603050405020304" pitchFamily="18" charset="0"/>
                </a:rPr>
                <a:t>bằng</a:t>
              </a:r>
              <a:r>
                <a:rPr kumimoji="1" lang="en-US" altLang="ja-JP" b="1" spc="100"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spc="100" dirty="0" err="1">
                  <a:solidFill>
                    <a:srgbClr val="000000"/>
                  </a:solidFill>
                  <a:latin typeface="Times New Roman" panose="02020603050405020304" pitchFamily="18" charset="0"/>
                  <a:ea typeface="BIZ UDPゴシック"/>
                  <a:cs typeface="Times New Roman" panose="02020603050405020304" pitchFamily="18" charset="0"/>
                </a:rPr>
                <a:t>sử</a:t>
              </a:r>
              <a:r>
                <a:rPr kumimoji="1" lang="en-US" altLang="ja-JP" b="1" spc="100"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spc="100" dirty="0" err="1">
                  <a:solidFill>
                    <a:srgbClr val="000000"/>
                  </a:solidFill>
                  <a:latin typeface="Times New Roman" panose="02020603050405020304" pitchFamily="18" charset="0"/>
                  <a:ea typeface="BIZ UDPゴシック"/>
                  <a:cs typeface="Times New Roman" panose="02020603050405020304" pitchFamily="18" charset="0"/>
                </a:rPr>
                <a:t>dụng</a:t>
              </a:r>
              <a:r>
                <a:rPr kumimoji="1" lang="en-US" altLang="ja-JP" b="1" spc="100" dirty="0">
                  <a:solidFill>
                    <a:srgbClr val="000000"/>
                  </a:solidFill>
                  <a:latin typeface="Times New Roman" panose="02020603050405020304" pitchFamily="18" charset="0"/>
                  <a:ea typeface="BIZ UDPゴシック"/>
                  <a:cs typeface="Times New Roman" panose="02020603050405020304" pitchFamily="18" charset="0"/>
                </a:rPr>
                <a:t> các </a:t>
              </a:r>
              <a:r>
                <a:rPr kumimoji="1" lang="en-US" altLang="ja-JP" b="1" spc="100" dirty="0" err="1">
                  <a:solidFill>
                    <a:srgbClr val="000000"/>
                  </a:solidFill>
                  <a:latin typeface="Times New Roman" panose="02020603050405020304" pitchFamily="18" charset="0"/>
                  <a:ea typeface="BIZ UDPゴシック"/>
                  <a:cs typeface="Times New Roman" panose="02020603050405020304" pitchFamily="18" charset="0"/>
                </a:rPr>
                <a:t>công</a:t>
              </a:r>
              <a:r>
                <a:rPr kumimoji="1" lang="en-US" altLang="ja-JP" b="1" spc="100"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spc="100" dirty="0" err="1">
                  <a:solidFill>
                    <a:srgbClr val="000000"/>
                  </a:solidFill>
                  <a:latin typeface="Times New Roman" panose="02020603050405020304" pitchFamily="18" charset="0"/>
                  <a:ea typeface="BIZ UDPゴシック"/>
                  <a:cs typeface="Times New Roman" panose="02020603050405020304" pitchFamily="18" charset="0"/>
                </a:rPr>
                <a:t>nghệ</a:t>
              </a:r>
              <a:r>
                <a:rPr kumimoji="1" lang="en-US" altLang="ja-JP" b="1" spc="100" dirty="0">
                  <a:solidFill>
                    <a:srgbClr val="000000"/>
                  </a:solidFill>
                  <a:latin typeface="Times New Roman" panose="02020603050405020304" pitchFamily="18" charset="0"/>
                  <a:ea typeface="BIZ UDPゴシック"/>
                  <a:cs typeface="Times New Roman" panose="02020603050405020304" pitchFamily="18" charset="0"/>
                </a:rPr>
                <a:t> tiến </a:t>
              </a:r>
              <a:r>
                <a:rPr kumimoji="1" lang="en-US" altLang="ja-JP" b="1" spc="100" dirty="0" err="1">
                  <a:solidFill>
                    <a:srgbClr val="000000"/>
                  </a:solidFill>
                  <a:latin typeface="Times New Roman" panose="02020603050405020304" pitchFamily="18" charset="0"/>
                  <a:ea typeface="BIZ UDPゴシック"/>
                  <a:cs typeface="Times New Roman" panose="02020603050405020304" pitchFamily="18" charset="0"/>
                </a:rPr>
                <a:t>tiến</a:t>
              </a:r>
              <a:endParaRPr kumimoji="1" lang="en-US" altLang="ja-JP" b="1" i="0" u="none" strike="noStrike" kern="1200" cap="none" spc="10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grpSp>
          <p:nvGrpSpPr>
            <p:cNvPr id="34" name="グループ化 3">
              <a:extLst>
                <a:ext uri="{FF2B5EF4-FFF2-40B4-BE49-F238E27FC236}">
                  <a16:creationId xmlns:a16="http://schemas.microsoft.com/office/drawing/2014/main" id="{92F84C31-56DA-421D-8C3B-617354B2E8E1}"/>
                </a:ext>
              </a:extLst>
            </p:cNvPr>
            <p:cNvGrpSpPr/>
            <p:nvPr/>
          </p:nvGrpSpPr>
          <p:grpSpPr>
            <a:xfrm>
              <a:off x="1387206" y="2192996"/>
              <a:ext cx="11296069" cy="4396888"/>
              <a:chOff x="1387206" y="2192996"/>
              <a:chExt cx="11296069" cy="4396888"/>
            </a:xfrm>
          </p:grpSpPr>
          <p:cxnSp>
            <p:nvCxnSpPr>
              <p:cNvPr id="71" name="直線矢印コネクタ 34">
                <a:extLst>
                  <a:ext uri="{FF2B5EF4-FFF2-40B4-BE49-F238E27FC236}">
                    <a16:creationId xmlns:a16="http://schemas.microsoft.com/office/drawing/2014/main" id="{4A4C86A9-17DD-4447-95DC-D41BC2FE7251}"/>
                  </a:ext>
                </a:extLst>
              </p:cNvPr>
              <p:cNvCxnSpPr>
                <a:cxnSpLocks/>
              </p:cNvCxnSpPr>
              <p:nvPr/>
            </p:nvCxnSpPr>
            <p:spPr>
              <a:xfrm>
                <a:off x="1387207" y="6589884"/>
                <a:ext cx="11296068" cy="0"/>
              </a:xfrm>
              <a:prstGeom prst="straightConnector1">
                <a:avLst/>
              </a:prstGeom>
              <a:noFill/>
              <a:ln w="25400" cap="flat" cmpd="sng" algn="ctr">
                <a:solidFill>
                  <a:srgbClr val="939292"/>
                </a:solidFill>
                <a:prstDash val="solid"/>
                <a:round/>
                <a:headEnd type="none" w="med" len="med"/>
                <a:tailEnd type="triangle" w="med" len="med"/>
              </a:ln>
              <a:effectLst/>
            </p:spPr>
          </p:cxnSp>
          <p:cxnSp>
            <p:nvCxnSpPr>
              <p:cNvPr id="72" name="直線矢印コネクタ 36">
                <a:extLst>
                  <a:ext uri="{FF2B5EF4-FFF2-40B4-BE49-F238E27FC236}">
                    <a16:creationId xmlns:a16="http://schemas.microsoft.com/office/drawing/2014/main" id="{44A28A1B-5754-40F4-B187-3C2918B9A6F7}"/>
                  </a:ext>
                </a:extLst>
              </p:cNvPr>
              <p:cNvCxnSpPr>
                <a:cxnSpLocks/>
              </p:cNvCxnSpPr>
              <p:nvPr/>
            </p:nvCxnSpPr>
            <p:spPr bwMode="auto">
              <a:xfrm>
                <a:off x="1387207" y="2192997"/>
                <a:ext cx="0" cy="4396887"/>
              </a:xfrm>
              <a:prstGeom prst="straightConnector1">
                <a:avLst/>
              </a:prstGeom>
              <a:noFill/>
              <a:ln w="25400" cap="rnd" cmpd="sng" algn="ctr">
                <a:solidFill>
                  <a:srgbClr val="939292"/>
                </a:solidFill>
                <a:prstDash val="solid"/>
                <a:round/>
                <a:headEnd type="triangle" w="med" len="med"/>
                <a:tailEnd type="none" w="med" len="med"/>
              </a:ln>
              <a:effectLst/>
            </p:spPr>
          </p:cxnSp>
          <p:grpSp>
            <p:nvGrpSpPr>
              <p:cNvPr id="73" name="グループ化 2">
                <a:extLst>
                  <a:ext uri="{FF2B5EF4-FFF2-40B4-BE49-F238E27FC236}">
                    <a16:creationId xmlns:a16="http://schemas.microsoft.com/office/drawing/2014/main" id="{E7B33171-6795-4A88-8802-9609F09A7EF2}"/>
                  </a:ext>
                </a:extLst>
              </p:cNvPr>
              <p:cNvGrpSpPr/>
              <p:nvPr/>
            </p:nvGrpSpPr>
            <p:grpSpPr>
              <a:xfrm>
                <a:off x="1387206" y="2192996"/>
                <a:ext cx="11296068" cy="4396887"/>
                <a:chOff x="1387206" y="2192996"/>
                <a:chExt cx="11296068" cy="4396887"/>
              </a:xfrm>
            </p:grpSpPr>
            <p:cxnSp>
              <p:nvCxnSpPr>
                <p:cNvPr id="74" name="直線矢印コネクタ 37">
                  <a:extLst>
                    <a:ext uri="{FF2B5EF4-FFF2-40B4-BE49-F238E27FC236}">
                      <a16:creationId xmlns:a16="http://schemas.microsoft.com/office/drawing/2014/main" id="{621DF830-B0A2-4E72-AE72-CC5F0800D675}"/>
                    </a:ext>
                  </a:extLst>
                </p:cNvPr>
                <p:cNvCxnSpPr>
                  <a:cxnSpLocks/>
                </p:cNvCxnSpPr>
                <p:nvPr/>
              </p:nvCxnSpPr>
              <p:spPr bwMode="auto">
                <a:xfrm>
                  <a:off x="7035240" y="2192996"/>
                  <a:ext cx="0" cy="4396887"/>
                </a:xfrm>
                <a:prstGeom prst="straightConnector1">
                  <a:avLst/>
                </a:prstGeom>
                <a:noFill/>
                <a:ln w="19050" cap="flat" cmpd="sng" algn="ctr">
                  <a:solidFill>
                    <a:srgbClr val="939292"/>
                  </a:solidFill>
                  <a:prstDash val="sysDash"/>
                  <a:round/>
                  <a:headEnd type="none" w="med" len="med"/>
                  <a:tailEnd type="none" w="med" len="med"/>
                </a:ln>
                <a:effectLst/>
              </p:spPr>
            </p:cxnSp>
            <p:cxnSp>
              <p:nvCxnSpPr>
                <p:cNvPr id="75" name="直線矢印コネクタ 38">
                  <a:extLst>
                    <a:ext uri="{FF2B5EF4-FFF2-40B4-BE49-F238E27FC236}">
                      <a16:creationId xmlns:a16="http://schemas.microsoft.com/office/drawing/2014/main" id="{15B1E3D4-724C-432C-97EA-F02F896E130B}"/>
                    </a:ext>
                  </a:extLst>
                </p:cNvPr>
                <p:cNvCxnSpPr>
                  <a:cxnSpLocks/>
                </p:cNvCxnSpPr>
                <p:nvPr/>
              </p:nvCxnSpPr>
              <p:spPr>
                <a:xfrm>
                  <a:off x="1387206" y="4391440"/>
                  <a:ext cx="11296068" cy="0"/>
                </a:xfrm>
                <a:prstGeom prst="straightConnector1">
                  <a:avLst/>
                </a:prstGeom>
                <a:noFill/>
                <a:ln w="19050" cap="flat" cmpd="sng" algn="ctr">
                  <a:solidFill>
                    <a:srgbClr val="939292"/>
                  </a:solidFill>
                  <a:prstDash val="sysDash"/>
                  <a:round/>
                  <a:headEnd type="none" w="med" len="med"/>
                  <a:tailEnd type="none" w="med" len="med"/>
                </a:ln>
                <a:effectLst/>
              </p:spPr>
            </p:cxnSp>
          </p:grpSp>
        </p:grpSp>
        <p:cxnSp>
          <p:nvCxnSpPr>
            <p:cNvPr id="41" name="直線矢印コネクタ 4">
              <a:extLst>
                <a:ext uri="{FF2B5EF4-FFF2-40B4-BE49-F238E27FC236}">
                  <a16:creationId xmlns:a16="http://schemas.microsoft.com/office/drawing/2014/main" id="{9D3D55A4-713F-4F4F-8B8C-B02A6C0067DC}"/>
                </a:ext>
              </a:extLst>
            </p:cNvPr>
            <p:cNvCxnSpPr>
              <a:cxnSpLocks/>
              <a:stCxn id="48" idx="2"/>
              <a:endCxn id="49" idx="0"/>
            </p:cNvCxnSpPr>
            <p:nvPr/>
          </p:nvCxnSpPr>
          <p:spPr>
            <a:xfrm>
              <a:off x="4154060" y="3867815"/>
              <a:ext cx="0" cy="1014218"/>
            </a:xfrm>
            <a:prstGeom prst="straightConnector1">
              <a:avLst/>
            </a:prstGeom>
            <a:ln w="63500" cap="sq" cmpd="sng" algn="ctr">
              <a:solidFill>
                <a:srgbClr val="3C82F5"/>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グループ化 6">
              <a:extLst>
                <a:ext uri="{FF2B5EF4-FFF2-40B4-BE49-F238E27FC236}">
                  <a16:creationId xmlns:a16="http://schemas.microsoft.com/office/drawing/2014/main" id="{6D1946DC-DC61-432C-9F26-C0AF8747000E}"/>
                </a:ext>
              </a:extLst>
            </p:cNvPr>
            <p:cNvGrpSpPr/>
            <p:nvPr/>
          </p:nvGrpSpPr>
          <p:grpSpPr>
            <a:xfrm>
              <a:off x="8166736" y="4922516"/>
              <a:ext cx="3642627" cy="1204729"/>
              <a:chOff x="7415589" y="4932044"/>
              <a:chExt cx="3668406" cy="1213254"/>
            </a:xfrm>
          </p:grpSpPr>
          <p:grpSp>
            <p:nvGrpSpPr>
              <p:cNvPr id="65" name="グループ化 43">
                <a:extLst>
                  <a:ext uri="{FF2B5EF4-FFF2-40B4-BE49-F238E27FC236}">
                    <a16:creationId xmlns:a16="http://schemas.microsoft.com/office/drawing/2014/main" id="{08B66C08-4BF4-466D-A15A-9D8C5284EADB}"/>
                  </a:ext>
                </a:extLst>
              </p:cNvPr>
              <p:cNvGrpSpPr/>
              <p:nvPr/>
            </p:nvGrpSpPr>
            <p:grpSpPr>
              <a:xfrm>
                <a:off x="7415597" y="4932044"/>
                <a:ext cx="3668398" cy="540000"/>
                <a:chOff x="7235994" y="3347895"/>
                <a:chExt cx="3437802" cy="506055"/>
              </a:xfrm>
            </p:grpSpPr>
            <p:sp>
              <p:nvSpPr>
                <p:cNvPr id="69" name="正方形/長方形 44">
                  <a:extLst>
                    <a:ext uri="{FF2B5EF4-FFF2-40B4-BE49-F238E27FC236}">
                      <a16:creationId xmlns:a16="http://schemas.microsoft.com/office/drawing/2014/main" id="{7E7AFA02-08B0-4DFD-A8BF-91539187E1BC}"/>
                    </a:ext>
                  </a:extLst>
                </p:cNvPr>
                <p:cNvSpPr/>
                <p:nvPr/>
              </p:nvSpPr>
              <p:spPr>
                <a:xfrm>
                  <a:off x="7235994" y="3347895"/>
                  <a:ext cx="1155176" cy="506055"/>
                </a:xfrm>
                <a:prstGeom prst="rect">
                  <a:avLst/>
                </a:prstGeom>
                <a:solidFill>
                  <a:srgbClr val="E8C159"/>
                </a:solidFill>
                <a:ln w="25400" cap="flat" cmpd="sng" algn="ctr">
                  <a:noFill/>
                  <a:prstDash val="solid"/>
                  <a:miter lim="800000"/>
                  <a:headEnd type="none" w="med" len="med"/>
                  <a:tailEnd type="none" w="med" len="med"/>
                </a:ln>
                <a:effectLst/>
                <a:extLst>
                  <a:ext uri="{91240B29-F687-4F45-9708-019B960494DF}">
                    <a14:hiddenLine xmlns:a14="http://schemas.microsoft.com/office/drawing/2010/main" w="25400" cap="flat" cmpd="sng" algn="ctr">
                      <a:solidFill>
                        <a:srgbClr val="F8ECC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100800" rtlCol="0" anchor="ctr" anchorCtr="0">
                  <a:noAutofit/>
                </a:bodyPr>
                <a:lstStyle/>
                <a:p>
                  <a:pPr marL="0" marR="0" lvl="0" indent="0" algn="ctr" defTabSz="801715" rtl="0" eaLnBrk="1" fontAlgn="base"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Hữu</a:t>
                  </a:r>
                  <a:r>
                    <a:rPr kumimoji="1" lang="en-US" altLang="ja-JP"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hình</a:t>
                  </a:r>
                  <a:endParaRPr kumimoji="1" lang="en-US" altLang="ja-JP"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70" name="正方形/長方形 45">
                  <a:extLst>
                    <a:ext uri="{FF2B5EF4-FFF2-40B4-BE49-F238E27FC236}">
                      <a16:creationId xmlns:a16="http://schemas.microsoft.com/office/drawing/2014/main" id="{32FCFA8F-18C0-475C-BC36-1D83D201B008}"/>
                    </a:ext>
                  </a:extLst>
                </p:cNvPr>
                <p:cNvSpPr/>
                <p:nvPr/>
              </p:nvSpPr>
              <p:spPr>
                <a:xfrm>
                  <a:off x="8487094" y="3469562"/>
                  <a:ext cx="2186702" cy="261423"/>
                </a:xfrm>
                <a:prstGeom prst="rect">
                  <a:avLst/>
                </a:prstGeom>
                <a:noFill/>
                <a:ln w="25400" cap="flat" cmpd="sng" algn="ctr">
                  <a:noFill/>
                  <a:prstDash val="solid"/>
                </a:ln>
                <a:effectLst/>
                <a:extLst>
                  <a:ext uri="{909E8E84-426E-40DD-AFC4-6F175D3DCCD1}">
                    <a14:hiddenFill xmlns:a14="http://schemas.microsoft.com/office/drawing/2010/main">
                      <a:solidFill>
                        <a:srgbClr val="3E5E84">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marR="0" lvl="0" indent="0" algn="l" defTabSz="801715" rtl="0" eaLnBrk="1" fontAlgn="base" latinLnBrk="0" hangingPunct="1">
                    <a:lnSpc>
                      <a:spcPct val="100000"/>
                    </a:lnSpc>
                    <a:spcBef>
                      <a:spcPts val="0"/>
                    </a:spcBef>
                    <a:spcAft>
                      <a:spcPts val="600"/>
                    </a:spcAft>
                    <a:buClrTx/>
                    <a:buSzTx/>
                    <a:buFontTx/>
                    <a:buNone/>
                    <a:tabLst/>
                    <a:defRPr/>
                  </a:pP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Áp</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dụng</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ICT &amp; Robots</a:t>
                  </a:r>
                  <a:endParaRPr kumimoji="1" lang="ja-JP" altLang="en-US"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grpSp>
          <p:grpSp>
            <p:nvGrpSpPr>
              <p:cNvPr id="66" name="グループ化 52">
                <a:extLst>
                  <a:ext uri="{FF2B5EF4-FFF2-40B4-BE49-F238E27FC236}">
                    <a16:creationId xmlns:a16="http://schemas.microsoft.com/office/drawing/2014/main" id="{58CF84FE-4815-4777-9820-72F91736F6F7}"/>
                  </a:ext>
                </a:extLst>
              </p:cNvPr>
              <p:cNvGrpSpPr/>
              <p:nvPr/>
            </p:nvGrpSpPr>
            <p:grpSpPr>
              <a:xfrm>
                <a:off x="7415589" y="5605298"/>
                <a:ext cx="3614485" cy="540000"/>
                <a:chOff x="7235985" y="3404117"/>
                <a:chExt cx="3387276" cy="506054"/>
              </a:xfrm>
            </p:grpSpPr>
            <p:sp>
              <p:nvSpPr>
                <p:cNvPr id="67" name="正方形/長方形 53">
                  <a:extLst>
                    <a:ext uri="{FF2B5EF4-FFF2-40B4-BE49-F238E27FC236}">
                      <a16:creationId xmlns:a16="http://schemas.microsoft.com/office/drawing/2014/main" id="{063072F4-7E41-45A5-9760-60698FDCE60D}"/>
                    </a:ext>
                  </a:extLst>
                </p:cNvPr>
                <p:cNvSpPr/>
                <p:nvPr/>
              </p:nvSpPr>
              <p:spPr>
                <a:xfrm>
                  <a:off x="7235985" y="3404117"/>
                  <a:ext cx="1155174" cy="506054"/>
                </a:xfrm>
                <a:prstGeom prst="rect">
                  <a:avLst/>
                </a:prstGeom>
                <a:solidFill>
                  <a:srgbClr val="E8C159"/>
                </a:solidFill>
                <a:ln w="25400" cap="flat" cmpd="sng" algn="ctr">
                  <a:noFill/>
                  <a:prstDash val="solid"/>
                  <a:miter lim="800000"/>
                  <a:headEnd type="none" w="med" len="med"/>
                  <a:tailEnd type="none" w="med" len="med"/>
                </a:ln>
                <a:effectLst/>
                <a:extLst>
                  <a:ext uri="{91240B29-F687-4F45-9708-019B960494DF}">
                    <a14:hiddenLine xmlns:a14="http://schemas.microsoft.com/office/drawing/2010/main" w="25400" cap="flat" cmpd="sng" algn="ctr">
                      <a:solidFill>
                        <a:srgbClr val="F8ECCC"/>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100800" rtlCol="0" anchor="ctr" anchorCtr="0">
                  <a:noAutofit/>
                </a:bodyPr>
                <a:lstStyle/>
                <a:p>
                  <a:pPr marL="0" marR="0" lvl="0" indent="0" algn="ctr" defTabSz="801715" rtl="0" eaLnBrk="1" fontAlgn="base"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Vô</a:t>
                  </a:r>
                  <a:r>
                    <a:rPr kumimoji="1" lang="en-US" altLang="ja-JP"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b="1" i="0" u="none" strike="noStrike" kern="1200" cap="none" spc="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hình</a:t>
                  </a:r>
                  <a:endParaRPr kumimoji="1" lang="en-US" altLang="ja-JP"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68" name="正方形/長方形 54">
                  <a:extLst>
                    <a:ext uri="{FF2B5EF4-FFF2-40B4-BE49-F238E27FC236}">
                      <a16:creationId xmlns:a16="http://schemas.microsoft.com/office/drawing/2014/main" id="{7E387383-831D-4299-A366-6E4E03BF169E}"/>
                    </a:ext>
                  </a:extLst>
                </p:cNvPr>
                <p:cNvSpPr/>
                <p:nvPr/>
              </p:nvSpPr>
              <p:spPr>
                <a:xfrm>
                  <a:off x="8487091" y="3526435"/>
                  <a:ext cx="2136170" cy="261423"/>
                </a:xfrm>
                <a:prstGeom prst="rect">
                  <a:avLst/>
                </a:prstGeom>
                <a:noFill/>
                <a:ln w="25400" cap="flat" cmpd="sng" algn="ctr">
                  <a:noFill/>
                  <a:prstDash val="solid"/>
                </a:ln>
                <a:effectLst/>
                <a:extLst>
                  <a:ext uri="{909E8E84-426E-40DD-AFC4-6F175D3DCCD1}">
                    <a14:hiddenFill xmlns:a14="http://schemas.microsoft.com/office/drawing/2010/main">
                      <a:solidFill>
                        <a:srgbClr val="3E5E84">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marR="0" lvl="0" indent="0" algn="l" defTabSz="801715" rtl="0" eaLnBrk="1" fontAlgn="base" latinLnBrk="0" hangingPunct="1">
                    <a:lnSpc>
                      <a:spcPct val="100000"/>
                    </a:lnSpc>
                    <a:spcBef>
                      <a:spcPts val="0"/>
                    </a:spcBef>
                    <a:spcAft>
                      <a:spcPts val="600"/>
                    </a:spcAft>
                    <a:buClrTx/>
                    <a:buSzTx/>
                    <a:buFontTx/>
                    <a:buNone/>
                    <a:tabLst/>
                    <a:defRPr/>
                  </a:pP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Cải</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thiện</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quản</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lý</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cơ</a:t>
                  </a:r>
                  <a:r>
                    <a:rPr kumimoji="1" lang="en-US" altLang="ja-JP"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b="1" dirty="0" err="1">
                      <a:solidFill>
                        <a:srgbClr val="000000"/>
                      </a:solidFill>
                      <a:latin typeface="Times New Roman" panose="02020603050405020304" pitchFamily="18" charset="0"/>
                      <a:ea typeface="BIZ UDPゴシック"/>
                      <a:cs typeface="Times New Roman" panose="02020603050405020304" pitchFamily="18" charset="0"/>
                    </a:rPr>
                    <a:t>sở</a:t>
                  </a:r>
                  <a:endParaRPr kumimoji="1" lang="ja-JP" altLang="en-US"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grpSp>
        </p:grpSp>
        <p:cxnSp>
          <p:nvCxnSpPr>
            <p:cNvPr id="47" name="直線矢印コネクタ 56">
              <a:extLst>
                <a:ext uri="{FF2B5EF4-FFF2-40B4-BE49-F238E27FC236}">
                  <a16:creationId xmlns:a16="http://schemas.microsoft.com/office/drawing/2014/main" id="{83B3C688-C731-4217-9328-141C2F2E0517}"/>
                </a:ext>
              </a:extLst>
            </p:cNvPr>
            <p:cNvCxnSpPr>
              <a:cxnSpLocks/>
            </p:cNvCxnSpPr>
            <p:nvPr/>
          </p:nvCxnSpPr>
          <p:spPr>
            <a:xfrm flipH="1">
              <a:off x="5658536" y="5524880"/>
              <a:ext cx="2359305" cy="0"/>
            </a:xfrm>
            <a:prstGeom prst="straightConnector1">
              <a:avLst/>
            </a:prstGeom>
            <a:ln w="63500" cap="sq" cmpd="sng" algn="ctr">
              <a:solidFill>
                <a:srgbClr val="3C82F5"/>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テキスト ボックス 32">
              <a:extLst>
                <a:ext uri="{FF2B5EF4-FFF2-40B4-BE49-F238E27FC236}">
                  <a16:creationId xmlns:a16="http://schemas.microsoft.com/office/drawing/2014/main" id="{FC670D3E-5122-4315-9D66-B6A80516190E}"/>
                </a:ext>
              </a:extLst>
            </p:cNvPr>
            <p:cNvSpPr txBox="1"/>
            <p:nvPr/>
          </p:nvSpPr>
          <p:spPr>
            <a:xfrm>
              <a:off x="2426060" y="2615898"/>
              <a:ext cx="3456000" cy="1251917"/>
            </a:xfrm>
            <a:prstGeom prst="rect">
              <a:avLst/>
            </a:prstGeom>
            <a:solidFill>
              <a:srgbClr val="E6E6E6"/>
            </a:solidFill>
            <a:ln w="19050" cap="flat" cmpd="sng" algn="ctr">
              <a:noFill/>
              <a:prstDash val="solid"/>
              <a:round/>
              <a:headEnd type="none" w="med" len="med"/>
              <a:tailEnd type="none" w="med" len="med"/>
            </a:ln>
          </p:spPr>
          <p:txBody>
            <a:bodyPr wrap="square" lIns="0" tIns="0" rIns="0" bIns="28800" rtlCol="0" anchor="ctr" anchorCtr="0">
              <a:noAutofit/>
            </a:bodyPr>
            <a:lstStyle/>
            <a:p>
              <a:pPr marL="0" marR="0" lvl="0" indent="0" algn="ctr" defTabSz="801715" rtl="0" eaLnBrk="1" fontAlgn="base" latinLnBrk="0" hangingPunct="1">
                <a:lnSpc>
                  <a:spcPct val="110000"/>
                </a:lnSpc>
                <a:spcBef>
                  <a:spcPts val="0"/>
                </a:spcBef>
                <a:spcAft>
                  <a:spcPts val="60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Ví</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000" b="1" i="0" u="none" strike="noStrike" kern="1200" cap="none" spc="0" normalizeH="0" baseline="0" noProof="0" dirty="0" err="1">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dụ</a:t>
              </a:r>
              <a:r>
                <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rPr>
                <a:t>: </a:t>
              </a:r>
            </a:p>
            <a:p>
              <a:pPr marL="0" marR="0" lvl="0" indent="0" algn="ctr" defTabSz="801715" rtl="0" eaLnBrk="1" fontAlgn="base" latinLnBrk="0" hangingPunct="1">
                <a:lnSpc>
                  <a:spcPct val="110000"/>
                </a:lnSpc>
                <a:spcBef>
                  <a:spcPts val="0"/>
                </a:spcBef>
                <a:spcAft>
                  <a:spcPts val="600"/>
                </a:spcAft>
                <a:buClrTx/>
                <a:buSzTx/>
                <a:buFontTx/>
                <a:buNone/>
                <a:tabLst/>
                <a:defRPr/>
              </a:pP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Xem</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xét</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các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tiêu</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chuẩn</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nhân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sự</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49" name="正方形/長方形 51">
              <a:extLst>
                <a:ext uri="{FF2B5EF4-FFF2-40B4-BE49-F238E27FC236}">
                  <a16:creationId xmlns:a16="http://schemas.microsoft.com/office/drawing/2014/main" id="{A1494CC7-1103-4596-B072-939DE4790E40}"/>
                </a:ext>
              </a:extLst>
            </p:cNvPr>
            <p:cNvSpPr/>
            <p:nvPr/>
          </p:nvSpPr>
          <p:spPr>
            <a:xfrm>
              <a:off x="2426060" y="4882033"/>
              <a:ext cx="3456000" cy="1285694"/>
            </a:xfrm>
            <a:prstGeom prst="rect">
              <a:avLst/>
            </a:prstGeom>
            <a:solidFill>
              <a:srgbClr val="E6E6E6"/>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rgbClr val="E6E6E6"/>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28800" rtlCol="0" anchor="ctr" anchorCtr="0">
              <a:noAutofit/>
            </a:bodyPr>
            <a:lstStyle/>
            <a:p>
              <a:pPr marL="0" marR="0" lvl="0" indent="0" algn="ctr" defTabSz="801715" rtl="0" eaLnBrk="1" fontAlgn="base" latinLnBrk="0" hangingPunct="1">
                <a:lnSpc>
                  <a:spcPct val="110000"/>
                </a:lnSpc>
                <a:spcBef>
                  <a:spcPts val="0"/>
                </a:spcBef>
                <a:spcAft>
                  <a:spcPts val="600"/>
                </a:spcAft>
                <a:buClrTx/>
                <a:buSzTx/>
                <a:buFontTx/>
                <a:buNone/>
                <a:tabLst/>
                <a:defRPr/>
              </a:pP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Tình</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hình</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hiện</a:t>
              </a:r>
              <a:r>
                <a:rPr kumimoji="1" lang="en-US" altLang="ja-JP" sz="2000" b="1" dirty="0">
                  <a:solidFill>
                    <a:srgbClr val="000000"/>
                  </a:solidFill>
                  <a:latin typeface="Times New Roman" panose="02020603050405020304" pitchFamily="18" charset="0"/>
                  <a:ea typeface="BIZ UDPゴシック"/>
                  <a:cs typeface="Times New Roman" panose="02020603050405020304" pitchFamily="18" charset="0"/>
                </a:rPr>
                <a:t> </a:t>
              </a:r>
              <a:r>
                <a:rPr kumimoji="1" lang="en-US" altLang="ja-JP" sz="2000" b="1" dirty="0" err="1">
                  <a:solidFill>
                    <a:srgbClr val="000000"/>
                  </a:solidFill>
                  <a:latin typeface="Times New Roman" panose="02020603050405020304" pitchFamily="18" charset="0"/>
                  <a:ea typeface="BIZ UDPゴシック"/>
                  <a:cs typeface="Times New Roman" panose="02020603050405020304" pitchFamily="18" charset="0"/>
                </a:rPr>
                <a:t>tại</a:t>
              </a:r>
              <a:endParaRPr kumimoji="1" lang="en-US" altLang="ja-JP" sz="2000" b="1" i="0" u="none" strike="noStrike" kern="1200" cap="none" spc="0" normalizeH="0" baseline="0" noProof="0" dirty="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cxnSp>
          <p:nvCxnSpPr>
            <p:cNvPr id="56" name="直線矢印コネクタ 49">
              <a:extLst>
                <a:ext uri="{FF2B5EF4-FFF2-40B4-BE49-F238E27FC236}">
                  <a16:creationId xmlns:a16="http://schemas.microsoft.com/office/drawing/2014/main" id="{A962573F-3795-4DAA-BDF6-16658DAC7F92}"/>
                </a:ext>
              </a:extLst>
            </p:cNvPr>
            <p:cNvCxnSpPr>
              <a:cxnSpLocks/>
            </p:cNvCxnSpPr>
            <p:nvPr/>
          </p:nvCxnSpPr>
          <p:spPr>
            <a:xfrm flipV="1">
              <a:off x="9877132" y="4165601"/>
              <a:ext cx="0" cy="658850"/>
            </a:xfrm>
            <a:prstGeom prst="straightConnector1">
              <a:avLst/>
            </a:prstGeom>
            <a:noFill/>
            <a:ln w="63500" cap="flat" cmpd="sng" algn="ctr">
              <a:solidFill>
                <a:srgbClr val="DCA000"/>
              </a:solidFill>
              <a:prstDash val="solid"/>
              <a:round/>
              <a:headEnd type="none" w="med" len="med"/>
              <a:tailEnd type="triangle" w="med" len="med"/>
            </a:ln>
            <a:effectLst/>
          </p:spPr>
        </p:cxnSp>
        <p:cxnSp>
          <p:nvCxnSpPr>
            <p:cNvPr id="58" name="直線矢印コネクタ 50">
              <a:extLst>
                <a:ext uri="{FF2B5EF4-FFF2-40B4-BE49-F238E27FC236}">
                  <a16:creationId xmlns:a16="http://schemas.microsoft.com/office/drawing/2014/main" id="{FBC12D7D-C3D4-4D8C-9C30-A2197B9C5E96}"/>
                </a:ext>
              </a:extLst>
            </p:cNvPr>
            <p:cNvCxnSpPr>
              <a:cxnSpLocks/>
              <a:stCxn id="48" idx="3"/>
              <a:endCxn id="28" idx="1"/>
            </p:cNvCxnSpPr>
            <p:nvPr/>
          </p:nvCxnSpPr>
          <p:spPr>
            <a:xfrm flipV="1">
              <a:off x="5882060" y="3241856"/>
              <a:ext cx="1546399" cy="1"/>
            </a:xfrm>
            <a:prstGeom prst="straightConnector1">
              <a:avLst/>
            </a:prstGeom>
            <a:noFill/>
            <a:ln w="63500" cap="flat" cmpd="sng" algn="ctr">
              <a:solidFill>
                <a:srgbClr val="DCA000"/>
              </a:solidFill>
              <a:prstDash val="solid"/>
              <a:round/>
              <a:headEnd type="none" w="med" len="med"/>
              <a:tailEnd type="triangle" w="med" len="med"/>
            </a:ln>
            <a:effectLst/>
          </p:spPr>
        </p:cxnSp>
        <p:grpSp>
          <p:nvGrpSpPr>
            <p:cNvPr id="59" name="グループ化 14">
              <a:extLst>
                <a:ext uri="{FF2B5EF4-FFF2-40B4-BE49-F238E27FC236}">
                  <a16:creationId xmlns:a16="http://schemas.microsoft.com/office/drawing/2014/main" id="{1CD239C6-493A-42F6-A992-2DD60B2C59E8}"/>
                </a:ext>
              </a:extLst>
            </p:cNvPr>
            <p:cNvGrpSpPr/>
            <p:nvPr/>
          </p:nvGrpSpPr>
          <p:grpSpPr>
            <a:xfrm>
              <a:off x="2368743" y="4099871"/>
              <a:ext cx="3570634" cy="738664"/>
              <a:chOff x="2368743" y="4114233"/>
              <a:chExt cx="3570634" cy="738664"/>
            </a:xfrm>
          </p:grpSpPr>
          <p:sp>
            <p:nvSpPr>
              <p:cNvPr id="63" name="正方形/長方形 40">
                <a:extLst>
                  <a:ext uri="{FF2B5EF4-FFF2-40B4-BE49-F238E27FC236}">
                    <a16:creationId xmlns:a16="http://schemas.microsoft.com/office/drawing/2014/main" id="{6A927E32-ED23-4C8C-B697-77CC99206F7D}"/>
                  </a:ext>
                </a:extLst>
              </p:cNvPr>
              <p:cNvSpPr/>
              <p:nvPr/>
            </p:nvSpPr>
            <p:spPr>
              <a:xfrm>
                <a:off x="2368743" y="4114233"/>
                <a:ext cx="3570634" cy="738664"/>
              </a:xfrm>
              <a:prstGeom prst="rect">
                <a:avLst/>
              </a:prstGeom>
              <a:noFill/>
              <a:ln w="25400" cap="flat" cmpd="sng" algn="ctr">
                <a:noFill/>
                <a:prstDash val="solid"/>
              </a:ln>
              <a:effectLst/>
              <a:extLst>
                <a:ext uri="{909E8E84-426E-40DD-AFC4-6F175D3DCCD1}">
                  <a14:hiddenFill xmlns:a14="http://schemas.microsoft.com/office/drawing/2010/main">
                    <a:solidFill>
                      <a:schemeClr val="bg1">
                        <a:alpha val="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a:ln w="50800">
                      <a:solidFill>
                        <a:srgbClr val="FFFFFF"/>
                      </a:solidFill>
                    </a:ln>
                    <a:solidFill>
                      <a:srgbClr val="FFFFFF"/>
                    </a:solidFill>
                    <a:effectLst/>
                    <a:uLnTx/>
                    <a:uFillTx/>
                    <a:latin typeface="Times New Roman" panose="02020603050405020304" pitchFamily="18" charset="0"/>
                    <a:ea typeface="BIZ UDPゴシック"/>
                    <a:cs typeface="Times New Roman" panose="02020603050405020304" pitchFamily="18" charset="0"/>
                  </a:rPr>
                  <a:t>Deregulation</a:t>
                </a:r>
              </a:p>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a:ln w="50800">
                      <a:solidFill>
                        <a:srgbClr val="FFFFFF"/>
                      </a:solidFill>
                    </a:ln>
                    <a:solidFill>
                      <a:srgbClr val="FFFFFF"/>
                    </a:solidFill>
                    <a:effectLst/>
                    <a:uLnTx/>
                    <a:uFillTx/>
                    <a:latin typeface="Times New Roman" panose="02020603050405020304" pitchFamily="18" charset="0"/>
                    <a:ea typeface="BIZ UDPゴシック"/>
                    <a:cs typeface="Times New Roman" panose="02020603050405020304" pitchFamily="18" charset="0"/>
                  </a:rPr>
                  <a:t>Policy Recommendations</a:t>
                </a:r>
              </a:p>
            </p:txBody>
          </p:sp>
          <p:sp>
            <p:nvSpPr>
              <p:cNvPr id="64" name="正方形/長方形 39">
                <a:extLst>
                  <a:ext uri="{FF2B5EF4-FFF2-40B4-BE49-F238E27FC236}">
                    <a16:creationId xmlns:a16="http://schemas.microsoft.com/office/drawing/2014/main" id="{B1513DF4-6CC4-4816-9FD6-C2B9FF57C7E3}"/>
                  </a:ext>
                </a:extLst>
              </p:cNvPr>
              <p:cNvSpPr/>
              <p:nvPr/>
            </p:nvSpPr>
            <p:spPr>
              <a:xfrm>
                <a:off x="2368743" y="4114233"/>
                <a:ext cx="3570634" cy="738664"/>
              </a:xfrm>
              <a:prstGeom prst="rect">
                <a:avLst/>
              </a:prstGeom>
              <a:noFill/>
              <a:ln w="25400" cap="flat" cmpd="sng" algn="ctr">
                <a:noFill/>
                <a:prstDash val="solid"/>
              </a:ln>
              <a:effectLst/>
              <a:extLst>
                <a:ext uri="{909E8E84-426E-40DD-AFC4-6F175D3DCCD1}">
                  <a14:hiddenFill xmlns:a14="http://schemas.microsoft.com/office/drawing/2010/main">
                    <a:solidFill>
                      <a:schemeClr val="bg1">
                        <a:alpha val="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Bãi</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bỏ</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quy</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định</a:t>
                </a:r>
                <a:endPar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endParaRPr>
              </a:p>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Khuyến</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nghị</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chính</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sách</a:t>
                </a:r>
                <a:endPar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endParaRPr>
              </a:p>
            </p:txBody>
          </p:sp>
        </p:grpSp>
        <p:grpSp>
          <p:nvGrpSpPr>
            <p:cNvPr id="60" name="グループ化 15">
              <a:extLst>
                <a:ext uri="{FF2B5EF4-FFF2-40B4-BE49-F238E27FC236}">
                  <a16:creationId xmlns:a16="http://schemas.microsoft.com/office/drawing/2014/main" id="{6C3CE668-0110-4521-84B9-E67BA8663228}"/>
                </a:ext>
              </a:extLst>
            </p:cNvPr>
            <p:cNvGrpSpPr/>
            <p:nvPr/>
          </p:nvGrpSpPr>
          <p:grpSpPr>
            <a:xfrm>
              <a:off x="5984354" y="5109382"/>
              <a:ext cx="1913967" cy="1107996"/>
              <a:chOff x="6061354" y="5055513"/>
              <a:chExt cx="1913967" cy="1107996"/>
            </a:xfrm>
          </p:grpSpPr>
          <p:sp>
            <p:nvSpPr>
              <p:cNvPr id="61" name="正方形/長方形 42">
                <a:extLst>
                  <a:ext uri="{FF2B5EF4-FFF2-40B4-BE49-F238E27FC236}">
                    <a16:creationId xmlns:a16="http://schemas.microsoft.com/office/drawing/2014/main" id="{4C30533E-0A5B-4180-BC59-1B5EA1405B4C}"/>
                  </a:ext>
                </a:extLst>
              </p:cNvPr>
              <p:cNvSpPr/>
              <p:nvPr/>
            </p:nvSpPr>
            <p:spPr>
              <a:xfrm>
                <a:off x="6061354" y="5055513"/>
                <a:ext cx="1913967" cy="1107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a:ln w="50800">
                      <a:solidFill>
                        <a:srgbClr val="FFFFFF"/>
                      </a:solidFill>
                    </a:ln>
                    <a:solidFill>
                      <a:srgbClr val="FFFFFF"/>
                    </a:solidFill>
                    <a:effectLst/>
                    <a:uLnTx/>
                    <a:uFillTx/>
                    <a:latin typeface="Times New Roman" panose="02020603050405020304" pitchFamily="18" charset="0"/>
                    <a:ea typeface="BIZ UDPゴシック"/>
                    <a:cs typeface="Times New Roman" panose="02020603050405020304" pitchFamily="18" charset="0"/>
                  </a:rPr>
                  <a:t>Application of Advanced Technologies</a:t>
                </a:r>
              </a:p>
            </p:txBody>
          </p:sp>
          <p:sp>
            <p:nvSpPr>
              <p:cNvPr id="62" name="正方形/長方形 41">
                <a:extLst>
                  <a:ext uri="{FF2B5EF4-FFF2-40B4-BE49-F238E27FC236}">
                    <a16:creationId xmlns:a16="http://schemas.microsoft.com/office/drawing/2014/main" id="{A940793B-C2BB-4700-B3A5-7152C15839D7}"/>
                  </a:ext>
                </a:extLst>
              </p:cNvPr>
              <p:cNvSpPr/>
              <p:nvPr/>
            </p:nvSpPr>
            <p:spPr>
              <a:xfrm>
                <a:off x="6061354" y="5055513"/>
                <a:ext cx="1913967" cy="1107996"/>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ctr" defTabSz="801715" rtl="0" eaLnBrk="1" fontAlgn="ctr"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Áp</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dụng</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các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công</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nghệ</a:t>
                </a:r>
                <a:r>
                  <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 tiến </a:t>
                </a:r>
                <a:r>
                  <a:rPr kumimoji="1" lang="en-US" altLang="ja-JP" sz="2400" b="1" i="0" u="none" strike="noStrike" kern="1200" cap="none" spc="0" normalizeH="0" baseline="0" noProof="0" dirty="0" err="1">
                    <a:ln>
                      <a:noFill/>
                    </a:ln>
                    <a:solidFill>
                      <a:srgbClr val="3C82F5"/>
                    </a:solidFill>
                    <a:effectLst/>
                    <a:uLnTx/>
                    <a:uFillTx/>
                    <a:latin typeface="Times New Roman" panose="02020603050405020304" pitchFamily="18" charset="0"/>
                    <a:ea typeface="BIZ UDPゴシック"/>
                    <a:cs typeface="Times New Roman" panose="02020603050405020304" pitchFamily="18" charset="0"/>
                  </a:rPr>
                  <a:t>tiến</a:t>
                </a:r>
                <a:endParaRPr kumimoji="1" lang="en-US" altLang="ja-JP" sz="2400" b="1" i="0" u="none" strike="noStrike" kern="1200" cap="none" spc="0" normalizeH="0" baseline="0" noProof="0" dirty="0">
                  <a:ln>
                    <a:noFill/>
                  </a:ln>
                  <a:solidFill>
                    <a:srgbClr val="3C82F5"/>
                  </a:solidFill>
                  <a:effectLst/>
                  <a:uLnTx/>
                  <a:uFillTx/>
                  <a:latin typeface="Times New Roman" panose="02020603050405020304" pitchFamily="18" charset="0"/>
                  <a:ea typeface="BIZ UDPゴシック"/>
                  <a:cs typeface="Times New Roman" panose="02020603050405020304" pitchFamily="18" charset="0"/>
                </a:endParaRPr>
              </a:p>
            </p:txBody>
          </p:sp>
        </p:grpSp>
      </p:grpSp>
    </p:spTree>
    <p:extLst>
      <p:ext uri="{BB962C8B-B14F-4D97-AF65-F5344CB8AC3E}">
        <p14:creationId xmlns:p14="http://schemas.microsoft.com/office/powerpoint/2010/main" val="62046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1B9E2-6104-4767-8911-35238BBC5450}"/>
              </a:ext>
            </a:extLst>
          </p:cNvPr>
          <p:cNvSpPr>
            <a:spLocks noGrp="1"/>
          </p:cNvSpPr>
          <p:nvPr>
            <p:ph type="title"/>
          </p:nvPr>
        </p:nvSpPr>
        <p:spPr>
          <a:xfrm>
            <a:off x="2267999" y="2214443"/>
            <a:ext cx="10404000" cy="809068"/>
          </a:xfrm>
        </p:spPr>
        <p:txBody>
          <a:bodyPr/>
          <a:lstStyle/>
          <a:p>
            <a:r>
              <a:rPr lang="en-CA" altLang="ja-JP" sz="4800" dirty="0" err="1">
                <a:latin typeface="Times New Roman" panose="02020603050405020304" pitchFamily="18" charset="0"/>
                <a:cs typeface="Times New Roman" panose="02020603050405020304" pitchFamily="18" charset="0"/>
              </a:rPr>
              <a:t>Vì</a:t>
            </a:r>
            <a:r>
              <a:rPr lang="en-CA" altLang="ja-JP" sz="4800" dirty="0">
                <a:latin typeface="Times New Roman" panose="02020603050405020304" pitchFamily="18" charset="0"/>
                <a:cs typeface="Times New Roman" panose="02020603050405020304" pitchFamily="18" charset="0"/>
              </a:rPr>
              <a:t> </a:t>
            </a:r>
            <a:r>
              <a:rPr lang="en-CA" altLang="ja-JP" sz="4800" dirty="0" err="1">
                <a:latin typeface="Times New Roman" panose="02020603050405020304" pitchFamily="18" charset="0"/>
                <a:cs typeface="Times New Roman" panose="02020603050405020304" pitchFamily="18" charset="0"/>
              </a:rPr>
              <a:t>sao</a:t>
            </a:r>
            <a:r>
              <a:rPr lang="en-CA" altLang="ja-JP" sz="4800" dirty="0">
                <a:latin typeface="Times New Roman" panose="02020603050405020304" pitchFamily="18" charset="0"/>
                <a:cs typeface="Times New Roman" panose="02020603050405020304" pitchFamily="18" charset="0"/>
              </a:rPr>
              <a:t> </a:t>
            </a:r>
            <a:r>
              <a:rPr kumimoji="1" lang="en-CA" altLang="ja-JP" sz="4800" dirty="0">
                <a:latin typeface="Times New Roman" panose="02020603050405020304" pitchFamily="18" charset="0"/>
                <a:cs typeface="Times New Roman" panose="02020603050405020304" pitchFamily="18" charset="0"/>
              </a:rPr>
              <a:t>CCSPC </a:t>
            </a:r>
            <a:r>
              <a:rPr kumimoji="1" lang="en-CA" altLang="ja-JP" sz="4800" dirty="0" err="1">
                <a:latin typeface="Times New Roman" panose="02020603050405020304" pitchFamily="18" charset="0"/>
                <a:cs typeface="Times New Roman" panose="02020603050405020304" pitchFamily="18" charset="0"/>
              </a:rPr>
              <a:t>quan</a:t>
            </a:r>
            <a:r>
              <a:rPr kumimoji="1" lang="en-CA" altLang="ja-JP" sz="4800" dirty="0">
                <a:latin typeface="Times New Roman" panose="02020603050405020304" pitchFamily="18" charset="0"/>
                <a:cs typeface="Times New Roman" panose="02020603050405020304" pitchFamily="18" charset="0"/>
              </a:rPr>
              <a:t> </a:t>
            </a:r>
            <a:r>
              <a:rPr kumimoji="1" lang="en-CA" altLang="ja-JP" sz="4800" dirty="0" err="1">
                <a:latin typeface="Times New Roman" panose="02020603050405020304" pitchFamily="18" charset="0"/>
                <a:cs typeface="Times New Roman" panose="02020603050405020304" pitchFamily="18" charset="0"/>
              </a:rPr>
              <a:t>trọng</a:t>
            </a:r>
            <a:r>
              <a:rPr kumimoji="1" lang="en-CA" altLang="ja-JP" sz="4800" dirty="0">
                <a:latin typeface="Times New Roman" panose="02020603050405020304" pitchFamily="18" charset="0"/>
                <a:cs typeface="Times New Roman" panose="02020603050405020304" pitchFamily="18" charset="0"/>
              </a:rPr>
              <a:t>?</a:t>
            </a:r>
            <a:endParaRPr kumimoji="1" lang="ja-JP"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946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119160"/>
            <a:ext cx="11880000" cy="502445"/>
          </a:xfrm>
        </p:spPr>
        <p:txBody>
          <a:bodyPr/>
          <a:lstStyle/>
          <a:p>
            <a:r>
              <a:rPr lang="en-US" altLang="ja-JP" sz="3200" dirty="0">
                <a:latin typeface="Times New Roman" panose="02020603050405020304" pitchFamily="18" charset="0"/>
                <a:cs typeface="Times New Roman" panose="02020603050405020304" pitchFamily="18" charset="0"/>
              </a:rPr>
              <a:t>Các </a:t>
            </a:r>
            <a:r>
              <a:rPr lang="en-US" altLang="ja-JP" sz="3200" dirty="0" err="1">
                <a:latin typeface="Times New Roman" panose="02020603050405020304" pitchFamily="18" charset="0"/>
                <a:cs typeface="Times New Roman" panose="02020603050405020304" pitchFamily="18" charset="0"/>
              </a:rPr>
              <a:t>điểm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chính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của</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Hệ</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thống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Chăm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sóc</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Tích</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hợp</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tại</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Cộng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đồng</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grpSp>
        <p:nvGrpSpPr>
          <p:cNvPr id="15" name="グループ化 11">
            <a:extLst>
              <a:ext uri="{FF2B5EF4-FFF2-40B4-BE49-F238E27FC236}">
                <a16:creationId xmlns:a16="http://schemas.microsoft.com/office/drawing/2014/main" id="{E736B0E1-EB53-491C-A84B-1B471C0337F3}"/>
              </a:ext>
            </a:extLst>
          </p:cNvPr>
          <p:cNvGrpSpPr/>
          <p:nvPr/>
        </p:nvGrpSpPr>
        <p:grpSpPr>
          <a:xfrm>
            <a:off x="1126391" y="2344416"/>
            <a:ext cx="11210806" cy="4217043"/>
            <a:chOff x="1126391" y="2182813"/>
            <a:chExt cx="11210806" cy="4217043"/>
          </a:xfrm>
        </p:grpSpPr>
        <p:cxnSp>
          <p:nvCxnSpPr>
            <p:cNvPr id="16" name="コネクタ: カギ線 3">
              <a:extLst>
                <a:ext uri="{FF2B5EF4-FFF2-40B4-BE49-F238E27FC236}">
                  <a16:creationId xmlns:a16="http://schemas.microsoft.com/office/drawing/2014/main" id="{14F14EEB-7E0B-4430-B4E4-367CB2509B97}"/>
                </a:ext>
              </a:extLst>
            </p:cNvPr>
            <p:cNvCxnSpPr>
              <a:cxnSpLocks/>
              <a:stCxn id="23" idx="0"/>
              <a:endCxn id="20" idx="2"/>
            </p:cNvCxnSpPr>
            <p:nvPr/>
          </p:nvCxnSpPr>
          <p:spPr>
            <a:xfrm rot="5400000" flipH="1" flipV="1">
              <a:off x="4596819" y="3564931"/>
              <a:ext cx="1184546" cy="3085403"/>
            </a:xfrm>
            <a:prstGeom prst="bentConnector3">
              <a:avLst/>
            </a:prstGeom>
            <a:ln w="25400" cap="sq" cmpd="sng" algn="ctr">
              <a:solidFill>
                <a:srgbClr val="003B83"/>
              </a:solidFill>
              <a:prstDash val="solid"/>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コネクタ: カギ線 18">
              <a:extLst>
                <a:ext uri="{FF2B5EF4-FFF2-40B4-BE49-F238E27FC236}">
                  <a16:creationId xmlns:a16="http://schemas.microsoft.com/office/drawing/2014/main" id="{F2CF07AA-710F-4359-BEBD-89F264E6EB77}"/>
                </a:ext>
              </a:extLst>
            </p:cNvPr>
            <p:cNvCxnSpPr>
              <a:cxnSpLocks/>
              <a:stCxn id="22" idx="0"/>
              <a:endCxn id="20" idx="2"/>
            </p:cNvCxnSpPr>
            <p:nvPr/>
          </p:nvCxnSpPr>
          <p:spPr>
            <a:xfrm rot="16200000" flipV="1">
              <a:off x="7682223" y="3564930"/>
              <a:ext cx="1184546" cy="3085403"/>
            </a:xfrm>
            <a:prstGeom prst="bentConnector3">
              <a:avLst>
                <a:gd name="adj1" fmla="val 50000"/>
              </a:avLst>
            </a:prstGeom>
            <a:ln w="25400" cap="sq" cmpd="sng" algn="ctr">
              <a:solidFill>
                <a:srgbClr val="003B83"/>
              </a:solidFill>
              <a:prstDash val="solid"/>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8">
              <a:extLst>
                <a:ext uri="{FF2B5EF4-FFF2-40B4-BE49-F238E27FC236}">
                  <a16:creationId xmlns:a16="http://schemas.microsoft.com/office/drawing/2014/main" id="{24A3967D-6CEE-4783-B56D-49ED95568A77}"/>
                </a:ext>
              </a:extLst>
            </p:cNvPr>
            <p:cNvCxnSpPr>
              <a:stCxn id="20" idx="0"/>
              <a:endCxn id="19" idx="2"/>
            </p:cNvCxnSpPr>
            <p:nvPr/>
          </p:nvCxnSpPr>
          <p:spPr>
            <a:xfrm flipV="1">
              <a:off x="6731794" y="3118813"/>
              <a:ext cx="0" cy="676546"/>
            </a:xfrm>
            <a:prstGeom prst="straightConnector1">
              <a:avLst/>
            </a:prstGeom>
            <a:ln w="25400" cap="sq" cmpd="sng" algn="ctr">
              <a:solidFill>
                <a:srgbClr val="003B83"/>
              </a:solidFill>
              <a:prstDash val="solid"/>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正方形/長方形 47">
              <a:extLst>
                <a:ext uri="{FF2B5EF4-FFF2-40B4-BE49-F238E27FC236}">
                  <a16:creationId xmlns:a16="http://schemas.microsoft.com/office/drawing/2014/main" id="{ADD596CE-51C0-4CB5-8D56-1F03F88D2DA4}"/>
                </a:ext>
              </a:extLst>
            </p:cNvPr>
            <p:cNvSpPr>
              <a:spLocks/>
            </p:cNvSpPr>
            <p:nvPr/>
          </p:nvSpPr>
          <p:spPr>
            <a:xfrm>
              <a:off x="4211794" y="2182813"/>
              <a:ext cx="5040000" cy="936000"/>
            </a:xfrm>
            <a:prstGeom prst="rect">
              <a:avLst/>
            </a:prstGeom>
            <a:solidFill>
              <a:srgbClr val="DCA000"/>
            </a:solidFill>
            <a:ln w="19050" cap="flat" cmpd="sng" algn="ctr">
              <a:solidFill>
                <a:srgbClr val="DCA000"/>
              </a:solidFill>
              <a:prstDash val="solid"/>
              <a:round/>
              <a:headEnd type="none" w="med" len="med"/>
              <a:tailEnd type="none" w="med" len="med"/>
            </a:ln>
            <a:effectLst/>
          </p:spPr>
          <p:txBody>
            <a:bodyPr wrap="square" lIns="0" tIns="108000" rIns="0" bIns="108000" rtlCol="0" anchor="ctr">
              <a:noAutofit/>
            </a:bodyPr>
            <a:lstStyle/>
            <a:p>
              <a:pPr algn="ctr" defTabSz="912388">
                <a:lnSpc>
                  <a:spcPct val="110000"/>
                </a:lnSpc>
                <a:spcBef>
                  <a:spcPts val="0"/>
                </a:spcBef>
                <a:spcAft>
                  <a:spcPts val="0"/>
                </a:spcAft>
                <a:buFontTx/>
                <a:buNone/>
                <a:defRPr/>
              </a:pP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Thiêt</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lập</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Hệ</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thống</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Chăm</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sóc</a:t>
              </a:r>
              <a:endParaRPr kumimoji="0" lang="en-US" altLang="ja-JP" sz="2400" b="1" kern="0" spc="100" dirty="0">
                <a:solidFill>
                  <a:schemeClr val="bg1"/>
                </a:solidFill>
                <a:latin typeface="Times New Roman" panose="02020603050405020304" pitchFamily="18" charset="0"/>
                <a:cs typeface="Times New Roman" panose="02020603050405020304" pitchFamily="18" charset="0"/>
              </a:endParaRPr>
            </a:p>
            <a:p>
              <a:pPr algn="ctr" defTabSz="912388">
                <a:lnSpc>
                  <a:spcPct val="110000"/>
                </a:lnSpc>
                <a:spcBef>
                  <a:spcPts val="0"/>
                </a:spcBef>
                <a:spcAft>
                  <a:spcPts val="0"/>
                </a:spcAft>
                <a:buFontTx/>
                <a:buNone/>
                <a:defRPr/>
              </a:pP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Tích</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hợp</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tại</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Cộng</a:t>
              </a:r>
              <a:r>
                <a:rPr kumimoji="0" lang="en-US" altLang="ja-JP" sz="2400" b="1" kern="0" spc="100" dirty="0">
                  <a:solidFill>
                    <a:schemeClr val="bg1"/>
                  </a:solidFill>
                  <a:latin typeface="Times New Roman" panose="02020603050405020304" pitchFamily="18" charset="0"/>
                  <a:cs typeface="Times New Roman" panose="02020603050405020304" pitchFamily="18" charset="0"/>
                </a:rPr>
                <a:t> </a:t>
              </a:r>
              <a:r>
                <a:rPr kumimoji="0" lang="en-US" altLang="ja-JP" sz="2400" b="1" kern="0" spc="100" dirty="0" err="1">
                  <a:solidFill>
                    <a:schemeClr val="bg1"/>
                  </a:solidFill>
                  <a:latin typeface="Times New Roman" panose="02020603050405020304" pitchFamily="18" charset="0"/>
                  <a:cs typeface="Times New Roman" panose="02020603050405020304" pitchFamily="18" charset="0"/>
                </a:rPr>
                <a:t>đồng</a:t>
              </a:r>
              <a:endParaRPr kumimoji="0" lang="en-US" altLang="ja-JP" sz="2400" b="1" kern="0" spc="100" dirty="0">
                <a:solidFill>
                  <a:schemeClr val="bg1"/>
                </a:solidFill>
                <a:latin typeface="Times New Roman" panose="02020603050405020304" pitchFamily="18" charset="0"/>
                <a:cs typeface="Times New Roman" panose="02020603050405020304" pitchFamily="18" charset="0"/>
              </a:endParaRPr>
            </a:p>
          </p:txBody>
        </p:sp>
        <p:sp>
          <p:nvSpPr>
            <p:cNvPr id="20" name="正方形/長方形 48">
              <a:extLst>
                <a:ext uri="{FF2B5EF4-FFF2-40B4-BE49-F238E27FC236}">
                  <a16:creationId xmlns:a16="http://schemas.microsoft.com/office/drawing/2014/main" id="{84F2AC4A-9C8B-40B1-9146-D871BDFF5381}"/>
                </a:ext>
              </a:extLst>
            </p:cNvPr>
            <p:cNvSpPr/>
            <p:nvPr/>
          </p:nvSpPr>
          <p:spPr>
            <a:xfrm>
              <a:off x="4211794" y="3795359"/>
              <a:ext cx="5040000" cy="720000"/>
            </a:xfrm>
            <a:prstGeom prst="rect">
              <a:avLst/>
            </a:prstGeom>
            <a:solidFill>
              <a:srgbClr val="3C82F5"/>
            </a:solidFill>
            <a:ln w="19050" cap="flat" cmpd="sng" algn="ctr">
              <a:solidFill>
                <a:srgbClr val="3C82F5"/>
              </a:solidFill>
              <a:prstDash val="solid"/>
              <a:round/>
              <a:headEnd type="none" w="med" len="med"/>
              <a:tailEnd type="none" w="med" len="med"/>
            </a:ln>
            <a:effectLst/>
          </p:spPr>
          <p:txBody>
            <a:bodyPr lIns="0" tIns="108000" rIns="0" bIns="108000" rtlCol="0" anchor="ctr">
              <a:no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10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Mô</a:t>
              </a:r>
              <a:r>
                <a:rPr kumimoji="0" lang="en-US" altLang="ja-JP"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ja-JP" sz="2400" b="1" i="0" u="none" strike="noStrike" kern="0" cap="none" spc="10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hình</a:t>
              </a:r>
              <a:r>
                <a:rPr kumimoji="0" lang="en-US" altLang="ja-JP"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CCSPC</a:t>
              </a:r>
              <a:r>
                <a:rPr kumimoji="0" lang="ja-JP" altLang="en-US"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p>
          </p:txBody>
        </p:sp>
        <p:grpSp>
          <p:nvGrpSpPr>
            <p:cNvPr id="21" name="グループ化 1">
              <a:extLst>
                <a:ext uri="{FF2B5EF4-FFF2-40B4-BE49-F238E27FC236}">
                  <a16:creationId xmlns:a16="http://schemas.microsoft.com/office/drawing/2014/main" id="{784FEBB8-1878-47B4-8B2C-291171FFE00B}"/>
                </a:ext>
              </a:extLst>
            </p:cNvPr>
            <p:cNvGrpSpPr/>
            <p:nvPr/>
          </p:nvGrpSpPr>
          <p:grpSpPr>
            <a:xfrm>
              <a:off x="1126391" y="5699905"/>
              <a:ext cx="11210806" cy="699951"/>
              <a:chOff x="1317088" y="5623707"/>
              <a:chExt cx="11210806" cy="720000"/>
            </a:xfrm>
          </p:grpSpPr>
          <p:sp>
            <p:nvSpPr>
              <p:cNvPr id="22" name="正方形/長方形 55">
                <a:extLst>
                  <a:ext uri="{FF2B5EF4-FFF2-40B4-BE49-F238E27FC236}">
                    <a16:creationId xmlns:a16="http://schemas.microsoft.com/office/drawing/2014/main" id="{B6BFEDD3-7793-4B62-B1EC-9C6A3AE41507}"/>
                  </a:ext>
                </a:extLst>
              </p:cNvPr>
              <p:cNvSpPr/>
              <p:nvPr/>
            </p:nvSpPr>
            <p:spPr>
              <a:xfrm>
                <a:off x="7487894" y="5623707"/>
                <a:ext cx="5040000" cy="720000"/>
              </a:xfrm>
              <a:prstGeom prst="rect">
                <a:avLst/>
              </a:prstGeom>
              <a:solidFill>
                <a:srgbClr val="DC003C"/>
              </a:solidFill>
              <a:ln w="19050" cap="flat" cmpd="sng" algn="ctr">
                <a:solidFill>
                  <a:srgbClr val="DC003C"/>
                </a:solidFill>
                <a:prstDash val="solid"/>
                <a:round/>
                <a:headEnd type="none" w="med" len="med"/>
                <a:tailEnd type="none" w="med" len="med"/>
              </a:ln>
              <a:effectLst/>
            </p:spPr>
            <p:txBody>
              <a:bodyPr wrap="square" lIns="108000" tIns="72000" rIns="108000" bIns="72000" rtlCol="0" anchor="ctr">
                <a:no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rPr>
                  <a:t>Tiếp </a:t>
                </a:r>
                <a:r>
                  <a:rPr kumimoji="0" lang="en-US" altLang="ja-JP" sz="2400" b="1" i="0" u="none" strike="noStrike" kern="0" cap="none" spc="10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cận</a:t>
                </a:r>
                <a:r>
                  <a:rPr kumimoji="0" lang="en-US" altLang="ja-JP"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ja-JP" sz="2400" b="1" i="0" u="none" strike="noStrike" kern="0" cap="none" spc="10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dân</a:t>
                </a:r>
                <a:r>
                  <a:rPr kumimoji="0" lang="en-US" altLang="ja-JP"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ja-JP" sz="2400" b="1" i="0" u="none" strike="noStrike" kern="0" cap="none" spc="10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số</a:t>
                </a:r>
                <a:endParaRPr kumimoji="0" lang="ja-JP" altLang="en-US"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23" name="正方形/長方形 53">
                <a:extLst>
                  <a:ext uri="{FF2B5EF4-FFF2-40B4-BE49-F238E27FC236}">
                    <a16:creationId xmlns:a16="http://schemas.microsoft.com/office/drawing/2014/main" id="{91E780A8-F2F5-4663-89EA-74434F8625B8}"/>
                  </a:ext>
                </a:extLst>
              </p:cNvPr>
              <p:cNvSpPr/>
              <p:nvPr/>
            </p:nvSpPr>
            <p:spPr>
              <a:xfrm>
                <a:off x="1317088" y="5623707"/>
                <a:ext cx="5040000" cy="720000"/>
              </a:xfrm>
              <a:prstGeom prst="rect">
                <a:avLst/>
              </a:prstGeom>
              <a:solidFill>
                <a:srgbClr val="003B83"/>
              </a:solidFill>
              <a:ln w="19050" cap="flat" cmpd="sng" algn="ctr">
                <a:solidFill>
                  <a:srgbClr val="003B83"/>
                </a:solidFill>
                <a:prstDash val="solid"/>
                <a:round/>
                <a:headEnd type="none" w="med" len="med"/>
                <a:tailEnd type="none" w="med" len="med"/>
              </a:ln>
              <a:effectLst/>
            </p:spPr>
            <p:txBody>
              <a:bodyPr lIns="108000" tIns="72000" rIns="108000" bIns="72000" rtlCol="0" anchor="ctr">
                <a:no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lang="en-US" altLang="ja-JP" sz="2400" b="1" kern="0" spc="100" dirty="0">
                    <a:solidFill>
                      <a:schemeClr val="bg1"/>
                    </a:solidFill>
                    <a:latin typeface="Times New Roman" panose="02020603050405020304" pitchFamily="18" charset="0"/>
                    <a:cs typeface="Times New Roman" panose="02020603050405020304" pitchFamily="18" charset="0"/>
                  </a:rPr>
                  <a:t>Tiếp </a:t>
                </a:r>
                <a:r>
                  <a:rPr lang="en-US" altLang="ja-JP" sz="2400" b="1" kern="0" spc="100" dirty="0" err="1">
                    <a:solidFill>
                      <a:schemeClr val="bg1"/>
                    </a:solidFill>
                    <a:latin typeface="Times New Roman" panose="02020603050405020304" pitchFamily="18" charset="0"/>
                    <a:cs typeface="Times New Roman" panose="02020603050405020304" pitchFamily="18" charset="0"/>
                  </a:rPr>
                  <a:t>cận</a:t>
                </a:r>
                <a:r>
                  <a:rPr lang="en-US" altLang="ja-JP" sz="2400" b="1" kern="0" spc="100" dirty="0">
                    <a:solidFill>
                      <a:schemeClr val="bg1"/>
                    </a:solidFill>
                    <a:latin typeface="Times New Roman" panose="02020603050405020304" pitchFamily="18" charset="0"/>
                    <a:cs typeface="Times New Roman" panose="02020603050405020304" pitchFamily="18" charset="0"/>
                  </a:rPr>
                  <a:t> </a:t>
                </a:r>
                <a:r>
                  <a:rPr lang="en-US" altLang="ja-JP" sz="2400" b="1" kern="0" spc="100" dirty="0" err="1">
                    <a:solidFill>
                      <a:schemeClr val="bg1"/>
                    </a:solidFill>
                    <a:latin typeface="Times New Roman" panose="02020603050405020304" pitchFamily="18" charset="0"/>
                    <a:cs typeface="Times New Roman" panose="02020603050405020304" pitchFamily="18" charset="0"/>
                  </a:rPr>
                  <a:t>nhóm</a:t>
                </a:r>
                <a:r>
                  <a:rPr lang="en-US" altLang="ja-JP" sz="2400" b="1" kern="0" spc="100" dirty="0">
                    <a:solidFill>
                      <a:schemeClr val="bg1"/>
                    </a:solidFill>
                    <a:latin typeface="Times New Roman" panose="02020603050405020304" pitchFamily="18" charset="0"/>
                    <a:cs typeface="Times New Roman" panose="02020603050405020304" pitchFamily="18" charset="0"/>
                  </a:rPr>
                  <a:t> </a:t>
                </a:r>
                <a:r>
                  <a:rPr lang="en-US" altLang="ja-JP" sz="2400" b="1" kern="0" spc="100" dirty="0" err="1">
                    <a:solidFill>
                      <a:schemeClr val="bg1"/>
                    </a:solidFill>
                    <a:latin typeface="Times New Roman" panose="02020603050405020304" pitchFamily="18" charset="0"/>
                    <a:cs typeface="Times New Roman" panose="02020603050405020304" pitchFamily="18" charset="0"/>
                  </a:rPr>
                  <a:t>nguy</a:t>
                </a:r>
                <a:r>
                  <a:rPr lang="en-US" altLang="ja-JP" sz="2400" b="1" kern="0" spc="100" dirty="0">
                    <a:solidFill>
                      <a:schemeClr val="bg1"/>
                    </a:solidFill>
                    <a:latin typeface="Times New Roman" panose="02020603050405020304" pitchFamily="18" charset="0"/>
                    <a:cs typeface="Times New Roman" panose="02020603050405020304" pitchFamily="18" charset="0"/>
                  </a:rPr>
                  <a:t> </a:t>
                </a:r>
                <a:r>
                  <a:rPr lang="en-US" altLang="ja-JP" sz="2400" b="1" kern="0" spc="100" dirty="0" err="1">
                    <a:solidFill>
                      <a:schemeClr val="bg1"/>
                    </a:solidFill>
                    <a:latin typeface="Times New Roman" panose="02020603050405020304" pitchFamily="18" charset="0"/>
                    <a:cs typeface="Times New Roman" panose="02020603050405020304" pitchFamily="18" charset="0"/>
                  </a:rPr>
                  <a:t>cơ</a:t>
                </a:r>
                <a:r>
                  <a:rPr lang="en-US" altLang="ja-JP" sz="2400" b="1" kern="0" spc="100" dirty="0">
                    <a:solidFill>
                      <a:schemeClr val="bg1"/>
                    </a:solidFill>
                    <a:latin typeface="Times New Roman" panose="02020603050405020304" pitchFamily="18" charset="0"/>
                    <a:cs typeface="Times New Roman" panose="02020603050405020304" pitchFamily="18" charset="0"/>
                  </a:rPr>
                  <a:t> </a:t>
                </a:r>
                <a:r>
                  <a:rPr lang="en-US" altLang="ja-JP" sz="2400" b="1" kern="0" spc="100" dirty="0" err="1">
                    <a:solidFill>
                      <a:schemeClr val="bg1"/>
                    </a:solidFill>
                    <a:latin typeface="Times New Roman" panose="02020603050405020304" pitchFamily="18" charset="0"/>
                    <a:cs typeface="Times New Roman" panose="02020603050405020304" pitchFamily="18" charset="0"/>
                  </a:rPr>
                  <a:t>cao</a:t>
                </a:r>
                <a:endParaRPr kumimoji="0" lang="ja-JP" altLang="en-US" sz="2400" b="1" i="0" u="none" strike="noStrike" kern="0" cap="none" spc="100" normalizeH="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08695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035932"/>
            <a:ext cx="11880000" cy="585673"/>
          </a:xfrm>
        </p:spPr>
        <p:txBody>
          <a:bodyPr/>
          <a:lstStyle/>
          <a:p>
            <a:r>
              <a:rPr lang="en-US" altLang="ja-JP" dirty="0">
                <a:latin typeface="Times New Roman" panose="02020603050405020304" pitchFamily="18" charset="0"/>
                <a:cs typeface="Times New Roman" panose="02020603050405020304" pitchFamily="18" charset="0"/>
              </a:rPr>
              <a:t>Các </a:t>
            </a:r>
            <a:r>
              <a:rPr lang="en-US" altLang="ja-JP" dirty="0" err="1">
                <a:latin typeface="Times New Roman" panose="02020603050405020304" pitchFamily="18" charset="0"/>
                <a:cs typeface="Times New Roman" panose="02020603050405020304" pitchFamily="18" charset="0"/>
              </a:rPr>
              <a:t>chức</a:t>
            </a:r>
            <a:r>
              <a:rPr lang="en-US" altLang="ja-JP" dirty="0">
                <a:latin typeface="Times New Roman" panose="02020603050405020304" pitchFamily="18" charset="0"/>
                <a:cs typeface="Times New Roman" panose="02020603050405020304" pitchFamily="18" charset="0"/>
              </a:rPr>
              <a:t> năng </a:t>
            </a:r>
            <a:r>
              <a:rPr lang="en-US" altLang="ja-JP" dirty="0" err="1">
                <a:latin typeface="Times New Roman" panose="02020603050405020304" pitchFamily="18" charset="0"/>
                <a:cs typeface="Times New Roman" panose="02020603050405020304" pitchFamily="18" charset="0"/>
              </a:rPr>
              <a:t>của</a:t>
            </a:r>
            <a:r>
              <a:rPr kumimoji="1" lang="en-US" altLang="ja-JP" dirty="0">
                <a:latin typeface="Times New Roman" panose="02020603050405020304" pitchFamily="18" charset="0"/>
                <a:cs typeface="Times New Roman" panose="02020603050405020304" pitchFamily="18" charset="0"/>
              </a:rPr>
              <a:t> CCSPC</a:t>
            </a: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29" name="グループ化 6">
            <a:extLst>
              <a:ext uri="{FF2B5EF4-FFF2-40B4-BE49-F238E27FC236}">
                <a16:creationId xmlns:a16="http://schemas.microsoft.com/office/drawing/2014/main" id="{27AC7C39-9BE2-4C41-AD6B-3DF73921437A}"/>
              </a:ext>
            </a:extLst>
          </p:cNvPr>
          <p:cNvGrpSpPr/>
          <p:nvPr/>
        </p:nvGrpSpPr>
        <p:grpSpPr>
          <a:xfrm>
            <a:off x="2573705" y="2157413"/>
            <a:ext cx="8316177" cy="4701392"/>
            <a:chOff x="1704723" y="2157413"/>
            <a:chExt cx="8316177" cy="4701392"/>
          </a:xfrm>
        </p:grpSpPr>
        <p:sp>
          <p:nvSpPr>
            <p:cNvPr id="30" name="Rectangle 13">
              <a:extLst>
                <a:ext uri="{FF2B5EF4-FFF2-40B4-BE49-F238E27FC236}">
                  <a16:creationId xmlns:a16="http://schemas.microsoft.com/office/drawing/2014/main" id="{5E593DCC-2BF1-4FD2-A86C-790B402166D8}"/>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marL="0" marR="0" lvl="0" indent="0" algn="ctr" defTabSz="457200" rtl="0" eaLnBrk="1" fontAlgn="base" latinLnBrk="0" hangingPunct="1">
                <a:lnSpc>
                  <a:spcPct val="110000"/>
                </a:lnSpc>
                <a:spcBef>
                  <a:spcPts val="0"/>
                </a:spcBef>
                <a:spcAft>
                  <a:spcPts val="0"/>
                </a:spcAft>
                <a:buClr>
                  <a:srgbClr val="3C82F5"/>
                </a:buClr>
                <a:buSzTx/>
                <a:buFontTx/>
                <a:buNone/>
                <a:tabLst/>
                <a:defRPr/>
              </a:pPr>
              <a:endParaRPr kumimoji="0" lang="en-US" altLang="ja-JP" sz="2000" b="1" i="0" u="none" strike="noStrike" kern="1200" cap="none" spc="0" normalizeH="0" baseline="0" noProof="0">
                <a:ln>
                  <a:noFill/>
                </a:ln>
                <a:solidFill>
                  <a:srgbClr val="FFFFFF"/>
                </a:solidFill>
                <a:effectLst/>
                <a:uLnTx/>
                <a:uFillTx/>
                <a:latin typeface="Times New Roman" panose="02020603050405020304" pitchFamily="18" charset="0"/>
                <a:ea typeface="BIZ UDPゴシック"/>
                <a:cs typeface="Times New Roman" panose="02020603050405020304" pitchFamily="18" charset="0"/>
              </a:endParaRPr>
            </a:p>
          </p:txBody>
        </p:sp>
        <p:grpSp>
          <p:nvGrpSpPr>
            <p:cNvPr id="31" name="グループ化 150">
              <a:extLst>
                <a:ext uri="{FF2B5EF4-FFF2-40B4-BE49-F238E27FC236}">
                  <a16:creationId xmlns:a16="http://schemas.microsoft.com/office/drawing/2014/main" id="{31D6D040-87A1-4CF2-8ED6-B611D1E058D7}"/>
                </a:ext>
              </a:extLst>
            </p:cNvPr>
            <p:cNvGrpSpPr>
              <a:grpSpLocks/>
            </p:cNvGrpSpPr>
            <p:nvPr/>
          </p:nvGrpSpPr>
          <p:grpSpPr>
            <a:xfrm>
              <a:off x="3779216" y="2321933"/>
              <a:ext cx="4320000" cy="4320000"/>
              <a:chOff x="4212215" y="4266217"/>
              <a:chExt cx="2267570" cy="2267571"/>
            </a:xfrm>
          </p:grpSpPr>
          <p:grpSp>
            <p:nvGrpSpPr>
              <p:cNvPr id="44" name="グループ化 159">
                <a:extLst>
                  <a:ext uri="{FF2B5EF4-FFF2-40B4-BE49-F238E27FC236}">
                    <a16:creationId xmlns:a16="http://schemas.microsoft.com/office/drawing/2014/main" id="{71C4CE81-CD8F-43E6-86AD-C03743B5BE35}"/>
                  </a:ext>
                </a:extLst>
              </p:cNvPr>
              <p:cNvGrpSpPr/>
              <p:nvPr/>
            </p:nvGrpSpPr>
            <p:grpSpPr>
              <a:xfrm>
                <a:off x="4212215" y="4266217"/>
                <a:ext cx="2267570" cy="2267571"/>
                <a:chOff x="4212215" y="4266215"/>
                <a:chExt cx="2267570" cy="2267570"/>
              </a:xfrm>
            </p:grpSpPr>
            <p:sp>
              <p:nvSpPr>
                <p:cNvPr id="58" name="楕円 173">
                  <a:extLst>
                    <a:ext uri="{FF2B5EF4-FFF2-40B4-BE49-F238E27FC236}">
                      <a16:creationId xmlns:a16="http://schemas.microsoft.com/office/drawing/2014/main" id="{C74B69BF-D336-4933-BCE1-279F3BFE0F43}"/>
                    </a:ext>
                  </a:extLst>
                </p:cNvPr>
                <p:cNvSpPr/>
                <p:nvPr/>
              </p:nvSpPr>
              <p:spPr>
                <a:xfrm>
                  <a:off x="4212215" y="4266215"/>
                  <a:ext cx="2267570" cy="2267570"/>
                </a:xfrm>
                <a:prstGeom prst="ellipse">
                  <a:avLst/>
                </a:prstGeom>
                <a:solidFill>
                  <a:srgbClr val="E2ECFD"/>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59" name="楕円 174">
                  <a:extLst>
                    <a:ext uri="{FF2B5EF4-FFF2-40B4-BE49-F238E27FC236}">
                      <a16:creationId xmlns:a16="http://schemas.microsoft.com/office/drawing/2014/main" id="{2BDDE6B4-C9C5-4F77-8F9B-9579DFE417EE}"/>
                    </a:ext>
                  </a:extLst>
                </p:cNvPr>
                <p:cNvSpPr>
                  <a:spLocks noChangeAspect="1"/>
                </p:cNvSpPr>
                <p:nvPr/>
              </p:nvSpPr>
              <p:spPr>
                <a:xfrm>
                  <a:off x="4505109" y="4559109"/>
                  <a:ext cx="1681781" cy="1681781"/>
                </a:xfrm>
                <a:prstGeom prst="ellipse">
                  <a:avLst/>
                </a:prstGeom>
                <a:solidFill>
                  <a:srgbClr val="FFFFFF"/>
                </a:solidFill>
                <a:ln w="22225" cap="flat" cmpd="sng" algn="ctr">
                  <a:no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60" name="正方形/長方形 175">
                  <a:extLst>
                    <a:ext uri="{FF2B5EF4-FFF2-40B4-BE49-F238E27FC236}">
                      <a16:creationId xmlns:a16="http://schemas.microsoft.com/office/drawing/2014/main" id="{805F6C58-FA7B-42CD-9CCB-F558391C51D5}"/>
                    </a:ext>
                  </a:extLst>
                </p:cNvPr>
                <p:cNvSpPr/>
                <p:nvPr/>
              </p:nvSpPr>
              <p:spPr>
                <a:xfrm>
                  <a:off x="4986000" y="4871510"/>
                  <a:ext cx="720000" cy="235963"/>
                </a:xfrm>
                <a:prstGeom prst="rect">
                  <a:avLst/>
                </a:prstGeom>
                <a:noFill/>
                <a:ln w="19050" cap="flat" cmpd="sng" algn="ctr">
                  <a:noFill/>
                  <a:prstDash val="solid"/>
                  <a:round/>
                  <a:headEnd type="none" w="med" len="med"/>
                  <a:tailEnd type="none" w="med" len="med"/>
                </a:ln>
                <a:effectLst/>
              </p:spPr>
              <p:txBody>
                <a:bodyPr lIns="72000" tIns="36000" rIns="72000" bIns="36000" rtlCol="0" anchor="ctr">
                  <a:sp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3C82F5"/>
                      </a:solidFill>
                      <a:effectLst/>
                      <a:uLnTx/>
                      <a:uFillTx/>
                      <a:latin typeface="Times New Roman" panose="02020603050405020304" pitchFamily="18" charset="0"/>
                      <a:cs typeface="Times New Roman" panose="02020603050405020304" pitchFamily="18" charset="0"/>
                    </a:rPr>
                    <a:t>CCSPC</a:t>
                  </a:r>
                </a:p>
              </p:txBody>
            </p:sp>
          </p:grpSp>
          <p:grpSp>
            <p:nvGrpSpPr>
              <p:cNvPr id="45" name="グループ化 160">
                <a:extLst>
                  <a:ext uri="{FF2B5EF4-FFF2-40B4-BE49-F238E27FC236}">
                    <a16:creationId xmlns:a16="http://schemas.microsoft.com/office/drawing/2014/main" id="{57FD29E0-55DA-4D7C-A69E-715F94857FB4}"/>
                  </a:ext>
                </a:extLst>
              </p:cNvPr>
              <p:cNvGrpSpPr/>
              <p:nvPr/>
            </p:nvGrpSpPr>
            <p:grpSpPr>
              <a:xfrm>
                <a:off x="4765503" y="5256000"/>
                <a:ext cx="1160994" cy="543802"/>
                <a:chOff x="4639460" y="5987429"/>
                <a:chExt cx="995371" cy="436246"/>
              </a:xfrm>
            </p:grpSpPr>
            <p:grpSp>
              <p:nvGrpSpPr>
                <p:cNvPr id="46" name="ビル｜1｜小">
                  <a:extLst>
                    <a:ext uri="{FF2B5EF4-FFF2-40B4-BE49-F238E27FC236}">
                      <a16:creationId xmlns:a16="http://schemas.microsoft.com/office/drawing/2014/main" id="{4FB70A17-5BEE-4AA2-9C96-8B32F297B29D}"/>
                    </a:ext>
                  </a:extLst>
                </p:cNvPr>
                <p:cNvGrpSpPr>
                  <a:grpSpLocks noChangeAspect="1"/>
                </p:cNvGrpSpPr>
                <p:nvPr/>
              </p:nvGrpSpPr>
              <p:grpSpPr bwMode="auto">
                <a:xfrm>
                  <a:off x="4639460" y="5987429"/>
                  <a:ext cx="396000" cy="396000"/>
                  <a:chOff x="685" y="967"/>
                  <a:chExt cx="692" cy="692"/>
                </a:xfrm>
              </p:grpSpPr>
              <p:sp>
                <p:nvSpPr>
                  <p:cNvPr id="56" name="Freeform 5">
                    <a:extLst>
                      <a:ext uri="{FF2B5EF4-FFF2-40B4-BE49-F238E27FC236}">
                        <a16:creationId xmlns:a16="http://schemas.microsoft.com/office/drawing/2014/main" id="{FD0E62EF-67D8-48F8-8B93-3C56CBE528E3}"/>
                      </a:ext>
                    </a:extLst>
                  </p:cNvPr>
                  <p:cNvSpPr>
                    <a:spLocks/>
                  </p:cNvSpPr>
                  <p:nvPr/>
                </p:nvSpPr>
                <p:spPr bwMode="auto">
                  <a:xfrm>
                    <a:off x="756" y="999"/>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0 w 363"/>
                      <a:gd name="T19" fmla="*/ 415 h 415"/>
                      <a:gd name="T20" fmla="*/ 90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2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0" y="415"/>
                          <a:pt x="90" y="415"/>
                          <a:pt x="90" y="415"/>
                        </a:cubicBezTo>
                        <a:cubicBezTo>
                          <a:pt x="90" y="351"/>
                          <a:pt x="90" y="351"/>
                          <a:pt x="90"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4" y="0"/>
                          <a:pt x="10" y="0"/>
                        </a:cubicBezTo>
                        <a:cubicBezTo>
                          <a:pt x="352" y="0"/>
                          <a:pt x="352" y="0"/>
                          <a:pt x="352"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7" name="Freeform 6">
                    <a:extLst>
                      <a:ext uri="{FF2B5EF4-FFF2-40B4-BE49-F238E27FC236}">
                        <a16:creationId xmlns:a16="http://schemas.microsoft.com/office/drawing/2014/main" id="{C404847B-8860-46CF-B054-FE43FDAD8924}"/>
                      </a:ext>
                    </a:extLst>
                  </p:cNvPr>
                  <p:cNvSpPr>
                    <a:spLocks noEditPoints="1"/>
                  </p:cNvSpPr>
                  <p:nvPr/>
                </p:nvSpPr>
                <p:spPr bwMode="auto">
                  <a:xfrm>
                    <a:off x="685" y="967"/>
                    <a:ext cx="692" cy="69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47" name="ビジネスマン｜男性">
                  <a:extLst>
                    <a:ext uri="{FF2B5EF4-FFF2-40B4-BE49-F238E27FC236}">
                      <a16:creationId xmlns:a16="http://schemas.microsoft.com/office/drawing/2014/main" id="{64429A81-695F-4D9B-A38C-7DF227525AEE}"/>
                    </a:ext>
                  </a:extLst>
                </p:cNvPr>
                <p:cNvGrpSpPr>
                  <a:grpSpLocks noChangeAspect="1"/>
                </p:cNvGrpSpPr>
                <p:nvPr/>
              </p:nvGrpSpPr>
              <p:grpSpPr bwMode="auto">
                <a:xfrm>
                  <a:off x="4952198" y="6046924"/>
                  <a:ext cx="324000" cy="335658"/>
                  <a:chOff x="907" y="976"/>
                  <a:chExt cx="667" cy="691"/>
                </a:xfrm>
              </p:grpSpPr>
              <p:sp>
                <p:nvSpPr>
                  <p:cNvPr id="54" name="Freeform 30">
                    <a:extLst>
                      <a:ext uri="{FF2B5EF4-FFF2-40B4-BE49-F238E27FC236}">
                        <a16:creationId xmlns:a16="http://schemas.microsoft.com/office/drawing/2014/main" id="{C244CE12-319C-47AF-87DC-357477D5FE94}"/>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5" name="Freeform 31">
                    <a:extLst>
                      <a:ext uri="{FF2B5EF4-FFF2-40B4-BE49-F238E27FC236}">
                        <a16:creationId xmlns:a16="http://schemas.microsoft.com/office/drawing/2014/main" id="{43CB5DC1-34C8-4624-B35D-581D061E18B3}"/>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48" name="ビジネスマン｜女性">
                  <a:extLst>
                    <a:ext uri="{FF2B5EF4-FFF2-40B4-BE49-F238E27FC236}">
                      <a16:creationId xmlns:a16="http://schemas.microsoft.com/office/drawing/2014/main" id="{6C3785E5-EE9F-4A82-878C-62D5C441D4F6}"/>
                    </a:ext>
                  </a:extLst>
                </p:cNvPr>
                <p:cNvGrpSpPr>
                  <a:grpSpLocks noChangeAspect="1"/>
                </p:cNvGrpSpPr>
                <p:nvPr/>
              </p:nvGrpSpPr>
              <p:grpSpPr bwMode="auto">
                <a:xfrm>
                  <a:off x="5296447" y="6055566"/>
                  <a:ext cx="288000" cy="321687"/>
                  <a:chOff x="2033" y="988"/>
                  <a:chExt cx="607" cy="678"/>
                </a:xfrm>
              </p:grpSpPr>
              <p:sp>
                <p:nvSpPr>
                  <p:cNvPr id="52" name="Freeform 10">
                    <a:extLst>
                      <a:ext uri="{FF2B5EF4-FFF2-40B4-BE49-F238E27FC236}">
                        <a16:creationId xmlns:a16="http://schemas.microsoft.com/office/drawing/2014/main" id="{33320B0A-7E4D-4C50-9419-0CA2F694D008}"/>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3" name="Freeform 11">
                    <a:extLst>
                      <a:ext uri="{FF2B5EF4-FFF2-40B4-BE49-F238E27FC236}">
                        <a16:creationId xmlns:a16="http://schemas.microsoft.com/office/drawing/2014/main" id="{9B331267-204A-44F3-86BA-59F1970734D8}"/>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49" name="モバイルPC｜背面">
                  <a:extLst>
                    <a:ext uri="{FF2B5EF4-FFF2-40B4-BE49-F238E27FC236}">
                      <a16:creationId xmlns:a16="http://schemas.microsoft.com/office/drawing/2014/main" id="{EE28E48A-EF5C-4D1B-BE3D-EDBAB909305E}"/>
                    </a:ext>
                  </a:extLst>
                </p:cNvPr>
                <p:cNvGrpSpPr>
                  <a:grpSpLocks noChangeAspect="1"/>
                </p:cNvGrpSpPr>
                <p:nvPr/>
              </p:nvGrpSpPr>
              <p:grpSpPr bwMode="auto">
                <a:xfrm>
                  <a:off x="5382831" y="6239875"/>
                  <a:ext cx="252000" cy="183800"/>
                  <a:chOff x="3173" y="1115"/>
                  <a:chExt cx="739" cy="539"/>
                </a:xfrm>
              </p:grpSpPr>
              <p:sp>
                <p:nvSpPr>
                  <p:cNvPr id="50" name="Rectangle 15">
                    <a:extLst>
                      <a:ext uri="{FF2B5EF4-FFF2-40B4-BE49-F238E27FC236}">
                        <a16:creationId xmlns:a16="http://schemas.microsoft.com/office/drawing/2014/main" id="{C6207C51-C2A0-43EE-A177-D116F79E4894}"/>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1" name="Freeform 16">
                    <a:extLst>
                      <a:ext uri="{FF2B5EF4-FFF2-40B4-BE49-F238E27FC236}">
                        <a16:creationId xmlns:a16="http://schemas.microsoft.com/office/drawing/2014/main" id="{63DEFBDC-5535-49A6-A01B-1F0187E4ED2F}"/>
                      </a:ext>
                    </a:extLst>
                  </p:cNvPr>
                  <p:cNvSpPr>
                    <a:spLocks noEditPoints="1"/>
                  </p:cNvSpPr>
                  <p:nvPr/>
                </p:nvSpPr>
                <p:spPr bwMode="auto">
                  <a:xfrm>
                    <a:off x="3173" y="1115"/>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grpSp>
          <p:nvGrpSpPr>
            <p:cNvPr id="32" name="グループ化 2">
              <a:extLst>
                <a:ext uri="{FF2B5EF4-FFF2-40B4-BE49-F238E27FC236}">
                  <a16:creationId xmlns:a16="http://schemas.microsoft.com/office/drawing/2014/main" id="{DED0722D-587C-4472-A49A-126A37CAC8E5}"/>
                </a:ext>
              </a:extLst>
            </p:cNvPr>
            <p:cNvGrpSpPr/>
            <p:nvPr/>
          </p:nvGrpSpPr>
          <p:grpSpPr>
            <a:xfrm>
              <a:off x="4254702" y="2157413"/>
              <a:ext cx="3124514" cy="582376"/>
              <a:chOff x="4157229" y="2157413"/>
              <a:chExt cx="3124514" cy="582376"/>
            </a:xfrm>
          </p:grpSpPr>
          <p:sp>
            <p:nvSpPr>
              <p:cNvPr id="42" name="四角形: 角を丸くする 158">
                <a:extLst>
                  <a:ext uri="{FF2B5EF4-FFF2-40B4-BE49-F238E27FC236}">
                    <a16:creationId xmlns:a16="http://schemas.microsoft.com/office/drawing/2014/main" id="{C6364203-A512-49CF-9E1A-D2C3A46B17C3}"/>
                  </a:ext>
                </a:extLst>
              </p:cNvPr>
              <p:cNvSpPr/>
              <p:nvPr/>
            </p:nvSpPr>
            <p:spPr>
              <a:xfrm>
                <a:off x="4401743" y="2235789"/>
                <a:ext cx="2880000" cy="50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chuyên</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y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tế</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p>
            </p:txBody>
          </p:sp>
          <p:sp>
            <p:nvSpPr>
              <p:cNvPr id="43" name="テキスト ボックス 1">
                <a:extLst>
                  <a:ext uri="{FF2B5EF4-FFF2-40B4-BE49-F238E27FC236}">
                    <a16:creationId xmlns:a16="http://schemas.microsoft.com/office/drawing/2014/main" id="{C130271C-B56F-4B1B-9E64-D1645D8F13D9}"/>
                  </a:ext>
                </a:extLst>
              </p:cNvPr>
              <p:cNvSpPr txBox="1">
                <a:spLocks noChangeAspect="1"/>
              </p:cNvSpPr>
              <p:nvPr/>
            </p:nvSpPr>
            <p:spPr>
              <a:xfrm>
                <a:off x="4157229" y="2157413"/>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en-US" altLang="ja-JP" sz="2800" b="1">
                    <a:solidFill>
                      <a:srgbClr val="3C82F5"/>
                    </a:solidFill>
                    <a:latin typeface="Times New Roman" panose="02020603050405020304" pitchFamily="18" charset="0"/>
                    <a:cs typeface="Times New Roman" panose="02020603050405020304" pitchFamily="18" charset="0"/>
                  </a:rPr>
                  <a:t>1</a:t>
                </a:r>
                <a:endParaRPr kumimoji="1" lang="ja-JP" altLang="en-US" sz="2800" b="1">
                  <a:solidFill>
                    <a:srgbClr val="3C82F5"/>
                  </a:solidFill>
                  <a:latin typeface="Times New Roman" panose="02020603050405020304" pitchFamily="18" charset="0"/>
                  <a:cs typeface="Times New Roman" panose="02020603050405020304" pitchFamily="18" charset="0"/>
                </a:endParaRPr>
              </a:p>
            </p:txBody>
          </p:sp>
        </p:grpSp>
        <p:grpSp>
          <p:nvGrpSpPr>
            <p:cNvPr id="33" name="グループ化 4">
              <a:extLst>
                <a:ext uri="{FF2B5EF4-FFF2-40B4-BE49-F238E27FC236}">
                  <a16:creationId xmlns:a16="http://schemas.microsoft.com/office/drawing/2014/main" id="{EE20868B-8DCC-4B87-AA18-243DF396833C}"/>
                </a:ext>
              </a:extLst>
            </p:cNvPr>
            <p:cNvGrpSpPr/>
            <p:nvPr/>
          </p:nvGrpSpPr>
          <p:grpSpPr>
            <a:xfrm>
              <a:off x="7587563" y="3999075"/>
              <a:ext cx="2433337" cy="965717"/>
              <a:chOff x="7587563" y="3948216"/>
              <a:chExt cx="2433337" cy="965717"/>
            </a:xfrm>
          </p:grpSpPr>
          <p:sp>
            <p:nvSpPr>
              <p:cNvPr id="40" name="四角形: 角を丸くする 154">
                <a:extLst>
                  <a:ext uri="{FF2B5EF4-FFF2-40B4-BE49-F238E27FC236}">
                    <a16:creationId xmlns:a16="http://schemas.microsoft.com/office/drawing/2014/main" id="{EEA9AD8B-1608-4017-AEDA-BC9F562B0465}"/>
                  </a:ext>
                </a:extLst>
              </p:cNvPr>
              <p:cNvSpPr/>
              <p:nvPr/>
            </p:nvSpPr>
            <p:spPr>
              <a:xfrm>
                <a:off x="7788900"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năng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hợp</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hỗ</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1" name="テキスト ボックス 29">
                <a:extLst>
                  <a:ext uri="{FF2B5EF4-FFF2-40B4-BE49-F238E27FC236}">
                    <a16:creationId xmlns:a16="http://schemas.microsoft.com/office/drawing/2014/main" id="{ED1349B0-6C71-4319-BB5E-27C4BBE9FB40}"/>
                  </a:ext>
                </a:extLst>
              </p:cNvPr>
              <p:cNvSpPr txBox="1">
                <a:spLocks noChangeAspect="1"/>
              </p:cNvSpPr>
              <p:nvPr/>
            </p:nvSpPr>
            <p:spPr>
              <a:xfrm>
                <a:off x="758756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２</a:t>
                </a:r>
              </a:p>
            </p:txBody>
          </p:sp>
        </p:grpSp>
        <p:grpSp>
          <p:nvGrpSpPr>
            <p:cNvPr id="34" name="グループ化 5">
              <a:extLst>
                <a:ext uri="{FF2B5EF4-FFF2-40B4-BE49-F238E27FC236}">
                  <a16:creationId xmlns:a16="http://schemas.microsoft.com/office/drawing/2014/main" id="{CAD3BAC7-D036-4C61-B100-8341D4A10F89}"/>
                </a:ext>
              </a:extLst>
            </p:cNvPr>
            <p:cNvGrpSpPr/>
            <p:nvPr/>
          </p:nvGrpSpPr>
          <p:grpSpPr>
            <a:xfrm>
              <a:off x="4254702" y="6102136"/>
              <a:ext cx="3160514" cy="756669"/>
              <a:chOff x="4193400" y="6102136"/>
              <a:chExt cx="3160514" cy="756669"/>
            </a:xfrm>
          </p:grpSpPr>
          <p:sp>
            <p:nvSpPr>
              <p:cNvPr id="38" name="四角形: 角を丸くする 156">
                <a:extLst>
                  <a:ext uri="{FF2B5EF4-FFF2-40B4-BE49-F238E27FC236}">
                    <a16:creationId xmlns:a16="http://schemas.microsoft.com/office/drawing/2014/main" id="{C7F9CAA3-1E15-4FD4-84F4-8C9DC1E7530D}"/>
                  </a:ext>
                </a:extLst>
              </p:cNvPr>
              <p:cNvSpPr/>
              <p:nvPr/>
            </p:nvSpPr>
            <p:spPr>
              <a:xfrm>
                <a:off x="4401914" y="6210805"/>
                <a:ext cx="2952000" cy="648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wrap="square" lIns="252000" tIns="72000" rIns="72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khoẻ</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ở NCT</a:t>
                </a:r>
              </a:p>
            </p:txBody>
          </p:sp>
          <p:sp>
            <p:nvSpPr>
              <p:cNvPr id="39" name="テキスト ボックス 30">
                <a:extLst>
                  <a:ext uri="{FF2B5EF4-FFF2-40B4-BE49-F238E27FC236}">
                    <a16:creationId xmlns:a16="http://schemas.microsoft.com/office/drawing/2014/main" id="{3CC36BC2-DF1A-45A8-83E1-C7D746059F58}"/>
                  </a:ext>
                </a:extLst>
              </p:cNvPr>
              <p:cNvSpPr txBox="1">
                <a:spLocks noChangeAspect="1"/>
              </p:cNvSpPr>
              <p:nvPr/>
            </p:nvSpPr>
            <p:spPr>
              <a:xfrm>
                <a:off x="4193400" y="610213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３</a:t>
                </a:r>
              </a:p>
            </p:txBody>
          </p:sp>
        </p:grpSp>
        <p:grpSp>
          <p:nvGrpSpPr>
            <p:cNvPr id="35" name="グループ化 3">
              <a:extLst>
                <a:ext uri="{FF2B5EF4-FFF2-40B4-BE49-F238E27FC236}">
                  <a16:creationId xmlns:a16="http://schemas.microsoft.com/office/drawing/2014/main" id="{09B1D5D7-11F6-409E-8658-6FE88263D062}"/>
                </a:ext>
              </a:extLst>
            </p:cNvPr>
            <p:cNvGrpSpPr/>
            <p:nvPr/>
          </p:nvGrpSpPr>
          <p:grpSpPr>
            <a:xfrm>
              <a:off x="1704723" y="3999075"/>
              <a:ext cx="2439485" cy="965717"/>
              <a:chOff x="1704723" y="3948216"/>
              <a:chExt cx="2439485" cy="965717"/>
            </a:xfrm>
          </p:grpSpPr>
          <p:sp>
            <p:nvSpPr>
              <p:cNvPr id="36" name="四角形: 角を丸くする 152">
                <a:extLst>
                  <a:ext uri="{FF2B5EF4-FFF2-40B4-BE49-F238E27FC236}">
                    <a16:creationId xmlns:a16="http://schemas.microsoft.com/office/drawing/2014/main" id="{0BFF8100-6805-4F3A-A5E2-48462F2EB1D6}"/>
                  </a:ext>
                </a:extLst>
              </p:cNvPr>
              <p:cNvSpPr/>
              <p:nvPr/>
            </p:nvSpPr>
            <p:spPr>
              <a:xfrm>
                <a:off x="1912208"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cơ</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sở</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liệu</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tin y khoa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NCT</a:t>
                </a:r>
              </a:p>
            </p:txBody>
          </p:sp>
          <p:sp>
            <p:nvSpPr>
              <p:cNvPr id="37" name="テキスト ボックス 31">
                <a:extLst>
                  <a:ext uri="{FF2B5EF4-FFF2-40B4-BE49-F238E27FC236}">
                    <a16:creationId xmlns:a16="http://schemas.microsoft.com/office/drawing/2014/main" id="{63017BF6-A37B-4104-8BE1-F63DACF0F98C}"/>
                  </a:ext>
                </a:extLst>
              </p:cNvPr>
              <p:cNvSpPr txBox="1">
                <a:spLocks noChangeAspect="1"/>
              </p:cNvSpPr>
              <p:nvPr/>
            </p:nvSpPr>
            <p:spPr>
              <a:xfrm>
                <a:off x="170472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４</a:t>
                </a:r>
              </a:p>
            </p:txBody>
          </p:sp>
        </p:grpSp>
      </p:grpSp>
    </p:spTree>
    <p:extLst>
      <p:ext uri="{BB962C8B-B14F-4D97-AF65-F5344CB8AC3E}">
        <p14:creationId xmlns:p14="http://schemas.microsoft.com/office/powerpoint/2010/main" val="415135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035932"/>
            <a:ext cx="11880000" cy="585673"/>
          </a:xfrm>
        </p:spPr>
        <p:txBody>
          <a:bodyPr/>
          <a:lstStyle/>
          <a:p>
            <a:r>
              <a:rPr kumimoji="1" lang="en-US" altLang="ja-JP" dirty="0" err="1">
                <a:latin typeface="Times New Roman" panose="02020603050405020304" pitchFamily="18" charset="0"/>
                <a:cs typeface="Times New Roman" panose="02020603050405020304" pitchFamily="18" charset="0"/>
              </a:rPr>
              <a:t>Chức</a:t>
            </a:r>
            <a:r>
              <a:rPr kumimoji="1" lang="en-US" altLang="ja-JP" dirty="0">
                <a:latin typeface="Times New Roman" panose="02020603050405020304" pitchFamily="18" charset="0"/>
                <a:cs typeface="Times New Roman" panose="02020603050405020304" pitchFamily="18" charset="0"/>
              </a:rPr>
              <a:t> năng </a:t>
            </a:r>
            <a:r>
              <a:rPr kumimoji="1" lang="en-US" altLang="ja-JP" dirty="0" err="1">
                <a:latin typeface="Times New Roman" panose="02020603050405020304" pitchFamily="18" charset="0"/>
                <a:cs typeface="Times New Roman" panose="02020603050405020304" pitchFamily="18" charset="0"/>
              </a:rPr>
              <a:t>chuyên</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về</a:t>
            </a:r>
            <a:r>
              <a:rPr kumimoji="1" lang="en-US" altLang="ja-JP" dirty="0">
                <a:latin typeface="Times New Roman" panose="02020603050405020304" pitchFamily="18" charset="0"/>
                <a:cs typeface="Times New Roman" panose="02020603050405020304" pitchFamily="18" charset="0"/>
              </a:rPr>
              <a:t> y </a:t>
            </a:r>
            <a:r>
              <a:rPr kumimoji="1" lang="en-US" altLang="ja-JP" dirty="0" err="1">
                <a:latin typeface="Times New Roman" panose="02020603050405020304" pitchFamily="18" charset="0"/>
                <a:cs typeface="Times New Roman" panose="02020603050405020304" pitchFamily="18" charset="0"/>
              </a:rPr>
              <a:t>tế</a:t>
            </a:r>
            <a:r>
              <a:rPr kumimoji="1" lang="en-US" altLang="ja-JP" dirty="0">
                <a:latin typeface="Times New Roman" panose="02020603050405020304" pitchFamily="18" charset="0"/>
                <a:cs typeface="Times New Roman" panose="02020603050405020304" pitchFamily="18" charset="0"/>
              </a:rPr>
              <a:t> </a:t>
            </a: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cxnSp>
        <p:nvCxnSpPr>
          <p:cNvPr id="53" name="直線コネクタ 2">
            <a:extLst>
              <a:ext uri="{FF2B5EF4-FFF2-40B4-BE49-F238E27FC236}">
                <a16:creationId xmlns:a16="http://schemas.microsoft.com/office/drawing/2014/main" id="{EE084129-4B09-4D71-B269-65F503415BF0}"/>
              </a:ext>
            </a:extLst>
          </p:cNvPr>
          <p:cNvCxnSpPr>
            <a:cxnSpLocks/>
          </p:cNvCxnSpPr>
          <p:nvPr/>
        </p:nvCxnSpPr>
        <p:spPr>
          <a:xfrm flipV="1">
            <a:off x="6465068" y="2493633"/>
            <a:ext cx="2580078" cy="0"/>
          </a:xfrm>
          <a:prstGeom prst="line">
            <a:avLst/>
          </a:prstGeom>
          <a:ln w="1270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テキスト プレースホルダー 1">
            <a:extLst>
              <a:ext uri="{FF2B5EF4-FFF2-40B4-BE49-F238E27FC236}">
                <a16:creationId xmlns:a16="http://schemas.microsoft.com/office/drawing/2014/main" id="{D2D057BF-B757-4A3A-9610-296BF6CAF11C}"/>
              </a:ext>
            </a:extLst>
          </p:cNvPr>
          <p:cNvSpPr>
            <a:spLocks noGrp="1"/>
          </p:cNvSpPr>
          <p:nvPr>
            <p:ph type="body" sz="quarter" idx="17"/>
          </p:nvPr>
        </p:nvSpPr>
        <p:spPr>
          <a:xfrm>
            <a:off x="9181070" y="2293338"/>
            <a:ext cx="3490354" cy="677108"/>
          </a:xfrm>
        </p:spPr>
        <p:txBody>
          <a:bodyPr/>
          <a:lstStyle/>
          <a:p>
            <a:pPr marL="0" indent="0">
              <a:lnSpc>
                <a:spcPct val="110000"/>
              </a:lnSpc>
              <a:spcAft>
                <a:spcPts val="600"/>
              </a:spcAft>
              <a:buNone/>
            </a:pPr>
            <a:r>
              <a:rPr lang="en-US" altLang="ja-JP" sz="2000" b="1" dirty="0" err="1">
                <a:solidFill>
                  <a:schemeClr val="tx1"/>
                </a:solidFill>
                <a:latin typeface="Times New Roman" panose="02020603050405020304" pitchFamily="18" charset="0"/>
                <a:cs typeface="Times New Roman" panose="02020603050405020304" pitchFamily="18" charset="0"/>
              </a:rPr>
              <a:t>Cung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cấp</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hỗ</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trợ</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toàn</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diện</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cho</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công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dân</a:t>
            </a:r>
            <a:r>
              <a:rPr lang="en-US" altLang="ja-JP" sz="2000" b="1" dirty="0">
                <a:solidFill>
                  <a:schemeClr val="tx1"/>
                </a:solidFill>
                <a:latin typeface="Times New Roman" panose="02020603050405020304" pitchFamily="18" charset="0"/>
                <a:cs typeface="Times New Roman" panose="02020603050405020304" pitchFamily="18" charset="0"/>
              </a:rPr>
              <a:t> </a:t>
            </a:r>
          </a:p>
        </p:txBody>
      </p:sp>
      <p:grpSp>
        <p:nvGrpSpPr>
          <p:cNvPr id="55" name="グループ化 116">
            <a:extLst>
              <a:ext uri="{FF2B5EF4-FFF2-40B4-BE49-F238E27FC236}">
                <a16:creationId xmlns:a16="http://schemas.microsoft.com/office/drawing/2014/main" id="{B7C0076C-9C5A-4018-8A56-40E546F2059F}"/>
              </a:ext>
            </a:extLst>
          </p:cNvPr>
          <p:cNvGrpSpPr/>
          <p:nvPr/>
        </p:nvGrpSpPr>
        <p:grpSpPr>
          <a:xfrm>
            <a:off x="556659" y="1989879"/>
            <a:ext cx="8316177" cy="4701392"/>
            <a:chOff x="1704723" y="2157413"/>
            <a:chExt cx="8316177" cy="4701392"/>
          </a:xfrm>
        </p:grpSpPr>
        <p:sp>
          <p:nvSpPr>
            <p:cNvPr id="56" name="Rectangle 13">
              <a:extLst>
                <a:ext uri="{FF2B5EF4-FFF2-40B4-BE49-F238E27FC236}">
                  <a16:creationId xmlns:a16="http://schemas.microsoft.com/office/drawing/2014/main" id="{FD5D5ECC-077D-4586-AC2A-9BC1711378A4}"/>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marL="0" marR="0" lvl="0" indent="0" algn="ctr" defTabSz="457200" rtl="0" eaLnBrk="1" fontAlgn="base" latinLnBrk="0" hangingPunct="1">
                <a:lnSpc>
                  <a:spcPct val="110000"/>
                </a:lnSpc>
                <a:spcBef>
                  <a:spcPts val="0"/>
                </a:spcBef>
                <a:spcAft>
                  <a:spcPts val="0"/>
                </a:spcAft>
                <a:buClr>
                  <a:srgbClr val="3C82F5"/>
                </a:buClr>
                <a:buSzTx/>
                <a:buFontTx/>
                <a:buNone/>
                <a:tabLst/>
                <a:defRPr/>
              </a:pPr>
              <a:endParaRPr kumimoji="0" lang="en-US" altLang="ja-JP" sz="2000" b="1" i="0" u="none" strike="noStrike" kern="1200" cap="none" spc="0" normalizeH="0" baseline="0" noProof="0">
                <a:ln>
                  <a:noFill/>
                </a:ln>
                <a:solidFill>
                  <a:srgbClr val="FFFFFF"/>
                </a:solidFill>
                <a:effectLst/>
                <a:uLnTx/>
                <a:uFillTx/>
                <a:latin typeface="Times New Roman" panose="02020603050405020304" pitchFamily="18" charset="0"/>
                <a:ea typeface="BIZ UDPゴシック"/>
                <a:cs typeface="Times New Roman" panose="02020603050405020304" pitchFamily="18" charset="0"/>
              </a:endParaRPr>
            </a:p>
          </p:txBody>
        </p:sp>
        <p:grpSp>
          <p:nvGrpSpPr>
            <p:cNvPr id="57" name="グループ化 118">
              <a:extLst>
                <a:ext uri="{FF2B5EF4-FFF2-40B4-BE49-F238E27FC236}">
                  <a16:creationId xmlns:a16="http://schemas.microsoft.com/office/drawing/2014/main" id="{51407A15-C8C9-490B-A59F-F5763F1F7FAE}"/>
                </a:ext>
              </a:extLst>
            </p:cNvPr>
            <p:cNvGrpSpPr>
              <a:grpSpLocks/>
            </p:cNvGrpSpPr>
            <p:nvPr/>
          </p:nvGrpSpPr>
          <p:grpSpPr>
            <a:xfrm>
              <a:off x="3779216" y="2321933"/>
              <a:ext cx="4320000" cy="4320000"/>
              <a:chOff x="4212215" y="4266217"/>
              <a:chExt cx="2267570" cy="2267571"/>
            </a:xfrm>
          </p:grpSpPr>
          <p:grpSp>
            <p:nvGrpSpPr>
              <p:cNvPr id="70" name="グループ化 131">
                <a:extLst>
                  <a:ext uri="{FF2B5EF4-FFF2-40B4-BE49-F238E27FC236}">
                    <a16:creationId xmlns:a16="http://schemas.microsoft.com/office/drawing/2014/main" id="{68882626-7200-401C-9C6B-E7570D18DEFE}"/>
                  </a:ext>
                </a:extLst>
              </p:cNvPr>
              <p:cNvGrpSpPr/>
              <p:nvPr/>
            </p:nvGrpSpPr>
            <p:grpSpPr>
              <a:xfrm>
                <a:off x="4212215" y="4266217"/>
                <a:ext cx="2267570" cy="2267571"/>
                <a:chOff x="4212215" y="4266215"/>
                <a:chExt cx="2267570" cy="2267570"/>
              </a:xfrm>
            </p:grpSpPr>
            <p:sp>
              <p:nvSpPr>
                <p:cNvPr id="84" name="楕円 145">
                  <a:extLst>
                    <a:ext uri="{FF2B5EF4-FFF2-40B4-BE49-F238E27FC236}">
                      <a16:creationId xmlns:a16="http://schemas.microsoft.com/office/drawing/2014/main" id="{2158DB97-D7DA-485D-9B93-5046275344D0}"/>
                    </a:ext>
                  </a:extLst>
                </p:cNvPr>
                <p:cNvSpPr/>
                <p:nvPr/>
              </p:nvSpPr>
              <p:spPr>
                <a:xfrm>
                  <a:off x="4212215" y="4266215"/>
                  <a:ext cx="2267570" cy="2267570"/>
                </a:xfrm>
                <a:prstGeom prst="ellipse">
                  <a:avLst/>
                </a:prstGeom>
                <a:solidFill>
                  <a:srgbClr val="E2ECFD"/>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85" name="楕円 146">
                  <a:extLst>
                    <a:ext uri="{FF2B5EF4-FFF2-40B4-BE49-F238E27FC236}">
                      <a16:creationId xmlns:a16="http://schemas.microsoft.com/office/drawing/2014/main" id="{BF0CFFCB-FF50-4EB9-AB6B-8A463A0214A7}"/>
                    </a:ext>
                  </a:extLst>
                </p:cNvPr>
                <p:cNvSpPr>
                  <a:spLocks noChangeAspect="1"/>
                </p:cNvSpPr>
                <p:nvPr/>
              </p:nvSpPr>
              <p:spPr>
                <a:xfrm>
                  <a:off x="4505109" y="4559109"/>
                  <a:ext cx="1681781" cy="1681781"/>
                </a:xfrm>
                <a:prstGeom prst="ellipse">
                  <a:avLst/>
                </a:prstGeom>
                <a:solidFill>
                  <a:srgbClr val="FFFFFF"/>
                </a:solidFill>
                <a:ln w="22225" cap="flat" cmpd="sng" algn="ctr">
                  <a:no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86" name="正方形/長方形 147">
                  <a:extLst>
                    <a:ext uri="{FF2B5EF4-FFF2-40B4-BE49-F238E27FC236}">
                      <a16:creationId xmlns:a16="http://schemas.microsoft.com/office/drawing/2014/main" id="{34ED2C8B-473C-47AE-B0C2-6BE207E77B0B}"/>
                    </a:ext>
                  </a:extLst>
                </p:cNvPr>
                <p:cNvSpPr/>
                <p:nvPr/>
              </p:nvSpPr>
              <p:spPr>
                <a:xfrm>
                  <a:off x="4986000" y="4871510"/>
                  <a:ext cx="720000" cy="235963"/>
                </a:xfrm>
                <a:prstGeom prst="rect">
                  <a:avLst/>
                </a:prstGeom>
                <a:noFill/>
                <a:ln w="19050" cap="flat" cmpd="sng" algn="ctr">
                  <a:noFill/>
                  <a:prstDash val="solid"/>
                  <a:round/>
                  <a:headEnd type="none" w="med" len="med"/>
                  <a:tailEnd type="none" w="med" len="med"/>
                </a:ln>
                <a:effectLst/>
              </p:spPr>
              <p:txBody>
                <a:bodyPr lIns="72000" tIns="36000" rIns="72000" bIns="36000" rtlCol="0" anchor="ctr">
                  <a:sp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3C82F5"/>
                      </a:solidFill>
                      <a:effectLst/>
                      <a:uLnTx/>
                      <a:uFillTx/>
                      <a:latin typeface="Times New Roman" panose="02020603050405020304" pitchFamily="18" charset="0"/>
                      <a:cs typeface="Times New Roman" panose="02020603050405020304" pitchFamily="18" charset="0"/>
                    </a:rPr>
                    <a:t>CCSPC</a:t>
                  </a:r>
                </a:p>
              </p:txBody>
            </p:sp>
          </p:grpSp>
          <p:grpSp>
            <p:nvGrpSpPr>
              <p:cNvPr id="71" name="グループ化 132">
                <a:extLst>
                  <a:ext uri="{FF2B5EF4-FFF2-40B4-BE49-F238E27FC236}">
                    <a16:creationId xmlns:a16="http://schemas.microsoft.com/office/drawing/2014/main" id="{9F94A0D7-E0A0-4BE1-9AF3-A062AB0BBF75}"/>
                  </a:ext>
                </a:extLst>
              </p:cNvPr>
              <p:cNvGrpSpPr/>
              <p:nvPr/>
            </p:nvGrpSpPr>
            <p:grpSpPr>
              <a:xfrm>
                <a:off x="4765503" y="5256000"/>
                <a:ext cx="1160994" cy="543802"/>
                <a:chOff x="4639460" y="5987429"/>
                <a:chExt cx="995371" cy="436246"/>
              </a:xfrm>
            </p:grpSpPr>
            <p:grpSp>
              <p:nvGrpSpPr>
                <p:cNvPr id="72" name="ビル｜1｜小">
                  <a:extLst>
                    <a:ext uri="{FF2B5EF4-FFF2-40B4-BE49-F238E27FC236}">
                      <a16:creationId xmlns:a16="http://schemas.microsoft.com/office/drawing/2014/main" id="{2A9F48B2-09DE-42A0-9A01-89F8BB0EF9DC}"/>
                    </a:ext>
                  </a:extLst>
                </p:cNvPr>
                <p:cNvGrpSpPr>
                  <a:grpSpLocks noChangeAspect="1"/>
                </p:cNvGrpSpPr>
                <p:nvPr/>
              </p:nvGrpSpPr>
              <p:grpSpPr bwMode="auto">
                <a:xfrm>
                  <a:off x="4639460" y="5987429"/>
                  <a:ext cx="396000" cy="396000"/>
                  <a:chOff x="685" y="967"/>
                  <a:chExt cx="692" cy="692"/>
                </a:xfrm>
              </p:grpSpPr>
              <p:sp>
                <p:nvSpPr>
                  <p:cNvPr id="82" name="Freeform 5">
                    <a:extLst>
                      <a:ext uri="{FF2B5EF4-FFF2-40B4-BE49-F238E27FC236}">
                        <a16:creationId xmlns:a16="http://schemas.microsoft.com/office/drawing/2014/main" id="{12F71347-C301-489C-9012-42D484D10131}"/>
                      </a:ext>
                    </a:extLst>
                  </p:cNvPr>
                  <p:cNvSpPr>
                    <a:spLocks/>
                  </p:cNvSpPr>
                  <p:nvPr/>
                </p:nvSpPr>
                <p:spPr bwMode="auto">
                  <a:xfrm>
                    <a:off x="756" y="999"/>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0 w 363"/>
                      <a:gd name="T19" fmla="*/ 415 h 415"/>
                      <a:gd name="T20" fmla="*/ 90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2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0" y="415"/>
                          <a:pt x="90" y="415"/>
                          <a:pt x="90" y="415"/>
                        </a:cubicBezTo>
                        <a:cubicBezTo>
                          <a:pt x="90" y="351"/>
                          <a:pt x="90" y="351"/>
                          <a:pt x="90"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4" y="0"/>
                          <a:pt x="10" y="0"/>
                        </a:cubicBezTo>
                        <a:cubicBezTo>
                          <a:pt x="352" y="0"/>
                          <a:pt x="352" y="0"/>
                          <a:pt x="352"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3" name="Freeform 6">
                    <a:extLst>
                      <a:ext uri="{FF2B5EF4-FFF2-40B4-BE49-F238E27FC236}">
                        <a16:creationId xmlns:a16="http://schemas.microsoft.com/office/drawing/2014/main" id="{6068F6A7-5D5D-49A5-B1CC-F03DB2AB176F}"/>
                      </a:ext>
                    </a:extLst>
                  </p:cNvPr>
                  <p:cNvSpPr>
                    <a:spLocks noEditPoints="1"/>
                  </p:cNvSpPr>
                  <p:nvPr/>
                </p:nvSpPr>
                <p:spPr bwMode="auto">
                  <a:xfrm>
                    <a:off x="685" y="967"/>
                    <a:ext cx="692" cy="69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73" name="ビジネスマン｜男性">
                  <a:extLst>
                    <a:ext uri="{FF2B5EF4-FFF2-40B4-BE49-F238E27FC236}">
                      <a16:creationId xmlns:a16="http://schemas.microsoft.com/office/drawing/2014/main" id="{4C4875DB-9035-4795-AF9E-1D2DB3A179EF}"/>
                    </a:ext>
                  </a:extLst>
                </p:cNvPr>
                <p:cNvGrpSpPr>
                  <a:grpSpLocks noChangeAspect="1"/>
                </p:cNvGrpSpPr>
                <p:nvPr/>
              </p:nvGrpSpPr>
              <p:grpSpPr bwMode="auto">
                <a:xfrm>
                  <a:off x="4952198" y="6046924"/>
                  <a:ext cx="324000" cy="335658"/>
                  <a:chOff x="907" y="976"/>
                  <a:chExt cx="667" cy="691"/>
                </a:xfrm>
              </p:grpSpPr>
              <p:sp>
                <p:nvSpPr>
                  <p:cNvPr id="80" name="Freeform 30">
                    <a:extLst>
                      <a:ext uri="{FF2B5EF4-FFF2-40B4-BE49-F238E27FC236}">
                        <a16:creationId xmlns:a16="http://schemas.microsoft.com/office/drawing/2014/main" id="{5BC34F14-C201-4D19-8239-647464DC4C85}"/>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1" name="Freeform 31">
                    <a:extLst>
                      <a:ext uri="{FF2B5EF4-FFF2-40B4-BE49-F238E27FC236}">
                        <a16:creationId xmlns:a16="http://schemas.microsoft.com/office/drawing/2014/main" id="{DDA7E9AD-2244-48D6-8707-8FA7359146F8}"/>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74" name="ビジネスマン｜女性">
                  <a:extLst>
                    <a:ext uri="{FF2B5EF4-FFF2-40B4-BE49-F238E27FC236}">
                      <a16:creationId xmlns:a16="http://schemas.microsoft.com/office/drawing/2014/main" id="{91833F33-FF14-49A6-A753-0CDB8F3BBC27}"/>
                    </a:ext>
                  </a:extLst>
                </p:cNvPr>
                <p:cNvGrpSpPr>
                  <a:grpSpLocks noChangeAspect="1"/>
                </p:cNvGrpSpPr>
                <p:nvPr/>
              </p:nvGrpSpPr>
              <p:grpSpPr bwMode="auto">
                <a:xfrm>
                  <a:off x="5296447" y="6055566"/>
                  <a:ext cx="288000" cy="321687"/>
                  <a:chOff x="2033" y="988"/>
                  <a:chExt cx="607" cy="678"/>
                </a:xfrm>
              </p:grpSpPr>
              <p:sp>
                <p:nvSpPr>
                  <p:cNvPr id="78" name="Freeform 10">
                    <a:extLst>
                      <a:ext uri="{FF2B5EF4-FFF2-40B4-BE49-F238E27FC236}">
                        <a16:creationId xmlns:a16="http://schemas.microsoft.com/office/drawing/2014/main" id="{30D0AD90-A58B-49BE-9942-7B39193AA382}"/>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79" name="Freeform 11">
                    <a:extLst>
                      <a:ext uri="{FF2B5EF4-FFF2-40B4-BE49-F238E27FC236}">
                        <a16:creationId xmlns:a16="http://schemas.microsoft.com/office/drawing/2014/main" id="{8B0BA959-9B8D-45ED-B606-2FB37673AE85}"/>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75" name="モバイルPC｜背面">
                  <a:extLst>
                    <a:ext uri="{FF2B5EF4-FFF2-40B4-BE49-F238E27FC236}">
                      <a16:creationId xmlns:a16="http://schemas.microsoft.com/office/drawing/2014/main" id="{81B68ED3-13E3-47A5-9680-C1A0AAAEF9F9}"/>
                    </a:ext>
                  </a:extLst>
                </p:cNvPr>
                <p:cNvGrpSpPr>
                  <a:grpSpLocks noChangeAspect="1"/>
                </p:cNvGrpSpPr>
                <p:nvPr/>
              </p:nvGrpSpPr>
              <p:grpSpPr bwMode="auto">
                <a:xfrm>
                  <a:off x="5382831" y="6239875"/>
                  <a:ext cx="252000" cy="183800"/>
                  <a:chOff x="3173" y="1115"/>
                  <a:chExt cx="739" cy="539"/>
                </a:xfrm>
              </p:grpSpPr>
              <p:sp>
                <p:nvSpPr>
                  <p:cNvPr id="76" name="Rectangle 15">
                    <a:extLst>
                      <a:ext uri="{FF2B5EF4-FFF2-40B4-BE49-F238E27FC236}">
                        <a16:creationId xmlns:a16="http://schemas.microsoft.com/office/drawing/2014/main" id="{380FEFAA-9CB6-4D76-BA52-5E3B32C6BBC9}"/>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7" name="Freeform 16">
                    <a:extLst>
                      <a:ext uri="{FF2B5EF4-FFF2-40B4-BE49-F238E27FC236}">
                        <a16:creationId xmlns:a16="http://schemas.microsoft.com/office/drawing/2014/main" id="{9DCFBBDB-32C0-4B20-9A38-FBFECE4706F1}"/>
                      </a:ext>
                    </a:extLst>
                  </p:cNvPr>
                  <p:cNvSpPr>
                    <a:spLocks noEditPoints="1"/>
                  </p:cNvSpPr>
                  <p:nvPr/>
                </p:nvSpPr>
                <p:spPr bwMode="auto">
                  <a:xfrm>
                    <a:off x="3173" y="1115"/>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grpSp>
          <p:nvGrpSpPr>
            <p:cNvPr id="58" name="グループ化 119">
              <a:extLst>
                <a:ext uri="{FF2B5EF4-FFF2-40B4-BE49-F238E27FC236}">
                  <a16:creationId xmlns:a16="http://schemas.microsoft.com/office/drawing/2014/main" id="{2647D04D-957B-47ED-8F4A-E2CD4BCB8490}"/>
                </a:ext>
              </a:extLst>
            </p:cNvPr>
            <p:cNvGrpSpPr/>
            <p:nvPr/>
          </p:nvGrpSpPr>
          <p:grpSpPr>
            <a:xfrm>
              <a:off x="4254702" y="2157413"/>
              <a:ext cx="3124514" cy="582376"/>
              <a:chOff x="4157229" y="2157413"/>
              <a:chExt cx="3124514" cy="582376"/>
            </a:xfrm>
          </p:grpSpPr>
          <p:sp>
            <p:nvSpPr>
              <p:cNvPr id="68" name="四角形: 角を丸くする 129">
                <a:extLst>
                  <a:ext uri="{FF2B5EF4-FFF2-40B4-BE49-F238E27FC236}">
                    <a16:creationId xmlns:a16="http://schemas.microsoft.com/office/drawing/2014/main" id="{57C5FBF4-01E5-4C85-8759-CAE69C2787E5}"/>
                  </a:ext>
                </a:extLst>
              </p:cNvPr>
              <p:cNvSpPr/>
              <p:nvPr/>
            </p:nvSpPr>
            <p:spPr>
              <a:xfrm>
                <a:off x="4401743" y="2235789"/>
                <a:ext cx="2880000" cy="504000"/>
              </a:xfrm>
              <a:prstGeom prst="roundRect">
                <a:avLst/>
              </a:prstGeom>
              <a:solidFill>
                <a:srgbClr val="DCA000"/>
              </a:solidFill>
              <a:ln w="22225" cap="flat" cmpd="sng" algn="ctr">
                <a:solidFill>
                  <a:srgbClr val="FFFFFF"/>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chuyên</a:t>
                </a:r>
                <a:r>
                  <a:rPr kumimoji="0" lang="en-US" altLang="ja-JP"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y </a:t>
                </a:r>
                <a:r>
                  <a:rPr kumimoji="0" lang="en-US" altLang="ja-JP"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tế</a:t>
                </a:r>
                <a:r>
                  <a:rPr kumimoji="0" lang="en-US" altLang="ja-JP"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p>
            </p:txBody>
          </p:sp>
          <p:sp>
            <p:nvSpPr>
              <p:cNvPr id="69" name="テキスト ボックス 130">
                <a:extLst>
                  <a:ext uri="{FF2B5EF4-FFF2-40B4-BE49-F238E27FC236}">
                    <a16:creationId xmlns:a16="http://schemas.microsoft.com/office/drawing/2014/main" id="{E6CE1C98-7951-4AC3-A2CC-4956546B7C13}"/>
                  </a:ext>
                </a:extLst>
              </p:cNvPr>
              <p:cNvSpPr txBox="1">
                <a:spLocks noChangeAspect="1"/>
              </p:cNvSpPr>
              <p:nvPr/>
            </p:nvSpPr>
            <p:spPr>
              <a:xfrm>
                <a:off x="4157229" y="2157413"/>
                <a:ext cx="432000" cy="432000"/>
              </a:xfrm>
              <a:prstGeom prst="roundRect">
                <a:avLst/>
              </a:prstGeom>
              <a:solidFill>
                <a:srgbClr val="FFFFFF"/>
              </a:solidFill>
              <a:ln w="22225" cap="flat" cmpd="sng" algn="ctr">
                <a:solidFill>
                  <a:srgbClr val="DCA000"/>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en-US" altLang="ja-JP" sz="2800" b="1">
                    <a:solidFill>
                      <a:srgbClr val="DCA000"/>
                    </a:solidFill>
                    <a:latin typeface="Times New Roman" panose="02020603050405020304" pitchFamily="18" charset="0"/>
                    <a:cs typeface="Times New Roman" panose="02020603050405020304" pitchFamily="18" charset="0"/>
                  </a:rPr>
                  <a:t>1</a:t>
                </a:r>
                <a:endParaRPr kumimoji="1" lang="ja-JP" altLang="en-US" sz="2800" b="1">
                  <a:solidFill>
                    <a:srgbClr val="DCA000"/>
                  </a:solidFill>
                  <a:latin typeface="Times New Roman" panose="02020603050405020304" pitchFamily="18" charset="0"/>
                  <a:cs typeface="Times New Roman" panose="02020603050405020304" pitchFamily="18" charset="0"/>
                </a:endParaRPr>
              </a:p>
            </p:txBody>
          </p:sp>
        </p:grpSp>
        <p:grpSp>
          <p:nvGrpSpPr>
            <p:cNvPr id="59" name="グループ化 120">
              <a:extLst>
                <a:ext uri="{FF2B5EF4-FFF2-40B4-BE49-F238E27FC236}">
                  <a16:creationId xmlns:a16="http://schemas.microsoft.com/office/drawing/2014/main" id="{5EC3FA63-3CA5-4298-A213-9ADF804A60A9}"/>
                </a:ext>
              </a:extLst>
            </p:cNvPr>
            <p:cNvGrpSpPr/>
            <p:nvPr/>
          </p:nvGrpSpPr>
          <p:grpSpPr>
            <a:xfrm>
              <a:off x="7495087" y="3953235"/>
              <a:ext cx="2525813" cy="1011557"/>
              <a:chOff x="7495087" y="3902376"/>
              <a:chExt cx="2525813" cy="1011557"/>
            </a:xfrm>
          </p:grpSpPr>
          <p:sp>
            <p:nvSpPr>
              <p:cNvPr id="66" name="四角形: 角を丸くする 127">
                <a:extLst>
                  <a:ext uri="{FF2B5EF4-FFF2-40B4-BE49-F238E27FC236}">
                    <a16:creationId xmlns:a16="http://schemas.microsoft.com/office/drawing/2014/main" id="{A150538F-A14A-45A3-BD23-2CA82A2EFD27}"/>
                  </a:ext>
                </a:extLst>
              </p:cNvPr>
              <p:cNvSpPr/>
              <p:nvPr/>
            </p:nvSpPr>
            <p:spPr>
              <a:xfrm>
                <a:off x="7788900"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hợp</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hỗ</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7" name="テキスト ボックス 128">
                <a:extLst>
                  <a:ext uri="{FF2B5EF4-FFF2-40B4-BE49-F238E27FC236}">
                    <a16:creationId xmlns:a16="http://schemas.microsoft.com/office/drawing/2014/main" id="{346BD99B-FE54-49F8-98DE-F16E80881BC7}"/>
                  </a:ext>
                </a:extLst>
              </p:cNvPr>
              <p:cNvSpPr txBox="1">
                <a:spLocks noChangeAspect="1"/>
              </p:cNvSpPr>
              <p:nvPr/>
            </p:nvSpPr>
            <p:spPr>
              <a:xfrm>
                <a:off x="7495087" y="390237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２</a:t>
                </a:r>
              </a:p>
            </p:txBody>
          </p:sp>
        </p:grpSp>
        <p:grpSp>
          <p:nvGrpSpPr>
            <p:cNvPr id="60" name="グループ化 121">
              <a:extLst>
                <a:ext uri="{FF2B5EF4-FFF2-40B4-BE49-F238E27FC236}">
                  <a16:creationId xmlns:a16="http://schemas.microsoft.com/office/drawing/2014/main" id="{C3DEC222-5272-452E-AB9D-34896149EAE9}"/>
                </a:ext>
              </a:extLst>
            </p:cNvPr>
            <p:cNvGrpSpPr/>
            <p:nvPr/>
          </p:nvGrpSpPr>
          <p:grpSpPr>
            <a:xfrm>
              <a:off x="4254702" y="6102136"/>
              <a:ext cx="3160514" cy="756669"/>
              <a:chOff x="4193400" y="6102136"/>
              <a:chExt cx="3160514" cy="756669"/>
            </a:xfrm>
          </p:grpSpPr>
          <p:sp>
            <p:nvSpPr>
              <p:cNvPr id="64" name="四角形: 角を丸くする 125">
                <a:extLst>
                  <a:ext uri="{FF2B5EF4-FFF2-40B4-BE49-F238E27FC236}">
                    <a16:creationId xmlns:a16="http://schemas.microsoft.com/office/drawing/2014/main" id="{FD3A6931-43E3-4CA2-96A1-A69D14BE4B73}"/>
                  </a:ext>
                </a:extLst>
              </p:cNvPr>
              <p:cNvSpPr/>
              <p:nvPr/>
            </p:nvSpPr>
            <p:spPr>
              <a:xfrm>
                <a:off x="4401914" y="6210805"/>
                <a:ext cx="2952000" cy="648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wrap="square" lIns="252000" tIns="72000" rIns="72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khoẻ</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ở NCT</a:t>
                </a:r>
              </a:p>
            </p:txBody>
          </p:sp>
          <p:sp>
            <p:nvSpPr>
              <p:cNvPr id="65" name="テキスト ボックス 126">
                <a:extLst>
                  <a:ext uri="{FF2B5EF4-FFF2-40B4-BE49-F238E27FC236}">
                    <a16:creationId xmlns:a16="http://schemas.microsoft.com/office/drawing/2014/main" id="{E19CA403-DC49-4100-860B-DA1322A0CB94}"/>
                  </a:ext>
                </a:extLst>
              </p:cNvPr>
              <p:cNvSpPr txBox="1">
                <a:spLocks noChangeAspect="1"/>
              </p:cNvSpPr>
              <p:nvPr/>
            </p:nvSpPr>
            <p:spPr>
              <a:xfrm>
                <a:off x="4193400" y="610213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３</a:t>
                </a:r>
              </a:p>
            </p:txBody>
          </p:sp>
        </p:grpSp>
        <p:grpSp>
          <p:nvGrpSpPr>
            <p:cNvPr id="61" name="グループ化 122">
              <a:extLst>
                <a:ext uri="{FF2B5EF4-FFF2-40B4-BE49-F238E27FC236}">
                  <a16:creationId xmlns:a16="http://schemas.microsoft.com/office/drawing/2014/main" id="{27CB36E3-DC00-4254-9A31-E337CB3834D3}"/>
                </a:ext>
              </a:extLst>
            </p:cNvPr>
            <p:cNvGrpSpPr/>
            <p:nvPr/>
          </p:nvGrpSpPr>
          <p:grpSpPr>
            <a:xfrm>
              <a:off x="1704723" y="3999075"/>
              <a:ext cx="2439485" cy="965717"/>
              <a:chOff x="1704723" y="3948216"/>
              <a:chExt cx="2439485" cy="965717"/>
            </a:xfrm>
          </p:grpSpPr>
          <p:sp>
            <p:nvSpPr>
              <p:cNvPr id="62" name="四角形: 角を丸くする 123">
                <a:extLst>
                  <a:ext uri="{FF2B5EF4-FFF2-40B4-BE49-F238E27FC236}">
                    <a16:creationId xmlns:a16="http://schemas.microsoft.com/office/drawing/2014/main" id="{81C91758-DEAD-4B3C-A7D9-5D51C3C4A882}"/>
                  </a:ext>
                </a:extLst>
              </p:cNvPr>
              <p:cNvSpPr/>
              <p:nvPr/>
            </p:nvSpPr>
            <p:spPr>
              <a:xfrm>
                <a:off x="1912208"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cơ</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sở</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liệu</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tin y khoa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NCT</a:t>
                </a:r>
              </a:p>
            </p:txBody>
          </p:sp>
          <p:sp>
            <p:nvSpPr>
              <p:cNvPr id="63" name="テキスト ボックス 124">
                <a:extLst>
                  <a:ext uri="{FF2B5EF4-FFF2-40B4-BE49-F238E27FC236}">
                    <a16:creationId xmlns:a16="http://schemas.microsoft.com/office/drawing/2014/main" id="{8A6BF393-1FB5-48C2-833E-4605FA9B14A0}"/>
                  </a:ext>
                </a:extLst>
              </p:cNvPr>
              <p:cNvSpPr txBox="1">
                <a:spLocks noChangeAspect="1"/>
              </p:cNvSpPr>
              <p:nvPr/>
            </p:nvSpPr>
            <p:spPr>
              <a:xfrm>
                <a:off x="170472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４</a:t>
                </a:r>
              </a:p>
            </p:txBody>
          </p:sp>
        </p:grpSp>
      </p:grpSp>
    </p:spTree>
    <p:extLst>
      <p:ext uri="{BB962C8B-B14F-4D97-AF65-F5344CB8AC3E}">
        <p14:creationId xmlns:p14="http://schemas.microsoft.com/office/powerpoint/2010/main" val="292066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D8FF4A-B966-4645-A8A4-2A8420A362A2}"/>
              </a:ext>
            </a:extLst>
          </p:cNvPr>
          <p:cNvSpPr>
            <a:spLocks noGrp="1"/>
          </p:cNvSpPr>
          <p:nvPr>
            <p:ph type="body" sz="quarter" idx="11"/>
          </p:nvPr>
        </p:nvSpPr>
        <p:spPr>
          <a:xfrm>
            <a:off x="791794" y="1012207"/>
            <a:ext cx="11880000" cy="609398"/>
          </a:xfrm>
        </p:spPr>
        <p:txBody>
          <a:bodyPr/>
          <a:lstStyle/>
          <a:p>
            <a:pPr marR="0" lvl="0" defTabSz="912388" eaLnBrk="1" fontAlgn="ctr" latinLnBrk="0" hangingPunct="1">
              <a:spcBef>
                <a:spcPts val="0"/>
              </a:spcBef>
              <a:spcAft>
                <a:spcPts val="0"/>
              </a:spcAft>
              <a:buClrTx/>
              <a:buSzTx/>
              <a:tabLst/>
              <a:defRPr/>
            </a:pP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hợp</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hỗ</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endPar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21ED9B5D-B289-4D28-AD20-5ECC3D5362DE}"/>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30" name="グループ化 64">
            <a:extLst>
              <a:ext uri="{FF2B5EF4-FFF2-40B4-BE49-F238E27FC236}">
                <a16:creationId xmlns:a16="http://schemas.microsoft.com/office/drawing/2014/main" id="{0A6FFBF1-F403-4D99-829D-C96375417111}"/>
              </a:ext>
            </a:extLst>
          </p:cNvPr>
          <p:cNvGrpSpPr/>
          <p:nvPr/>
        </p:nvGrpSpPr>
        <p:grpSpPr>
          <a:xfrm>
            <a:off x="8013700" y="2545492"/>
            <a:ext cx="1231900" cy="1569308"/>
            <a:chOff x="7899400" y="2471352"/>
            <a:chExt cx="1145746" cy="1145746"/>
          </a:xfrm>
        </p:grpSpPr>
        <p:cxnSp>
          <p:nvCxnSpPr>
            <p:cNvPr id="31" name="直線コネクタ 62">
              <a:extLst>
                <a:ext uri="{FF2B5EF4-FFF2-40B4-BE49-F238E27FC236}">
                  <a16:creationId xmlns:a16="http://schemas.microsoft.com/office/drawing/2014/main" id="{8D734A59-D98D-414F-A38A-77F9916DAFF5}"/>
                </a:ext>
              </a:extLst>
            </p:cNvPr>
            <p:cNvCxnSpPr>
              <a:cxnSpLocks/>
            </p:cNvCxnSpPr>
            <p:nvPr/>
          </p:nvCxnSpPr>
          <p:spPr>
            <a:xfrm>
              <a:off x="7899400" y="2471352"/>
              <a:ext cx="1145746" cy="0"/>
            </a:xfrm>
            <a:prstGeom prst="line">
              <a:avLst/>
            </a:prstGeom>
            <a:ln w="1270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63">
              <a:extLst>
                <a:ext uri="{FF2B5EF4-FFF2-40B4-BE49-F238E27FC236}">
                  <a16:creationId xmlns:a16="http://schemas.microsoft.com/office/drawing/2014/main" id="{812FF46E-F3AF-4E82-B9A9-C4AAC14C0ACA}"/>
                </a:ext>
              </a:extLst>
            </p:cNvPr>
            <p:cNvCxnSpPr>
              <a:cxnSpLocks/>
            </p:cNvCxnSpPr>
            <p:nvPr/>
          </p:nvCxnSpPr>
          <p:spPr>
            <a:xfrm rot="16200000">
              <a:off x="7326527" y="3044225"/>
              <a:ext cx="1145746" cy="0"/>
            </a:xfrm>
            <a:prstGeom prst="line">
              <a:avLst/>
            </a:prstGeom>
            <a:ln w="12700" cap="rnd"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 name="グループ化 29">
            <a:extLst>
              <a:ext uri="{FF2B5EF4-FFF2-40B4-BE49-F238E27FC236}">
                <a16:creationId xmlns:a16="http://schemas.microsoft.com/office/drawing/2014/main" id="{52A5DC27-5D73-4703-AB68-A2303D35BD24}"/>
              </a:ext>
            </a:extLst>
          </p:cNvPr>
          <p:cNvGrpSpPr/>
          <p:nvPr/>
        </p:nvGrpSpPr>
        <p:grpSpPr>
          <a:xfrm>
            <a:off x="398598" y="2138734"/>
            <a:ext cx="8316177" cy="4701392"/>
            <a:chOff x="1704723" y="2157413"/>
            <a:chExt cx="8316177" cy="4701392"/>
          </a:xfrm>
        </p:grpSpPr>
        <p:sp>
          <p:nvSpPr>
            <p:cNvPr id="34" name="Rectangle 13">
              <a:extLst>
                <a:ext uri="{FF2B5EF4-FFF2-40B4-BE49-F238E27FC236}">
                  <a16:creationId xmlns:a16="http://schemas.microsoft.com/office/drawing/2014/main" id="{58CA2761-F5DE-411A-B2BA-EA71D6669550}"/>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marL="0" marR="0" lvl="0" indent="0" algn="ctr" defTabSz="457200" rtl="0" eaLnBrk="1" fontAlgn="base" latinLnBrk="0" hangingPunct="1">
                <a:lnSpc>
                  <a:spcPct val="110000"/>
                </a:lnSpc>
                <a:spcBef>
                  <a:spcPts val="0"/>
                </a:spcBef>
                <a:spcAft>
                  <a:spcPts val="0"/>
                </a:spcAft>
                <a:buClr>
                  <a:srgbClr val="3C82F5"/>
                </a:buClr>
                <a:buSzTx/>
                <a:buFontTx/>
                <a:buNone/>
                <a:tabLst/>
                <a:defRPr/>
              </a:pPr>
              <a:endParaRPr kumimoji="0" lang="en-US" altLang="ja-JP" sz="2000" b="1" i="0" u="none" strike="noStrike" kern="1200" cap="none" spc="0" normalizeH="0" baseline="0" noProof="0">
                <a:ln>
                  <a:noFill/>
                </a:ln>
                <a:solidFill>
                  <a:srgbClr val="FFFFFF"/>
                </a:solidFill>
                <a:effectLst/>
                <a:uLnTx/>
                <a:uFillTx/>
                <a:latin typeface="Times New Roman" panose="02020603050405020304" pitchFamily="18" charset="0"/>
                <a:ea typeface="BIZ UDPゴシック"/>
                <a:cs typeface="Times New Roman" panose="02020603050405020304" pitchFamily="18" charset="0"/>
              </a:endParaRPr>
            </a:p>
          </p:txBody>
        </p:sp>
        <p:grpSp>
          <p:nvGrpSpPr>
            <p:cNvPr id="35" name="グループ化 31">
              <a:extLst>
                <a:ext uri="{FF2B5EF4-FFF2-40B4-BE49-F238E27FC236}">
                  <a16:creationId xmlns:a16="http://schemas.microsoft.com/office/drawing/2014/main" id="{81DEA08C-1245-455C-87D1-37E8D8D9BACC}"/>
                </a:ext>
              </a:extLst>
            </p:cNvPr>
            <p:cNvGrpSpPr>
              <a:grpSpLocks/>
            </p:cNvGrpSpPr>
            <p:nvPr/>
          </p:nvGrpSpPr>
          <p:grpSpPr>
            <a:xfrm>
              <a:off x="3779216" y="2321933"/>
              <a:ext cx="4320000" cy="4320000"/>
              <a:chOff x="4212215" y="4266217"/>
              <a:chExt cx="2267570" cy="2267571"/>
            </a:xfrm>
          </p:grpSpPr>
          <p:grpSp>
            <p:nvGrpSpPr>
              <p:cNvPr id="48" name="グループ化 44">
                <a:extLst>
                  <a:ext uri="{FF2B5EF4-FFF2-40B4-BE49-F238E27FC236}">
                    <a16:creationId xmlns:a16="http://schemas.microsoft.com/office/drawing/2014/main" id="{A6D58F82-66C6-43A7-BC68-A63B73488854}"/>
                  </a:ext>
                </a:extLst>
              </p:cNvPr>
              <p:cNvGrpSpPr/>
              <p:nvPr/>
            </p:nvGrpSpPr>
            <p:grpSpPr>
              <a:xfrm>
                <a:off x="4212215" y="4266217"/>
                <a:ext cx="2267570" cy="2267571"/>
                <a:chOff x="4212215" y="4266215"/>
                <a:chExt cx="2267570" cy="2267570"/>
              </a:xfrm>
            </p:grpSpPr>
            <p:sp>
              <p:nvSpPr>
                <p:cNvPr id="62" name="楕円 58">
                  <a:extLst>
                    <a:ext uri="{FF2B5EF4-FFF2-40B4-BE49-F238E27FC236}">
                      <a16:creationId xmlns:a16="http://schemas.microsoft.com/office/drawing/2014/main" id="{60902A27-2766-407D-8EB9-1FA4E5CD69FC}"/>
                    </a:ext>
                  </a:extLst>
                </p:cNvPr>
                <p:cNvSpPr/>
                <p:nvPr/>
              </p:nvSpPr>
              <p:spPr>
                <a:xfrm>
                  <a:off x="4212215" y="4266215"/>
                  <a:ext cx="2267570" cy="2267570"/>
                </a:xfrm>
                <a:prstGeom prst="ellipse">
                  <a:avLst/>
                </a:prstGeom>
                <a:solidFill>
                  <a:srgbClr val="E2ECFD"/>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63" name="楕円 59">
                  <a:extLst>
                    <a:ext uri="{FF2B5EF4-FFF2-40B4-BE49-F238E27FC236}">
                      <a16:creationId xmlns:a16="http://schemas.microsoft.com/office/drawing/2014/main" id="{70C5DC27-E03E-4DB7-A1E1-977FF12603AC}"/>
                    </a:ext>
                  </a:extLst>
                </p:cNvPr>
                <p:cNvSpPr>
                  <a:spLocks noChangeAspect="1"/>
                </p:cNvSpPr>
                <p:nvPr/>
              </p:nvSpPr>
              <p:spPr>
                <a:xfrm>
                  <a:off x="4505109" y="4559109"/>
                  <a:ext cx="1681781" cy="1681781"/>
                </a:xfrm>
                <a:prstGeom prst="ellipse">
                  <a:avLst/>
                </a:prstGeom>
                <a:solidFill>
                  <a:srgbClr val="FFFFFF"/>
                </a:solidFill>
                <a:ln w="22225" cap="flat" cmpd="sng" algn="ctr">
                  <a:no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64" name="正方形/長方形 60">
                  <a:extLst>
                    <a:ext uri="{FF2B5EF4-FFF2-40B4-BE49-F238E27FC236}">
                      <a16:creationId xmlns:a16="http://schemas.microsoft.com/office/drawing/2014/main" id="{55817E98-3EB5-4D9C-BC4F-87F12A8153B9}"/>
                    </a:ext>
                  </a:extLst>
                </p:cNvPr>
                <p:cNvSpPr/>
                <p:nvPr/>
              </p:nvSpPr>
              <p:spPr>
                <a:xfrm>
                  <a:off x="4986000" y="4871510"/>
                  <a:ext cx="720000" cy="235963"/>
                </a:xfrm>
                <a:prstGeom prst="rect">
                  <a:avLst/>
                </a:prstGeom>
                <a:noFill/>
                <a:ln w="19050" cap="flat" cmpd="sng" algn="ctr">
                  <a:noFill/>
                  <a:prstDash val="solid"/>
                  <a:round/>
                  <a:headEnd type="none" w="med" len="med"/>
                  <a:tailEnd type="none" w="med" len="med"/>
                </a:ln>
                <a:effectLst/>
              </p:spPr>
              <p:txBody>
                <a:bodyPr lIns="72000" tIns="36000" rIns="72000" bIns="36000" rtlCol="0" anchor="ctr">
                  <a:sp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3C82F5"/>
                      </a:solidFill>
                      <a:effectLst/>
                      <a:uLnTx/>
                      <a:uFillTx/>
                      <a:latin typeface="Times New Roman" panose="02020603050405020304" pitchFamily="18" charset="0"/>
                      <a:cs typeface="Times New Roman" panose="02020603050405020304" pitchFamily="18" charset="0"/>
                    </a:rPr>
                    <a:t>CCSPC</a:t>
                  </a:r>
                </a:p>
              </p:txBody>
            </p:sp>
          </p:grpSp>
          <p:grpSp>
            <p:nvGrpSpPr>
              <p:cNvPr id="49" name="グループ化 45">
                <a:extLst>
                  <a:ext uri="{FF2B5EF4-FFF2-40B4-BE49-F238E27FC236}">
                    <a16:creationId xmlns:a16="http://schemas.microsoft.com/office/drawing/2014/main" id="{AC502577-DA13-4101-BF5F-42A280342F94}"/>
                  </a:ext>
                </a:extLst>
              </p:cNvPr>
              <p:cNvGrpSpPr/>
              <p:nvPr/>
            </p:nvGrpSpPr>
            <p:grpSpPr>
              <a:xfrm>
                <a:off x="4765503" y="5256000"/>
                <a:ext cx="1160994" cy="543802"/>
                <a:chOff x="4639460" y="5987429"/>
                <a:chExt cx="995371" cy="436246"/>
              </a:xfrm>
            </p:grpSpPr>
            <p:grpSp>
              <p:nvGrpSpPr>
                <p:cNvPr id="50" name="ビル｜1｜小">
                  <a:extLst>
                    <a:ext uri="{FF2B5EF4-FFF2-40B4-BE49-F238E27FC236}">
                      <a16:creationId xmlns:a16="http://schemas.microsoft.com/office/drawing/2014/main" id="{CD6C3B3A-7B33-40F9-8941-7BA294C91AFB}"/>
                    </a:ext>
                  </a:extLst>
                </p:cNvPr>
                <p:cNvGrpSpPr>
                  <a:grpSpLocks noChangeAspect="1"/>
                </p:cNvGrpSpPr>
                <p:nvPr/>
              </p:nvGrpSpPr>
              <p:grpSpPr bwMode="auto">
                <a:xfrm>
                  <a:off x="4639460" y="5987429"/>
                  <a:ext cx="396000" cy="396000"/>
                  <a:chOff x="685" y="967"/>
                  <a:chExt cx="692" cy="692"/>
                </a:xfrm>
              </p:grpSpPr>
              <p:sp>
                <p:nvSpPr>
                  <p:cNvPr id="60" name="Freeform 5">
                    <a:extLst>
                      <a:ext uri="{FF2B5EF4-FFF2-40B4-BE49-F238E27FC236}">
                        <a16:creationId xmlns:a16="http://schemas.microsoft.com/office/drawing/2014/main" id="{D31A306E-CAF7-472C-8482-D87B6EED0AB3}"/>
                      </a:ext>
                    </a:extLst>
                  </p:cNvPr>
                  <p:cNvSpPr>
                    <a:spLocks/>
                  </p:cNvSpPr>
                  <p:nvPr/>
                </p:nvSpPr>
                <p:spPr bwMode="auto">
                  <a:xfrm>
                    <a:off x="756" y="999"/>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0 w 363"/>
                      <a:gd name="T19" fmla="*/ 415 h 415"/>
                      <a:gd name="T20" fmla="*/ 90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2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0" y="415"/>
                          <a:pt x="90" y="415"/>
                          <a:pt x="90" y="415"/>
                        </a:cubicBezTo>
                        <a:cubicBezTo>
                          <a:pt x="90" y="351"/>
                          <a:pt x="90" y="351"/>
                          <a:pt x="90"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4" y="0"/>
                          <a:pt x="10" y="0"/>
                        </a:cubicBezTo>
                        <a:cubicBezTo>
                          <a:pt x="352" y="0"/>
                          <a:pt x="352" y="0"/>
                          <a:pt x="352"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1" name="Freeform 6">
                    <a:extLst>
                      <a:ext uri="{FF2B5EF4-FFF2-40B4-BE49-F238E27FC236}">
                        <a16:creationId xmlns:a16="http://schemas.microsoft.com/office/drawing/2014/main" id="{9D4F130B-471C-48BD-BE29-8A57F9B133D0}"/>
                      </a:ext>
                    </a:extLst>
                  </p:cNvPr>
                  <p:cNvSpPr>
                    <a:spLocks noEditPoints="1"/>
                  </p:cNvSpPr>
                  <p:nvPr/>
                </p:nvSpPr>
                <p:spPr bwMode="auto">
                  <a:xfrm>
                    <a:off x="685" y="967"/>
                    <a:ext cx="692" cy="69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51" name="ビジネスマン｜男性">
                  <a:extLst>
                    <a:ext uri="{FF2B5EF4-FFF2-40B4-BE49-F238E27FC236}">
                      <a16:creationId xmlns:a16="http://schemas.microsoft.com/office/drawing/2014/main" id="{E78A025A-65DB-4AF4-8B53-CDA4F0E7709A}"/>
                    </a:ext>
                  </a:extLst>
                </p:cNvPr>
                <p:cNvGrpSpPr>
                  <a:grpSpLocks noChangeAspect="1"/>
                </p:cNvGrpSpPr>
                <p:nvPr/>
              </p:nvGrpSpPr>
              <p:grpSpPr bwMode="auto">
                <a:xfrm>
                  <a:off x="4952198" y="6046924"/>
                  <a:ext cx="324000" cy="335658"/>
                  <a:chOff x="907" y="976"/>
                  <a:chExt cx="667" cy="691"/>
                </a:xfrm>
              </p:grpSpPr>
              <p:sp>
                <p:nvSpPr>
                  <p:cNvPr id="58" name="Freeform 30">
                    <a:extLst>
                      <a:ext uri="{FF2B5EF4-FFF2-40B4-BE49-F238E27FC236}">
                        <a16:creationId xmlns:a16="http://schemas.microsoft.com/office/drawing/2014/main" id="{786AF0C2-4EFD-4D75-A6B0-739BBA97C4AC}"/>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9" name="Freeform 31">
                    <a:extLst>
                      <a:ext uri="{FF2B5EF4-FFF2-40B4-BE49-F238E27FC236}">
                        <a16:creationId xmlns:a16="http://schemas.microsoft.com/office/drawing/2014/main" id="{55599713-E292-4C4A-A370-4A7F27A57BAA}"/>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52" name="ビジネスマン｜女性">
                  <a:extLst>
                    <a:ext uri="{FF2B5EF4-FFF2-40B4-BE49-F238E27FC236}">
                      <a16:creationId xmlns:a16="http://schemas.microsoft.com/office/drawing/2014/main" id="{03109262-AEA6-493F-A63A-E47D6EAA5112}"/>
                    </a:ext>
                  </a:extLst>
                </p:cNvPr>
                <p:cNvGrpSpPr>
                  <a:grpSpLocks noChangeAspect="1"/>
                </p:cNvGrpSpPr>
                <p:nvPr/>
              </p:nvGrpSpPr>
              <p:grpSpPr bwMode="auto">
                <a:xfrm>
                  <a:off x="5296447" y="6055566"/>
                  <a:ext cx="288000" cy="321687"/>
                  <a:chOff x="2033" y="988"/>
                  <a:chExt cx="607" cy="678"/>
                </a:xfrm>
              </p:grpSpPr>
              <p:sp>
                <p:nvSpPr>
                  <p:cNvPr id="56" name="Freeform 10">
                    <a:extLst>
                      <a:ext uri="{FF2B5EF4-FFF2-40B4-BE49-F238E27FC236}">
                        <a16:creationId xmlns:a16="http://schemas.microsoft.com/office/drawing/2014/main" id="{06958C83-4E54-43E9-9208-E922B37642B4}"/>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7" name="Freeform 11">
                    <a:extLst>
                      <a:ext uri="{FF2B5EF4-FFF2-40B4-BE49-F238E27FC236}">
                        <a16:creationId xmlns:a16="http://schemas.microsoft.com/office/drawing/2014/main" id="{74626685-2EFA-4B51-AA9D-7F263E680C26}"/>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53" name="モバイルPC｜背面">
                  <a:extLst>
                    <a:ext uri="{FF2B5EF4-FFF2-40B4-BE49-F238E27FC236}">
                      <a16:creationId xmlns:a16="http://schemas.microsoft.com/office/drawing/2014/main" id="{31371589-F13B-47BA-88AF-CAF4C75A96F3}"/>
                    </a:ext>
                  </a:extLst>
                </p:cNvPr>
                <p:cNvGrpSpPr>
                  <a:grpSpLocks noChangeAspect="1"/>
                </p:cNvGrpSpPr>
                <p:nvPr/>
              </p:nvGrpSpPr>
              <p:grpSpPr bwMode="auto">
                <a:xfrm>
                  <a:off x="5382831" y="6239875"/>
                  <a:ext cx="252000" cy="183800"/>
                  <a:chOff x="3173" y="1115"/>
                  <a:chExt cx="739" cy="539"/>
                </a:xfrm>
              </p:grpSpPr>
              <p:sp>
                <p:nvSpPr>
                  <p:cNvPr id="54" name="Rectangle 15">
                    <a:extLst>
                      <a:ext uri="{FF2B5EF4-FFF2-40B4-BE49-F238E27FC236}">
                        <a16:creationId xmlns:a16="http://schemas.microsoft.com/office/drawing/2014/main" id="{9497A2F7-176D-480D-8E62-93D6EEE572E7}"/>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5" name="Freeform 16">
                    <a:extLst>
                      <a:ext uri="{FF2B5EF4-FFF2-40B4-BE49-F238E27FC236}">
                        <a16:creationId xmlns:a16="http://schemas.microsoft.com/office/drawing/2014/main" id="{BF8D35CA-C56D-4407-A261-992885C2D448}"/>
                      </a:ext>
                    </a:extLst>
                  </p:cNvPr>
                  <p:cNvSpPr>
                    <a:spLocks noEditPoints="1"/>
                  </p:cNvSpPr>
                  <p:nvPr/>
                </p:nvSpPr>
                <p:spPr bwMode="auto">
                  <a:xfrm>
                    <a:off x="3173" y="1115"/>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grpSp>
          <p:nvGrpSpPr>
            <p:cNvPr id="36" name="グループ化 32">
              <a:extLst>
                <a:ext uri="{FF2B5EF4-FFF2-40B4-BE49-F238E27FC236}">
                  <a16:creationId xmlns:a16="http://schemas.microsoft.com/office/drawing/2014/main" id="{46795C91-0E36-4103-A10B-BF5364A7BE76}"/>
                </a:ext>
              </a:extLst>
            </p:cNvPr>
            <p:cNvGrpSpPr/>
            <p:nvPr/>
          </p:nvGrpSpPr>
          <p:grpSpPr>
            <a:xfrm>
              <a:off x="4254702" y="2157413"/>
              <a:ext cx="3160235" cy="562771"/>
              <a:chOff x="4157229" y="2157413"/>
              <a:chExt cx="3160235" cy="562771"/>
            </a:xfrm>
          </p:grpSpPr>
          <p:sp>
            <p:nvSpPr>
              <p:cNvPr id="46" name="四角形: 角を丸くする 42">
                <a:extLst>
                  <a:ext uri="{FF2B5EF4-FFF2-40B4-BE49-F238E27FC236}">
                    <a16:creationId xmlns:a16="http://schemas.microsoft.com/office/drawing/2014/main" id="{0BB5D50F-3B95-40F7-8673-C6FD31CB90AF}"/>
                  </a:ext>
                </a:extLst>
              </p:cNvPr>
              <p:cNvSpPr/>
              <p:nvPr/>
            </p:nvSpPr>
            <p:spPr>
              <a:xfrm>
                <a:off x="4437464" y="2216184"/>
                <a:ext cx="2880000" cy="50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lang="en-US" altLang="ja-JP" b="1" kern="0" dirty="0" err="1">
                    <a:latin typeface="Times New Roman" panose="02020603050405020304" pitchFamily="18" charset="0"/>
                    <a:cs typeface="Times New Roman" panose="02020603050405020304" pitchFamily="18" charset="0"/>
                  </a:rPr>
                  <a:t>Chức</a:t>
                </a:r>
                <a:r>
                  <a:rPr lang="en-US" altLang="ja-JP" b="1" kern="0" dirty="0">
                    <a:latin typeface="Times New Roman" panose="02020603050405020304" pitchFamily="18" charset="0"/>
                    <a:cs typeface="Times New Roman" panose="02020603050405020304" pitchFamily="18" charset="0"/>
                  </a:rPr>
                  <a:t> năng </a:t>
                </a:r>
                <a:r>
                  <a:rPr lang="en-US" altLang="ja-JP" b="1" kern="0" dirty="0" err="1">
                    <a:latin typeface="Times New Roman" panose="02020603050405020304" pitchFamily="18" charset="0"/>
                    <a:cs typeface="Times New Roman" panose="02020603050405020304" pitchFamily="18" charset="0"/>
                  </a:rPr>
                  <a:t>chuyên</a:t>
                </a:r>
                <a:r>
                  <a:rPr lang="en-US" altLang="ja-JP" b="1" kern="0" dirty="0">
                    <a:latin typeface="Times New Roman" panose="02020603050405020304" pitchFamily="18" charset="0"/>
                    <a:cs typeface="Times New Roman" panose="02020603050405020304" pitchFamily="18" charset="0"/>
                  </a:rPr>
                  <a:t> </a:t>
                </a:r>
                <a:r>
                  <a:rPr lang="en-US" altLang="ja-JP" b="1" kern="0" dirty="0" err="1">
                    <a:latin typeface="Times New Roman" panose="02020603050405020304" pitchFamily="18" charset="0"/>
                    <a:cs typeface="Times New Roman" panose="02020603050405020304" pitchFamily="18" charset="0"/>
                  </a:rPr>
                  <a:t>về</a:t>
                </a:r>
                <a:r>
                  <a:rPr lang="en-US" altLang="ja-JP" b="1" kern="0" dirty="0">
                    <a:latin typeface="Times New Roman" panose="02020603050405020304" pitchFamily="18" charset="0"/>
                    <a:cs typeface="Times New Roman" panose="02020603050405020304" pitchFamily="18" charset="0"/>
                  </a:rPr>
                  <a:t> y </a:t>
                </a:r>
                <a:r>
                  <a:rPr lang="en-US" altLang="ja-JP" b="1" kern="0" dirty="0" err="1">
                    <a:latin typeface="Times New Roman" panose="02020603050405020304" pitchFamily="18" charset="0"/>
                    <a:cs typeface="Times New Roman" panose="02020603050405020304" pitchFamily="18" charset="0"/>
                  </a:rPr>
                  <a:t>tế</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7" name="テキスト ボックス 43">
                <a:extLst>
                  <a:ext uri="{FF2B5EF4-FFF2-40B4-BE49-F238E27FC236}">
                    <a16:creationId xmlns:a16="http://schemas.microsoft.com/office/drawing/2014/main" id="{672882BE-F6D7-452A-9AC3-332670CD6E12}"/>
                  </a:ext>
                </a:extLst>
              </p:cNvPr>
              <p:cNvSpPr txBox="1">
                <a:spLocks noChangeAspect="1"/>
              </p:cNvSpPr>
              <p:nvPr/>
            </p:nvSpPr>
            <p:spPr>
              <a:xfrm>
                <a:off x="4157229" y="2157413"/>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en-US" altLang="ja-JP" sz="2800" b="1">
                    <a:solidFill>
                      <a:srgbClr val="3C82F5"/>
                    </a:solidFill>
                    <a:latin typeface="Times New Roman" panose="02020603050405020304" pitchFamily="18" charset="0"/>
                    <a:cs typeface="Times New Roman" panose="02020603050405020304" pitchFamily="18" charset="0"/>
                  </a:rPr>
                  <a:t>1</a:t>
                </a:r>
                <a:endParaRPr kumimoji="1" lang="ja-JP" altLang="en-US" sz="2800" b="1">
                  <a:solidFill>
                    <a:srgbClr val="3C82F5"/>
                  </a:solidFill>
                  <a:latin typeface="Times New Roman" panose="02020603050405020304" pitchFamily="18" charset="0"/>
                  <a:cs typeface="Times New Roman" panose="02020603050405020304" pitchFamily="18" charset="0"/>
                </a:endParaRPr>
              </a:p>
            </p:txBody>
          </p:sp>
        </p:grpSp>
        <p:grpSp>
          <p:nvGrpSpPr>
            <p:cNvPr id="37" name="グループ化 33">
              <a:extLst>
                <a:ext uri="{FF2B5EF4-FFF2-40B4-BE49-F238E27FC236}">
                  <a16:creationId xmlns:a16="http://schemas.microsoft.com/office/drawing/2014/main" id="{CCBCDD10-2C2D-4612-AC08-7BCACB392909}"/>
                </a:ext>
              </a:extLst>
            </p:cNvPr>
            <p:cNvGrpSpPr/>
            <p:nvPr/>
          </p:nvGrpSpPr>
          <p:grpSpPr>
            <a:xfrm>
              <a:off x="7587563" y="3999075"/>
              <a:ext cx="2433337" cy="965717"/>
              <a:chOff x="7587563" y="3948216"/>
              <a:chExt cx="2433337" cy="965717"/>
            </a:xfrm>
          </p:grpSpPr>
          <p:sp>
            <p:nvSpPr>
              <p:cNvPr id="44" name="四角形: 角を丸くする 40">
                <a:extLst>
                  <a:ext uri="{FF2B5EF4-FFF2-40B4-BE49-F238E27FC236}">
                    <a16:creationId xmlns:a16="http://schemas.microsoft.com/office/drawing/2014/main" id="{AA9015EF-B04F-42E3-A154-068469C04CA2}"/>
                  </a:ext>
                </a:extLst>
              </p:cNvPr>
              <p:cNvSpPr/>
              <p:nvPr/>
            </p:nvSpPr>
            <p:spPr>
              <a:xfrm>
                <a:off x="7788900" y="4049933"/>
                <a:ext cx="2232000" cy="864000"/>
              </a:xfrm>
              <a:prstGeom prst="roundRect">
                <a:avLst/>
              </a:prstGeom>
              <a:solidFill>
                <a:srgbClr val="DCA000"/>
              </a:solidFill>
              <a:ln w="22225" cap="flat" cmpd="sng" algn="ctr">
                <a:solidFill>
                  <a:srgbClr val="FFFFFF"/>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hợp</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hỗ</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5" name="テキスト ボックス 41">
                <a:extLst>
                  <a:ext uri="{FF2B5EF4-FFF2-40B4-BE49-F238E27FC236}">
                    <a16:creationId xmlns:a16="http://schemas.microsoft.com/office/drawing/2014/main" id="{4DEB54B8-CA95-4269-96A3-ECDB0924B503}"/>
                  </a:ext>
                </a:extLst>
              </p:cNvPr>
              <p:cNvSpPr txBox="1">
                <a:spLocks noChangeAspect="1"/>
              </p:cNvSpPr>
              <p:nvPr/>
            </p:nvSpPr>
            <p:spPr>
              <a:xfrm>
                <a:off x="7587563" y="3948216"/>
                <a:ext cx="432000" cy="432000"/>
              </a:xfrm>
              <a:prstGeom prst="roundRect">
                <a:avLst/>
              </a:prstGeom>
              <a:solidFill>
                <a:srgbClr val="FFFFFF"/>
              </a:solidFill>
              <a:ln w="22225" cap="flat" cmpd="sng" algn="ctr">
                <a:solidFill>
                  <a:srgbClr val="DCA000"/>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DCA000"/>
                    </a:solidFill>
                    <a:latin typeface="Times New Roman" panose="02020603050405020304" pitchFamily="18" charset="0"/>
                    <a:cs typeface="Times New Roman" panose="02020603050405020304" pitchFamily="18" charset="0"/>
                  </a:rPr>
                  <a:t>２</a:t>
                </a:r>
              </a:p>
            </p:txBody>
          </p:sp>
        </p:grpSp>
        <p:grpSp>
          <p:nvGrpSpPr>
            <p:cNvPr id="38" name="グループ化 34">
              <a:extLst>
                <a:ext uri="{FF2B5EF4-FFF2-40B4-BE49-F238E27FC236}">
                  <a16:creationId xmlns:a16="http://schemas.microsoft.com/office/drawing/2014/main" id="{4B4581A9-0B00-427F-892B-0704439C697C}"/>
                </a:ext>
              </a:extLst>
            </p:cNvPr>
            <p:cNvGrpSpPr/>
            <p:nvPr/>
          </p:nvGrpSpPr>
          <p:grpSpPr>
            <a:xfrm>
              <a:off x="4254702" y="6102136"/>
              <a:ext cx="3160514" cy="756669"/>
              <a:chOff x="4193400" y="6102136"/>
              <a:chExt cx="3160514" cy="756669"/>
            </a:xfrm>
          </p:grpSpPr>
          <p:sp>
            <p:nvSpPr>
              <p:cNvPr id="42" name="四角形: 角を丸くする 38">
                <a:extLst>
                  <a:ext uri="{FF2B5EF4-FFF2-40B4-BE49-F238E27FC236}">
                    <a16:creationId xmlns:a16="http://schemas.microsoft.com/office/drawing/2014/main" id="{431CE134-7145-4EAB-97F9-017719815325}"/>
                  </a:ext>
                </a:extLst>
              </p:cNvPr>
              <p:cNvSpPr/>
              <p:nvPr/>
            </p:nvSpPr>
            <p:spPr>
              <a:xfrm>
                <a:off x="4401914" y="6210805"/>
                <a:ext cx="2952000" cy="648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wrap="square" lIns="252000" tIns="72000" rIns="72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khoẻ</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ở NCT</a:t>
                </a:r>
              </a:p>
            </p:txBody>
          </p:sp>
          <p:sp>
            <p:nvSpPr>
              <p:cNvPr id="43" name="テキスト ボックス 39">
                <a:extLst>
                  <a:ext uri="{FF2B5EF4-FFF2-40B4-BE49-F238E27FC236}">
                    <a16:creationId xmlns:a16="http://schemas.microsoft.com/office/drawing/2014/main" id="{4A5DA3D9-119D-46B5-BB6B-0A37FC0852F0}"/>
                  </a:ext>
                </a:extLst>
              </p:cNvPr>
              <p:cNvSpPr txBox="1">
                <a:spLocks noChangeAspect="1"/>
              </p:cNvSpPr>
              <p:nvPr/>
            </p:nvSpPr>
            <p:spPr>
              <a:xfrm>
                <a:off x="4193400" y="610213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３</a:t>
                </a:r>
              </a:p>
            </p:txBody>
          </p:sp>
        </p:grpSp>
        <p:grpSp>
          <p:nvGrpSpPr>
            <p:cNvPr id="39" name="グループ化 35">
              <a:extLst>
                <a:ext uri="{FF2B5EF4-FFF2-40B4-BE49-F238E27FC236}">
                  <a16:creationId xmlns:a16="http://schemas.microsoft.com/office/drawing/2014/main" id="{BE24CFC2-003E-4EF3-BD31-8AD6F2FA8B39}"/>
                </a:ext>
              </a:extLst>
            </p:cNvPr>
            <p:cNvGrpSpPr/>
            <p:nvPr/>
          </p:nvGrpSpPr>
          <p:grpSpPr>
            <a:xfrm>
              <a:off x="1704723" y="3999075"/>
              <a:ext cx="2439485" cy="965717"/>
              <a:chOff x="1704723" y="3948216"/>
              <a:chExt cx="2439485" cy="965717"/>
            </a:xfrm>
          </p:grpSpPr>
          <p:sp>
            <p:nvSpPr>
              <p:cNvPr id="40" name="四角形: 角を丸くする 36">
                <a:extLst>
                  <a:ext uri="{FF2B5EF4-FFF2-40B4-BE49-F238E27FC236}">
                    <a16:creationId xmlns:a16="http://schemas.microsoft.com/office/drawing/2014/main" id="{0107A9D1-C763-4B6D-9F67-88FA15064B9F}"/>
                  </a:ext>
                </a:extLst>
              </p:cNvPr>
              <p:cNvSpPr/>
              <p:nvPr/>
            </p:nvSpPr>
            <p:spPr>
              <a:xfrm>
                <a:off x="1912208"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cơ</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sở</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liệu</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tin y khoa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NCT</a:t>
                </a:r>
              </a:p>
            </p:txBody>
          </p:sp>
          <p:sp>
            <p:nvSpPr>
              <p:cNvPr id="41" name="テキスト ボックス 37">
                <a:extLst>
                  <a:ext uri="{FF2B5EF4-FFF2-40B4-BE49-F238E27FC236}">
                    <a16:creationId xmlns:a16="http://schemas.microsoft.com/office/drawing/2014/main" id="{255FF775-7FD6-4620-8567-0EF5BB38CB3A}"/>
                  </a:ext>
                </a:extLst>
              </p:cNvPr>
              <p:cNvSpPr txBox="1">
                <a:spLocks noChangeAspect="1"/>
              </p:cNvSpPr>
              <p:nvPr/>
            </p:nvSpPr>
            <p:spPr>
              <a:xfrm>
                <a:off x="170472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４</a:t>
                </a:r>
              </a:p>
            </p:txBody>
          </p:sp>
        </p:grpSp>
      </p:grpSp>
      <p:sp>
        <p:nvSpPr>
          <p:cNvPr id="65" name="テキスト プレースホルダー 1">
            <a:extLst>
              <a:ext uri="{FF2B5EF4-FFF2-40B4-BE49-F238E27FC236}">
                <a16:creationId xmlns:a16="http://schemas.microsoft.com/office/drawing/2014/main" id="{DAFC0872-DA0E-4059-93AF-92B6E5815C01}"/>
              </a:ext>
            </a:extLst>
          </p:cNvPr>
          <p:cNvSpPr txBox="1">
            <a:spLocks/>
          </p:cNvSpPr>
          <p:nvPr/>
        </p:nvSpPr>
        <p:spPr>
          <a:xfrm>
            <a:off x="9415849" y="2293338"/>
            <a:ext cx="3255576" cy="2369880"/>
          </a:xfrm>
          <a:prstGeom prst="rect">
            <a:avLst/>
          </a:prstGeom>
        </p:spPr>
        <p:txBody>
          <a:bodyPr vert="horz" wrap="square" lIns="0" tIns="0" rIns="0" bIns="0" rtlCol="0">
            <a:spAutoFit/>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10000"/>
              </a:lnSpc>
              <a:spcAft>
                <a:spcPts val="600"/>
              </a:spcAft>
              <a:buFont typeface="Wingdings" panose="05000000000000000000" pitchFamily="2" charset="2"/>
              <a:buNone/>
            </a:pPr>
            <a:r>
              <a:rPr lang="en-US" altLang="ja-JP" sz="2000" b="1" dirty="0" err="1">
                <a:solidFill>
                  <a:schemeClr val="tx1"/>
                </a:solidFill>
                <a:latin typeface="Times New Roman" panose="02020603050405020304" pitchFamily="18" charset="0"/>
                <a:cs typeface="Times New Roman" panose="02020603050405020304" pitchFamily="18" charset="0"/>
              </a:rPr>
              <a:t>Thành</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lập</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mạng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lưới</a:t>
            </a:r>
            <a:r>
              <a:rPr lang="en-US" altLang="ja-JP" sz="2000" b="1" dirty="0">
                <a:solidFill>
                  <a:schemeClr val="tx1"/>
                </a:solidFill>
                <a:latin typeface="Times New Roman" panose="02020603050405020304" pitchFamily="18" charset="0"/>
                <a:cs typeface="Times New Roman" panose="02020603050405020304" pitchFamily="18" charset="0"/>
              </a:rPr>
              <a:t> bao </a:t>
            </a:r>
            <a:r>
              <a:rPr lang="en-US" altLang="ja-JP" sz="2000" b="1" dirty="0" err="1">
                <a:solidFill>
                  <a:schemeClr val="tx1"/>
                </a:solidFill>
                <a:latin typeface="Times New Roman" panose="02020603050405020304" pitchFamily="18" charset="0"/>
                <a:cs typeface="Times New Roman" panose="02020603050405020304" pitchFamily="18" charset="0"/>
              </a:rPr>
              <a:t>gồm</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cơ</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sở</a:t>
            </a:r>
            <a:r>
              <a:rPr lang="en-US" altLang="ja-JP" sz="2000" b="1" dirty="0">
                <a:solidFill>
                  <a:schemeClr val="tx1"/>
                </a:solidFill>
                <a:latin typeface="Times New Roman" panose="02020603050405020304" pitchFamily="18" charset="0"/>
                <a:cs typeface="Times New Roman" panose="02020603050405020304" pitchFamily="18" charset="0"/>
              </a:rPr>
              <a:t> y khoa, </a:t>
            </a:r>
            <a:r>
              <a:rPr lang="en-US" altLang="ja-JP" sz="2000" b="1" dirty="0" err="1">
                <a:solidFill>
                  <a:schemeClr val="tx1"/>
                </a:solidFill>
                <a:latin typeface="Times New Roman" panose="02020603050405020304" pitchFamily="18" charset="0"/>
                <a:cs typeface="Times New Roman" panose="02020603050405020304" pitchFamily="18" charset="0"/>
              </a:rPr>
              <a:t>cơ</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sở</a:t>
            </a:r>
            <a:r>
              <a:rPr lang="en-US" altLang="ja-JP" sz="2000" b="1" dirty="0">
                <a:solidFill>
                  <a:schemeClr val="tx1"/>
                </a:solidFill>
                <a:latin typeface="Times New Roman" panose="02020603050405020304" pitchFamily="18" charset="0"/>
                <a:cs typeface="Times New Roman" panose="02020603050405020304" pitchFamily="18" charset="0"/>
              </a:rPr>
              <a:t>/người </a:t>
            </a:r>
            <a:r>
              <a:rPr lang="en-US" altLang="ja-JP" sz="2000" b="1" dirty="0" err="1">
                <a:solidFill>
                  <a:schemeClr val="tx1"/>
                </a:solidFill>
                <a:latin typeface="Times New Roman" panose="02020603050405020304" pitchFamily="18" charset="0"/>
                <a:cs typeface="Times New Roman" panose="02020603050405020304" pitchFamily="18" charset="0"/>
              </a:rPr>
              <a:t>chăm</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sóc</a:t>
            </a:r>
            <a:r>
              <a:rPr lang="en-US" altLang="ja-JP" sz="2000" b="1" dirty="0">
                <a:solidFill>
                  <a:schemeClr val="tx1"/>
                </a:solidFill>
                <a:latin typeface="Times New Roman" panose="02020603050405020304" pitchFamily="18" charset="0"/>
                <a:cs typeface="Times New Roman" panose="02020603050405020304" pitchFamily="18" charset="0"/>
              </a:rPr>
              <a:t>, các </a:t>
            </a:r>
            <a:r>
              <a:rPr lang="en-US" altLang="ja-JP" sz="2000" b="1" dirty="0" err="1">
                <a:solidFill>
                  <a:schemeClr val="tx1"/>
                </a:solidFill>
                <a:latin typeface="Times New Roman" panose="02020603050405020304" pitchFamily="18" charset="0"/>
                <a:cs typeface="Times New Roman" panose="02020603050405020304" pitchFamily="18" charset="0"/>
              </a:rPr>
              <a:t>trung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tâm</a:t>
            </a:r>
            <a:r>
              <a:rPr lang="en-US" altLang="ja-JP" sz="2000" b="1" dirty="0">
                <a:solidFill>
                  <a:schemeClr val="tx1"/>
                </a:solidFill>
                <a:latin typeface="Times New Roman" panose="02020603050405020304" pitchFamily="18" charset="0"/>
                <a:cs typeface="Times New Roman" panose="02020603050405020304" pitchFamily="18" charset="0"/>
              </a:rPr>
              <a:t> y </a:t>
            </a:r>
            <a:r>
              <a:rPr lang="en-US" altLang="ja-JP" sz="2000" b="1" dirty="0" err="1">
                <a:solidFill>
                  <a:schemeClr val="tx1"/>
                </a:solidFill>
                <a:latin typeface="Times New Roman" panose="02020603050405020304" pitchFamily="18" charset="0"/>
                <a:cs typeface="Times New Roman" panose="02020603050405020304" pitchFamily="18" charset="0"/>
              </a:rPr>
              <a:t>tế</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cộng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đồng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tổ</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chức</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tình</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nguyện</a:t>
            </a:r>
            <a:r>
              <a:rPr lang="en-US" altLang="ja-JP" sz="2000" b="1" dirty="0">
                <a:solidFill>
                  <a:schemeClr val="tx1"/>
                </a:solidFill>
                <a:latin typeface="Times New Roman" panose="02020603050405020304" pitchFamily="18" charset="0"/>
                <a:cs typeface="Times New Roman" panose="02020603050405020304" pitchFamily="18" charset="0"/>
              </a:rPr>
              <a:t>, v.v. </a:t>
            </a:r>
            <a:br>
              <a:rPr lang="en-US" altLang="ja-JP" sz="2000" b="1" dirty="0">
                <a:solidFill>
                  <a:schemeClr val="tx1"/>
                </a:solidFill>
                <a:latin typeface="Times New Roman" panose="02020603050405020304" pitchFamily="18" charset="0"/>
                <a:cs typeface="Times New Roman" panose="02020603050405020304" pitchFamily="18" charset="0"/>
              </a:rPr>
            </a:br>
            <a:r>
              <a:rPr lang="en-US" altLang="ja-JP" sz="2000" b="1" dirty="0">
                <a:solidFill>
                  <a:schemeClr val="tx1"/>
                </a:solidFill>
                <a:latin typeface="Times New Roman" panose="02020603050405020304" pitchFamily="18" charset="0"/>
                <a:cs typeface="Times New Roman" panose="02020603050405020304" pitchFamily="18" charset="0"/>
              </a:rPr>
              <a:t>(</a:t>
            </a:r>
            <a:r>
              <a:rPr lang="en-US" altLang="ja-JP" sz="2000" b="1" dirty="0" err="1">
                <a:solidFill>
                  <a:schemeClr val="tx1"/>
                </a:solidFill>
                <a:latin typeface="Times New Roman" panose="02020603050405020304" pitchFamily="18" charset="0"/>
                <a:cs typeface="Times New Roman" panose="02020603050405020304" pitchFamily="18" charset="0"/>
              </a:rPr>
              <a:t>ví</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dụ</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tổ</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chức</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họp</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chung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để</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củng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cố</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mạng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lưới</a:t>
            </a:r>
            <a:r>
              <a:rPr lang="en-US" altLang="ja-JP" sz="2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270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D8FF4A-B966-4645-A8A4-2A8420A362A2}"/>
              </a:ext>
            </a:extLst>
          </p:cNvPr>
          <p:cNvSpPr>
            <a:spLocks noGrp="1"/>
          </p:cNvSpPr>
          <p:nvPr>
            <p:ph type="body" sz="quarter" idx="11"/>
          </p:nvPr>
        </p:nvSpPr>
        <p:spPr>
          <a:xfrm>
            <a:off x="791794" y="1037471"/>
            <a:ext cx="11880000" cy="584134"/>
          </a:xfrm>
        </p:spPr>
        <p:txBody>
          <a:bodyPr/>
          <a:lstStyle/>
          <a:p>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khoẻ</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ở NCT</a:t>
            </a:r>
          </a:p>
        </p:txBody>
      </p:sp>
      <p:sp>
        <p:nvSpPr>
          <p:cNvPr id="4" name="タイトル 3">
            <a:extLst>
              <a:ext uri="{FF2B5EF4-FFF2-40B4-BE49-F238E27FC236}">
                <a16:creationId xmlns:a16="http://schemas.microsoft.com/office/drawing/2014/main" id="{21ED9B5D-B289-4D28-AD20-5ECC3D5362DE}"/>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53" name="グループ化 52">
            <a:extLst>
              <a:ext uri="{FF2B5EF4-FFF2-40B4-BE49-F238E27FC236}">
                <a16:creationId xmlns:a16="http://schemas.microsoft.com/office/drawing/2014/main" id="{31EB192C-5C47-4F04-AEAA-0246EC84A7F0}"/>
              </a:ext>
            </a:extLst>
          </p:cNvPr>
          <p:cNvGrpSpPr/>
          <p:nvPr/>
        </p:nvGrpSpPr>
        <p:grpSpPr>
          <a:xfrm>
            <a:off x="792000" y="2160000"/>
            <a:ext cx="8316177" cy="4701392"/>
            <a:chOff x="1704723" y="2157413"/>
            <a:chExt cx="8316177" cy="4701392"/>
          </a:xfrm>
        </p:grpSpPr>
        <p:sp>
          <p:nvSpPr>
            <p:cNvPr id="54" name="Rectangle 13">
              <a:extLst>
                <a:ext uri="{FF2B5EF4-FFF2-40B4-BE49-F238E27FC236}">
                  <a16:creationId xmlns:a16="http://schemas.microsoft.com/office/drawing/2014/main" id="{91766E4E-B90D-4CF3-9C6D-046C3141C3C4}"/>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marL="0" marR="0" lvl="0" indent="0" algn="ctr" defTabSz="457200" rtl="0" eaLnBrk="1" fontAlgn="base" latinLnBrk="0" hangingPunct="1">
                <a:lnSpc>
                  <a:spcPct val="110000"/>
                </a:lnSpc>
                <a:spcBef>
                  <a:spcPts val="0"/>
                </a:spcBef>
                <a:spcAft>
                  <a:spcPts val="0"/>
                </a:spcAft>
                <a:buClr>
                  <a:srgbClr val="3C82F5"/>
                </a:buClr>
                <a:buSzTx/>
                <a:buFontTx/>
                <a:buNone/>
                <a:tabLst/>
                <a:defRPr/>
              </a:pPr>
              <a:endParaRPr kumimoji="0" lang="en-US" altLang="ja-JP" sz="2000" b="1" i="0" u="none" strike="noStrike" kern="1200" cap="none" spc="0" normalizeH="0" baseline="0" noProof="0">
                <a:ln>
                  <a:noFill/>
                </a:ln>
                <a:solidFill>
                  <a:srgbClr val="FFFFFF"/>
                </a:solidFill>
                <a:effectLst/>
                <a:uLnTx/>
                <a:uFillTx/>
                <a:latin typeface="Times New Roman" panose="02020603050405020304" pitchFamily="18" charset="0"/>
                <a:ea typeface="BIZ UDPゴシック"/>
                <a:cs typeface="Times New Roman" panose="02020603050405020304" pitchFamily="18" charset="0"/>
              </a:endParaRPr>
            </a:p>
          </p:txBody>
        </p:sp>
        <p:grpSp>
          <p:nvGrpSpPr>
            <p:cNvPr id="55" name="グループ化 54">
              <a:extLst>
                <a:ext uri="{FF2B5EF4-FFF2-40B4-BE49-F238E27FC236}">
                  <a16:creationId xmlns:a16="http://schemas.microsoft.com/office/drawing/2014/main" id="{BB4A6311-A4E9-49A6-8C6D-9EC338B64D61}"/>
                </a:ext>
              </a:extLst>
            </p:cNvPr>
            <p:cNvGrpSpPr>
              <a:grpSpLocks/>
            </p:cNvGrpSpPr>
            <p:nvPr/>
          </p:nvGrpSpPr>
          <p:grpSpPr>
            <a:xfrm>
              <a:off x="3779216" y="2321933"/>
              <a:ext cx="4320000" cy="4320000"/>
              <a:chOff x="4212215" y="4266217"/>
              <a:chExt cx="2267570" cy="2267571"/>
            </a:xfrm>
          </p:grpSpPr>
          <p:grpSp>
            <p:nvGrpSpPr>
              <p:cNvPr id="68" name="グループ化 67">
                <a:extLst>
                  <a:ext uri="{FF2B5EF4-FFF2-40B4-BE49-F238E27FC236}">
                    <a16:creationId xmlns:a16="http://schemas.microsoft.com/office/drawing/2014/main" id="{58937917-5DF3-454A-AE87-91A6A4339C33}"/>
                  </a:ext>
                </a:extLst>
              </p:cNvPr>
              <p:cNvGrpSpPr/>
              <p:nvPr/>
            </p:nvGrpSpPr>
            <p:grpSpPr>
              <a:xfrm>
                <a:off x="4212215" y="4266217"/>
                <a:ext cx="2267570" cy="2267571"/>
                <a:chOff x="4212215" y="4266215"/>
                <a:chExt cx="2267570" cy="2267570"/>
              </a:xfrm>
            </p:grpSpPr>
            <p:sp>
              <p:nvSpPr>
                <p:cNvPr id="82" name="楕円 81">
                  <a:extLst>
                    <a:ext uri="{FF2B5EF4-FFF2-40B4-BE49-F238E27FC236}">
                      <a16:creationId xmlns:a16="http://schemas.microsoft.com/office/drawing/2014/main" id="{2906A763-7FEA-4F71-AEE7-46793CBDD89D}"/>
                    </a:ext>
                  </a:extLst>
                </p:cNvPr>
                <p:cNvSpPr/>
                <p:nvPr/>
              </p:nvSpPr>
              <p:spPr>
                <a:xfrm>
                  <a:off x="4212215" y="4266215"/>
                  <a:ext cx="2267570" cy="2267570"/>
                </a:xfrm>
                <a:prstGeom prst="ellipse">
                  <a:avLst/>
                </a:prstGeom>
                <a:solidFill>
                  <a:srgbClr val="E2ECFD"/>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83" name="楕円 82">
                  <a:extLst>
                    <a:ext uri="{FF2B5EF4-FFF2-40B4-BE49-F238E27FC236}">
                      <a16:creationId xmlns:a16="http://schemas.microsoft.com/office/drawing/2014/main" id="{D219792D-B0ED-4A4A-B9FD-CB30FFF00EC9}"/>
                    </a:ext>
                  </a:extLst>
                </p:cNvPr>
                <p:cNvSpPr>
                  <a:spLocks noChangeAspect="1"/>
                </p:cNvSpPr>
                <p:nvPr/>
              </p:nvSpPr>
              <p:spPr>
                <a:xfrm>
                  <a:off x="4505109" y="4559109"/>
                  <a:ext cx="1681781" cy="1681781"/>
                </a:xfrm>
                <a:prstGeom prst="ellipse">
                  <a:avLst/>
                </a:prstGeom>
                <a:solidFill>
                  <a:srgbClr val="FFFFFF"/>
                </a:solidFill>
                <a:ln w="22225" cap="flat" cmpd="sng" algn="ctr">
                  <a:no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84" name="正方形/長方形 83">
                  <a:extLst>
                    <a:ext uri="{FF2B5EF4-FFF2-40B4-BE49-F238E27FC236}">
                      <a16:creationId xmlns:a16="http://schemas.microsoft.com/office/drawing/2014/main" id="{25ACEA67-092A-4A53-8D81-B1F7AD9A64E7}"/>
                    </a:ext>
                  </a:extLst>
                </p:cNvPr>
                <p:cNvSpPr/>
                <p:nvPr/>
              </p:nvSpPr>
              <p:spPr>
                <a:xfrm>
                  <a:off x="4986000" y="4871510"/>
                  <a:ext cx="720000" cy="235963"/>
                </a:xfrm>
                <a:prstGeom prst="rect">
                  <a:avLst/>
                </a:prstGeom>
                <a:noFill/>
                <a:ln w="19050" cap="flat" cmpd="sng" algn="ctr">
                  <a:noFill/>
                  <a:prstDash val="solid"/>
                  <a:round/>
                  <a:headEnd type="none" w="med" len="med"/>
                  <a:tailEnd type="none" w="med" len="med"/>
                </a:ln>
                <a:effectLst/>
              </p:spPr>
              <p:txBody>
                <a:bodyPr lIns="72000" tIns="36000" rIns="72000" bIns="36000" rtlCol="0" anchor="ctr">
                  <a:sp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3C82F5"/>
                      </a:solidFill>
                      <a:effectLst/>
                      <a:uLnTx/>
                      <a:uFillTx/>
                      <a:latin typeface="Times New Roman" panose="02020603050405020304" pitchFamily="18" charset="0"/>
                      <a:cs typeface="Times New Roman" panose="02020603050405020304" pitchFamily="18" charset="0"/>
                    </a:rPr>
                    <a:t>CCSPC</a:t>
                  </a:r>
                </a:p>
              </p:txBody>
            </p:sp>
          </p:grpSp>
          <p:grpSp>
            <p:nvGrpSpPr>
              <p:cNvPr id="69" name="グループ化 68">
                <a:extLst>
                  <a:ext uri="{FF2B5EF4-FFF2-40B4-BE49-F238E27FC236}">
                    <a16:creationId xmlns:a16="http://schemas.microsoft.com/office/drawing/2014/main" id="{F22B3399-54BE-4CC2-B206-D266F5106E3C}"/>
                  </a:ext>
                </a:extLst>
              </p:cNvPr>
              <p:cNvGrpSpPr/>
              <p:nvPr/>
            </p:nvGrpSpPr>
            <p:grpSpPr>
              <a:xfrm>
                <a:off x="4765503" y="5256000"/>
                <a:ext cx="1160994" cy="543802"/>
                <a:chOff x="4639460" y="5987429"/>
                <a:chExt cx="995371" cy="436246"/>
              </a:xfrm>
            </p:grpSpPr>
            <p:grpSp>
              <p:nvGrpSpPr>
                <p:cNvPr id="70" name="ビル｜1｜小">
                  <a:extLst>
                    <a:ext uri="{FF2B5EF4-FFF2-40B4-BE49-F238E27FC236}">
                      <a16:creationId xmlns:a16="http://schemas.microsoft.com/office/drawing/2014/main" id="{310F0817-8063-4443-83F1-71E40CB4B108}"/>
                    </a:ext>
                  </a:extLst>
                </p:cNvPr>
                <p:cNvGrpSpPr>
                  <a:grpSpLocks noChangeAspect="1"/>
                </p:cNvGrpSpPr>
                <p:nvPr/>
              </p:nvGrpSpPr>
              <p:grpSpPr bwMode="auto">
                <a:xfrm>
                  <a:off x="4639460" y="5987429"/>
                  <a:ext cx="396000" cy="396000"/>
                  <a:chOff x="685" y="967"/>
                  <a:chExt cx="692" cy="692"/>
                </a:xfrm>
              </p:grpSpPr>
              <p:sp>
                <p:nvSpPr>
                  <p:cNvPr id="80" name="Freeform 5">
                    <a:extLst>
                      <a:ext uri="{FF2B5EF4-FFF2-40B4-BE49-F238E27FC236}">
                        <a16:creationId xmlns:a16="http://schemas.microsoft.com/office/drawing/2014/main" id="{2904B87A-B39F-4C4E-855E-BBA84F3805BC}"/>
                      </a:ext>
                    </a:extLst>
                  </p:cNvPr>
                  <p:cNvSpPr>
                    <a:spLocks/>
                  </p:cNvSpPr>
                  <p:nvPr/>
                </p:nvSpPr>
                <p:spPr bwMode="auto">
                  <a:xfrm>
                    <a:off x="756" y="999"/>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0 w 363"/>
                      <a:gd name="T19" fmla="*/ 415 h 415"/>
                      <a:gd name="T20" fmla="*/ 90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2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0" y="415"/>
                          <a:pt x="90" y="415"/>
                          <a:pt x="90" y="415"/>
                        </a:cubicBezTo>
                        <a:cubicBezTo>
                          <a:pt x="90" y="351"/>
                          <a:pt x="90" y="351"/>
                          <a:pt x="90"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4" y="0"/>
                          <a:pt x="10" y="0"/>
                        </a:cubicBezTo>
                        <a:cubicBezTo>
                          <a:pt x="352" y="0"/>
                          <a:pt x="352" y="0"/>
                          <a:pt x="352"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1" name="Freeform 6">
                    <a:extLst>
                      <a:ext uri="{FF2B5EF4-FFF2-40B4-BE49-F238E27FC236}">
                        <a16:creationId xmlns:a16="http://schemas.microsoft.com/office/drawing/2014/main" id="{76037C2A-7020-4CF7-A070-A1A59616FFB7}"/>
                      </a:ext>
                    </a:extLst>
                  </p:cNvPr>
                  <p:cNvSpPr>
                    <a:spLocks noEditPoints="1"/>
                  </p:cNvSpPr>
                  <p:nvPr/>
                </p:nvSpPr>
                <p:spPr bwMode="auto">
                  <a:xfrm>
                    <a:off x="685" y="967"/>
                    <a:ext cx="692" cy="69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71" name="ビジネスマン｜男性">
                  <a:extLst>
                    <a:ext uri="{FF2B5EF4-FFF2-40B4-BE49-F238E27FC236}">
                      <a16:creationId xmlns:a16="http://schemas.microsoft.com/office/drawing/2014/main" id="{93EDF9FC-D46D-42D9-902B-BE5D6F68EB69}"/>
                    </a:ext>
                  </a:extLst>
                </p:cNvPr>
                <p:cNvGrpSpPr>
                  <a:grpSpLocks noChangeAspect="1"/>
                </p:cNvGrpSpPr>
                <p:nvPr/>
              </p:nvGrpSpPr>
              <p:grpSpPr bwMode="auto">
                <a:xfrm>
                  <a:off x="4952198" y="6046924"/>
                  <a:ext cx="324000" cy="335658"/>
                  <a:chOff x="907" y="976"/>
                  <a:chExt cx="667" cy="691"/>
                </a:xfrm>
              </p:grpSpPr>
              <p:sp>
                <p:nvSpPr>
                  <p:cNvPr id="78" name="Freeform 30">
                    <a:extLst>
                      <a:ext uri="{FF2B5EF4-FFF2-40B4-BE49-F238E27FC236}">
                        <a16:creationId xmlns:a16="http://schemas.microsoft.com/office/drawing/2014/main" id="{0946F660-D10C-4BCF-A90F-15BAA94AAF1F}"/>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9" name="Freeform 31">
                    <a:extLst>
                      <a:ext uri="{FF2B5EF4-FFF2-40B4-BE49-F238E27FC236}">
                        <a16:creationId xmlns:a16="http://schemas.microsoft.com/office/drawing/2014/main" id="{A6F33D22-8F59-4D4A-AA29-77D410EAC03A}"/>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72" name="ビジネスマン｜女性">
                  <a:extLst>
                    <a:ext uri="{FF2B5EF4-FFF2-40B4-BE49-F238E27FC236}">
                      <a16:creationId xmlns:a16="http://schemas.microsoft.com/office/drawing/2014/main" id="{2B49304A-1C86-4231-9712-2CC37B46F61F}"/>
                    </a:ext>
                  </a:extLst>
                </p:cNvPr>
                <p:cNvGrpSpPr>
                  <a:grpSpLocks noChangeAspect="1"/>
                </p:cNvGrpSpPr>
                <p:nvPr/>
              </p:nvGrpSpPr>
              <p:grpSpPr bwMode="auto">
                <a:xfrm>
                  <a:off x="5296447" y="6055566"/>
                  <a:ext cx="288000" cy="321687"/>
                  <a:chOff x="2033" y="988"/>
                  <a:chExt cx="607" cy="678"/>
                </a:xfrm>
              </p:grpSpPr>
              <p:sp>
                <p:nvSpPr>
                  <p:cNvPr id="76" name="Freeform 10">
                    <a:extLst>
                      <a:ext uri="{FF2B5EF4-FFF2-40B4-BE49-F238E27FC236}">
                        <a16:creationId xmlns:a16="http://schemas.microsoft.com/office/drawing/2014/main" id="{D95558A3-29BA-4C1C-84EC-B00A171FC40B}"/>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77" name="Freeform 11">
                    <a:extLst>
                      <a:ext uri="{FF2B5EF4-FFF2-40B4-BE49-F238E27FC236}">
                        <a16:creationId xmlns:a16="http://schemas.microsoft.com/office/drawing/2014/main" id="{F3AC93CB-24B3-4F85-96DE-76298FE4869A}"/>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73" name="モバイルPC｜背面">
                  <a:extLst>
                    <a:ext uri="{FF2B5EF4-FFF2-40B4-BE49-F238E27FC236}">
                      <a16:creationId xmlns:a16="http://schemas.microsoft.com/office/drawing/2014/main" id="{CB9E6D6E-FE79-4D45-97EF-FA386D9DFAE7}"/>
                    </a:ext>
                  </a:extLst>
                </p:cNvPr>
                <p:cNvGrpSpPr>
                  <a:grpSpLocks noChangeAspect="1"/>
                </p:cNvGrpSpPr>
                <p:nvPr/>
              </p:nvGrpSpPr>
              <p:grpSpPr bwMode="auto">
                <a:xfrm>
                  <a:off x="5382831" y="6239875"/>
                  <a:ext cx="252000" cy="183800"/>
                  <a:chOff x="3173" y="1115"/>
                  <a:chExt cx="739" cy="539"/>
                </a:xfrm>
              </p:grpSpPr>
              <p:sp>
                <p:nvSpPr>
                  <p:cNvPr id="74" name="Rectangle 15">
                    <a:extLst>
                      <a:ext uri="{FF2B5EF4-FFF2-40B4-BE49-F238E27FC236}">
                        <a16:creationId xmlns:a16="http://schemas.microsoft.com/office/drawing/2014/main" id="{BDB09F6D-FD8B-4BF0-8955-F62B2FE3D884}"/>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5" name="Freeform 16">
                    <a:extLst>
                      <a:ext uri="{FF2B5EF4-FFF2-40B4-BE49-F238E27FC236}">
                        <a16:creationId xmlns:a16="http://schemas.microsoft.com/office/drawing/2014/main" id="{707E21AF-36C1-4D8E-9A69-F0675BDC8923}"/>
                      </a:ext>
                    </a:extLst>
                  </p:cNvPr>
                  <p:cNvSpPr>
                    <a:spLocks noEditPoints="1"/>
                  </p:cNvSpPr>
                  <p:nvPr/>
                </p:nvSpPr>
                <p:spPr bwMode="auto">
                  <a:xfrm>
                    <a:off x="3173" y="1115"/>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grpSp>
          <p:nvGrpSpPr>
            <p:cNvPr id="56" name="グループ化 55">
              <a:extLst>
                <a:ext uri="{FF2B5EF4-FFF2-40B4-BE49-F238E27FC236}">
                  <a16:creationId xmlns:a16="http://schemas.microsoft.com/office/drawing/2014/main" id="{6135F7C3-585C-48A9-93C4-50D5D0CE51CD}"/>
                </a:ext>
              </a:extLst>
            </p:cNvPr>
            <p:cNvGrpSpPr/>
            <p:nvPr/>
          </p:nvGrpSpPr>
          <p:grpSpPr>
            <a:xfrm>
              <a:off x="4254702" y="2157413"/>
              <a:ext cx="3124514" cy="582376"/>
              <a:chOff x="4157229" y="2157413"/>
              <a:chExt cx="3124514" cy="582376"/>
            </a:xfrm>
          </p:grpSpPr>
          <p:sp>
            <p:nvSpPr>
              <p:cNvPr id="66" name="四角形: 角を丸くする 65">
                <a:extLst>
                  <a:ext uri="{FF2B5EF4-FFF2-40B4-BE49-F238E27FC236}">
                    <a16:creationId xmlns:a16="http://schemas.microsoft.com/office/drawing/2014/main" id="{86E276C0-540E-4D8C-B49A-D2009D70DC22}"/>
                  </a:ext>
                </a:extLst>
              </p:cNvPr>
              <p:cNvSpPr/>
              <p:nvPr/>
            </p:nvSpPr>
            <p:spPr>
              <a:xfrm>
                <a:off x="4401743" y="2235789"/>
                <a:ext cx="2880000" cy="50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lang="en-US" altLang="ja-JP" b="1" kern="0" dirty="0" err="1">
                    <a:latin typeface="Times New Roman" panose="02020603050405020304" pitchFamily="18" charset="0"/>
                    <a:cs typeface="Times New Roman" panose="02020603050405020304" pitchFamily="18" charset="0"/>
                  </a:rPr>
                  <a:t>Chức</a:t>
                </a:r>
                <a:r>
                  <a:rPr lang="en-US" altLang="ja-JP" b="1" kern="0" dirty="0">
                    <a:latin typeface="Times New Roman" panose="02020603050405020304" pitchFamily="18" charset="0"/>
                    <a:cs typeface="Times New Roman" panose="02020603050405020304" pitchFamily="18" charset="0"/>
                  </a:rPr>
                  <a:t> năng </a:t>
                </a:r>
                <a:r>
                  <a:rPr lang="en-US" altLang="ja-JP" b="1" kern="0" dirty="0" err="1">
                    <a:latin typeface="Times New Roman" panose="02020603050405020304" pitchFamily="18" charset="0"/>
                    <a:cs typeface="Times New Roman" panose="02020603050405020304" pitchFamily="18" charset="0"/>
                  </a:rPr>
                  <a:t>chuyên</a:t>
                </a:r>
                <a:r>
                  <a:rPr lang="en-US" altLang="ja-JP" b="1" kern="0" dirty="0">
                    <a:latin typeface="Times New Roman" panose="02020603050405020304" pitchFamily="18" charset="0"/>
                    <a:cs typeface="Times New Roman" panose="02020603050405020304" pitchFamily="18" charset="0"/>
                  </a:rPr>
                  <a:t> </a:t>
                </a:r>
                <a:r>
                  <a:rPr lang="en-US" altLang="ja-JP" b="1" kern="0" dirty="0" err="1">
                    <a:latin typeface="Times New Roman" panose="02020603050405020304" pitchFamily="18" charset="0"/>
                    <a:cs typeface="Times New Roman" panose="02020603050405020304" pitchFamily="18" charset="0"/>
                  </a:rPr>
                  <a:t>về</a:t>
                </a:r>
                <a:r>
                  <a:rPr lang="en-US" altLang="ja-JP" b="1" kern="0" dirty="0">
                    <a:latin typeface="Times New Roman" panose="02020603050405020304" pitchFamily="18" charset="0"/>
                    <a:cs typeface="Times New Roman" panose="02020603050405020304" pitchFamily="18" charset="0"/>
                  </a:rPr>
                  <a:t> y </a:t>
                </a:r>
                <a:r>
                  <a:rPr lang="en-US" altLang="ja-JP" b="1" kern="0" dirty="0" err="1">
                    <a:latin typeface="Times New Roman" panose="02020603050405020304" pitchFamily="18" charset="0"/>
                    <a:cs typeface="Times New Roman" panose="02020603050405020304" pitchFamily="18" charset="0"/>
                  </a:rPr>
                  <a:t>tế</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279B0056-E0E0-4EA7-AD41-3DD84F235BCD}"/>
                  </a:ext>
                </a:extLst>
              </p:cNvPr>
              <p:cNvSpPr txBox="1">
                <a:spLocks noChangeAspect="1"/>
              </p:cNvSpPr>
              <p:nvPr/>
            </p:nvSpPr>
            <p:spPr>
              <a:xfrm>
                <a:off x="4157229" y="2157413"/>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en-US" altLang="ja-JP" sz="2800" b="1">
                    <a:solidFill>
                      <a:srgbClr val="3C82F5"/>
                    </a:solidFill>
                    <a:latin typeface="Times New Roman" panose="02020603050405020304" pitchFamily="18" charset="0"/>
                    <a:cs typeface="Times New Roman" panose="02020603050405020304" pitchFamily="18" charset="0"/>
                  </a:rPr>
                  <a:t>1</a:t>
                </a:r>
                <a:endParaRPr kumimoji="1" lang="ja-JP" altLang="en-US" sz="2800" b="1">
                  <a:solidFill>
                    <a:srgbClr val="3C82F5"/>
                  </a:solidFill>
                  <a:latin typeface="Times New Roman" panose="02020603050405020304" pitchFamily="18" charset="0"/>
                  <a:cs typeface="Times New Roman" panose="02020603050405020304" pitchFamily="18" charset="0"/>
                </a:endParaRPr>
              </a:p>
            </p:txBody>
          </p:sp>
        </p:grpSp>
        <p:grpSp>
          <p:nvGrpSpPr>
            <p:cNvPr id="57" name="グループ化 56">
              <a:extLst>
                <a:ext uri="{FF2B5EF4-FFF2-40B4-BE49-F238E27FC236}">
                  <a16:creationId xmlns:a16="http://schemas.microsoft.com/office/drawing/2014/main" id="{71B1D1F5-992B-4FB5-B9AD-96A00B50A7C0}"/>
                </a:ext>
              </a:extLst>
            </p:cNvPr>
            <p:cNvGrpSpPr/>
            <p:nvPr/>
          </p:nvGrpSpPr>
          <p:grpSpPr>
            <a:xfrm>
              <a:off x="7587563" y="3999075"/>
              <a:ext cx="2433337" cy="965717"/>
              <a:chOff x="7587563" y="3948216"/>
              <a:chExt cx="2433337" cy="965717"/>
            </a:xfrm>
          </p:grpSpPr>
          <p:sp>
            <p:nvSpPr>
              <p:cNvPr id="64" name="四角形: 角を丸くする 63">
                <a:extLst>
                  <a:ext uri="{FF2B5EF4-FFF2-40B4-BE49-F238E27FC236}">
                    <a16:creationId xmlns:a16="http://schemas.microsoft.com/office/drawing/2014/main" id="{3C089F29-24AA-4893-A8A3-1466958C04AD}"/>
                  </a:ext>
                </a:extLst>
              </p:cNvPr>
              <p:cNvSpPr/>
              <p:nvPr/>
            </p:nvSpPr>
            <p:spPr>
              <a:xfrm>
                <a:off x="7788900"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hợp</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hỗ</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5808A5F3-FD8A-444D-9831-CE6F795B2390}"/>
                  </a:ext>
                </a:extLst>
              </p:cNvPr>
              <p:cNvSpPr txBox="1">
                <a:spLocks noChangeAspect="1"/>
              </p:cNvSpPr>
              <p:nvPr/>
            </p:nvSpPr>
            <p:spPr>
              <a:xfrm>
                <a:off x="758756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２</a:t>
                </a:r>
              </a:p>
            </p:txBody>
          </p:sp>
        </p:grpSp>
        <p:grpSp>
          <p:nvGrpSpPr>
            <p:cNvPr id="58" name="グループ化 57">
              <a:extLst>
                <a:ext uri="{FF2B5EF4-FFF2-40B4-BE49-F238E27FC236}">
                  <a16:creationId xmlns:a16="http://schemas.microsoft.com/office/drawing/2014/main" id="{C6A872B2-36C6-403A-BFA3-3ED1605F8602}"/>
                </a:ext>
              </a:extLst>
            </p:cNvPr>
            <p:cNvGrpSpPr/>
            <p:nvPr/>
          </p:nvGrpSpPr>
          <p:grpSpPr>
            <a:xfrm>
              <a:off x="4254702" y="6102136"/>
              <a:ext cx="3160514" cy="756669"/>
              <a:chOff x="4193400" y="6102136"/>
              <a:chExt cx="3160514" cy="756669"/>
            </a:xfrm>
          </p:grpSpPr>
          <p:sp>
            <p:nvSpPr>
              <p:cNvPr id="62" name="四角形: 角を丸くする 61">
                <a:extLst>
                  <a:ext uri="{FF2B5EF4-FFF2-40B4-BE49-F238E27FC236}">
                    <a16:creationId xmlns:a16="http://schemas.microsoft.com/office/drawing/2014/main" id="{710813EE-5748-45AD-832E-55B3C66B1882}"/>
                  </a:ext>
                </a:extLst>
              </p:cNvPr>
              <p:cNvSpPr/>
              <p:nvPr/>
            </p:nvSpPr>
            <p:spPr>
              <a:xfrm>
                <a:off x="4401914" y="6210805"/>
                <a:ext cx="2952000" cy="648000"/>
              </a:xfrm>
              <a:prstGeom prst="roundRect">
                <a:avLst/>
              </a:prstGeom>
              <a:solidFill>
                <a:srgbClr val="DCA000"/>
              </a:solidFill>
              <a:ln w="22225" cap="flat" cmpd="sng" algn="ctr">
                <a:solidFill>
                  <a:srgbClr val="FFFFFF"/>
                </a:solidFill>
                <a:prstDash val="solid"/>
                <a:round/>
                <a:headEnd type="none" w="med" len="med"/>
                <a:tailEnd type="none" w="med" len="med"/>
              </a:ln>
              <a:effectLst/>
            </p:spPr>
            <p:txBody>
              <a:bodyPr wrap="square" lIns="252000" tIns="72000" rIns="72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khoẻ</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ở NCT</a:t>
                </a:r>
              </a:p>
            </p:txBody>
          </p:sp>
          <p:sp>
            <p:nvSpPr>
              <p:cNvPr id="63" name="テキスト ボックス 62">
                <a:extLst>
                  <a:ext uri="{FF2B5EF4-FFF2-40B4-BE49-F238E27FC236}">
                    <a16:creationId xmlns:a16="http://schemas.microsoft.com/office/drawing/2014/main" id="{B03AC9BC-F82E-40C8-8391-F4588D9867FB}"/>
                  </a:ext>
                </a:extLst>
              </p:cNvPr>
              <p:cNvSpPr txBox="1">
                <a:spLocks noChangeAspect="1"/>
              </p:cNvSpPr>
              <p:nvPr/>
            </p:nvSpPr>
            <p:spPr>
              <a:xfrm>
                <a:off x="4193400" y="6102136"/>
                <a:ext cx="432000" cy="432000"/>
              </a:xfrm>
              <a:prstGeom prst="roundRect">
                <a:avLst/>
              </a:prstGeom>
              <a:solidFill>
                <a:srgbClr val="FFFFFF"/>
              </a:solidFill>
              <a:ln w="22225" cap="flat" cmpd="sng" algn="ctr">
                <a:solidFill>
                  <a:srgbClr val="DCA000"/>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DCA000"/>
                    </a:solidFill>
                    <a:latin typeface="Times New Roman" panose="02020603050405020304" pitchFamily="18" charset="0"/>
                    <a:cs typeface="Times New Roman" panose="02020603050405020304" pitchFamily="18" charset="0"/>
                  </a:rPr>
                  <a:t>３</a:t>
                </a:r>
              </a:p>
            </p:txBody>
          </p:sp>
        </p:grpSp>
        <p:grpSp>
          <p:nvGrpSpPr>
            <p:cNvPr id="59" name="グループ化 58">
              <a:extLst>
                <a:ext uri="{FF2B5EF4-FFF2-40B4-BE49-F238E27FC236}">
                  <a16:creationId xmlns:a16="http://schemas.microsoft.com/office/drawing/2014/main" id="{E231B507-F501-4EA7-8AF1-AD5E590D5292}"/>
                </a:ext>
              </a:extLst>
            </p:cNvPr>
            <p:cNvGrpSpPr/>
            <p:nvPr/>
          </p:nvGrpSpPr>
          <p:grpSpPr>
            <a:xfrm>
              <a:off x="1704723" y="3999075"/>
              <a:ext cx="2439485" cy="965717"/>
              <a:chOff x="1704723" y="3948216"/>
              <a:chExt cx="2439485" cy="965717"/>
            </a:xfrm>
          </p:grpSpPr>
          <p:sp>
            <p:nvSpPr>
              <p:cNvPr id="60" name="四角形: 角を丸くする 59">
                <a:extLst>
                  <a:ext uri="{FF2B5EF4-FFF2-40B4-BE49-F238E27FC236}">
                    <a16:creationId xmlns:a16="http://schemas.microsoft.com/office/drawing/2014/main" id="{F9B0F2C7-A3BE-46A3-8CF6-3C7415C4C451}"/>
                  </a:ext>
                </a:extLst>
              </p:cNvPr>
              <p:cNvSpPr/>
              <p:nvPr/>
            </p:nvSpPr>
            <p:spPr>
              <a:xfrm>
                <a:off x="1912208"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cơ</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sở</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liệu</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tin y khoa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NCT</a:t>
                </a:r>
              </a:p>
            </p:txBody>
          </p:sp>
          <p:sp>
            <p:nvSpPr>
              <p:cNvPr id="61" name="テキスト ボックス 60">
                <a:extLst>
                  <a:ext uri="{FF2B5EF4-FFF2-40B4-BE49-F238E27FC236}">
                    <a16:creationId xmlns:a16="http://schemas.microsoft.com/office/drawing/2014/main" id="{E28B5F9B-1DEC-4600-BEBE-8F97B34C77C9}"/>
                  </a:ext>
                </a:extLst>
              </p:cNvPr>
              <p:cNvSpPr txBox="1">
                <a:spLocks noChangeAspect="1"/>
              </p:cNvSpPr>
              <p:nvPr/>
            </p:nvSpPr>
            <p:spPr>
              <a:xfrm>
                <a:off x="170472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dirty="0">
                    <a:solidFill>
                      <a:srgbClr val="3C82F5"/>
                    </a:solidFill>
                    <a:latin typeface="Times New Roman" panose="02020603050405020304" pitchFamily="18" charset="0"/>
                    <a:cs typeface="Times New Roman" panose="02020603050405020304" pitchFamily="18" charset="0"/>
                  </a:rPr>
                  <a:t>４</a:t>
                </a:r>
              </a:p>
            </p:txBody>
          </p:sp>
        </p:grpSp>
      </p:grpSp>
      <p:sp>
        <p:nvSpPr>
          <p:cNvPr id="85" name="テキスト プレースホルダー 1">
            <a:extLst>
              <a:ext uri="{FF2B5EF4-FFF2-40B4-BE49-F238E27FC236}">
                <a16:creationId xmlns:a16="http://schemas.microsoft.com/office/drawing/2014/main" id="{41065352-DC93-429C-A010-219392E2AE49}"/>
              </a:ext>
            </a:extLst>
          </p:cNvPr>
          <p:cNvSpPr txBox="1">
            <a:spLocks/>
          </p:cNvSpPr>
          <p:nvPr/>
        </p:nvSpPr>
        <p:spPr>
          <a:xfrm>
            <a:off x="9366420" y="2540474"/>
            <a:ext cx="3410465" cy="1692771"/>
          </a:xfrm>
          <a:prstGeom prst="rect">
            <a:avLst/>
          </a:prstGeom>
        </p:spPr>
        <p:txBody>
          <a:bodyPr vert="horz" wrap="square" lIns="0" tIns="0" rIns="0" bIns="0" rtlCol="0">
            <a:spAutoFit/>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10000"/>
              </a:lnSpc>
              <a:spcAft>
                <a:spcPts val="600"/>
              </a:spcAft>
              <a:buFont typeface="Wingdings" panose="05000000000000000000" pitchFamily="2" charset="2"/>
              <a:buNone/>
            </a:pPr>
            <a:r>
              <a:rPr lang="en-US" altLang="ja-JP" sz="2000" b="1" dirty="0" err="1">
                <a:solidFill>
                  <a:schemeClr val="tx1"/>
                </a:solidFill>
                <a:latin typeface="Times New Roman" panose="02020603050405020304" pitchFamily="18" charset="0"/>
                <a:cs typeface="Times New Roman" panose="02020603050405020304" pitchFamily="18" charset="0"/>
              </a:rPr>
              <a:t>Hỗ</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trợ</a:t>
            </a:r>
            <a:r>
              <a:rPr lang="en-US" altLang="ja-JP" sz="2000" b="1" dirty="0">
                <a:solidFill>
                  <a:schemeClr val="tx1"/>
                </a:solidFill>
                <a:latin typeface="Times New Roman" panose="02020603050405020304" pitchFamily="18" charset="0"/>
                <a:cs typeface="Times New Roman" panose="02020603050405020304" pitchFamily="18" charset="0"/>
              </a:rPr>
              <a:t> các </a:t>
            </a:r>
            <a:r>
              <a:rPr lang="en-US" altLang="ja-JP" sz="2000" b="1" dirty="0" err="1">
                <a:solidFill>
                  <a:schemeClr val="tx1"/>
                </a:solidFill>
                <a:latin typeface="Times New Roman" panose="02020603050405020304" pitchFamily="18" charset="0"/>
                <a:cs typeface="Times New Roman" panose="02020603050405020304" pitchFamily="18" charset="0"/>
              </a:rPr>
              <a:t>cộng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đồng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giúp</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xây</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dựng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lối</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sống</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khỏe</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mạnh</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cho</a:t>
            </a:r>
            <a:r>
              <a:rPr lang="en-US" altLang="ja-JP" sz="2000" b="1" dirty="0">
                <a:solidFill>
                  <a:schemeClr val="tx1"/>
                </a:solidFill>
                <a:latin typeface="Times New Roman" panose="02020603050405020304" pitchFamily="18" charset="0"/>
                <a:cs typeface="Times New Roman" panose="02020603050405020304" pitchFamily="18" charset="0"/>
              </a:rPr>
              <a:t> NCT </a:t>
            </a:r>
            <a:r>
              <a:rPr lang="en-US" altLang="ja-JP" sz="2000" b="1" dirty="0" err="1">
                <a:solidFill>
                  <a:schemeClr val="tx1"/>
                </a:solidFill>
                <a:latin typeface="Times New Roman" panose="02020603050405020304" pitchFamily="18" charset="0"/>
                <a:cs typeface="Times New Roman" panose="02020603050405020304" pitchFamily="18" charset="0"/>
              </a:rPr>
              <a:t>và</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sớm</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phát</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hiện</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những</a:t>
            </a:r>
            <a:r>
              <a:rPr lang="en-US" altLang="ja-JP" sz="2000" b="1" dirty="0">
                <a:solidFill>
                  <a:schemeClr val="tx1"/>
                </a:solidFill>
                <a:latin typeface="Times New Roman" panose="02020603050405020304" pitchFamily="18" charset="0"/>
                <a:cs typeface="Times New Roman" panose="02020603050405020304" pitchFamily="18" charset="0"/>
              </a:rPr>
              <a:t> người </a:t>
            </a:r>
            <a:r>
              <a:rPr lang="en-US" altLang="ja-JP" sz="2000" b="1" dirty="0" err="1">
                <a:solidFill>
                  <a:schemeClr val="tx1"/>
                </a:solidFill>
                <a:latin typeface="Times New Roman" panose="02020603050405020304" pitchFamily="18" charset="0"/>
                <a:cs typeface="Times New Roman" panose="02020603050405020304" pitchFamily="18" charset="0"/>
              </a:rPr>
              <a:t>có</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nhu</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cầu</a:t>
            </a:r>
            <a:r>
              <a:rPr lang="en-US" altLang="ja-JP" sz="2000" b="1" dirty="0">
                <a:solidFill>
                  <a:schemeClr val="tx1"/>
                </a:solidFill>
                <a:latin typeface="Times New Roman" panose="02020603050405020304" pitchFamily="18" charset="0"/>
                <a:cs typeface="Times New Roman" panose="02020603050405020304" pitchFamily="18" charset="0"/>
              </a:rPr>
              <a:t> y </a:t>
            </a:r>
            <a:r>
              <a:rPr lang="en-US" altLang="ja-JP" sz="2000" b="1" dirty="0" err="1">
                <a:solidFill>
                  <a:schemeClr val="tx1"/>
                </a:solidFill>
                <a:latin typeface="Times New Roman" panose="02020603050405020304" pitchFamily="18" charset="0"/>
                <a:cs typeface="Times New Roman" panose="02020603050405020304" pitchFamily="18" charset="0"/>
              </a:rPr>
              <a:t>tế</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ví</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dụ</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thành</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lập</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đội</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chuyên</a:t>
            </a:r>
            <a:r>
              <a:rPr lang="en-US" altLang="ja-JP" sz="2000" b="1" dirty="0">
                <a:solidFill>
                  <a:schemeClr val="tx1"/>
                </a:solidFill>
                <a:latin typeface="Times New Roman" panose="02020603050405020304" pitchFamily="18" charset="0"/>
                <a:cs typeface="Times New Roman" panose="02020603050405020304" pitchFamily="18" charset="0"/>
              </a:rPr>
              <a:t> </a:t>
            </a:r>
            <a:r>
              <a:rPr lang="en-US" altLang="ja-JP" sz="2000" b="1" dirty="0" err="1">
                <a:solidFill>
                  <a:schemeClr val="tx1"/>
                </a:solidFill>
                <a:latin typeface="Times New Roman" panose="02020603050405020304" pitchFamily="18" charset="0"/>
                <a:cs typeface="Times New Roman" panose="02020603050405020304" pitchFamily="18" charset="0"/>
              </a:rPr>
              <a:t>môn</a:t>
            </a:r>
            <a:r>
              <a:rPr lang="en-US" altLang="ja-JP" sz="2000" b="1" dirty="0">
                <a:solidFill>
                  <a:schemeClr val="tx1"/>
                </a:solidFill>
                <a:latin typeface="Times New Roman" panose="02020603050405020304" pitchFamily="18" charset="0"/>
                <a:cs typeface="Times New Roman" panose="02020603050405020304" pitchFamily="18" charset="0"/>
              </a:rPr>
              <a:t>)</a:t>
            </a:r>
          </a:p>
        </p:txBody>
      </p:sp>
      <p:cxnSp>
        <p:nvCxnSpPr>
          <p:cNvPr id="86" name="直線コネクタ 86">
            <a:extLst>
              <a:ext uri="{FF2B5EF4-FFF2-40B4-BE49-F238E27FC236}">
                <a16:creationId xmlns:a16="http://schemas.microsoft.com/office/drawing/2014/main" id="{0870E541-6F44-4FB1-BA3A-6221DAFF1718}"/>
              </a:ext>
            </a:extLst>
          </p:cNvPr>
          <p:cNvCxnSpPr>
            <a:cxnSpLocks/>
          </p:cNvCxnSpPr>
          <p:nvPr/>
        </p:nvCxnSpPr>
        <p:spPr>
          <a:xfrm flipH="1">
            <a:off x="6515958" y="6541701"/>
            <a:ext cx="3383280" cy="0"/>
          </a:xfrm>
          <a:prstGeom prst="line">
            <a:avLst/>
          </a:prstGeom>
          <a:ln w="1270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線コネクタ 63">
            <a:extLst>
              <a:ext uri="{FF2B5EF4-FFF2-40B4-BE49-F238E27FC236}">
                <a16:creationId xmlns:a16="http://schemas.microsoft.com/office/drawing/2014/main" id="{FB8936A4-0859-4962-B4D0-B97005AC87FF}"/>
              </a:ext>
            </a:extLst>
          </p:cNvPr>
          <p:cNvCxnSpPr>
            <a:cxnSpLocks/>
          </p:cNvCxnSpPr>
          <p:nvPr/>
        </p:nvCxnSpPr>
        <p:spPr>
          <a:xfrm rot="16200000">
            <a:off x="8789238" y="5472030"/>
            <a:ext cx="2194560" cy="0"/>
          </a:xfrm>
          <a:prstGeom prst="line">
            <a:avLst/>
          </a:prstGeom>
          <a:ln w="12700" cap="rnd"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03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47D8FF4A-B966-4645-A8A4-2A8420A362A2}"/>
              </a:ext>
            </a:extLst>
          </p:cNvPr>
          <p:cNvSpPr>
            <a:spLocks noGrp="1"/>
          </p:cNvSpPr>
          <p:nvPr>
            <p:ph type="body" sz="quarter" idx="11"/>
          </p:nvPr>
        </p:nvSpPr>
        <p:spPr>
          <a:xfrm>
            <a:off x="791794" y="1012207"/>
            <a:ext cx="12403506" cy="609398"/>
          </a:xfrm>
        </p:spPr>
        <p:txBody>
          <a:bodyPr/>
          <a:lstStyle/>
          <a:p>
            <a:pPr marR="0" lvl="0" defTabSz="912388" eaLnBrk="1" fontAlgn="ctr" latinLnBrk="0" hangingPunct="1">
              <a:spcBef>
                <a:spcPts val="0"/>
              </a:spcBef>
              <a:spcAft>
                <a:spcPts val="0"/>
              </a:spcAft>
              <a:buClrTx/>
              <a:buSzTx/>
              <a:tabLst/>
              <a:defRPr/>
            </a:pP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cơ</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sở</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liệu</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tin y khoa </a:t>
            </a:r>
            <a:r>
              <a:rPr kumimoji="0" lang="en-US" altLang="ja-JP" sz="36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NCT</a:t>
            </a:r>
          </a:p>
        </p:txBody>
      </p:sp>
      <p:sp>
        <p:nvSpPr>
          <p:cNvPr id="4" name="タイトル 3">
            <a:extLst>
              <a:ext uri="{FF2B5EF4-FFF2-40B4-BE49-F238E27FC236}">
                <a16:creationId xmlns:a16="http://schemas.microsoft.com/office/drawing/2014/main" id="{21ED9B5D-B289-4D28-AD20-5ECC3D5362DE}"/>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31" name="グループ化 84">
            <a:extLst>
              <a:ext uri="{FF2B5EF4-FFF2-40B4-BE49-F238E27FC236}">
                <a16:creationId xmlns:a16="http://schemas.microsoft.com/office/drawing/2014/main" id="{6CF55554-E4D3-448E-9984-1765F90557CD}"/>
              </a:ext>
            </a:extLst>
          </p:cNvPr>
          <p:cNvGrpSpPr/>
          <p:nvPr/>
        </p:nvGrpSpPr>
        <p:grpSpPr>
          <a:xfrm flipV="1">
            <a:off x="2082455" y="4992133"/>
            <a:ext cx="6863837" cy="2051217"/>
            <a:chOff x="7899400" y="2471352"/>
            <a:chExt cx="1145746" cy="1145746"/>
          </a:xfrm>
        </p:grpSpPr>
        <p:cxnSp>
          <p:nvCxnSpPr>
            <p:cNvPr id="32" name="直線コネクタ 85">
              <a:extLst>
                <a:ext uri="{FF2B5EF4-FFF2-40B4-BE49-F238E27FC236}">
                  <a16:creationId xmlns:a16="http://schemas.microsoft.com/office/drawing/2014/main" id="{85AA7B65-5FAA-4F91-BFAD-9B56DF431C29}"/>
                </a:ext>
              </a:extLst>
            </p:cNvPr>
            <p:cNvCxnSpPr>
              <a:cxnSpLocks/>
            </p:cNvCxnSpPr>
            <p:nvPr/>
          </p:nvCxnSpPr>
          <p:spPr>
            <a:xfrm>
              <a:off x="7899400" y="2471352"/>
              <a:ext cx="1145746" cy="0"/>
            </a:xfrm>
            <a:prstGeom prst="line">
              <a:avLst/>
            </a:prstGeom>
            <a:ln w="1270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86">
              <a:extLst>
                <a:ext uri="{FF2B5EF4-FFF2-40B4-BE49-F238E27FC236}">
                  <a16:creationId xmlns:a16="http://schemas.microsoft.com/office/drawing/2014/main" id="{189CAF57-E416-4E01-9F7C-9C9BD2DC5D8C}"/>
                </a:ext>
              </a:extLst>
            </p:cNvPr>
            <p:cNvCxnSpPr>
              <a:cxnSpLocks/>
            </p:cNvCxnSpPr>
            <p:nvPr/>
          </p:nvCxnSpPr>
          <p:spPr>
            <a:xfrm rot="16200000">
              <a:off x="7326527" y="3044225"/>
              <a:ext cx="1145746" cy="0"/>
            </a:xfrm>
            <a:prstGeom prst="line">
              <a:avLst/>
            </a:prstGeom>
            <a:ln w="12700" cap="rnd"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グループ化 29">
            <a:extLst>
              <a:ext uri="{FF2B5EF4-FFF2-40B4-BE49-F238E27FC236}">
                <a16:creationId xmlns:a16="http://schemas.microsoft.com/office/drawing/2014/main" id="{86027704-C019-41E4-8DB1-3465AD4652F8}"/>
              </a:ext>
            </a:extLst>
          </p:cNvPr>
          <p:cNvGrpSpPr/>
          <p:nvPr/>
        </p:nvGrpSpPr>
        <p:grpSpPr>
          <a:xfrm>
            <a:off x="792000" y="2160000"/>
            <a:ext cx="8316177" cy="4701392"/>
            <a:chOff x="1704723" y="2157413"/>
            <a:chExt cx="8316177" cy="4701392"/>
          </a:xfrm>
        </p:grpSpPr>
        <p:sp>
          <p:nvSpPr>
            <p:cNvPr id="35" name="Rectangle 13">
              <a:extLst>
                <a:ext uri="{FF2B5EF4-FFF2-40B4-BE49-F238E27FC236}">
                  <a16:creationId xmlns:a16="http://schemas.microsoft.com/office/drawing/2014/main" id="{7AD0C418-FAC8-44C3-8988-8ACF8F565B26}"/>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marL="0" marR="0" lvl="0" indent="0" algn="ctr" defTabSz="457200" rtl="0" eaLnBrk="1" fontAlgn="base" latinLnBrk="0" hangingPunct="1">
                <a:lnSpc>
                  <a:spcPct val="110000"/>
                </a:lnSpc>
                <a:spcBef>
                  <a:spcPts val="0"/>
                </a:spcBef>
                <a:spcAft>
                  <a:spcPts val="0"/>
                </a:spcAft>
                <a:buClr>
                  <a:srgbClr val="3C82F5"/>
                </a:buClr>
                <a:buSzTx/>
                <a:buFontTx/>
                <a:buNone/>
                <a:tabLst/>
                <a:defRPr/>
              </a:pPr>
              <a:endParaRPr kumimoji="0" lang="en-US" altLang="ja-JP" sz="2000" b="1" i="0" u="none" strike="noStrike" kern="1200" cap="none" spc="0" normalizeH="0" baseline="0" noProof="0">
                <a:ln>
                  <a:noFill/>
                </a:ln>
                <a:solidFill>
                  <a:srgbClr val="FFFFFF"/>
                </a:solidFill>
                <a:effectLst/>
                <a:uLnTx/>
                <a:uFillTx/>
                <a:latin typeface="Times New Roman" panose="02020603050405020304" pitchFamily="18" charset="0"/>
                <a:ea typeface="BIZ UDPゴシック"/>
                <a:cs typeface="Times New Roman" panose="02020603050405020304" pitchFamily="18" charset="0"/>
              </a:endParaRPr>
            </a:p>
          </p:txBody>
        </p:sp>
        <p:grpSp>
          <p:nvGrpSpPr>
            <p:cNvPr id="36" name="グループ化 31">
              <a:extLst>
                <a:ext uri="{FF2B5EF4-FFF2-40B4-BE49-F238E27FC236}">
                  <a16:creationId xmlns:a16="http://schemas.microsoft.com/office/drawing/2014/main" id="{C8B95A12-C38F-452F-B758-FF96A7AB820A}"/>
                </a:ext>
              </a:extLst>
            </p:cNvPr>
            <p:cNvGrpSpPr>
              <a:grpSpLocks/>
            </p:cNvGrpSpPr>
            <p:nvPr/>
          </p:nvGrpSpPr>
          <p:grpSpPr>
            <a:xfrm>
              <a:off x="3779216" y="2321933"/>
              <a:ext cx="4320000" cy="4320000"/>
              <a:chOff x="4212215" y="4266217"/>
              <a:chExt cx="2267570" cy="2267571"/>
            </a:xfrm>
          </p:grpSpPr>
          <p:grpSp>
            <p:nvGrpSpPr>
              <p:cNvPr id="49" name="グループ化 44">
                <a:extLst>
                  <a:ext uri="{FF2B5EF4-FFF2-40B4-BE49-F238E27FC236}">
                    <a16:creationId xmlns:a16="http://schemas.microsoft.com/office/drawing/2014/main" id="{48DA475E-A5EB-4005-B281-737D75553BA7}"/>
                  </a:ext>
                </a:extLst>
              </p:cNvPr>
              <p:cNvGrpSpPr/>
              <p:nvPr/>
            </p:nvGrpSpPr>
            <p:grpSpPr>
              <a:xfrm>
                <a:off x="4212215" y="4266217"/>
                <a:ext cx="2267570" cy="2267571"/>
                <a:chOff x="4212215" y="4266215"/>
                <a:chExt cx="2267570" cy="2267570"/>
              </a:xfrm>
            </p:grpSpPr>
            <p:sp>
              <p:nvSpPr>
                <p:cNvPr id="86" name="楕円 81">
                  <a:extLst>
                    <a:ext uri="{FF2B5EF4-FFF2-40B4-BE49-F238E27FC236}">
                      <a16:creationId xmlns:a16="http://schemas.microsoft.com/office/drawing/2014/main" id="{A02E03E7-9B4D-4B9B-9B35-2C846275DD39}"/>
                    </a:ext>
                  </a:extLst>
                </p:cNvPr>
                <p:cNvSpPr/>
                <p:nvPr/>
              </p:nvSpPr>
              <p:spPr>
                <a:xfrm>
                  <a:off x="4212215" y="4266215"/>
                  <a:ext cx="2267570" cy="2267570"/>
                </a:xfrm>
                <a:prstGeom prst="ellipse">
                  <a:avLst/>
                </a:prstGeom>
                <a:solidFill>
                  <a:srgbClr val="E2ECFD"/>
                </a:solidFill>
                <a:ln w="952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87" name="楕円 82">
                  <a:extLst>
                    <a:ext uri="{FF2B5EF4-FFF2-40B4-BE49-F238E27FC236}">
                      <a16:creationId xmlns:a16="http://schemas.microsoft.com/office/drawing/2014/main" id="{0FB519DF-1852-4584-AD7E-3FA75A943604}"/>
                    </a:ext>
                  </a:extLst>
                </p:cNvPr>
                <p:cNvSpPr>
                  <a:spLocks noChangeAspect="1"/>
                </p:cNvSpPr>
                <p:nvPr/>
              </p:nvSpPr>
              <p:spPr>
                <a:xfrm>
                  <a:off x="4505109" y="4559109"/>
                  <a:ext cx="1681781" cy="1681781"/>
                </a:xfrm>
                <a:prstGeom prst="ellipse">
                  <a:avLst/>
                </a:prstGeom>
                <a:solidFill>
                  <a:srgbClr val="FFFFFF"/>
                </a:solidFill>
                <a:ln w="22225" cap="flat" cmpd="sng" algn="ctr">
                  <a:no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srgbClr val="000000"/>
                    </a:solidFill>
                    <a:effectLst/>
                    <a:uLnTx/>
                    <a:uFillTx/>
                    <a:latin typeface="Times New Roman" panose="02020603050405020304" pitchFamily="18" charset="0"/>
                    <a:ea typeface="BIZ UDPゴシック"/>
                    <a:cs typeface="Times New Roman" panose="02020603050405020304" pitchFamily="18" charset="0"/>
                  </a:endParaRPr>
                </a:p>
              </p:txBody>
            </p:sp>
            <p:sp>
              <p:nvSpPr>
                <p:cNvPr id="88" name="正方形/長方形 83">
                  <a:extLst>
                    <a:ext uri="{FF2B5EF4-FFF2-40B4-BE49-F238E27FC236}">
                      <a16:creationId xmlns:a16="http://schemas.microsoft.com/office/drawing/2014/main" id="{41DF23F6-AF9C-4B64-BCF7-FD2612DDBAC5}"/>
                    </a:ext>
                  </a:extLst>
                </p:cNvPr>
                <p:cNvSpPr/>
                <p:nvPr/>
              </p:nvSpPr>
              <p:spPr>
                <a:xfrm>
                  <a:off x="4986000" y="4871510"/>
                  <a:ext cx="720000" cy="235963"/>
                </a:xfrm>
                <a:prstGeom prst="rect">
                  <a:avLst/>
                </a:prstGeom>
                <a:noFill/>
                <a:ln w="19050" cap="flat" cmpd="sng" algn="ctr">
                  <a:noFill/>
                  <a:prstDash val="solid"/>
                  <a:round/>
                  <a:headEnd type="none" w="med" len="med"/>
                  <a:tailEnd type="none" w="med" len="med"/>
                </a:ln>
                <a:effectLst/>
              </p:spPr>
              <p:txBody>
                <a:bodyPr lIns="72000" tIns="36000" rIns="72000" bIns="36000" rtlCol="0" anchor="ctr">
                  <a:spAutoFit/>
                </a:bodyPr>
                <a:lstStyle/>
                <a:p>
                  <a:pPr marL="0" marR="0" lvl="0" indent="0" algn="ctr" defTabSz="912388" eaLnBrk="1" fontAlgn="auto" latinLnBrk="0" hangingPunct="1">
                    <a:lnSpc>
                      <a:spcPct val="11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3C82F5"/>
                      </a:solidFill>
                      <a:effectLst/>
                      <a:uLnTx/>
                      <a:uFillTx/>
                      <a:latin typeface="Times New Roman" panose="02020603050405020304" pitchFamily="18" charset="0"/>
                      <a:cs typeface="Times New Roman" panose="02020603050405020304" pitchFamily="18" charset="0"/>
                    </a:rPr>
                    <a:t>CCSPC</a:t>
                  </a:r>
                </a:p>
              </p:txBody>
            </p:sp>
          </p:grpSp>
          <p:grpSp>
            <p:nvGrpSpPr>
              <p:cNvPr id="50" name="グループ化 45">
                <a:extLst>
                  <a:ext uri="{FF2B5EF4-FFF2-40B4-BE49-F238E27FC236}">
                    <a16:creationId xmlns:a16="http://schemas.microsoft.com/office/drawing/2014/main" id="{B58F8D48-914A-4652-BF5C-7A5E11781B10}"/>
                  </a:ext>
                </a:extLst>
              </p:cNvPr>
              <p:cNvGrpSpPr/>
              <p:nvPr/>
            </p:nvGrpSpPr>
            <p:grpSpPr>
              <a:xfrm>
                <a:off x="4765503" y="5256000"/>
                <a:ext cx="1160994" cy="543802"/>
                <a:chOff x="4639460" y="5987429"/>
                <a:chExt cx="995371" cy="436246"/>
              </a:xfrm>
            </p:grpSpPr>
            <p:grpSp>
              <p:nvGrpSpPr>
                <p:cNvPr id="51" name="ビル｜1｜小">
                  <a:extLst>
                    <a:ext uri="{FF2B5EF4-FFF2-40B4-BE49-F238E27FC236}">
                      <a16:creationId xmlns:a16="http://schemas.microsoft.com/office/drawing/2014/main" id="{1DCED3C1-0F9F-4822-9D84-D64DD596841A}"/>
                    </a:ext>
                  </a:extLst>
                </p:cNvPr>
                <p:cNvGrpSpPr>
                  <a:grpSpLocks noChangeAspect="1"/>
                </p:cNvGrpSpPr>
                <p:nvPr/>
              </p:nvGrpSpPr>
              <p:grpSpPr bwMode="auto">
                <a:xfrm>
                  <a:off x="4639460" y="5987429"/>
                  <a:ext cx="396000" cy="396000"/>
                  <a:chOff x="685" y="967"/>
                  <a:chExt cx="692" cy="692"/>
                </a:xfrm>
              </p:grpSpPr>
              <p:sp>
                <p:nvSpPr>
                  <p:cNvPr id="84" name="Freeform 5">
                    <a:extLst>
                      <a:ext uri="{FF2B5EF4-FFF2-40B4-BE49-F238E27FC236}">
                        <a16:creationId xmlns:a16="http://schemas.microsoft.com/office/drawing/2014/main" id="{045E9EB0-11EE-4C57-B7AE-CE1CE10114C4}"/>
                      </a:ext>
                    </a:extLst>
                  </p:cNvPr>
                  <p:cNvSpPr>
                    <a:spLocks/>
                  </p:cNvSpPr>
                  <p:nvPr/>
                </p:nvSpPr>
                <p:spPr bwMode="auto">
                  <a:xfrm>
                    <a:off x="756" y="999"/>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0 w 363"/>
                      <a:gd name="T19" fmla="*/ 415 h 415"/>
                      <a:gd name="T20" fmla="*/ 90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2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0" y="415"/>
                          <a:pt x="90" y="415"/>
                          <a:pt x="90" y="415"/>
                        </a:cubicBezTo>
                        <a:cubicBezTo>
                          <a:pt x="90" y="351"/>
                          <a:pt x="90" y="351"/>
                          <a:pt x="90"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4" y="0"/>
                          <a:pt x="10" y="0"/>
                        </a:cubicBezTo>
                        <a:cubicBezTo>
                          <a:pt x="352" y="0"/>
                          <a:pt x="352" y="0"/>
                          <a:pt x="352"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5" name="Freeform 6">
                    <a:extLst>
                      <a:ext uri="{FF2B5EF4-FFF2-40B4-BE49-F238E27FC236}">
                        <a16:creationId xmlns:a16="http://schemas.microsoft.com/office/drawing/2014/main" id="{4C33F94A-C208-4423-9D8C-F17077FC4058}"/>
                      </a:ext>
                    </a:extLst>
                  </p:cNvPr>
                  <p:cNvSpPr>
                    <a:spLocks noEditPoints="1"/>
                  </p:cNvSpPr>
                  <p:nvPr/>
                </p:nvSpPr>
                <p:spPr bwMode="auto">
                  <a:xfrm>
                    <a:off x="685" y="967"/>
                    <a:ext cx="692" cy="69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52" name="ビジネスマン｜男性">
                  <a:extLst>
                    <a:ext uri="{FF2B5EF4-FFF2-40B4-BE49-F238E27FC236}">
                      <a16:creationId xmlns:a16="http://schemas.microsoft.com/office/drawing/2014/main" id="{672A48B1-C5A2-4B06-BF91-F1A9C71C904C}"/>
                    </a:ext>
                  </a:extLst>
                </p:cNvPr>
                <p:cNvGrpSpPr>
                  <a:grpSpLocks noChangeAspect="1"/>
                </p:cNvGrpSpPr>
                <p:nvPr/>
              </p:nvGrpSpPr>
              <p:grpSpPr bwMode="auto">
                <a:xfrm>
                  <a:off x="4952198" y="6046924"/>
                  <a:ext cx="324000" cy="335658"/>
                  <a:chOff x="907" y="976"/>
                  <a:chExt cx="667" cy="691"/>
                </a:xfrm>
              </p:grpSpPr>
              <p:sp>
                <p:nvSpPr>
                  <p:cNvPr id="82" name="Freeform 30">
                    <a:extLst>
                      <a:ext uri="{FF2B5EF4-FFF2-40B4-BE49-F238E27FC236}">
                        <a16:creationId xmlns:a16="http://schemas.microsoft.com/office/drawing/2014/main" id="{71F4C649-BA5D-46AC-BE0E-5FC1CFBEADD9}"/>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3" name="Freeform 31">
                    <a:extLst>
                      <a:ext uri="{FF2B5EF4-FFF2-40B4-BE49-F238E27FC236}">
                        <a16:creationId xmlns:a16="http://schemas.microsoft.com/office/drawing/2014/main" id="{08384DB8-C168-44C3-8476-6D488E1E81DD}"/>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76" name="ビジネスマン｜女性">
                  <a:extLst>
                    <a:ext uri="{FF2B5EF4-FFF2-40B4-BE49-F238E27FC236}">
                      <a16:creationId xmlns:a16="http://schemas.microsoft.com/office/drawing/2014/main" id="{5574A4A6-8463-4920-95DA-104D1D337452}"/>
                    </a:ext>
                  </a:extLst>
                </p:cNvPr>
                <p:cNvGrpSpPr>
                  <a:grpSpLocks noChangeAspect="1"/>
                </p:cNvGrpSpPr>
                <p:nvPr/>
              </p:nvGrpSpPr>
              <p:grpSpPr bwMode="auto">
                <a:xfrm>
                  <a:off x="5296447" y="6055566"/>
                  <a:ext cx="288000" cy="321687"/>
                  <a:chOff x="2033" y="988"/>
                  <a:chExt cx="607" cy="678"/>
                </a:xfrm>
              </p:grpSpPr>
              <p:sp>
                <p:nvSpPr>
                  <p:cNvPr id="80" name="Freeform 10">
                    <a:extLst>
                      <a:ext uri="{FF2B5EF4-FFF2-40B4-BE49-F238E27FC236}">
                        <a16:creationId xmlns:a16="http://schemas.microsoft.com/office/drawing/2014/main" id="{C43CEA3B-F68B-474A-87E8-4801B7C9681B}"/>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1" name="Freeform 11">
                    <a:extLst>
                      <a:ext uri="{FF2B5EF4-FFF2-40B4-BE49-F238E27FC236}">
                        <a16:creationId xmlns:a16="http://schemas.microsoft.com/office/drawing/2014/main" id="{75FE69D5-4A96-4876-84A5-F0523C5C70AD}"/>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77" name="モバイルPC｜背面">
                  <a:extLst>
                    <a:ext uri="{FF2B5EF4-FFF2-40B4-BE49-F238E27FC236}">
                      <a16:creationId xmlns:a16="http://schemas.microsoft.com/office/drawing/2014/main" id="{9854F050-42C2-4BF0-8742-659A7118B97E}"/>
                    </a:ext>
                  </a:extLst>
                </p:cNvPr>
                <p:cNvGrpSpPr>
                  <a:grpSpLocks noChangeAspect="1"/>
                </p:cNvGrpSpPr>
                <p:nvPr/>
              </p:nvGrpSpPr>
              <p:grpSpPr bwMode="auto">
                <a:xfrm>
                  <a:off x="5382831" y="6239875"/>
                  <a:ext cx="252000" cy="183800"/>
                  <a:chOff x="3173" y="1115"/>
                  <a:chExt cx="739" cy="539"/>
                </a:xfrm>
              </p:grpSpPr>
              <p:sp>
                <p:nvSpPr>
                  <p:cNvPr id="78" name="Rectangle 15">
                    <a:extLst>
                      <a:ext uri="{FF2B5EF4-FFF2-40B4-BE49-F238E27FC236}">
                        <a16:creationId xmlns:a16="http://schemas.microsoft.com/office/drawing/2014/main" id="{643B9A2A-CBAF-4950-B311-659746B07E13}"/>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9" name="Freeform 16">
                    <a:extLst>
                      <a:ext uri="{FF2B5EF4-FFF2-40B4-BE49-F238E27FC236}">
                        <a16:creationId xmlns:a16="http://schemas.microsoft.com/office/drawing/2014/main" id="{0F703EBF-DDE5-4BA0-ADA3-5EF0AABA2A20}"/>
                      </a:ext>
                    </a:extLst>
                  </p:cNvPr>
                  <p:cNvSpPr>
                    <a:spLocks noEditPoints="1"/>
                  </p:cNvSpPr>
                  <p:nvPr/>
                </p:nvSpPr>
                <p:spPr bwMode="auto">
                  <a:xfrm>
                    <a:off x="3173" y="1115"/>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grpSp>
          <p:nvGrpSpPr>
            <p:cNvPr id="37" name="グループ化 32">
              <a:extLst>
                <a:ext uri="{FF2B5EF4-FFF2-40B4-BE49-F238E27FC236}">
                  <a16:creationId xmlns:a16="http://schemas.microsoft.com/office/drawing/2014/main" id="{E457C808-06AF-4FBF-B3C6-AB0E25B984D9}"/>
                </a:ext>
              </a:extLst>
            </p:cNvPr>
            <p:cNvGrpSpPr/>
            <p:nvPr/>
          </p:nvGrpSpPr>
          <p:grpSpPr>
            <a:xfrm>
              <a:off x="4254702" y="2157413"/>
              <a:ext cx="3124514" cy="582376"/>
              <a:chOff x="4157229" y="2157413"/>
              <a:chExt cx="3124514" cy="582376"/>
            </a:xfrm>
          </p:grpSpPr>
          <p:sp>
            <p:nvSpPr>
              <p:cNvPr id="47" name="四角形: 角を丸くする 42">
                <a:extLst>
                  <a:ext uri="{FF2B5EF4-FFF2-40B4-BE49-F238E27FC236}">
                    <a16:creationId xmlns:a16="http://schemas.microsoft.com/office/drawing/2014/main" id="{46777B3A-C25E-4C97-878D-8FDB5A95419D}"/>
                  </a:ext>
                </a:extLst>
              </p:cNvPr>
              <p:cNvSpPr/>
              <p:nvPr/>
            </p:nvSpPr>
            <p:spPr>
              <a:xfrm>
                <a:off x="4401743" y="2235789"/>
                <a:ext cx="2880000" cy="50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lang="en-US" altLang="ja-JP" b="1" kern="0" dirty="0" err="1">
                    <a:latin typeface="Times New Roman" panose="02020603050405020304" pitchFamily="18" charset="0"/>
                    <a:cs typeface="Times New Roman" panose="02020603050405020304" pitchFamily="18" charset="0"/>
                  </a:rPr>
                  <a:t>Chức</a:t>
                </a:r>
                <a:r>
                  <a:rPr lang="en-US" altLang="ja-JP" b="1" kern="0" dirty="0">
                    <a:latin typeface="Times New Roman" panose="02020603050405020304" pitchFamily="18" charset="0"/>
                    <a:cs typeface="Times New Roman" panose="02020603050405020304" pitchFamily="18" charset="0"/>
                  </a:rPr>
                  <a:t> năng </a:t>
                </a:r>
                <a:r>
                  <a:rPr lang="en-US" altLang="ja-JP" b="1" kern="0" dirty="0" err="1">
                    <a:latin typeface="Times New Roman" panose="02020603050405020304" pitchFamily="18" charset="0"/>
                    <a:cs typeface="Times New Roman" panose="02020603050405020304" pitchFamily="18" charset="0"/>
                  </a:rPr>
                  <a:t>chuyên</a:t>
                </a:r>
                <a:r>
                  <a:rPr lang="en-US" altLang="ja-JP" b="1" kern="0" dirty="0">
                    <a:latin typeface="Times New Roman" panose="02020603050405020304" pitchFamily="18" charset="0"/>
                    <a:cs typeface="Times New Roman" panose="02020603050405020304" pitchFamily="18" charset="0"/>
                  </a:rPr>
                  <a:t> </a:t>
                </a:r>
                <a:r>
                  <a:rPr lang="en-US" altLang="ja-JP" b="1" kern="0" dirty="0" err="1">
                    <a:latin typeface="Times New Roman" panose="02020603050405020304" pitchFamily="18" charset="0"/>
                    <a:cs typeface="Times New Roman" panose="02020603050405020304" pitchFamily="18" charset="0"/>
                  </a:rPr>
                  <a:t>về</a:t>
                </a:r>
                <a:r>
                  <a:rPr lang="en-US" altLang="ja-JP" b="1" kern="0" dirty="0">
                    <a:latin typeface="Times New Roman" panose="02020603050405020304" pitchFamily="18" charset="0"/>
                    <a:cs typeface="Times New Roman" panose="02020603050405020304" pitchFamily="18" charset="0"/>
                  </a:rPr>
                  <a:t> y </a:t>
                </a:r>
                <a:r>
                  <a:rPr lang="en-US" altLang="ja-JP" b="1" kern="0" dirty="0" err="1">
                    <a:latin typeface="Times New Roman" panose="02020603050405020304" pitchFamily="18" charset="0"/>
                    <a:cs typeface="Times New Roman" panose="02020603050405020304" pitchFamily="18" charset="0"/>
                  </a:rPr>
                  <a:t>tế</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8" name="テキスト ボックス 43">
                <a:extLst>
                  <a:ext uri="{FF2B5EF4-FFF2-40B4-BE49-F238E27FC236}">
                    <a16:creationId xmlns:a16="http://schemas.microsoft.com/office/drawing/2014/main" id="{E690A231-F43E-4DDC-9D12-042C7B491B3D}"/>
                  </a:ext>
                </a:extLst>
              </p:cNvPr>
              <p:cNvSpPr txBox="1">
                <a:spLocks noChangeAspect="1"/>
              </p:cNvSpPr>
              <p:nvPr/>
            </p:nvSpPr>
            <p:spPr>
              <a:xfrm>
                <a:off x="4157229" y="2157413"/>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en-US" altLang="ja-JP" sz="2800" b="1">
                    <a:solidFill>
                      <a:srgbClr val="3C82F5"/>
                    </a:solidFill>
                    <a:latin typeface="Times New Roman" panose="02020603050405020304" pitchFamily="18" charset="0"/>
                    <a:cs typeface="Times New Roman" panose="02020603050405020304" pitchFamily="18" charset="0"/>
                  </a:rPr>
                  <a:t>1</a:t>
                </a:r>
                <a:endParaRPr kumimoji="1" lang="ja-JP" altLang="en-US" sz="2800" b="1">
                  <a:solidFill>
                    <a:srgbClr val="3C82F5"/>
                  </a:solidFill>
                  <a:latin typeface="Times New Roman" panose="02020603050405020304" pitchFamily="18" charset="0"/>
                  <a:cs typeface="Times New Roman" panose="02020603050405020304" pitchFamily="18" charset="0"/>
                </a:endParaRPr>
              </a:p>
            </p:txBody>
          </p:sp>
        </p:grpSp>
        <p:grpSp>
          <p:nvGrpSpPr>
            <p:cNvPr id="38" name="グループ化 33">
              <a:extLst>
                <a:ext uri="{FF2B5EF4-FFF2-40B4-BE49-F238E27FC236}">
                  <a16:creationId xmlns:a16="http://schemas.microsoft.com/office/drawing/2014/main" id="{01E20E7E-7DE7-4BF3-B93B-DAB837F66DDD}"/>
                </a:ext>
              </a:extLst>
            </p:cNvPr>
            <p:cNvGrpSpPr/>
            <p:nvPr/>
          </p:nvGrpSpPr>
          <p:grpSpPr>
            <a:xfrm>
              <a:off x="7587563" y="3999075"/>
              <a:ext cx="2433337" cy="965717"/>
              <a:chOff x="7587563" y="3948216"/>
              <a:chExt cx="2433337" cy="965717"/>
            </a:xfrm>
          </p:grpSpPr>
          <p:sp>
            <p:nvSpPr>
              <p:cNvPr id="45" name="四角形: 角を丸くする 40">
                <a:extLst>
                  <a:ext uri="{FF2B5EF4-FFF2-40B4-BE49-F238E27FC236}">
                    <a16:creationId xmlns:a16="http://schemas.microsoft.com/office/drawing/2014/main" id="{0F207574-DB0D-49C9-8849-FD77715F2146}"/>
                  </a:ext>
                </a:extLst>
              </p:cNvPr>
              <p:cNvSpPr/>
              <p:nvPr/>
            </p:nvSpPr>
            <p:spPr>
              <a:xfrm>
                <a:off x="7788900" y="4049933"/>
                <a:ext cx="2232000" cy="864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hợp</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hỗ</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trợ</a:t>
                </a:r>
                <a:endPar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6" name="テキスト ボックス 41">
                <a:extLst>
                  <a:ext uri="{FF2B5EF4-FFF2-40B4-BE49-F238E27FC236}">
                    <a16:creationId xmlns:a16="http://schemas.microsoft.com/office/drawing/2014/main" id="{3FF83D28-E3CA-483E-8DFA-DFE498A4E915}"/>
                  </a:ext>
                </a:extLst>
              </p:cNvPr>
              <p:cNvSpPr txBox="1">
                <a:spLocks noChangeAspect="1"/>
              </p:cNvSpPr>
              <p:nvPr/>
            </p:nvSpPr>
            <p:spPr>
              <a:xfrm>
                <a:off x="7587563" y="394821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２</a:t>
                </a:r>
              </a:p>
            </p:txBody>
          </p:sp>
        </p:grpSp>
        <p:grpSp>
          <p:nvGrpSpPr>
            <p:cNvPr id="39" name="グループ化 34">
              <a:extLst>
                <a:ext uri="{FF2B5EF4-FFF2-40B4-BE49-F238E27FC236}">
                  <a16:creationId xmlns:a16="http://schemas.microsoft.com/office/drawing/2014/main" id="{EDDF6771-9548-4B73-9987-7D46B89DE2F3}"/>
                </a:ext>
              </a:extLst>
            </p:cNvPr>
            <p:cNvGrpSpPr/>
            <p:nvPr/>
          </p:nvGrpSpPr>
          <p:grpSpPr>
            <a:xfrm>
              <a:off x="4254702" y="6102136"/>
              <a:ext cx="3160514" cy="756669"/>
              <a:chOff x="4193400" y="6102136"/>
              <a:chExt cx="3160514" cy="756669"/>
            </a:xfrm>
          </p:grpSpPr>
          <p:sp>
            <p:nvSpPr>
              <p:cNvPr id="43" name="四角形: 角を丸くする 38">
                <a:extLst>
                  <a:ext uri="{FF2B5EF4-FFF2-40B4-BE49-F238E27FC236}">
                    <a16:creationId xmlns:a16="http://schemas.microsoft.com/office/drawing/2014/main" id="{B6EF239F-759C-4ED1-974B-8511A8678E4E}"/>
                  </a:ext>
                </a:extLst>
              </p:cNvPr>
              <p:cNvSpPr/>
              <p:nvPr/>
            </p:nvSpPr>
            <p:spPr>
              <a:xfrm>
                <a:off x="4401914" y="6210805"/>
                <a:ext cx="2952000" cy="648000"/>
              </a:xfrm>
              <a:prstGeom prst="roundRect">
                <a:avLst/>
              </a:prstGeom>
              <a:solidFill>
                <a:srgbClr val="FFFFFF"/>
              </a:solidFill>
              <a:ln w="22225" cap="flat" cmpd="sng" algn="ctr">
                <a:solidFill>
                  <a:srgbClr val="3C82F5"/>
                </a:solidFill>
                <a:prstDash val="solid"/>
                <a:round/>
                <a:headEnd type="none" w="med" len="med"/>
                <a:tailEnd type="none" w="med" len="med"/>
              </a:ln>
              <a:effectLst/>
            </p:spPr>
            <p:txBody>
              <a:bodyPr wrap="square" lIns="252000" tIns="72000" rIns="72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lối</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khoẻ</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ở NCT</a:t>
                </a:r>
              </a:p>
            </p:txBody>
          </p:sp>
          <p:sp>
            <p:nvSpPr>
              <p:cNvPr id="44" name="テキスト ボックス 39">
                <a:extLst>
                  <a:ext uri="{FF2B5EF4-FFF2-40B4-BE49-F238E27FC236}">
                    <a16:creationId xmlns:a16="http://schemas.microsoft.com/office/drawing/2014/main" id="{1092D71F-F1BA-4A5D-9DA5-86BA44272727}"/>
                  </a:ext>
                </a:extLst>
              </p:cNvPr>
              <p:cNvSpPr txBox="1">
                <a:spLocks noChangeAspect="1"/>
              </p:cNvSpPr>
              <p:nvPr/>
            </p:nvSpPr>
            <p:spPr>
              <a:xfrm>
                <a:off x="4193400" y="6102136"/>
                <a:ext cx="432000" cy="432000"/>
              </a:xfrm>
              <a:prstGeom prst="roundRect">
                <a:avLst/>
              </a:prstGeom>
              <a:solidFill>
                <a:srgbClr val="FFFFFF"/>
              </a:solidFill>
              <a:ln w="22225" cap="flat" cmpd="sng" algn="ctr">
                <a:solidFill>
                  <a:srgbClr val="3C82F5"/>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3C82F5"/>
                    </a:solidFill>
                    <a:latin typeface="Times New Roman" panose="02020603050405020304" pitchFamily="18" charset="0"/>
                    <a:cs typeface="Times New Roman" panose="02020603050405020304" pitchFamily="18" charset="0"/>
                  </a:rPr>
                  <a:t>３</a:t>
                </a:r>
              </a:p>
            </p:txBody>
          </p:sp>
        </p:grpSp>
        <p:grpSp>
          <p:nvGrpSpPr>
            <p:cNvPr id="40" name="グループ化 35">
              <a:extLst>
                <a:ext uri="{FF2B5EF4-FFF2-40B4-BE49-F238E27FC236}">
                  <a16:creationId xmlns:a16="http://schemas.microsoft.com/office/drawing/2014/main" id="{33AAB797-1362-4586-AAA9-8ABAA6E9B0A0}"/>
                </a:ext>
              </a:extLst>
            </p:cNvPr>
            <p:cNvGrpSpPr/>
            <p:nvPr/>
          </p:nvGrpSpPr>
          <p:grpSpPr>
            <a:xfrm>
              <a:off x="1704723" y="3999075"/>
              <a:ext cx="2439485" cy="965717"/>
              <a:chOff x="1704723" y="3948216"/>
              <a:chExt cx="2439485" cy="965717"/>
            </a:xfrm>
          </p:grpSpPr>
          <p:sp>
            <p:nvSpPr>
              <p:cNvPr id="41" name="四角形: 角を丸くする 36">
                <a:extLst>
                  <a:ext uri="{FF2B5EF4-FFF2-40B4-BE49-F238E27FC236}">
                    <a16:creationId xmlns:a16="http://schemas.microsoft.com/office/drawing/2014/main" id="{FE58A3B0-4019-4D55-BEB7-4AD5225E40A7}"/>
                  </a:ext>
                </a:extLst>
              </p:cNvPr>
              <p:cNvSpPr/>
              <p:nvPr/>
            </p:nvSpPr>
            <p:spPr>
              <a:xfrm>
                <a:off x="1912208" y="4049933"/>
                <a:ext cx="2232000" cy="864000"/>
              </a:xfrm>
              <a:prstGeom prst="roundRect">
                <a:avLst/>
              </a:prstGeom>
              <a:solidFill>
                <a:srgbClr val="DCA000"/>
              </a:solidFill>
              <a:ln w="22225" cap="flat" cmpd="sng" algn="ctr">
                <a:solidFill>
                  <a:srgbClr val="FFFFFF"/>
                </a:solidFill>
                <a:prstDash val="solid"/>
                <a:round/>
                <a:headEnd type="none" w="med" len="med"/>
                <a:tailEnd type="none" w="med" len="med"/>
              </a:ln>
              <a:effectLst/>
            </p:spPr>
            <p:txBody>
              <a:bodyPr lIns="108000" tIns="72000" rIns="108000" bIns="72000" rtlCol="0" anchor="ctr">
                <a:noAutofit/>
              </a:bodyPr>
              <a:lstStyle/>
              <a:p>
                <a:pPr marR="0" lvl="0" algn="ctr" defTabSz="912388" eaLnBrk="1" fontAlgn="ctr" latinLnBrk="0" hangingPunct="1">
                  <a:spcBef>
                    <a:spcPts val="0"/>
                  </a:spcBef>
                  <a:spcAft>
                    <a:spcPts val="0"/>
                  </a:spcAft>
                  <a:buClrTx/>
                  <a:buSzTx/>
                  <a:tabLst/>
                  <a:defRPr/>
                </a:pP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Chức</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năng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cơ</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sở</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liệu</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thông</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tin y khoa </a:t>
                </a:r>
                <a:r>
                  <a:rPr kumimoji="0" lang="en-US" altLang="ja-JP"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altLang="ja-JP"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NCT</a:t>
                </a:r>
              </a:p>
            </p:txBody>
          </p:sp>
          <p:sp>
            <p:nvSpPr>
              <p:cNvPr id="42" name="テキスト ボックス 37">
                <a:extLst>
                  <a:ext uri="{FF2B5EF4-FFF2-40B4-BE49-F238E27FC236}">
                    <a16:creationId xmlns:a16="http://schemas.microsoft.com/office/drawing/2014/main" id="{19E59802-F425-4E09-9C7C-E278241AC302}"/>
                  </a:ext>
                </a:extLst>
              </p:cNvPr>
              <p:cNvSpPr txBox="1">
                <a:spLocks noChangeAspect="1"/>
              </p:cNvSpPr>
              <p:nvPr/>
            </p:nvSpPr>
            <p:spPr>
              <a:xfrm>
                <a:off x="1704723" y="3948216"/>
                <a:ext cx="432000" cy="432000"/>
              </a:xfrm>
              <a:prstGeom prst="roundRect">
                <a:avLst/>
              </a:prstGeom>
              <a:solidFill>
                <a:srgbClr val="FFFFFF"/>
              </a:solidFill>
              <a:ln w="22225" cap="flat" cmpd="sng" algn="ctr">
                <a:solidFill>
                  <a:srgbClr val="DCA000"/>
                </a:solidFill>
                <a:prstDash val="solid"/>
                <a:round/>
                <a:headEnd type="none" w="med" len="med"/>
                <a:tailEnd type="none" w="med" len="med"/>
              </a:ln>
            </p:spPr>
            <p:txBody>
              <a:bodyPr wrap="none" lIns="0" tIns="0" rIns="0" bIns="0" rtlCol="0" anchor="ctr">
                <a:noAutofit/>
              </a:bodyPr>
              <a:lstStyle/>
              <a:p>
                <a:pPr algn="ctr" defTabSz="685800" fontAlgn="ctr">
                  <a:buClr>
                    <a:srgbClr val="003B83"/>
                  </a:buClr>
                  <a:buSzPct val="100000"/>
                </a:pPr>
                <a:r>
                  <a:rPr kumimoji="1" lang="ja-JP" altLang="en-US" sz="2800" b="1">
                    <a:solidFill>
                      <a:srgbClr val="DCA000"/>
                    </a:solidFill>
                    <a:latin typeface="Times New Roman" panose="02020603050405020304" pitchFamily="18" charset="0"/>
                    <a:cs typeface="Times New Roman" panose="02020603050405020304" pitchFamily="18" charset="0"/>
                  </a:rPr>
                  <a:t>４</a:t>
                </a:r>
              </a:p>
            </p:txBody>
          </p:sp>
        </p:grpSp>
      </p:grpSp>
      <p:sp>
        <p:nvSpPr>
          <p:cNvPr id="89" name="テキスト プレースホルダー 1">
            <a:extLst>
              <a:ext uri="{FF2B5EF4-FFF2-40B4-BE49-F238E27FC236}">
                <a16:creationId xmlns:a16="http://schemas.microsoft.com/office/drawing/2014/main" id="{4A70B54F-8470-450B-B71C-66517FFE4ED0}"/>
              </a:ext>
            </a:extLst>
          </p:cNvPr>
          <p:cNvSpPr txBox="1">
            <a:spLocks/>
          </p:cNvSpPr>
          <p:nvPr/>
        </p:nvSpPr>
        <p:spPr>
          <a:xfrm>
            <a:off x="9053501" y="6339973"/>
            <a:ext cx="3527425" cy="812530"/>
          </a:xfrm>
          <a:prstGeom prst="rect">
            <a:avLst/>
          </a:prstGeom>
        </p:spPr>
        <p:txBody>
          <a:bodyPr vert="horz" wrap="square" lIns="0" tIns="0" rIns="0" bIns="0" rtlCol="0">
            <a:spAutoFit/>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10000"/>
              </a:lnSpc>
              <a:spcAft>
                <a:spcPts val="600"/>
              </a:spcAft>
              <a:buFont typeface="Wingdings" panose="05000000000000000000" pitchFamily="2" charset="2"/>
              <a:buNone/>
            </a:pPr>
            <a:r>
              <a:rPr lang="en-US" altLang="ja-JP" sz="2400" b="1" dirty="0">
                <a:solidFill>
                  <a:schemeClr val="tx1"/>
                </a:solidFill>
                <a:latin typeface="Times New Roman" panose="02020603050405020304" pitchFamily="18" charset="0"/>
                <a:cs typeface="Times New Roman" panose="02020603050405020304" pitchFamily="18" charset="0"/>
              </a:rPr>
              <a:t>Thu </a:t>
            </a:r>
            <a:r>
              <a:rPr lang="en-US" altLang="ja-JP" sz="2400" b="1" dirty="0" err="1">
                <a:solidFill>
                  <a:schemeClr val="tx1"/>
                </a:solidFill>
                <a:latin typeface="Times New Roman" panose="02020603050405020304" pitchFamily="18" charset="0"/>
                <a:cs typeface="Times New Roman" panose="02020603050405020304" pitchFamily="18" charset="0"/>
              </a:rPr>
              <a:t>thập</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và</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phân</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tích</a:t>
            </a:r>
            <a:r>
              <a:rPr lang="en-US" altLang="ja-JP" sz="2400" b="1" dirty="0">
                <a:solidFill>
                  <a:schemeClr val="tx1"/>
                </a:solidFill>
                <a:latin typeface="Times New Roman" panose="02020603050405020304" pitchFamily="18" charset="0"/>
                <a:cs typeface="Times New Roman" panose="02020603050405020304" pitchFamily="18" charset="0"/>
              </a:rPr>
              <a:t> </a:t>
            </a:r>
            <a:r>
              <a:rPr lang="en-US" altLang="ja-JP" sz="2400" b="1" dirty="0" err="1">
                <a:solidFill>
                  <a:schemeClr val="tx1"/>
                </a:solidFill>
                <a:latin typeface="Times New Roman" panose="02020603050405020304" pitchFamily="18" charset="0"/>
                <a:cs typeface="Times New Roman" panose="02020603050405020304" pitchFamily="18" charset="0"/>
              </a:rPr>
              <a:t>thông</a:t>
            </a:r>
            <a:r>
              <a:rPr lang="en-US" altLang="ja-JP" sz="2400" b="1" dirty="0">
                <a:solidFill>
                  <a:schemeClr val="tx1"/>
                </a:solidFill>
                <a:latin typeface="Times New Roman" panose="02020603050405020304" pitchFamily="18" charset="0"/>
                <a:cs typeface="Times New Roman" panose="02020603050405020304" pitchFamily="18" charset="0"/>
              </a:rPr>
              <a:t> tin y khoa </a:t>
            </a:r>
            <a:r>
              <a:rPr lang="en-US" altLang="ja-JP" sz="2400" b="1" dirty="0" err="1">
                <a:solidFill>
                  <a:schemeClr val="tx1"/>
                </a:solidFill>
                <a:latin typeface="Times New Roman" panose="02020603050405020304" pitchFamily="18" charset="0"/>
                <a:cs typeface="Times New Roman" panose="02020603050405020304" pitchFamily="18" charset="0"/>
              </a:rPr>
              <a:t>của</a:t>
            </a:r>
            <a:r>
              <a:rPr lang="en-US" altLang="ja-JP" sz="2400" b="1" dirty="0">
                <a:solidFill>
                  <a:schemeClr val="tx1"/>
                </a:solidFill>
                <a:latin typeface="Times New Roman" panose="02020603050405020304" pitchFamily="18" charset="0"/>
                <a:cs typeface="Times New Roman" panose="02020603050405020304" pitchFamily="18" charset="0"/>
              </a:rPr>
              <a:t> NCT </a:t>
            </a:r>
          </a:p>
        </p:txBody>
      </p:sp>
    </p:spTree>
    <p:extLst>
      <p:ext uri="{BB962C8B-B14F-4D97-AF65-F5344CB8AC3E}">
        <p14:creationId xmlns:p14="http://schemas.microsoft.com/office/powerpoint/2010/main" val="40236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119160"/>
            <a:ext cx="11880000" cy="502445"/>
          </a:xfrm>
        </p:spPr>
        <p:txBody>
          <a:bodyPr/>
          <a:lstStyle/>
          <a:p>
            <a:r>
              <a:rPr kumimoji="1" lang="en-US" altLang="ja-JP" sz="3200" dirty="0" err="1">
                <a:latin typeface="Times New Roman" panose="02020603050405020304" pitchFamily="18" charset="0"/>
                <a:cs typeface="Times New Roman" panose="02020603050405020304" pitchFamily="18" charset="0"/>
              </a:rPr>
              <a:t>Hệ</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thống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Tích</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hợp</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tại</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Cộng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đồng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phiên</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bản</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Việt</a:t>
            </a:r>
            <a:r>
              <a:rPr lang="en-US" altLang="ja-JP" sz="3200" dirty="0">
                <a:latin typeface="Times New Roman" panose="02020603050405020304" pitchFamily="18" charset="0"/>
                <a:cs typeface="Times New Roman" panose="02020603050405020304" pitchFamily="18" charset="0"/>
              </a:rPr>
              <a:t> Nam </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sp>
        <p:nvSpPr>
          <p:cNvPr id="22" name="Rectangle 13">
            <a:extLst>
              <a:ext uri="{FF2B5EF4-FFF2-40B4-BE49-F238E27FC236}">
                <a16:creationId xmlns:a16="http://schemas.microsoft.com/office/drawing/2014/main" id="{D88AFC92-9A99-40EE-944A-9DBF7BFAB471}"/>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endParaRPr lang="en-US" altLang="ja-JP" sz="1600" b="1">
              <a:solidFill>
                <a:schemeClr val="bg1"/>
              </a:solidFill>
              <a:latin typeface="+mn-ea"/>
            </a:endParaRPr>
          </a:p>
        </p:txBody>
      </p:sp>
      <p:grpSp>
        <p:nvGrpSpPr>
          <p:cNvPr id="150" name="グループ化 145">
            <a:extLst>
              <a:ext uri="{FF2B5EF4-FFF2-40B4-BE49-F238E27FC236}">
                <a16:creationId xmlns:a16="http://schemas.microsoft.com/office/drawing/2014/main" id="{F8E32063-4B0D-4ABD-9F1B-9B3A55A34A5C}"/>
              </a:ext>
            </a:extLst>
          </p:cNvPr>
          <p:cNvGrpSpPr>
            <a:grpSpLocks noChangeAspect="1"/>
          </p:cNvGrpSpPr>
          <p:nvPr/>
        </p:nvGrpSpPr>
        <p:grpSpPr>
          <a:xfrm>
            <a:off x="1416747" y="1923766"/>
            <a:ext cx="11384158" cy="5239034"/>
            <a:chOff x="516834" y="1749135"/>
            <a:chExt cx="9928207" cy="4568998"/>
          </a:xfrm>
        </p:grpSpPr>
        <p:grpSp>
          <p:nvGrpSpPr>
            <p:cNvPr id="151" name="グループ化 3">
              <a:extLst>
                <a:ext uri="{FF2B5EF4-FFF2-40B4-BE49-F238E27FC236}">
                  <a16:creationId xmlns:a16="http://schemas.microsoft.com/office/drawing/2014/main" id="{8F8992D6-2223-4E8D-83FD-94F7EBDB5E5A}"/>
                </a:ext>
              </a:extLst>
            </p:cNvPr>
            <p:cNvGrpSpPr/>
            <p:nvPr/>
          </p:nvGrpSpPr>
          <p:grpSpPr>
            <a:xfrm>
              <a:off x="516834" y="5831116"/>
              <a:ext cx="9928207" cy="487017"/>
              <a:chOff x="516834" y="5831116"/>
              <a:chExt cx="9928207" cy="487017"/>
            </a:xfrm>
          </p:grpSpPr>
          <p:sp>
            <p:nvSpPr>
              <p:cNvPr id="275" name="正方形/長方形 5">
                <a:extLst>
                  <a:ext uri="{FF2B5EF4-FFF2-40B4-BE49-F238E27FC236}">
                    <a16:creationId xmlns:a16="http://schemas.microsoft.com/office/drawing/2014/main" id="{10EB97E1-1D03-4680-A8CF-F51E50A89200}"/>
                  </a:ext>
                </a:extLst>
              </p:cNvPr>
              <p:cNvSpPr/>
              <p:nvPr/>
            </p:nvSpPr>
            <p:spPr>
              <a:xfrm>
                <a:off x="1235057" y="5831116"/>
                <a:ext cx="8496000" cy="487017"/>
              </a:xfrm>
              <a:prstGeom prst="rect">
                <a:avLst/>
              </a:prstGeom>
              <a:solidFill>
                <a:srgbClr val="595757"/>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sp>
            <p:nvSpPr>
              <p:cNvPr id="276" name="正方形/長方形 6">
                <a:extLst>
                  <a:ext uri="{FF2B5EF4-FFF2-40B4-BE49-F238E27FC236}">
                    <a16:creationId xmlns:a16="http://schemas.microsoft.com/office/drawing/2014/main" id="{E3BC02FF-9958-4952-B959-5A7737A7B6C9}"/>
                  </a:ext>
                </a:extLst>
              </p:cNvPr>
              <p:cNvSpPr/>
              <p:nvPr/>
            </p:nvSpPr>
            <p:spPr bwMode="auto">
              <a:xfrm>
                <a:off x="7042667" y="5971034"/>
                <a:ext cx="2014335" cy="176063"/>
              </a:xfrm>
              <a:prstGeom prst="rect">
                <a:avLst/>
              </a:prstGeom>
              <a:no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vert="horz" wrap="non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Xây</a:t>
                </a:r>
                <a:r>
                  <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dựng</a:t>
                </a:r>
                <a:r>
                  <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hệ</a:t>
                </a:r>
                <a:r>
                  <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thống</a:t>
                </a:r>
                <a:r>
                  <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thông</a:t>
                </a:r>
                <a:r>
                  <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tin</a:t>
                </a:r>
              </a:p>
            </p:txBody>
          </p:sp>
          <p:sp>
            <p:nvSpPr>
              <p:cNvPr id="277" name="正方形/長方形 7">
                <a:extLst>
                  <a:ext uri="{FF2B5EF4-FFF2-40B4-BE49-F238E27FC236}">
                    <a16:creationId xmlns:a16="http://schemas.microsoft.com/office/drawing/2014/main" id="{65B300B8-FE9D-412C-80D2-A426480BFFCD}"/>
                  </a:ext>
                </a:extLst>
              </p:cNvPr>
              <p:cNvSpPr/>
              <p:nvPr/>
            </p:nvSpPr>
            <p:spPr bwMode="auto">
              <a:xfrm>
                <a:off x="1778873" y="5961334"/>
                <a:ext cx="1832464" cy="176063"/>
              </a:xfrm>
              <a:prstGeom prst="rect">
                <a:avLst/>
              </a:prstGeom>
              <a:no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vert="horz" wrap="none" lIns="0" tIns="0" rIns="0" bIns="0" numCol="1" rtlCol="0" anchor="ctr" anchorCtr="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err="1">
                    <a:ln>
                      <a:noFill/>
                    </a:ln>
                    <a:solidFill>
                      <a:schemeClr val="bg1"/>
                    </a:solidFill>
                    <a:effectLst/>
                    <a:uLnTx/>
                    <a:uFillTx/>
                    <a:latin typeface="Arial" panose="020B0604020202020204" pitchFamily="34" charset="0"/>
                    <a:ea typeface="BIZ UDPゴシック"/>
                    <a:cs typeface="Arial" panose="020B0604020202020204" pitchFamily="34" charset="0"/>
                  </a:rPr>
                  <a:t>Phát</a:t>
                </a:r>
                <a:r>
                  <a:rPr kumimoji="0" lang="en-US" altLang="ja-JP" sz="1200" b="1" i="0" u="none" strike="noStrike" kern="0" cap="none" spc="0" normalizeH="0" baseline="0" noProof="0">
                    <a:ln>
                      <a:noFill/>
                    </a:ln>
                    <a:solidFill>
                      <a:schemeClr val="bg1"/>
                    </a:solidFill>
                    <a:effectLst/>
                    <a:uLnTx/>
                    <a:uFillTx/>
                    <a:latin typeface="Arial" panose="020B0604020202020204" pitchFamily="34" charset="0"/>
                    <a:ea typeface="BIZ UDPゴシック"/>
                    <a:cs typeface="Arial" panose="020B0604020202020204" pitchFamily="34" charset="0"/>
                  </a:rPr>
                  <a:t> </a:t>
                </a:r>
                <a:r>
                  <a:rPr kumimoji="0" lang="en-US" altLang="ja-JP" sz="1200" b="1" i="0" u="none" strike="noStrike" kern="0" cap="none" spc="0" normalizeH="0" baseline="0" noProof="0" err="1">
                    <a:ln>
                      <a:noFill/>
                    </a:ln>
                    <a:solidFill>
                      <a:schemeClr val="bg1"/>
                    </a:solidFill>
                    <a:effectLst/>
                    <a:uLnTx/>
                    <a:uFillTx/>
                    <a:latin typeface="Arial" panose="020B0604020202020204" pitchFamily="34" charset="0"/>
                    <a:ea typeface="BIZ UDPゴシック"/>
                    <a:cs typeface="Arial" panose="020B0604020202020204" pitchFamily="34" charset="0"/>
                  </a:rPr>
                  <a:t>triển</a:t>
                </a:r>
                <a:r>
                  <a:rPr kumimoji="0" lang="en-US" altLang="ja-JP" sz="1200" b="1" i="0" u="none" strike="noStrike" kern="0" cap="none" spc="0" normalizeH="0" baseline="0" noProof="0">
                    <a:ln>
                      <a:noFill/>
                    </a:ln>
                    <a:solidFill>
                      <a:schemeClr val="bg1"/>
                    </a:solidFill>
                    <a:effectLst/>
                    <a:uLnTx/>
                    <a:uFillTx/>
                    <a:latin typeface="Arial" panose="020B0604020202020204" pitchFamily="34" charset="0"/>
                    <a:ea typeface="BIZ UDPゴシック"/>
                    <a:cs typeface="Arial" panose="020B0604020202020204" pitchFamily="34" charset="0"/>
                  </a:rPr>
                  <a:t> </a:t>
                </a:r>
                <a:r>
                  <a:rPr kumimoji="0" lang="en-US" altLang="ja-JP" sz="1200" b="1" i="0" u="none" strike="noStrike" kern="0" cap="none" spc="0" normalizeH="0" baseline="0" noProof="0" err="1">
                    <a:ln>
                      <a:noFill/>
                    </a:ln>
                    <a:solidFill>
                      <a:schemeClr val="bg1"/>
                    </a:solidFill>
                    <a:effectLst/>
                    <a:uLnTx/>
                    <a:uFillTx/>
                    <a:latin typeface="Arial" panose="020B0604020202020204" pitchFamily="34" charset="0"/>
                    <a:ea typeface="BIZ UDPゴシック"/>
                    <a:cs typeface="Arial" panose="020B0604020202020204" pitchFamily="34" charset="0"/>
                  </a:rPr>
                  <a:t>nguồn</a:t>
                </a:r>
                <a:r>
                  <a:rPr kumimoji="0" lang="en-US" altLang="ja-JP" sz="1200" b="1" i="0" u="none" strike="noStrike" kern="0" cap="none" spc="0" normalizeH="0" baseline="0" noProof="0">
                    <a:ln>
                      <a:noFill/>
                    </a:ln>
                    <a:solidFill>
                      <a:schemeClr val="bg1"/>
                    </a:solidFill>
                    <a:effectLst/>
                    <a:uLnTx/>
                    <a:uFillTx/>
                    <a:latin typeface="Arial" panose="020B0604020202020204" pitchFamily="34" charset="0"/>
                    <a:ea typeface="BIZ UDPゴシック"/>
                    <a:cs typeface="Arial" panose="020B0604020202020204" pitchFamily="34" charset="0"/>
                  </a:rPr>
                  <a:t> </a:t>
                </a:r>
                <a:r>
                  <a:rPr kumimoji="0" lang="en-US" altLang="ja-JP" sz="1200" b="1" i="0" u="none" strike="noStrike" kern="0" cap="none" spc="0" normalizeH="0" baseline="0" noProof="0" err="1">
                    <a:ln>
                      <a:noFill/>
                    </a:ln>
                    <a:solidFill>
                      <a:schemeClr val="bg1"/>
                    </a:solidFill>
                    <a:effectLst/>
                    <a:uLnTx/>
                    <a:uFillTx/>
                    <a:latin typeface="Arial" panose="020B0604020202020204" pitchFamily="34" charset="0"/>
                    <a:ea typeface="BIZ UDPゴシック"/>
                    <a:cs typeface="Arial" panose="020B0604020202020204" pitchFamily="34" charset="0"/>
                  </a:rPr>
                  <a:t>nhân</a:t>
                </a:r>
                <a:r>
                  <a:rPr kumimoji="0" lang="en-US" altLang="ja-JP" sz="1200" b="1" i="0" u="none" strike="noStrike" kern="0" cap="none" spc="0" normalizeH="0" baseline="0" noProof="0">
                    <a:ln>
                      <a:noFill/>
                    </a:ln>
                    <a:solidFill>
                      <a:schemeClr val="bg1"/>
                    </a:solidFill>
                    <a:effectLst/>
                    <a:uLnTx/>
                    <a:uFillTx/>
                    <a:latin typeface="Arial" panose="020B0604020202020204" pitchFamily="34" charset="0"/>
                    <a:ea typeface="BIZ UDPゴシック"/>
                    <a:cs typeface="Arial" panose="020B0604020202020204" pitchFamily="34" charset="0"/>
                  </a:rPr>
                  <a:t> </a:t>
                </a:r>
                <a:r>
                  <a:rPr kumimoji="0" lang="en-US" altLang="ja-JP" sz="1200" b="1" i="0" u="none" strike="noStrike" kern="0" cap="none" spc="0" normalizeH="0" baseline="0" noProof="0" err="1">
                    <a:ln>
                      <a:noFill/>
                    </a:ln>
                    <a:solidFill>
                      <a:schemeClr val="bg1"/>
                    </a:solidFill>
                    <a:effectLst/>
                    <a:uLnTx/>
                    <a:uFillTx/>
                    <a:latin typeface="Arial" panose="020B0604020202020204" pitchFamily="34" charset="0"/>
                    <a:ea typeface="BIZ UDPゴシック"/>
                    <a:cs typeface="Arial" panose="020B0604020202020204" pitchFamily="34" charset="0"/>
                  </a:rPr>
                  <a:t>lực</a:t>
                </a:r>
                <a:endParaRPr kumimoji="0" lang="en-US" altLang="ja-JP" sz="1200" b="1" i="0" u="none" strike="noStrike" kern="0" cap="none" spc="0" normalizeH="0" baseline="0" noProof="0">
                  <a:ln>
                    <a:noFill/>
                  </a:ln>
                  <a:solidFill>
                    <a:schemeClr val="bg1"/>
                  </a:solidFill>
                  <a:effectLst/>
                  <a:uLnTx/>
                  <a:uFillTx/>
                  <a:latin typeface="Arial" panose="020B0604020202020204" pitchFamily="34" charset="0"/>
                  <a:ea typeface="BIZ UDPゴシック"/>
                  <a:cs typeface="Arial" panose="020B0604020202020204" pitchFamily="34" charset="0"/>
                </a:endParaRPr>
              </a:p>
            </p:txBody>
          </p:sp>
          <p:sp>
            <p:nvSpPr>
              <p:cNvPr id="278" name="正方形/長方形 8">
                <a:extLst>
                  <a:ext uri="{FF2B5EF4-FFF2-40B4-BE49-F238E27FC236}">
                    <a16:creationId xmlns:a16="http://schemas.microsoft.com/office/drawing/2014/main" id="{B30701E5-A670-40B8-ACA8-D5E3811FC64E}"/>
                  </a:ext>
                </a:extLst>
              </p:cNvPr>
              <p:cNvSpPr/>
              <p:nvPr/>
            </p:nvSpPr>
            <p:spPr bwMode="auto">
              <a:xfrm>
                <a:off x="3768212" y="5961334"/>
                <a:ext cx="3088747" cy="176063"/>
              </a:xfrm>
              <a:prstGeom prst="rect">
                <a:avLst/>
              </a:prstGeom>
              <a:no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vert="horz" wrap="non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Khuyến</a:t>
                </a:r>
                <a:r>
                  <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1" lang="en-US" altLang="ja-JP" sz="12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khích</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r>
                  <a:rPr kumimoji="1" lang="en-US" altLang="ja-JP" sz="1200" b="1" err="1">
                    <a:solidFill>
                      <a:srgbClr val="FFFFFF"/>
                    </a:solidFill>
                    <a:latin typeface="Arial" panose="020B0604020202020204" pitchFamily="34" charset="0"/>
                    <a:ea typeface="BIZ UDPゴシック"/>
                    <a:cs typeface="Arial" panose="020B0604020202020204" pitchFamily="34" charset="0"/>
                  </a:rPr>
                  <a:t>thúc</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r>
                  <a:rPr kumimoji="1" lang="en-US" altLang="ja-JP" sz="1200" b="1" err="1">
                    <a:solidFill>
                      <a:srgbClr val="FFFFFF"/>
                    </a:solidFill>
                    <a:latin typeface="Arial" panose="020B0604020202020204" pitchFamily="34" charset="0"/>
                    <a:ea typeface="BIZ UDPゴシック"/>
                    <a:cs typeface="Arial" panose="020B0604020202020204" pitchFamily="34" charset="0"/>
                  </a:rPr>
                  <a:t>đẩy</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r>
                  <a:rPr kumimoji="1" lang="en-US" altLang="ja-JP" sz="1200" b="1" err="1">
                    <a:solidFill>
                      <a:srgbClr val="FFFFFF"/>
                    </a:solidFill>
                    <a:latin typeface="Arial" panose="020B0604020202020204" pitchFamily="34" charset="0"/>
                    <a:ea typeface="BIZ UDPゴシック"/>
                    <a:cs typeface="Arial" panose="020B0604020202020204" pitchFamily="34" charset="0"/>
                  </a:rPr>
                  <a:t>tham</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r>
                  <a:rPr kumimoji="1" lang="en-US" altLang="ja-JP" sz="1200" b="1" err="1">
                    <a:solidFill>
                      <a:srgbClr val="FFFFFF"/>
                    </a:solidFill>
                    <a:latin typeface="Arial" panose="020B0604020202020204" pitchFamily="34" charset="0"/>
                    <a:ea typeface="BIZ UDPゴシック"/>
                    <a:cs typeface="Arial" panose="020B0604020202020204" pitchFamily="34" charset="0"/>
                  </a:rPr>
                  <a:t>gia</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r>
                  <a:rPr kumimoji="1" lang="en-US" altLang="ja-JP" sz="1200" b="1" err="1">
                    <a:solidFill>
                      <a:srgbClr val="FFFFFF"/>
                    </a:solidFill>
                    <a:latin typeface="Arial" panose="020B0604020202020204" pitchFamily="34" charset="0"/>
                    <a:ea typeface="BIZ UDPゴシック"/>
                    <a:cs typeface="Arial" panose="020B0604020202020204" pitchFamily="34" charset="0"/>
                  </a:rPr>
                  <a:t>hệ</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r>
                  <a:rPr kumimoji="1" lang="en-US" altLang="ja-JP" sz="1200" b="1" err="1">
                    <a:solidFill>
                      <a:srgbClr val="FFFFFF"/>
                    </a:solidFill>
                    <a:latin typeface="Arial" panose="020B0604020202020204" pitchFamily="34" charset="0"/>
                    <a:ea typeface="BIZ UDPゴシック"/>
                    <a:cs typeface="Arial" panose="020B0604020202020204" pitchFamily="34" charset="0"/>
                  </a:rPr>
                  <a:t>thống</a:t>
                </a:r>
                <a:r>
                  <a:rPr kumimoji="1" lang="en-US" altLang="ja-JP" sz="1200" b="1">
                    <a:solidFill>
                      <a:srgbClr val="FFFFFF"/>
                    </a:solidFill>
                    <a:latin typeface="Arial" panose="020B0604020202020204" pitchFamily="34" charset="0"/>
                    <a:ea typeface="BIZ UDPゴシック"/>
                    <a:cs typeface="Arial" panose="020B0604020202020204" pitchFamily="34" charset="0"/>
                  </a:rPr>
                  <a:t> </a:t>
                </a:r>
                <a:endParaRPr kumimoji="1" lang="en-US" altLang="ja-JP" sz="12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sp>
            <p:nvSpPr>
              <p:cNvPr id="279" name="直角三角形 9">
                <a:extLst>
                  <a:ext uri="{FF2B5EF4-FFF2-40B4-BE49-F238E27FC236}">
                    <a16:creationId xmlns:a16="http://schemas.microsoft.com/office/drawing/2014/main" id="{3AD53F15-AC64-4967-BBE4-23A0A9662145}"/>
                  </a:ext>
                </a:extLst>
              </p:cNvPr>
              <p:cNvSpPr/>
              <p:nvPr/>
            </p:nvSpPr>
            <p:spPr>
              <a:xfrm>
                <a:off x="9725041" y="5831116"/>
                <a:ext cx="720000" cy="487017"/>
              </a:xfrm>
              <a:prstGeom prst="rtTriangle">
                <a:avLst/>
              </a:prstGeom>
              <a:solidFill>
                <a:srgbClr val="595757"/>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sp>
            <p:nvSpPr>
              <p:cNvPr id="280" name="直角三角形 10">
                <a:extLst>
                  <a:ext uri="{FF2B5EF4-FFF2-40B4-BE49-F238E27FC236}">
                    <a16:creationId xmlns:a16="http://schemas.microsoft.com/office/drawing/2014/main" id="{70B36C0F-D01C-4914-ABC6-FE81120707FD}"/>
                  </a:ext>
                </a:extLst>
              </p:cNvPr>
              <p:cNvSpPr/>
              <p:nvPr/>
            </p:nvSpPr>
            <p:spPr>
              <a:xfrm flipH="1">
                <a:off x="516834" y="5831116"/>
                <a:ext cx="720000" cy="487017"/>
              </a:xfrm>
              <a:prstGeom prst="rtTriangle">
                <a:avLst/>
              </a:prstGeom>
              <a:solidFill>
                <a:srgbClr val="595757"/>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152" name="グループ化 11">
              <a:extLst>
                <a:ext uri="{FF2B5EF4-FFF2-40B4-BE49-F238E27FC236}">
                  <a16:creationId xmlns:a16="http://schemas.microsoft.com/office/drawing/2014/main" id="{EF3D3829-5812-46CF-89CC-A3F194271086}"/>
                </a:ext>
              </a:extLst>
            </p:cNvPr>
            <p:cNvGrpSpPr/>
            <p:nvPr/>
          </p:nvGrpSpPr>
          <p:grpSpPr>
            <a:xfrm>
              <a:off x="1244239" y="1749135"/>
              <a:ext cx="8496000" cy="4077409"/>
              <a:chOff x="1527220" y="3085019"/>
              <a:chExt cx="7696200" cy="3706735"/>
            </a:xfrm>
          </p:grpSpPr>
          <p:sp>
            <p:nvSpPr>
              <p:cNvPr id="153" name="四角形: 角を丸くする 12">
                <a:extLst>
                  <a:ext uri="{FF2B5EF4-FFF2-40B4-BE49-F238E27FC236}">
                    <a16:creationId xmlns:a16="http://schemas.microsoft.com/office/drawing/2014/main" id="{E1D289CF-C015-40F5-9022-E4CAD862B536}"/>
                  </a:ext>
                </a:extLst>
              </p:cNvPr>
              <p:cNvSpPr/>
              <p:nvPr/>
            </p:nvSpPr>
            <p:spPr bwMode="auto">
              <a:xfrm>
                <a:off x="1527220" y="3085019"/>
                <a:ext cx="7696200" cy="3706735"/>
              </a:xfrm>
              <a:prstGeom prst="roundRect">
                <a:avLst>
                  <a:gd name="adj" fmla="val 4326"/>
                </a:avLst>
              </a:prstGeom>
              <a:solidFill>
                <a:srgbClr val="E6E6E6"/>
              </a:solidFill>
              <a:ln w="9525" cap="flat" cmpd="sng" algn="ctr">
                <a:solidFill>
                  <a:srgbClr val="E6E6E6"/>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54" name="正方形/長方形 13">
                <a:extLst>
                  <a:ext uri="{FF2B5EF4-FFF2-40B4-BE49-F238E27FC236}">
                    <a16:creationId xmlns:a16="http://schemas.microsoft.com/office/drawing/2014/main" id="{4CE913E6-617D-4F53-B70C-53F7C87CAEF4}"/>
                  </a:ext>
                </a:extLst>
              </p:cNvPr>
              <p:cNvSpPr/>
              <p:nvPr/>
            </p:nvSpPr>
            <p:spPr bwMode="auto">
              <a:xfrm>
                <a:off x="4339417" y="3168000"/>
                <a:ext cx="1636615" cy="565146"/>
              </a:xfrm>
              <a:prstGeom prst="rect">
                <a:avLst/>
              </a:prstGeom>
              <a:solidFill>
                <a:srgbClr val="FFFFFF"/>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Có</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đầy</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đủ</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đội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ngũ</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bác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sĩ</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luôn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sẵn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sàng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đến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sức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khỏe</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tại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nhà</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khi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cần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thiết</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155" name="正方形/長方形 14">
                <a:extLst>
                  <a:ext uri="{FF2B5EF4-FFF2-40B4-BE49-F238E27FC236}">
                    <a16:creationId xmlns:a16="http://schemas.microsoft.com/office/drawing/2014/main" id="{E6423373-B4BF-4E03-9396-029E4351E9EF}"/>
                  </a:ext>
                </a:extLst>
              </p:cNvPr>
              <p:cNvSpPr/>
              <p:nvPr/>
            </p:nvSpPr>
            <p:spPr bwMode="auto">
              <a:xfrm>
                <a:off x="1748321" y="3485792"/>
                <a:ext cx="2180158" cy="3193609"/>
              </a:xfrm>
              <a:prstGeom prst="rect">
                <a:avLst/>
              </a:prstGeom>
              <a:solidFill>
                <a:srgbClr val="FFFFFF"/>
              </a:solidFill>
              <a:ln w="19050" cap="flat" cmpd="sng" algn="ctr">
                <a:solidFill>
                  <a:srgbClr val="003B8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156" name="正方形/長方形 15">
                <a:extLst>
                  <a:ext uri="{FF2B5EF4-FFF2-40B4-BE49-F238E27FC236}">
                    <a16:creationId xmlns:a16="http://schemas.microsoft.com/office/drawing/2014/main" id="{88168665-A555-406E-8D82-7BA517195A4F}"/>
                  </a:ext>
                </a:extLst>
              </p:cNvPr>
              <p:cNvSpPr/>
              <p:nvPr/>
            </p:nvSpPr>
            <p:spPr bwMode="auto">
              <a:xfrm>
                <a:off x="1748320" y="3276000"/>
                <a:ext cx="2181600" cy="211203"/>
              </a:xfrm>
              <a:prstGeom prst="rect">
                <a:avLst/>
              </a:prstGeom>
              <a:solidFill>
                <a:srgbClr val="003B83"/>
              </a:solidFill>
              <a:ln w="19050" cap="flat" cmpd="sng" algn="ctr">
                <a:solidFill>
                  <a:srgbClr val="003B83"/>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Chăm</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sóc</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y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tế</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p>
            </p:txBody>
          </p:sp>
          <p:pic>
            <p:nvPicPr>
              <p:cNvPr id="157" name="図 17">
                <a:extLst>
                  <a:ext uri="{FF2B5EF4-FFF2-40B4-BE49-F238E27FC236}">
                    <a16:creationId xmlns:a16="http://schemas.microsoft.com/office/drawing/2014/main" id="{D1D5D585-1E52-49BF-9225-83CF258F9107}"/>
                  </a:ext>
                </a:extLst>
              </p:cNvPr>
              <p:cNvPicPr>
                <a:picLocks noChangeAspect="1"/>
              </p:cNvPicPr>
              <p:nvPr/>
            </p:nvPicPr>
            <p:blipFill>
              <a:blip r:embed="rId3"/>
              <a:stretch>
                <a:fillRect/>
              </a:stretch>
            </p:blipFill>
            <p:spPr>
              <a:xfrm>
                <a:off x="7305006" y="3315344"/>
                <a:ext cx="30208" cy="35338"/>
              </a:xfrm>
              <a:prstGeom prst="rect">
                <a:avLst/>
              </a:prstGeom>
            </p:spPr>
          </p:pic>
          <p:grpSp>
            <p:nvGrpSpPr>
              <p:cNvPr id="158" name="グループ化 18">
                <a:extLst>
                  <a:ext uri="{FF2B5EF4-FFF2-40B4-BE49-F238E27FC236}">
                    <a16:creationId xmlns:a16="http://schemas.microsoft.com/office/drawing/2014/main" id="{9C9E4890-934A-4EA1-8983-50E5DD93B98C}"/>
                  </a:ext>
                </a:extLst>
              </p:cNvPr>
              <p:cNvGrpSpPr/>
              <p:nvPr/>
            </p:nvGrpSpPr>
            <p:grpSpPr>
              <a:xfrm>
                <a:off x="6320320" y="3276000"/>
                <a:ext cx="2682000" cy="1504800"/>
                <a:chOff x="6120000" y="3276000"/>
                <a:chExt cx="2682000" cy="1504800"/>
              </a:xfrm>
            </p:grpSpPr>
            <p:sp>
              <p:nvSpPr>
                <p:cNvPr id="273" name="正方形/長方形 143">
                  <a:extLst>
                    <a:ext uri="{FF2B5EF4-FFF2-40B4-BE49-F238E27FC236}">
                      <a16:creationId xmlns:a16="http://schemas.microsoft.com/office/drawing/2014/main" id="{58C91E73-A193-4207-9EFF-F1F13AB75B5D}"/>
                    </a:ext>
                  </a:extLst>
                </p:cNvPr>
                <p:cNvSpPr/>
                <p:nvPr/>
              </p:nvSpPr>
              <p:spPr bwMode="auto">
                <a:xfrm>
                  <a:off x="6120000" y="3484800"/>
                  <a:ext cx="2681937" cy="1296000"/>
                </a:xfrm>
                <a:prstGeom prst="rect">
                  <a:avLst/>
                </a:prstGeom>
                <a:solidFill>
                  <a:srgbClr val="FFFFFF"/>
                </a:solidFill>
                <a:ln w="19050" cap="flat" cmpd="sng" algn="ctr">
                  <a:solidFill>
                    <a:srgbClr val="3C82F5"/>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74" name="正方形/長方形 144">
                  <a:extLst>
                    <a:ext uri="{FF2B5EF4-FFF2-40B4-BE49-F238E27FC236}">
                      <a16:creationId xmlns:a16="http://schemas.microsoft.com/office/drawing/2014/main" id="{2077B332-BB00-46BD-93B1-AA0FF84F98FC}"/>
                    </a:ext>
                  </a:extLst>
                </p:cNvPr>
                <p:cNvSpPr/>
                <p:nvPr/>
              </p:nvSpPr>
              <p:spPr bwMode="auto">
                <a:xfrm>
                  <a:off x="6120000" y="3276000"/>
                  <a:ext cx="2682000" cy="211203"/>
                </a:xfrm>
                <a:prstGeom prst="rect">
                  <a:avLst/>
                </a:prstGeom>
                <a:solidFill>
                  <a:srgbClr val="3C82F5"/>
                </a:solidFill>
                <a:ln w="19050" cap="flat" cmpd="sng" algn="ctr">
                  <a:solidFill>
                    <a:srgbClr val="3C82F5"/>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Chăm</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sóc</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sức</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khỏe</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dài</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hạn</a:t>
                  </a:r>
                  <a:endParaRPr kumimoji="1" lang="ja-JP" altLang="en-US"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cxnSp>
            <p:nvCxnSpPr>
              <p:cNvPr id="159" name="コネクタ: カギ線 19">
                <a:extLst>
                  <a:ext uri="{FF2B5EF4-FFF2-40B4-BE49-F238E27FC236}">
                    <a16:creationId xmlns:a16="http://schemas.microsoft.com/office/drawing/2014/main" id="{7F3A0077-F57F-428E-BF50-3CBF49962811}"/>
                  </a:ext>
                </a:extLst>
              </p:cNvPr>
              <p:cNvCxnSpPr>
                <a:cxnSpLocks/>
              </p:cNvCxnSpPr>
              <p:nvPr/>
            </p:nvCxnSpPr>
            <p:spPr>
              <a:xfrm flipV="1">
                <a:off x="5755120" y="4500000"/>
                <a:ext cx="688912" cy="1334173"/>
              </a:xfrm>
              <a:prstGeom prst="bentConnector3">
                <a:avLst>
                  <a:gd name="adj1" fmla="val 50000"/>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直線矢印コネクタ 20">
                <a:extLst>
                  <a:ext uri="{FF2B5EF4-FFF2-40B4-BE49-F238E27FC236}">
                    <a16:creationId xmlns:a16="http://schemas.microsoft.com/office/drawing/2014/main" id="{5B944C6B-96A9-4844-828A-45ABABA2DC83}"/>
                  </a:ext>
                </a:extLst>
              </p:cNvPr>
              <p:cNvCxnSpPr>
                <a:cxnSpLocks/>
              </p:cNvCxnSpPr>
              <p:nvPr/>
            </p:nvCxnSpPr>
            <p:spPr>
              <a:xfrm flipV="1">
                <a:off x="5755120" y="4032000"/>
                <a:ext cx="756000" cy="0"/>
              </a:xfrm>
              <a:prstGeom prst="straightConnector1">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爆発: 8 pt 22">
                <a:extLst>
                  <a:ext uri="{FF2B5EF4-FFF2-40B4-BE49-F238E27FC236}">
                    <a16:creationId xmlns:a16="http://schemas.microsoft.com/office/drawing/2014/main" id="{A0228F16-549F-4FE3-9C79-F87AB9873E17}"/>
                  </a:ext>
                </a:extLst>
              </p:cNvPr>
              <p:cNvSpPr>
                <a:spLocks noChangeAspect="1"/>
              </p:cNvSpPr>
              <p:nvPr/>
            </p:nvSpPr>
            <p:spPr bwMode="auto">
              <a:xfrm>
                <a:off x="3724900" y="4104864"/>
                <a:ext cx="468000" cy="428570"/>
              </a:xfrm>
              <a:prstGeom prst="irregularSeal1">
                <a:avLst/>
              </a:prstGeom>
              <a:solidFill>
                <a:srgbClr val="939292"/>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Nhập</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viện</a:t>
                </a:r>
                <a:endPar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162" name="グループ化 24">
                <a:extLst>
                  <a:ext uri="{FF2B5EF4-FFF2-40B4-BE49-F238E27FC236}">
                    <a16:creationId xmlns:a16="http://schemas.microsoft.com/office/drawing/2014/main" id="{A7F96A50-F296-44D1-B788-BD2E8514FC5D}"/>
                  </a:ext>
                </a:extLst>
              </p:cNvPr>
              <p:cNvGrpSpPr/>
              <p:nvPr/>
            </p:nvGrpSpPr>
            <p:grpSpPr>
              <a:xfrm>
                <a:off x="2289227" y="4186895"/>
                <a:ext cx="949762" cy="735639"/>
                <a:chOff x="2289195" y="4186895"/>
                <a:chExt cx="949762" cy="735639"/>
              </a:xfrm>
            </p:grpSpPr>
            <p:cxnSp>
              <p:nvCxnSpPr>
                <p:cNvPr id="271" name="コネクタ: カギ線 141">
                  <a:extLst>
                    <a:ext uri="{FF2B5EF4-FFF2-40B4-BE49-F238E27FC236}">
                      <a16:creationId xmlns:a16="http://schemas.microsoft.com/office/drawing/2014/main" id="{2367AA9D-2A35-4892-A05A-A6BA015999EE}"/>
                    </a:ext>
                  </a:extLst>
                </p:cNvPr>
                <p:cNvCxnSpPr>
                  <a:cxnSpLocks/>
                  <a:stCxn id="263" idx="0"/>
                  <a:endCxn id="261" idx="0"/>
                </p:cNvCxnSpPr>
                <p:nvPr/>
              </p:nvCxnSpPr>
              <p:spPr>
                <a:xfrm rot="5400000" flipH="1" flipV="1">
                  <a:off x="2763693" y="4447271"/>
                  <a:ext cx="765" cy="949762"/>
                </a:xfrm>
                <a:prstGeom prst="bentConnector3">
                  <a:avLst>
                    <a:gd name="adj1" fmla="val 25989015"/>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2" name="直線コネクタ 142">
                  <a:extLst>
                    <a:ext uri="{FF2B5EF4-FFF2-40B4-BE49-F238E27FC236}">
                      <a16:creationId xmlns:a16="http://schemas.microsoft.com/office/drawing/2014/main" id="{01E06E6A-182E-42D7-B792-6D26DDFF0F2A}"/>
                    </a:ext>
                  </a:extLst>
                </p:cNvPr>
                <p:cNvCxnSpPr>
                  <a:cxnSpLocks/>
                </p:cNvCxnSpPr>
                <p:nvPr/>
              </p:nvCxnSpPr>
              <p:spPr>
                <a:xfrm flipV="1">
                  <a:off x="2786864" y="4186895"/>
                  <a:ext cx="1" cy="601105"/>
                </a:xfrm>
                <a:prstGeom prst="line">
                  <a:avLst/>
                </a:prstGeom>
                <a:ln w="25400" cap="rnd">
                  <a:solidFill>
                    <a:srgbClr val="939292"/>
                  </a:solidFill>
                  <a:round/>
                </a:ln>
              </p:spPr>
              <p:style>
                <a:lnRef idx="1">
                  <a:schemeClr val="accent1"/>
                </a:lnRef>
                <a:fillRef idx="0">
                  <a:schemeClr val="accent1"/>
                </a:fillRef>
                <a:effectRef idx="0">
                  <a:schemeClr val="accent1"/>
                </a:effectRef>
                <a:fontRef idx="minor">
                  <a:schemeClr val="tx1"/>
                </a:fontRef>
              </p:style>
            </p:cxnSp>
          </p:grpSp>
          <p:grpSp>
            <p:nvGrpSpPr>
              <p:cNvPr id="163" name="グループ化 25">
                <a:extLst>
                  <a:ext uri="{FF2B5EF4-FFF2-40B4-BE49-F238E27FC236}">
                    <a16:creationId xmlns:a16="http://schemas.microsoft.com/office/drawing/2014/main" id="{071B2E55-D164-41DC-AD3A-BCFBA5AEEA17}"/>
                  </a:ext>
                </a:extLst>
              </p:cNvPr>
              <p:cNvGrpSpPr/>
              <p:nvPr/>
            </p:nvGrpSpPr>
            <p:grpSpPr>
              <a:xfrm>
                <a:off x="6320320" y="4954108"/>
                <a:ext cx="2682000" cy="1504800"/>
                <a:chOff x="6120000" y="3276000"/>
                <a:chExt cx="2682000" cy="1504800"/>
              </a:xfrm>
            </p:grpSpPr>
            <p:sp>
              <p:nvSpPr>
                <p:cNvPr id="269" name="正方形/長方形 139">
                  <a:extLst>
                    <a:ext uri="{FF2B5EF4-FFF2-40B4-BE49-F238E27FC236}">
                      <a16:creationId xmlns:a16="http://schemas.microsoft.com/office/drawing/2014/main" id="{64357D27-3943-428F-9411-E818EAA22C8A}"/>
                    </a:ext>
                  </a:extLst>
                </p:cNvPr>
                <p:cNvSpPr/>
                <p:nvPr/>
              </p:nvSpPr>
              <p:spPr bwMode="auto">
                <a:xfrm>
                  <a:off x="6120000" y="3484800"/>
                  <a:ext cx="2681937" cy="1296000"/>
                </a:xfrm>
                <a:prstGeom prst="rect">
                  <a:avLst/>
                </a:prstGeom>
                <a:solidFill>
                  <a:srgbClr val="FFFFFF"/>
                </a:solidFill>
                <a:ln w="19050" cap="flat" cmpd="sng" algn="ctr">
                  <a:solidFill>
                    <a:srgbClr val="DC003C"/>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70" name="正方形/長方形 140">
                  <a:extLst>
                    <a:ext uri="{FF2B5EF4-FFF2-40B4-BE49-F238E27FC236}">
                      <a16:creationId xmlns:a16="http://schemas.microsoft.com/office/drawing/2014/main" id="{A5DD5243-FB5E-46B4-AB47-2EA51DD9AAF7}"/>
                    </a:ext>
                  </a:extLst>
                </p:cNvPr>
                <p:cNvSpPr/>
                <p:nvPr/>
              </p:nvSpPr>
              <p:spPr bwMode="auto">
                <a:xfrm>
                  <a:off x="6120000" y="3276000"/>
                  <a:ext cx="2682000" cy="211203"/>
                </a:xfrm>
                <a:prstGeom prst="rect">
                  <a:avLst/>
                </a:prstGeom>
                <a:solidFill>
                  <a:srgbClr val="DC003C"/>
                </a:solidFill>
                <a:ln w="19050" cap="flat" cmpd="sng" algn="ctr">
                  <a:solidFill>
                    <a:srgbClr val="DC003C"/>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Chăm</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sóc</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dự</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phòng</a:t>
                  </a:r>
                  <a:endParaRPr kumimoji="1" lang="ja-JP" altLang="en-US"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164" name="グループ化 26">
                <a:extLst>
                  <a:ext uri="{FF2B5EF4-FFF2-40B4-BE49-F238E27FC236}">
                    <a16:creationId xmlns:a16="http://schemas.microsoft.com/office/drawing/2014/main" id="{505D85A9-5DF9-4639-8A7F-5E431D7B5354}"/>
                  </a:ext>
                </a:extLst>
              </p:cNvPr>
              <p:cNvGrpSpPr/>
              <p:nvPr/>
            </p:nvGrpSpPr>
            <p:grpSpPr>
              <a:xfrm>
                <a:off x="1882459" y="3626214"/>
                <a:ext cx="942753" cy="604886"/>
                <a:chOff x="1882427" y="3626214"/>
                <a:chExt cx="942753" cy="604886"/>
              </a:xfrm>
            </p:grpSpPr>
            <p:sp>
              <p:nvSpPr>
                <p:cNvPr id="265" name="テキスト ボックス 135">
                  <a:extLst>
                    <a:ext uri="{FF2B5EF4-FFF2-40B4-BE49-F238E27FC236}">
                      <a16:creationId xmlns:a16="http://schemas.microsoft.com/office/drawing/2014/main" id="{34166705-0BEF-4D8F-B755-77EBA20605F4}"/>
                    </a:ext>
                  </a:extLst>
                </p:cNvPr>
                <p:cNvSpPr txBox="1"/>
                <p:nvPr/>
              </p:nvSpPr>
              <p:spPr>
                <a:xfrm>
                  <a:off x="1882427" y="3626214"/>
                  <a:ext cx="942753" cy="213410"/>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hồi</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sức</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cấp</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cứu</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kỹ</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thuật</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cao</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266" name="病院">
                  <a:extLst>
                    <a:ext uri="{FF2B5EF4-FFF2-40B4-BE49-F238E27FC236}">
                      <a16:creationId xmlns:a16="http://schemas.microsoft.com/office/drawing/2014/main" id="{6291D7A6-6C7F-4BBE-BE21-EF8D68B18365}"/>
                    </a:ext>
                  </a:extLst>
                </p:cNvPr>
                <p:cNvGrpSpPr>
                  <a:grpSpLocks noChangeAspect="1"/>
                </p:cNvGrpSpPr>
                <p:nvPr/>
              </p:nvGrpSpPr>
              <p:grpSpPr bwMode="auto">
                <a:xfrm>
                  <a:off x="2061664" y="3937715"/>
                  <a:ext cx="540000" cy="293385"/>
                  <a:chOff x="5216" y="1989"/>
                  <a:chExt cx="1478" cy="803"/>
                </a:xfrm>
              </p:grpSpPr>
              <p:sp>
                <p:nvSpPr>
                  <p:cNvPr id="267" name="Freeform 32">
                    <a:extLst>
                      <a:ext uri="{FF2B5EF4-FFF2-40B4-BE49-F238E27FC236}">
                        <a16:creationId xmlns:a16="http://schemas.microsoft.com/office/drawing/2014/main" id="{EDED7209-6582-4251-A065-B3EF0A5A0B53}"/>
                      </a:ext>
                    </a:extLst>
                  </p:cNvPr>
                  <p:cNvSpPr>
                    <a:spLocks noEditPoints="1"/>
                  </p:cNvSpPr>
                  <p:nvPr/>
                </p:nvSpPr>
                <p:spPr bwMode="auto">
                  <a:xfrm>
                    <a:off x="5286" y="1989"/>
                    <a:ext cx="1340" cy="631"/>
                  </a:xfrm>
                  <a:custGeom>
                    <a:avLst/>
                    <a:gdLst>
                      <a:gd name="T0" fmla="*/ 371 w 884"/>
                      <a:gd name="T1" fmla="*/ 21 h 415"/>
                      <a:gd name="T2" fmla="*/ 664 w 884"/>
                      <a:gd name="T3" fmla="*/ 21 h 415"/>
                      <a:gd name="T4" fmla="*/ 672 w 884"/>
                      <a:gd name="T5" fmla="*/ 29 h 415"/>
                      <a:gd name="T6" fmla="*/ 672 w 884"/>
                      <a:gd name="T7" fmla="*/ 59 h 415"/>
                      <a:gd name="T8" fmla="*/ 371 w 884"/>
                      <a:gd name="T9" fmla="*/ 59 h 415"/>
                      <a:gd name="T10" fmla="*/ 371 w 884"/>
                      <a:gd name="T11" fmla="*/ 21 h 415"/>
                      <a:gd name="T12" fmla="*/ 884 w 884"/>
                      <a:gd name="T13" fmla="*/ 272 h 415"/>
                      <a:gd name="T14" fmla="*/ 361 w 884"/>
                      <a:gd name="T15" fmla="*/ 272 h 415"/>
                      <a:gd name="T16" fmla="*/ 351 w 884"/>
                      <a:gd name="T17" fmla="*/ 282 h 415"/>
                      <a:gd name="T18" fmla="*/ 351 w 884"/>
                      <a:gd name="T19" fmla="*/ 415 h 415"/>
                      <a:gd name="T20" fmla="*/ 0 w 884"/>
                      <a:gd name="T21" fmla="*/ 415 h 415"/>
                      <a:gd name="T22" fmla="*/ 0 w 884"/>
                      <a:gd name="T23" fmla="*/ 10 h 415"/>
                      <a:gd name="T24" fmla="*/ 10 w 884"/>
                      <a:gd name="T25" fmla="*/ 0 h 415"/>
                      <a:gd name="T26" fmla="*/ 341 w 884"/>
                      <a:gd name="T27" fmla="*/ 0 h 415"/>
                      <a:gd name="T28" fmla="*/ 351 w 884"/>
                      <a:gd name="T29" fmla="*/ 10 h 415"/>
                      <a:gd name="T30" fmla="*/ 351 w 884"/>
                      <a:gd name="T31" fmla="*/ 69 h 415"/>
                      <a:gd name="T32" fmla="*/ 361 w 884"/>
                      <a:gd name="T33" fmla="*/ 79 h 415"/>
                      <a:gd name="T34" fmla="*/ 371 w 884"/>
                      <a:gd name="T35" fmla="*/ 79 h 415"/>
                      <a:gd name="T36" fmla="*/ 711 w 884"/>
                      <a:gd name="T37" fmla="*/ 79 h 415"/>
                      <a:gd name="T38" fmla="*/ 721 w 884"/>
                      <a:gd name="T39" fmla="*/ 89 h 415"/>
                      <a:gd name="T40" fmla="*/ 721 w 884"/>
                      <a:gd name="T41" fmla="*/ 215 h 415"/>
                      <a:gd name="T42" fmla="*/ 721 w 884"/>
                      <a:gd name="T43" fmla="*/ 225 h 415"/>
                      <a:gd name="T44" fmla="*/ 731 w 884"/>
                      <a:gd name="T45" fmla="*/ 236 h 415"/>
                      <a:gd name="T46" fmla="*/ 741 w 884"/>
                      <a:gd name="T47" fmla="*/ 236 h 415"/>
                      <a:gd name="T48" fmla="*/ 874 w 884"/>
                      <a:gd name="T49" fmla="*/ 236 h 415"/>
                      <a:gd name="T50" fmla="*/ 884 w 884"/>
                      <a:gd name="T51" fmla="*/ 246 h 415"/>
                      <a:gd name="T52" fmla="*/ 884 w 884"/>
                      <a:gd name="T53" fmla="*/ 272 h 415"/>
                      <a:gd name="T54" fmla="*/ 659 w 884"/>
                      <a:gd name="T55" fmla="*/ 415 h 415"/>
                      <a:gd name="T56" fmla="*/ 628 w 884"/>
                      <a:gd name="T57" fmla="*/ 415 h 415"/>
                      <a:gd name="T58" fmla="*/ 628 w 884"/>
                      <a:gd name="T59" fmla="*/ 335 h 415"/>
                      <a:gd name="T60" fmla="*/ 659 w 884"/>
                      <a:gd name="T61" fmla="*/ 335 h 415"/>
                      <a:gd name="T62" fmla="*/ 659 w 884"/>
                      <a:gd name="T63" fmla="*/ 415 h 415"/>
                      <a:gd name="T64" fmla="*/ 868 w 884"/>
                      <a:gd name="T65" fmla="*/ 415 h 415"/>
                      <a:gd name="T66" fmla="*/ 836 w 884"/>
                      <a:gd name="T67" fmla="*/ 415 h 415"/>
                      <a:gd name="T68" fmla="*/ 836 w 884"/>
                      <a:gd name="T69" fmla="*/ 335 h 415"/>
                      <a:gd name="T70" fmla="*/ 868 w 884"/>
                      <a:gd name="T71" fmla="*/ 335 h 415"/>
                      <a:gd name="T72" fmla="*/ 868 w 884"/>
                      <a:gd name="T73" fmla="*/ 415 h 415"/>
                      <a:gd name="T74" fmla="*/ 884 w 884"/>
                      <a:gd name="T75" fmla="*/ 309 h 415"/>
                      <a:gd name="T76" fmla="*/ 874 w 884"/>
                      <a:gd name="T77" fmla="*/ 320 h 415"/>
                      <a:gd name="T78" fmla="*/ 622 w 884"/>
                      <a:gd name="T79" fmla="*/ 320 h 415"/>
                      <a:gd name="T80" fmla="*/ 612 w 884"/>
                      <a:gd name="T81" fmla="*/ 309 h 415"/>
                      <a:gd name="T82" fmla="*/ 612 w 884"/>
                      <a:gd name="T83" fmla="*/ 309 h 415"/>
                      <a:gd name="T84" fmla="*/ 622 w 884"/>
                      <a:gd name="T85" fmla="*/ 299 h 415"/>
                      <a:gd name="T86" fmla="*/ 874 w 884"/>
                      <a:gd name="T87" fmla="*/ 299 h 415"/>
                      <a:gd name="T88" fmla="*/ 884 w 884"/>
                      <a:gd name="T8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4" h="415">
                        <a:moveTo>
                          <a:pt x="371" y="21"/>
                        </a:moveTo>
                        <a:cubicBezTo>
                          <a:pt x="664" y="21"/>
                          <a:pt x="664" y="21"/>
                          <a:pt x="664" y="21"/>
                        </a:cubicBezTo>
                        <a:cubicBezTo>
                          <a:pt x="668" y="21"/>
                          <a:pt x="672" y="25"/>
                          <a:pt x="672" y="29"/>
                        </a:cubicBezTo>
                        <a:cubicBezTo>
                          <a:pt x="672" y="59"/>
                          <a:pt x="672" y="59"/>
                          <a:pt x="672" y="59"/>
                        </a:cubicBezTo>
                        <a:cubicBezTo>
                          <a:pt x="371" y="59"/>
                          <a:pt x="371" y="59"/>
                          <a:pt x="371" y="59"/>
                        </a:cubicBezTo>
                        <a:lnTo>
                          <a:pt x="371" y="21"/>
                        </a:lnTo>
                        <a:close/>
                        <a:moveTo>
                          <a:pt x="884" y="272"/>
                        </a:moveTo>
                        <a:cubicBezTo>
                          <a:pt x="361" y="272"/>
                          <a:pt x="361" y="272"/>
                          <a:pt x="361" y="272"/>
                        </a:cubicBezTo>
                        <a:cubicBezTo>
                          <a:pt x="356" y="272"/>
                          <a:pt x="351" y="277"/>
                          <a:pt x="351" y="282"/>
                        </a:cubicBezTo>
                        <a:cubicBezTo>
                          <a:pt x="351" y="415"/>
                          <a:pt x="351" y="415"/>
                          <a:pt x="351" y="415"/>
                        </a:cubicBezTo>
                        <a:cubicBezTo>
                          <a:pt x="0" y="415"/>
                          <a:pt x="0" y="415"/>
                          <a:pt x="0" y="415"/>
                        </a:cubicBezTo>
                        <a:cubicBezTo>
                          <a:pt x="0" y="10"/>
                          <a:pt x="0" y="10"/>
                          <a:pt x="0" y="10"/>
                        </a:cubicBezTo>
                        <a:cubicBezTo>
                          <a:pt x="0" y="4"/>
                          <a:pt x="4" y="0"/>
                          <a:pt x="10" y="0"/>
                        </a:cubicBezTo>
                        <a:cubicBezTo>
                          <a:pt x="341" y="0"/>
                          <a:pt x="341" y="0"/>
                          <a:pt x="341" y="0"/>
                        </a:cubicBezTo>
                        <a:cubicBezTo>
                          <a:pt x="347" y="0"/>
                          <a:pt x="351" y="4"/>
                          <a:pt x="351" y="10"/>
                        </a:cubicBezTo>
                        <a:cubicBezTo>
                          <a:pt x="351" y="69"/>
                          <a:pt x="351" y="69"/>
                          <a:pt x="351" y="69"/>
                        </a:cubicBezTo>
                        <a:cubicBezTo>
                          <a:pt x="351" y="75"/>
                          <a:pt x="356" y="79"/>
                          <a:pt x="361" y="79"/>
                        </a:cubicBezTo>
                        <a:cubicBezTo>
                          <a:pt x="371" y="79"/>
                          <a:pt x="371" y="79"/>
                          <a:pt x="371" y="79"/>
                        </a:cubicBezTo>
                        <a:cubicBezTo>
                          <a:pt x="711" y="79"/>
                          <a:pt x="711" y="79"/>
                          <a:pt x="711" y="79"/>
                        </a:cubicBezTo>
                        <a:cubicBezTo>
                          <a:pt x="716" y="79"/>
                          <a:pt x="721" y="84"/>
                          <a:pt x="721" y="89"/>
                        </a:cubicBezTo>
                        <a:cubicBezTo>
                          <a:pt x="721" y="215"/>
                          <a:pt x="721" y="215"/>
                          <a:pt x="721" y="215"/>
                        </a:cubicBezTo>
                        <a:cubicBezTo>
                          <a:pt x="721" y="225"/>
                          <a:pt x="721" y="225"/>
                          <a:pt x="721" y="225"/>
                        </a:cubicBezTo>
                        <a:cubicBezTo>
                          <a:pt x="721" y="231"/>
                          <a:pt x="725" y="236"/>
                          <a:pt x="731" y="236"/>
                        </a:cubicBezTo>
                        <a:cubicBezTo>
                          <a:pt x="741" y="236"/>
                          <a:pt x="741" y="236"/>
                          <a:pt x="741" y="236"/>
                        </a:cubicBezTo>
                        <a:cubicBezTo>
                          <a:pt x="874" y="236"/>
                          <a:pt x="874" y="236"/>
                          <a:pt x="874" y="236"/>
                        </a:cubicBezTo>
                        <a:cubicBezTo>
                          <a:pt x="879" y="236"/>
                          <a:pt x="884" y="240"/>
                          <a:pt x="884" y="246"/>
                        </a:cubicBezTo>
                        <a:lnTo>
                          <a:pt x="884" y="272"/>
                        </a:lnTo>
                        <a:close/>
                        <a:moveTo>
                          <a:pt x="659" y="415"/>
                        </a:moveTo>
                        <a:cubicBezTo>
                          <a:pt x="628" y="415"/>
                          <a:pt x="628" y="415"/>
                          <a:pt x="628" y="415"/>
                        </a:cubicBezTo>
                        <a:cubicBezTo>
                          <a:pt x="628" y="335"/>
                          <a:pt x="628" y="335"/>
                          <a:pt x="628" y="335"/>
                        </a:cubicBezTo>
                        <a:cubicBezTo>
                          <a:pt x="659" y="335"/>
                          <a:pt x="659" y="335"/>
                          <a:pt x="659" y="335"/>
                        </a:cubicBezTo>
                        <a:lnTo>
                          <a:pt x="659" y="415"/>
                        </a:lnTo>
                        <a:close/>
                        <a:moveTo>
                          <a:pt x="868" y="415"/>
                        </a:moveTo>
                        <a:cubicBezTo>
                          <a:pt x="836" y="415"/>
                          <a:pt x="836" y="415"/>
                          <a:pt x="836" y="415"/>
                        </a:cubicBezTo>
                        <a:cubicBezTo>
                          <a:pt x="836" y="335"/>
                          <a:pt x="836" y="335"/>
                          <a:pt x="836" y="335"/>
                        </a:cubicBezTo>
                        <a:cubicBezTo>
                          <a:pt x="868" y="335"/>
                          <a:pt x="868" y="335"/>
                          <a:pt x="868" y="335"/>
                        </a:cubicBezTo>
                        <a:lnTo>
                          <a:pt x="868" y="415"/>
                        </a:lnTo>
                        <a:close/>
                        <a:moveTo>
                          <a:pt x="884" y="309"/>
                        </a:moveTo>
                        <a:cubicBezTo>
                          <a:pt x="884" y="315"/>
                          <a:pt x="879" y="320"/>
                          <a:pt x="874" y="320"/>
                        </a:cubicBezTo>
                        <a:cubicBezTo>
                          <a:pt x="622" y="320"/>
                          <a:pt x="622" y="320"/>
                          <a:pt x="622" y="320"/>
                        </a:cubicBezTo>
                        <a:cubicBezTo>
                          <a:pt x="616" y="320"/>
                          <a:pt x="612" y="315"/>
                          <a:pt x="612" y="309"/>
                        </a:cubicBezTo>
                        <a:cubicBezTo>
                          <a:pt x="612" y="309"/>
                          <a:pt x="612" y="309"/>
                          <a:pt x="612" y="309"/>
                        </a:cubicBezTo>
                        <a:cubicBezTo>
                          <a:pt x="612" y="304"/>
                          <a:pt x="616" y="299"/>
                          <a:pt x="622" y="299"/>
                        </a:cubicBezTo>
                        <a:cubicBezTo>
                          <a:pt x="874" y="299"/>
                          <a:pt x="874" y="299"/>
                          <a:pt x="874" y="299"/>
                        </a:cubicBezTo>
                        <a:cubicBezTo>
                          <a:pt x="879" y="299"/>
                          <a:pt x="884" y="304"/>
                          <a:pt x="884" y="3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68" name="Freeform 33">
                    <a:extLst>
                      <a:ext uri="{FF2B5EF4-FFF2-40B4-BE49-F238E27FC236}">
                        <a16:creationId xmlns:a16="http://schemas.microsoft.com/office/drawing/2014/main" id="{D3F0B0ED-DE77-40BE-A7D3-128E02736E17}"/>
                      </a:ext>
                    </a:extLst>
                  </p:cNvPr>
                  <p:cNvSpPr>
                    <a:spLocks noChangeAspect="1" noEditPoints="1"/>
                  </p:cNvSpPr>
                  <p:nvPr/>
                </p:nvSpPr>
                <p:spPr bwMode="auto">
                  <a:xfrm>
                    <a:off x="5216" y="2101"/>
                    <a:ext cx="1478" cy="691"/>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nvGrpSpPr>
              <p:cNvPr id="165" name="グループ化 27">
                <a:extLst>
                  <a:ext uri="{FF2B5EF4-FFF2-40B4-BE49-F238E27FC236}">
                    <a16:creationId xmlns:a16="http://schemas.microsoft.com/office/drawing/2014/main" id="{78492AFA-1A83-4D9C-B09F-EB43CED2008F}"/>
                  </a:ext>
                </a:extLst>
              </p:cNvPr>
              <p:cNvGrpSpPr/>
              <p:nvPr/>
            </p:nvGrpSpPr>
            <p:grpSpPr>
              <a:xfrm>
                <a:off x="1908502" y="4921769"/>
                <a:ext cx="1776972" cy="458625"/>
                <a:chOff x="1908470" y="4921769"/>
                <a:chExt cx="1776972" cy="458625"/>
              </a:xfrm>
            </p:grpSpPr>
            <p:grpSp>
              <p:nvGrpSpPr>
                <p:cNvPr id="259" name="グループ化 129">
                  <a:extLst>
                    <a:ext uri="{FF2B5EF4-FFF2-40B4-BE49-F238E27FC236}">
                      <a16:creationId xmlns:a16="http://schemas.microsoft.com/office/drawing/2014/main" id="{29088212-FAC3-4703-8385-3293B2F7A611}"/>
                    </a:ext>
                  </a:extLst>
                </p:cNvPr>
                <p:cNvGrpSpPr/>
                <p:nvPr/>
              </p:nvGrpSpPr>
              <p:grpSpPr>
                <a:xfrm>
                  <a:off x="1908470" y="4922534"/>
                  <a:ext cx="800960" cy="457860"/>
                  <a:chOff x="1908470" y="4922534"/>
                  <a:chExt cx="800960" cy="457860"/>
                </a:xfrm>
              </p:grpSpPr>
              <p:sp>
                <p:nvSpPr>
                  <p:cNvPr id="263" name="テキスト ボックス 133">
                    <a:extLst>
                      <a:ext uri="{FF2B5EF4-FFF2-40B4-BE49-F238E27FC236}">
                        <a16:creationId xmlns:a16="http://schemas.microsoft.com/office/drawing/2014/main" id="{A0D8F0E4-71B6-44BA-830D-191DBD29983C}"/>
                      </a:ext>
                    </a:extLst>
                  </p:cNvPr>
                  <p:cNvSpPr txBox="1"/>
                  <p:nvPr/>
                </p:nvSpPr>
                <p:spPr>
                  <a:xfrm>
                    <a:off x="1908470" y="4922534"/>
                    <a:ext cx="761449" cy="21340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Chăm</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sóc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hồi</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sức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cấp</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cứu</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64" name="Freeform 33">
                    <a:extLst>
                      <a:ext uri="{FF2B5EF4-FFF2-40B4-BE49-F238E27FC236}">
                        <a16:creationId xmlns:a16="http://schemas.microsoft.com/office/drawing/2014/main" id="{45892948-6A2A-4382-85BF-6B633FB1A668}"/>
                      </a:ext>
                    </a:extLst>
                  </p:cNvPr>
                  <p:cNvSpPr>
                    <a:spLocks noChangeAspect="1" noEditPoints="1"/>
                  </p:cNvSpPr>
                  <p:nvPr/>
                </p:nvSpPr>
                <p:spPr bwMode="auto">
                  <a:xfrm>
                    <a:off x="2169430" y="5127931"/>
                    <a:ext cx="540000" cy="252463"/>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595757"/>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260" name="グループ化 130">
                  <a:extLst>
                    <a:ext uri="{FF2B5EF4-FFF2-40B4-BE49-F238E27FC236}">
                      <a16:creationId xmlns:a16="http://schemas.microsoft.com/office/drawing/2014/main" id="{D897B7DA-98AA-4CDE-840B-1DD44D3C256F}"/>
                    </a:ext>
                  </a:extLst>
                </p:cNvPr>
                <p:cNvGrpSpPr/>
                <p:nvPr/>
              </p:nvGrpSpPr>
              <p:grpSpPr>
                <a:xfrm>
                  <a:off x="2792470" y="4921769"/>
                  <a:ext cx="892972" cy="458625"/>
                  <a:chOff x="2792470" y="4921769"/>
                  <a:chExt cx="892972" cy="458625"/>
                </a:xfrm>
              </p:grpSpPr>
              <p:sp>
                <p:nvSpPr>
                  <p:cNvPr id="261" name="テキスト ボックス 131">
                    <a:extLst>
                      <a:ext uri="{FF2B5EF4-FFF2-40B4-BE49-F238E27FC236}">
                        <a16:creationId xmlns:a16="http://schemas.microsoft.com/office/drawing/2014/main" id="{D6B4B738-43B7-47FD-A9D5-E42871C882DE}"/>
                      </a:ext>
                    </a:extLst>
                  </p:cNvPr>
                  <p:cNvSpPr txBox="1"/>
                  <p:nvPr/>
                </p:nvSpPr>
                <p:spPr>
                  <a:xfrm>
                    <a:off x="2792470" y="4921769"/>
                    <a:ext cx="892972" cy="213410"/>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Chăm</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sóc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phục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hồi</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chức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năng</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62" name="Freeform 33">
                    <a:extLst>
                      <a:ext uri="{FF2B5EF4-FFF2-40B4-BE49-F238E27FC236}">
                        <a16:creationId xmlns:a16="http://schemas.microsoft.com/office/drawing/2014/main" id="{D98CD4F7-0714-4271-B8FE-FE1AAFBD7FAB}"/>
                      </a:ext>
                    </a:extLst>
                  </p:cNvPr>
                  <p:cNvSpPr>
                    <a:spLocks noChangeAspect="1" noEditPoints="1"/>
                  </p:cNvSpPr>
                  <p:nvPr/>
                </p:nvSpPr>
                <p:spPr bwMode="auto">
                  <a:xfrm>
                    <a:off x="2967305" y="5127931"/>
                    <a:ext cx="540000" cy="252463"/>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nvGrpSpPr>
              <p:cNvPr id="166" name="グループ化 28">
                <a:extLst>
                  <a:ext uri="{FF2B5EF4-FFF2-40B4-BE49-F238E27FC236}">
                    <a16:creationId xmlns:a16="http://schemas.microsoft.com/office/drawing/2014/main" id="{C9E674EF-4088-4ACF-91A4-66A343F81CB2}"/>
                  </a:ext>
                </a:extLst>
              </p:cNvPr>
              <p:cNvGrpSpPr/>
              <p:nvPr/>
            </p:nvGrpSpPr>
            <p:grpSpPr>
              <a:xfrm>
                <a:off x="2267384" y="5918290"/>
                <a:ext cx="1144942" cy="408106"/>
                <a:chOff x="2267352" y="6242290"/>
                <a:chExt cx="1144942" cy="408106"/>
              </a:xfrm>
            </p:grpSpPr>
            <p:sp>
              <p:nvSpPr>
                <p:cNvPr id="257" name="テキスト ボックス 127">
                  <a:extLst>
                    <a:ext uri="{FF2B5EF4-FFF2-40B4-BE49-F238E27FC236}">
                      <a16:creationId xmlns:a16="http://schemas.microsoft.com/office/drawing/2014/main" id="{90F2817D-77A8-4B90-B304-A4232F348E35}"/>
                    </a:ext>
                  </a:extLst>
                </p:cNvPr>
                <p:cNvSpPr txBox="1"/>
                <p:nvPr/>
              </p:nvSpPr>
              <p:spPr>
                <a:xfrm>
                  <a:off x="2267352" y="6242290"/>
                  <a:ext cx="1144942" cy="10670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bệnh</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mãn</a:t>
                  </a:r>
                  <a:r>
                    <a:rPr kumimoji="1" lang="en-US" altLang="ja-JP" sz="800" b="1">
                      <a:solidFill>
                        <a:srgbClr val="000000"/>
                      </a:solidFill>
                      <a:latin typeface="Arial" panose="020B0604020202020204" pitchFamily="34" charset="0"/>
                      <a:ea typeface="BIZ UDPゴシック"/>
                      <a:cs typeface="Arial" panose="020B0604020202020204" pitchFamily="34" charset="0"/>
                    </a:rPr>
                    <a:t> </a:t>
                  </a:r>
                  <a:r>
                    <a:rPr kumimoji="1" lang="en-US" altLang="ja-JP" sz="800" b="1" err="1">
                      <a:solidFill>
                        <a:srgbClr val="000000"/>
                      </a:solidFill>
                      <a:latin typeface="Arial" panose="020B0604020202020204" pitchFamily="34" charset="0"/>
                      <a:ea typeface="BIZ UDPゴシック"/>
                      <a:cs typeface="Arial" panose="020B0604020202020204" pitchFamily="34" charset="0"/>
                    </a:rPr>
                    <a:t>tính</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58" name="Freeform 33">
                  <a:extLst>
                    <a:ext uri="{FF2B5EF4-FFF2-40B4-BE49-F238E27FC236}">
                      <a16:creationId xmlns:a16="http://schemas.microsoft.com/office/drawing/2014/main" id="{7D3638AE-7483-471F-9B79-2839335296B4}"/>
                    </a:ext>
                  </a:extLst>
                </p:cNvPr>
                <p:cNvSpPr>
                  <a:spLocks noChangeAspect="1" noEditPoints="1"/>
                </p:cNvSpPr>
                <p:nvPr/>
              </p:nvSpPr>
              <p:spPr bwMode="auto">
                <a:xfrm>
                  <a:off x="2568368" y="6397933"/>
                  <a:ext cx="540000" cy="252463"/>
                </a:xfrm>
                <a:custGeom>
                  <a:avLst/>
                  <a:gdLst>
                    <a:gd name="T0" fmla="*/ 950 w 975"/>
                    <a:gd name="T1" fmla="*/ 436 h 454"/>
                    <a:gd name="T2" fmla="*/ 950 w 975"/>
                    <a:gd name="T3" fmla="*/ 257 h 454"/>
                    <a:gd name="T4" fmla="*/ 930 w 975"/>
                    <a:gd name="T5" fmla="*/ 236 h 454"/>
                    <a:gd name="T6" fmla="*/ 787 w 975"/>
                    <a:gd name="T7" fmla="*/ 100 h 454"/>
                    <a:gd name="T8" fmla="*/ 767 w 975"/>
                    <a:gd name="T9" fmla="*/ 80 h 454"/>
                    <a:gd name="T10" fmla="*/ 734 w 975"/>
                    <a:gd name="T11" fmla="*/ 50 h 454"/>
                    <a:gd name="T12" fmla="*/ 417 w 975"/>
                    <a:gd name="T13" fmla="*/ 26 h 454"/>
                    <a:gd name="T14" fmla="*/ 417 w 975"/>
                    <a:gd name="T15" fmla="*/ 21 h 454"/>
                    <a:gd name="T16" fmla="*/ 397 w 975"/>
                    <a:gd name="T17" fmla="*/ 0 h 454"/>
                    <a:gd name="T18" fmla="*/ 25 w 975"/>
                    <a:gd name="T19" fmla="*/ 21 h 454"/>
                    <a:gd name="T20" fmla="*/ 25 w 975"/>
                    <a:gd name="T21" fmla="*/ 436 h 454"/>
                    <a:gd name="T22" fmla="*/ 0 w 975"/>
                    <a:gd name="T23" fmla="*/ 454 h 454"/>
                    <a:gd name="T24" fmla="*/ 975 w 975"/>
                    <a:gd name="T25" fmla="*/ 454 h 454"/>
                    <a:gd name="T26" fmla="*/ 417 w 975"/>
                    <a:gd name="T27" fmla="*/ 42 h 454"/>
                    <a:gd name="T28" fmla="*/ 718 w 975"/>
                    <a:gd name="T29" fmla="*/ 50 h 454"/>
                    <a:gd name="T30" fmla="*/ 417 w 975"/>
                    <a:gd name="T31" fmla="*/ 80 h 454"/>
                    <a:gd name="T32" fmla="*/ 930 w 975"/>
                    <a:gd name="T33" fmla="*/ 293 h 454"/>
                    <a:gd name="T34" fmla="*/ 397 w 975"/>
                    <a:gd name="T35" fmla="*/ 303 h 454"/>
                    <a:gd name="T36" fmla="*/ 46 w 975"/>
                    <a:gd name="T37" fmla="*/ 436 h 454"/>
                    <a:gd name="T38" fmla="*/ 56 w 975"/>
                    <a:gd name="T39" fmla="*/ 21 h 454"/>
                    <a:gd name="T40" fmla="*/ 397 w 975"/>
                    <a:gd name="T41" fmla="*/ 31 h 454"/>
                    <a:gd name="T42" fmla="*/ 407 w 975"/>
                    <a:gd name="T43" fmla="*/ 100 h 454"/>
                    <a:gd name="T44" fmla="*/ 757 w 975"/>
                    <a:gd name="T45" fmla="*/ 100 h 454"/>
                    <a:gd name="T46" fmla="*/ 767 w 975"/>
                    <a:gd name="T47" fmla="*/ 236 h 454"/>
                    <a:gd name="T48" fmla="*/ 777 w 975"/>
                    <a:gd name="T49" fmla="*/ 257 h 454"/>
                    <a:gd name="T50" fmla="*/ 920 w 975"/>
                    <a:gd name="T51" fmla="*/ 257 h 454"/>
                    <a:gd name="T52" fmla="*/ 930 w 975"/>
                    <a:gd name="T53" fmla="*/ 293 h 454"/>
                    <a:gd name="T54" fmla="*/ 173 w 975"/>
                    <a:gd name="T55" fmla="*/ 82 h 454"/>
                    <a:gd name="T56" fmla="*/ 134 w 975"/>
                    <a:gd name="T57" fmla="*/ 109 h 454"/>
                    <a:gd name="T58" fmla="*/ 107 w 975"/>
                    <a:gd name="T59" fmla="*/ 148 h 454"/>
                    <a:gd name="T60" fmla="*/ 68 w 975"/>
                    <a:gd name="T61" fmla="*/ 109 h 454"/>
                    <a:gd name="T62" fmla="*/ 107 w 975"/>
                    <a:gd name="T63" fmla="*/ 82 h 454"/>
                    <a:gd name="T64" fmla="*/ 134 w 975"/>
                    <a:gd name="T65" fmla="*/ 43 h 454"/>
                    <a:gd name="T66" fmla="*/ 204 w 975"/>
                    <a:gd name="T67" fmla="*/ 372 h 454"/>
                    <a:gd name="T68" fmla="*/ 238 w 975"/>
                    <a:gd name="T69" fmla="*/ 418 h 454"/>
                    <a:gd name="T70" fmla="*/ 204 w 975"/>
                    <a:gd name="T71" fmla="*/ 372 h 454"/>
                    <a:gd name="T72" fmla="*/ 238 w 975"/>
                    <a:gd name="T73" fmla="*/ 214 h 454"/>
                    <a:gd name="T74" fmla="*/ 204 w 975"/>
                    <a:gd name="T75" fmla="*/ 259 h 454"/>
                    <a:gd name="T76" fmla="*/ 204 w 975"/>
                    <a:gd name="T77" fmla="*/ 293 h 454"/>
                    <a:gd name="T78" fmla="*/ 238 w 975"/>
                    <a:gd name="T79" fmla="*/ 338 h 454"/>
                    <a:gd name="T80" fmla="*/ 204 w 975"/>
                    <a:gd name="T81" fmla="*/ 293 h 454"/>
                    <a:gd name="T82" fmla="*/ 726 w 975"/>
                    <a:gd name="T83" fmla="*/ 169 h 454"/>
                    <a:gd name="T84" fmla="*/ 407 w 975"/>
                    <a:gd name="T85" fmla="*/ 180 h 454"/>
                    <a:gd name="T86" fmla="*/ 397 w 975"/>
                    <a:gd name="T87" fmla="*/ 144 h 454"/>
                    <a:gd name="T88" fmla="*/ 716 w 975"/>
                    <a:gd name="T89" fmla="*/ 134 h 454"/>
                    <a:gd name="T90" fmla="*/ 726 w 975"/>
                    <a:gd name="T91" fmla="*/ 224 h 454"/>
                    <a:gd name="T92" fmla="*/ 716 w 975"/>
                    <a:gd name="T93" fmla="*/ 259 h 454"/>
                    <a:gd name="T94" fmla="*/ 397 w 975"/>
                    <a:gd name="T95" fmla="*/ 249 h 454"/>
                    <a:gd name="T96" fmla="*/ 407 w 975"/>
                    <a:gd name="T97" fmla="*/ 214 h 454"/>
                    <a:gd name="T98" fmla="*/ 726 w 975"/>
                    <a:gd name="T99" fmla="*/ 224 h 454"/>
                    <a:gd name="T100" fmla="*/ 674 w 975"/>
                    <a:gd name="T101" fmla="*/ 436 h 454"/>
                    <a:gd name="T102" fmla="*/ 705 w 975"/>
                    <a:gd name="T103" fmla="*/ 356 h 454"/>
                    <a:gd name="T104" fmla="*/ 914 w 975"/>
                    <a:gd name="T105" fmla="*/ 436 h 454"/>
                    <a:gd name="T106" fmla="*/ 882 w 975"/>
                    <a:gd name="T107" fmla="*/ 356 h 454"/>
                    <a:gd name="T108" fmla="*/ 914 w 975"/>
                    <a:gd name="T109" fmla="*/ 436 h 454"/>
                    <a:gd name="T110" fmla="*/ 920 w 975"/>
                    <a:gd name="T111" fmla="*/ 341 h 454"/>
                    <a:gd name="T112" fmla="*/ 658 w 975"/>
                    <a:gd name="T113" fmla="*/ 330 h 454"/>
                    <a:gd name="T114" fmla="*/ 668 w 975"/>
                    <a:gd name="T115" fmla="*/ 320 h 454"/>
                    <a:gd name="T116" fmla="*/ 930 w 975"/>
                    <a:gd name="T117" fmla="*/ 3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5" h="454">
                      <a:moveTo>
                        <a:pt x="966" y="436"/>
                      </a:moveTo>
                      <a:cubicBezTo>
                        <a:pt x="950" y="436"/>
                        <a:pt x="950" y="436"/>
                        <a:pt x="950" y="436"/>
                      </a:cubicBezTo>
                      <a:cubicBezTo>
                        <a:pt x="950" y="257"/>
                        <a:pt x="950" y="257"/>
                        <a:pt x="950" y="257"/>
                      </a:cubicBezTo>
                      <a:cubicBezTo>
                        <a:pt x="950" y="257"/>
                        <a:pt x="950" y="257"/>
                        <a:pt x="950" y="257"/>
                      </a:cubicBezTo>
                      <a:cubicBezTo>
                        <a:pt x="950" y="257"/>
                        <a:pt x="950" y="257"/>
                        <a:pt x="950" y="257"/>
                      </a:cubicBezTo>
                      <a:cubicBezTo>
                        <a:pt x="950" y="245"/>
                        <a:pt x="941" y="236"/>
                        <a:pt x="930" y="236"/>
                      </a:cubicBezTo>
                      <a:cubicBezTo>
                        <a:pt x="787" y="236"/>
                        <a:pt x="787" y="236"/>
                        <a:pt x="787" y="236"/>
                      </a:cubicBezTo>
                      <a:cubicBezTo>
                        <a:pt x="787" y="100"/>
                        <a:pt x="787" y="100"/>
                        <a:pt x="787" y="100"/>
                      </a:cubicBezTo>
                      <a:cubicBezTo>
                        <a:pt x="787" y="100"/>
                        <a:pt x="787" y="100"/>
                        <a:pt x="787" y="100"/>
                      </a:cubicBezTo>
                      <a:cubicBezTo>
                        <a:pt x="787" y="89"/>
                        <a:pt x="778" y="80"/>
                        <a:pt x="767" y="80"/>
                      </a:cubicBezTo>
                      <a:cubicBezTo>
                        <a:pt x="734" y="80"/>
                        <a:pt x="734" y="80"/>
                        <a:pt x="734" y="80"/>
                      </a:cubicBezTo>
                      <a:cubicBezTo>
                        <a:pt x="734" y="50"/>
                        <a:pt x="734" y="50"/>
                        <a:pt x="734" y="50"/>
                      </a:cubicBezTo>
                      <a:cubicBezTo>
                        <a:pt x="734" y="37"/>
                        <a:pt x="723" y="26"/>
                        <a:pt x="710" y="26"/>
                      </a:cubicBezTo>
                      <a:cubicBezTo>
                        <a:pt x="417" y="26"/>
                        <a:pt x="417" y="26"/>
                        <a:pt x="417" y="26"/>
                      </a:cubicBezTo>
                      <a:cubicBezTo>
                        <a:pt x="417" y="21"/>
                        <a:pt x="417" y="21"/>
                        <a:pt x="417" y="21"/>
                      </a:cubicBezTo>
                      <a:cubicBezTo>
                        <a:pt x="417" y="21"/>
                        <a:pt x="417" y="21"/>
                        <a:pt x="417" y="21"/>
                      </a:cubicBezTo>
                      <a:cubicBezTo>
                        <a:pt x="417" y="21"/>
                        <a:pt x="417" y="21"/>
                        <a:pt x="417" y="21"/>
                      </a:cubicBezTo>
                      <a:cubicBezTo>
                        <a:pt x="417" y="10"/>
                        <a:pt x="408" y="0"/>
                        <a:pt x="397" y="0"/>
                      </a:cubicBezTo>
                      <a:cubicBezTo>
                        <a:pt x="46" y="0"/>
                        <a:pt x="46" y="0"/>
                        <a:pt x="46" y="0"/>
                      </a:cubicBezTo>
                      <a:cubicBezTo>
                        <a:pt x="34" y="0"/>
                        <a:pt x="25" y="10"/>
                        <a:pt x="25" y="21"/>
                      </a:cubicBezTo>
                      <a:cubicBezTo>
                        <a:pt x="25" y="21"/>
                        <a:pt x="25" y="21"/>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lnTo>
                        <a:pt x="966" y="436"/>
                      </a:lnTo>
                      <a:close/>
                      <a:moveTo>
                        <a:pt x="417" y="42"/>
                      </a:moveTo>
                      <a:cubicBezTo>
                        <a:pt x="710" y="42"/>
                        <a:pt x="710" y="42"/>
                        <a:pt x="710" y="42"/>
                      </a:cubicBezTo>
                      <a:cubicBezTo>
                        <a:pt x="714" y="42"/>
                        <a:pt x="718" y="46"/>
                        <a:pt x="718" y="50"/>
                      </a:cubicBezTo>
                      <a:cubicBezTo>
                        <a:pt x="718" y="80"/>
                        <a:pt x="718" y="80"/>
                        <a:pt x="718" y="80"/>
                      </a:cubicBezTo>
                      <a:cubicBezTo>
                        <a:pt x="417" y="80"/>
                        <a:pt x="417" y="80"/>
                        <a:pt x="417" y="80"/>
                      </a:cubicBezTo>
                      <a:lnTo>
                        <a:pt x="417" y="42"/>
                      </a:lnTo>
                      <a:close/>
                      <a:moveTo>
                        <a:pt x="930" y="293"/>
                      </a:moveTo>
                      <a:cubicBezTo>
                        <a:pt x="407" y="293"/>
                        <a:pt x="407" y="293"/>
                        <a:pt x="407" y="293"/>
                      </a:cubicBezTo>
                      <a:cubicBezTo>
                        <a:pt x="402" y="293"/>
                        <a:pt x="397" y="298"/>
                        <a:pt x="397" y="303"/>
                      </a:cubicBezTo>
                      <a:cubicBezTo>
                        <a:pt x="397" y="436"/>
                        <a:pt x="397" y="436"/>
                        <a:pt x="397" y="436"/>
                      </a:cubicBezTo>
                      <a:cubicBezTo>
                        <a:pt x="46" y="436"/>
                        <a:pt x="46" y="436"/>
                        <a:pt x="46" y="436"/>
                      </a:cubicBezTo>
                      <a:cubicBezTo>
                        <a:pt x="46" y="31"/>
                        <a:pt x="46" y="31"/>
                        <a:pt x="46" y="31"/>
                      </a:cubicBezTo>
                      <a:cubicBezTo>
                        <a:pt x="46" y="25"/>
                        <a:pt x="50" y="21"/>
                        <a:pt x="56" y="21"/>
                      </a:cubicBezTo>
                      <a:cubicBezTo>
                        <a:pt x="387" y="21"/>
                        <a:pt x="387" y="21"/>
                        <a:pt x="387" y="21"/>
                      </a:cubicBezTo>
                      <a:cubicBezTo>
                        <a:pt x="393" y="21"/>
                        <a:pt x="397" y="25"/>
                        <a:pt x="397" y="31"/>
                      </a:cubicBezTo>
                      <a:cubicBezTo>
                        <a:pt x="397" y="90"/>
                        <a:pt x="397" y="90"/>
                        <a:pt x="397" y="90"/>
                      </a:cubicBezTo>
                      <a:cubicBezTo>
                        <a:pt x="397" y="96"/>
                        <a:pt x="402" y="100"/>
                        <a:pt x="407" y="100"/>
                      </a:cubicBezTo>
                      <a:cubicBezTo>
                        <a:pt x="417" y="100"/>
                        <a:pt x="417" y="100"/>
                        <a:pt x="417" y="100"/>
                      </a:cubicBezTo>
                      <a:cubicBezTo>
                        <a:pt x="757" y="100"/>
                        <a:pt x="757" y="100"/>
                        <a:pt x="757" y="100"/>
                      </a:cubicBezTo>
                      <a:cubicBezTo>
                        <a:pt x="762" y="100"/>
                        <a:pt x="767" y="105"/>
                        <a:pt x="767" y="110"/>
                      </a:cubicBezTo>
                      <a:cubicBezTo>
                        <a:pt x="767" y="236"/>
                        <a:pt x="767" y="236"/>
                        <a:pt x="767" y="236"/>
                      </a:cubicBezTo>
                      <a:cubicBezTo>
                        <a:pt x="767" y="246"/>
                        <a:pt x="767" y="246"/>
                        <a:pt x="767" y="246"/>
                      </a:cubicBezTo>
                      <a:cubicBezTo>
                        <a:pt x="767" y="252"/>
                        <a:pt x="771" y="257"/>
                        <a:pt x="777" y="257"/>
                      </a:cubicBezTo>
                      <a:cubicBezTo>
                        <a:pt x="787" y="257"/>
                        <a:pt x="787" y="257"/>
                        <a:pt x="787" y="257"/>
                      </a:cubicBezTo>
                      <a:cubicBezTo>
                        <a:pt x="920" y="257"/>
                        <a:pt x="920" y="257"/>
                        <a:pt x="920" y="257"/>
                      </a:cubicBezTo>
                      <a:cubicBezTo>
                        <a:pt x="925" y="257"/>
                        <a:pt x="930" y="261"/>
                        <a:pt x="930" y="267"/>
                      </a:cubicBezTo>
                      <a:lnTo>
                        <a:pt x="930" y="293"/>
                      </a:lnTo>
                      <a:close/>
                      <a:moveTo>
                        <a:pt x="134" y="82"/>
                      </a:moveTo>
                      <a:cubicBezTo>
                        <a:pt x="173" y="82"/>
                        <a:pt x="173" y="82"/>
                        <a:pt x="173" y="82"/>
                      </a:cubicBezTo>
                      <a:cubicBezTo>
                        <a:pt x="173" y="109"/>
                        <a:pt x="173" y="109"/>
                        <a:pt x="173" y="109"/>
                      </a:cubicBezTo>
                      <a:cubicBezTo>
                        <a:pt x="134" y="109"/>
                        <a:pt x="134" y="109"/>
                        <a:pt x="134" y="109"/>
                      </a:cubicBezTo>
                      <a:cubicBezTo>
                        <a:pt x="134" y="148"/>
                        <a:pt x="134" y="148"/>
                        <a:pt x="134" y="148"/>
                      </a:cubicBezTo>
                      <a:cubicBezTo>
                        <a:pt x="107" y="148"/>
                        <a:pt x="107" y="148"/>
                        <a:pt x="107" y="148"/>
                      </a:cubicBezTo>
                      <a:cubicBezTo>
                        <a:pt x="107" y="109"/>
                        <a:pt x="107" y="109"/>
                        <a:pt x="107" y="109"/>
                      </a:cubicBezTo>
                      <a:cubicBezTo>
                        <a:pt x="68" y="109"/>
                        <a:pt x="68" y="109"/>
                        <a:pt x="68" y="109"/>
                      </a:cubicBezTo>
                      <a:cubicBezTo>
                        <a:pt x="68" y="82"/>
                        <a:pt x="68" y="82"/>
                        <a:pt x="68" y="82"/>
                      </a:cubicBezTo>
                      <a:cubicBezTo>
                        <a:pt x="107" y="82"/>
                        <a:pt x="107" y="82"/>
                        <a:pt x="107" y="82"/>
                      </a:cubicBezTo>
                      <a:cubicBezTo>
                        <a:pt x="107" y="43"/>
                        <a:pt x="107" y="43"/>
                        <a:pt x="107" y="43"/>
                      </a:cubicBezTo>
                      <a:cubicBezTo>
                        <a:pt x="134" y="43"/>
                        <a:pt x="134" y="43"/>
                        <a:pt x="134" y="43"/>
                      </a:cubicBezTo>
                      <a:lnTo>
                        <a:pt x="134" y="82"/>
                      </a:lnTo>
                      <a:close/>
                      <a:moveTo>
                        <a:pt x="204" y="372"/>
                      </a:moveTo>
                      <a:cubicBezTo>
                        <a:pt x="238" y="372"/>
                        <a:pt x="238" y="372"/>
                        <a:pt x="238" y="372"/>
                      </a:cubicBezTo>
                      <a:cubicBezTo>
                        <a:pt x="238" y="418"/>
                        <a:pt x="238" y="418"/>
                        <a:pt x="238" y="418"/>
                      </a:cubicBezTo>
                      <a:cubicBezTo>
                        <a:pt x="204" y="418"/>
                        <a:pt x="204" y="418"/>
                        <a:pt x="204" y="418"/>
                      </a:cubicBezTo>
                      <a:lnTo>
                        <a:pt x="204" y="372"/>
                      </a:lnTo>
                      <a:close/>
                      <a:moveTo>
                        <a:pt x="204" y="214"/>
                      </a:moveTo>
                      <a:cubicBezTo>
                        <a:pt x="238" y="214"/>
                        <a:pt x="238" y="214"/>
                        <a:pt x="238" y="214"/>
                      </a:cubicBezTo>
                      <a:cubicBezTo>
                        <a:pt x="238" y="259"/>
                        <a:pt x="238" y="259"/>
                        <a:pt x="238" y="259"/>
                      </a:cubicBezTo>
                      <a:cubicBezTo>
                        <a:pt x="204" y="259"/>
                        <a:pt x="204" y="259"/>
                        <a:pt x="204" y="259"/>
                      </a:cubicBezTo>
                      <a:lnTo>
                        <a:pt x="204" y="214"/>
                      </a:lnTo>
                      <a:close/>
                      <a:moveTo>
                        <a:pt x="204" y="293"/>
                      </a:moveTo>
                      <a:cubicBezTo>
                        <a:pt x="238" y="293"/>
                        <a:pt x="238" y="293"/>
                        <a:pt x="238" y="293"/>
                      </a:cubicBezTo>
                      <a:cubicBezTo>
                        <a:pt x="238" y="338"/>
                        <a:pt x="238" y="338"/>
                        <a:pt x="238" y="338"/>
                      </a:cubicBezTo>
                      <a:cubicBezTo>
                        <a:pt x="204" y="338"/>
                        <a:pt x="204" y="338"/>
                        <a:pt x="204" y="338"/>
                      </a:cubicBezTo>
                      <a:lnTo>
                        <a:pt x="204" y="293"/>
                      </a:lnTo>
                      <a:close/>
                      <a:moveTo>
                        <a:pt x="726" y="144"/>
                      </a:moveTo>
                      <a:cubicBezTo>
                        <a:pt x="726" y="169"/>
                        <a:pt x="726" y="169"/>
                        <a:pt x="726" y="169"/>
                      </a:cubicBezTo>
                      <a:cubicBezTo>
                        <a:pt x="726" y="175"/>
                        <a:pt x="721" y="180"/>
                        <a:pt x="716" y="180"/>
                      </a:cubicBezTo>
                      <a:cubicBezTo>
                        <a:pt x="407" y="180"/>
                        <a:pt x="407" y="180"/>
                        <a:pt x="407" y="180"/>
                      </a:cubicBezTo>
                      <a:cubicBezTo>
                        <a:pt x="402" y="180"/>
                        <a:pt x="397" y="175"/>
                        <a:pt x="397" y="169"/>
                      </a:cubicBezTo>
                      <a:cubicBezTo>
                        <a:pt x="397" y="144"/>
                        <a:pt x="397" y="144"/>
                        <a:pt x="397" y="144"/>
                      </a:cubicBezTo>
                      <a:cubicBezTo>
                        <a:pt x="397" y="139"/>
                        <a:pt x="402" y="134"/>
                        <a:pt x="407" y="134"/>
                      </a:cubicBezTo>
                      <a:cubicBezTo>
                        <a:pt x="716" y="134"/>
                        <a:pt x="716" y="134"/>
                        <a:pt x="716" y="134"/>
                      </a:cubicBezTo>
                      <a:cubicBezTo>
                        <a:pt x="721" y="134"/>
                        <a:pt x="726" y="139"/>
                        <a:pt x="726" y="144"/>
                      </a:cubicBezTo>
                      <a:close/>
                      <a:moveTo>
                        <a:pt x="726" y="224"/>
                      </a:moveTo>
                      <a:cubicBezTo>
                        <a:pt x="726" y="249"/>
                        <a:pt x="726" y="249"/>
                        <a:pt x="726" y="249"/>
                      </a:cubicBezTo>
                      <a:cubicBezTo>
                        <a:pt x="726" y="254"/>
                        <a:pt x="721" y="259"/>
                        <a:pt x="716" y="259"/>
                      </a:cubicBezTo>
                      <a:cubicBezTo>
                        <a:pt x="407" y="259"/>
                        <a:pt x="407" y="259"/>
                        <a:pt x="407" y="259"/>
                      </a:cubicBezTo>
                      <a:cubicBezTo>
                        <a:pt x="402" y="259"/>
                        <a:pt x="397" y="254"/>
                        <a:pt x="397" y="249"/>
                      </a:cubicBezTo>
                      <a:cubicBezTo>
                        <a:pt x="397" y="224"/>
                        <a:pt x="397" y="224"/>
                        <a:pt x="397" y="224"/>
                      </a:cubicBezTo>
                      <a:cubicBezTo>
                        <a:pt x="397" y="218"/>
                        <a:pt x="402" y="214"/>
                        <a:pt x="407" y="214"/>
                      </a:cubicBezTo>
                      <a:cubicBezTo>
                        <a:pt x="716" y="214"/>
                        <a:pt x="716" y="214"/>
                        <a:pt x="716" y="214"/>
                      </a:cubicBezTo>
                      <a:cubicBezTo>
                        <a:pt x="721" y="214"/>
                        <a:pt x="726" y="218"/>
                        <a:pt x="726" y="224"/>
                      </a:cubicBezTo>
                      <a:close/>
                      <a:moveTo>
                        <a:pt x="705" y="436"/>
                      </a:moveTo>
                      <a:cubicBezTo>
                        <a:pt x="674" y="436"/>
                        <a:pt x="674" y="436"/>
                        <a:pt x="674" y="436"/>
                      </a:cubicBezTo>
                      <a:cubicBezTo>
                        <a:pt x="674" y="356"/>
                        <a:pt x="674" y="356"/>
                        <a:pt x="674" y="356"/>
                      </a:cubicBezTo>
                      <a:cubicBezTo>
                        <a:pt x="705" y="356"/>
                        <a:pt x="705" y="356"/>
                        <a:pt x="705" y="356"/>
                      </a:cubicBezTo>
                      <a:lnTo>
                        <a:pt x="705" y="436"/>
                      </a:lnTo>
                      <a:close/>
                      <a:moveTo>
                        <a:pt x="914" y="436"/>
                      </a:moveTo>
                      <a:cubicBezTo>
                        <a:pt x="882" y="436"/>
                        <a:pt x="882" y="436"/>
                        <a:pt x="882" y="436"/>
                      </a:cubicBezTo>
                      <a:cubicBezTo>
                        <a:pt x="882" y="356"/>
                        <a:pt x="882" y="356"/>
                        <a:pt x="882" y="356"/>
                      </a:cubicBezTo>
                      <a:cubicBezTo>
                        <a:pt x="914" y="356"/>
                        <a:pt x="914" y="356"/>
                        <a:pt x="914" y="356"/>
                      </a:cubicBezTo>
                      <a:lnTo>
                        <a:pt x="914" y="436"/>
                      </a:lnTo>
                      <a:close/>
                      <a:moveTo>
                        <a:pt x="930" y="330"/>
                      </a:moveTo>
                      <a:cubicBezTo>
                        <a:pt x="930" y="336"/>
                        <a:pt x="925" y="341"/>
                        <a:pt x="920" y="341"/>
                      </a:cubicBezTo>
                      <a:cubicBezTo>
                        <a:pt x="668" y="341"/>
                        <a:pt x="668" y="341"/>
                        <a:pt x="668" y="341"/>
                      </a:cubicBezTo>
                      <a:cubicBezTo>
                        <a:pt x="662" y="341"/>
                        <a:pt x="658" y="336"/>
                        <a:pt x="658" y="330"/>
                      </a:cubicBezTo>
                      <a:cubicBezTo>
                        <a:pt x="658" y="330"/>
                        <a:pt x="658" y="330"/>
                        <a:pt x="658" y="330"/>
                      </a:cubicBezTo>
                      <a:cubicBezTo>
                        <a:pt x="658" y="325"/>
                        <a:pt x="662" y="320"/>
                        <a:pt x="668" y="320"/>
                      </a:cubicBezTo>
                      <a:cubicBezTo>
                        <a:pt x="920" y="320"/>
                        <a:pt x="920" y="320"/>
                        <a:pt x="920" y="320"/>
                      </a:cubicBezTo>
                      <a:cubicBezTo>
                        <a:pt x="925" y="320"/>
                        <a:pt x="930" y="325"/>
                        <a:pt x="930" y="330"/>
                      </a:cubicBez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sp>
            <p:nvSpPr>
              <p:cNvPr id="167" name="正方形/長方形 29">
                <a:extLst>
                  <a:ext uri="{FF2B5EF4-FFF2-40B4-BE49-F238E27FC236}">
                    <a16:creationId xmlns:a16="http://schemas.microsoft.com/office/drawing/2014/main" id="{7A43AE44-D1EC-4583-9671-07CC2A96B238}"/>
                  </a:ext>
                </a:extLst>
              </p:cNvPr>
              <p:cNvSpPr/>
              <p:nvPr/>
            </p:nvSpPr>
            <p:spPr bwMode="auto">
              <a:xfrm>
                <a:off x="1902400" y="4412861"/>
                <a:ext cx="1865509" cy="255083"/>
              </a:xfrm>
              <a:prstGeom prst="rect">
                <a:avLst/>
              </a:prstGeom>
              <a:solidFill>
                <a:srgbClr val="E2ECFD"/>
              </a:solidFill>
              <a:ln w="12700" cap="flat" cmpd="sng" algn="ctr">
                <a:solidFill>
                  <a:srgbClr val="E2ECF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spAutoFit/>
              </a:bodyPr>
              <a:lstStyle/>
              <a:p>
                <a:pPr marL="0" marR="0" lvl="0" indent="0" defTabSz="914400" rtl="0" eaLnBrk="1" fontAlgn="base" latinLnBrk="0" hangingPunct="1">
                  <a:lnSpc>
                    <a:spcPct val="90000"/>
                  </a:lnSpc>
                  <a:spcBef>
                    <a:spcPct val="0"/>
                  </a:spcBef>
                  <a:spcAft>
                    <a:spcPct val="0"/>
                  </a:spcAft>
                  <a:buClrTx/>
                  <a:buSzTx/>
                  <a:buFontTx/>
                  <a:buNone/>
                  <a:tabLst/>
                  <a:defRPr/>
                </a:pPr>
                <a:r>
                  <a:rPr kumimoji="1" lang="en-US" altLang="ja-JP" sz="800"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a:solidFill>
                      <a:srgbClr val="000000"/>
                    </a:solidFill>
                    <a:latin typeface="Arial" panose="020B0604020202020204" pitchFamily="34" charset="0"/>
                    <a:ea typeface="BIZ UDPゴシック"/>
                    <a:cs typeface="Arial" panose="020B0604020202020204" pitchFamily="34" charset="0"/>
                  </a:rPr>
                  <a:t> y </a:t>
                </a:r>
                <a:r>
                  <a:rPr kumimoji="1" lang="en-US" altLang="ja-JP" sz="800" err="1">
                    <a:solidFill>
                      <a:srgbClr val="000000"/>
                    </a:solidFill>
                    <a:latin typeface="Arial" panose="020B0604020202020204" pitchFamily="34" charset="0"/>
                    <a:ea typeface="BIZ UDPゴシック"/>
                    <a:cs typeface="Arial" panose="020B0604020202020204" pitchFamily="34" charset="0"/>
                  </a:rPr>
                  <a:t>tế</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chuyên</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khoa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thông</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qua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hệ</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thống</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chuyển</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tuyến</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hoạt</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động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hiệu</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quả</a:t>
                </a:r>
                <a:r>
                  <a:rPr kumimoji="1" lang="en-US" altLang="ja-JP" sz="800">
                    <a:solidFill>
                      <a:srgbClr val="000000"/>
                    </a:solidFill>
                    <a:latin typeface="Arial" panose="020B0604020202020204" pitchFamily="34" charset="0"/>
                    <a:ea typeface="BIZ UDPゴシック"/>
                    <a:cs typeface="Arial" panose="020B0604020202020204" pitchFamily="34" charset="0"/>
                  </a:rPr>
                  <a:t> </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168" name="グループ化 30">
                <a:extLst>
                  <a:ext uri="{FF2B5EF4-FFF2-40B4-BE49-F238E27FC236}">
                    <a16:creationId xmlns:a16="http://schemas.microsoft.com/office/drawing/2014/main" id="{5BA7253A-5CC4-4ABD-8814-80465DA08C2A}"/>
                  </a:ext>
                </a:extLst>
              </p:cNvPr>
              <p:cNvGrpSpPr/>
              <p:nvPr/>
            </p:nvGrpSpPr>
            <p:grpSpPr>
              <a:xfrm>
                <a:off x="2802218" y="3593672"/>
                <a:ext cx="972000" cy="750383"/>
                <a:chOff x="2802186" y="3593672"/>
                <a:chExt cx="972000" cy="750383"/>
              </a:xfrm>
            </p:grpSpPr>
            <p:sp>
              <p:nvSpPr>
                <p:cNvPr id="249" name="正方形/長方形 119">
                  <a:extLst>
                    <a:ext uri="{FF2B5EF4-FFF2-40B4-BE49-F238E27FC236}">
                      <a16:creationId xmlns:a16="http://schemas.microsoft.com/office/drawing/2014/main" id="{C349B5B0-8ACB-4326-98B0-1FBC80C2F7A2}"/>
                    </a:ext>
                  </a:extLst>
                </p:cNvPr>
                <p:cNvSpPr/>
                <p:nvPr/>
              </p:nvSpPr>
              <p:spPr bwMode="auto">
                <a:xfrm>
                  <a:off x="2802186" y="3593672"/>
                  <a:ext cx="972000" cy="276424"/>
                </a:xfrm>
                <a:prstGeom prst="rect">
                  <a:avLst/>
                </a:prstGeom>
                <a:solidFill>
                  <a:srgbClr val="E2ECFD"/>
                </a:solidFill>
                <a:ln w="12700" cap="flat" cmpd="sng" algn="ctr">
                  <a:solidFill>
                    <a:srgbClr val="E2ECF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800" err="1">
                      <a:solidFill>
                        <a:srgbClr val="000000"/>
                      </a:solidFill>
                      <a:latin typeface="Arial" panose="020B0604020202020204" pitchFamily="34" charset="0"/>
                      <a:ea typeface="BIZ UDPゴシック"/>
                      <a:cs typeface="Arial" panose="020B0604020202020204" pitchFamily="34" charset="0"/>
                    </a:rPr>
                    <a:t>Chăm</a:t>
                  </a:r>
                  <a:r>
                    <a:rPr lang="en-US" altLang="ja-JP" sz="800">
                      <a:solidFill>
                        <a:srgbClr val="000000"/>
                      </a:solidFill>
                      <a:latin typeface="Arial" panose="020B0604020202020204" pitchFamily="34" charset="0"/>
                      <a:ea typeface="BIZ UDPゴシック"/>
                      <a:cs typeface="Arial" panose="020B0604020202020204" pitchFamily="34" charset="0"/>
                    </a:rPr>
                    <a:t> </a:t>
                  </a:r>
                  <a:r>
                    <a:rPr lang="en-US" altLang="ja-JP" sz="800" err="1">
                      <a:solidFill>
                        <a:srgbClr val="000000"/>
                      </a:solidFill>
                      <a:latin typeface="Arial" panose="020B0604020202020204" pitchFamily="34" charset="0"/>
                      <a:ea typeface="BIZ UDPゴシック"/>
                      <a:cs typeface="Arial" panose="020B0604020202020204" pitchFamily="34" charset="0"/>
                    </a:rPr>
                    <a:t>sóc</a:t>
                  </a:r>
                  <a:r>
                    <a:rPr lang="en-US" altLang="ja-JP" sz="800">
                      <a:solidFill>
                        <a:srgbClr val="000000"/>
                      </a:solidFill>
                      <a:latin typeface="Arial" panose="020B0604020202020204" pitchFamily="34" charset="0"/>
                      <a:ea typeface="BIZ UDPゴシック"/>
                      <a:cs typeface="Arial" panose="020B0604020202020204" pitchFamily="34" charset="0"/>
                    </a:rPr>
                    <a:t> y </a:t>
                  </a:r>
                  <a:r>
                    <a:rPr lang="en-US" altLang="ja-JP" sz="800" err="1">
                      <a:solidFill>
                        <a:srgbClr val="000000"/>
                      </a:solidFill>
                      <a:latin typeface="Arial" panose="020B0604020202020204" pitchFamily="34" charset="0"/>
                      <a:ea typeface="BIZ UDPゴシック"/>
                      <a:cs typeface="Arial" panose="020B0604020202020204" pitchFamily="34" charset="0"/>
                    </a:rPr>
                    <a:t>tế</a:t>
                  </a:r>
                  <a:r>
                    <a:rPr lang="en-US" altLang="ja-JP" sz="800">
                      <a:solidFill>
                        <a:srgbClr val="000000"/>
                      </a:solidFill>
                      <a:latin typeface="Arial" panose="020B0604020202020204" pitchFamily="34" charset="0"/>
                      <a:ea typeface="BIZ UDPゴシック"/>
                      <a:cs typeface="Arial" panose="020B0604020202020204" pitchFamily="34" charset="0"/>
                    </a:rPr>
                    <a:t> </a:t>
                  </a:r>
                  <a:r>
                    <a:rPr lang="en-US" altLang="ja-JP" sz="800" err="1">
                      <a:solidFill>
                        <a:srgbClr val="000000"/>
                      </a:solidFill>
                      <a:latin typeface="Arial" panose="020B0604020202020204" pitchFamily="34" charset="0"/>
                      <a:ea typeface="BIZ UDPゴシック"/>
                      <a:cs typeface="Arial" panose="020B0604020202020204" pitchFamily="34" charset="0"/>
                    </a:rPr>
                    <a:t>chất</a:t>
                  </a:r>
                  <a:r>
                    <a:rPr lang="en-US" altLang="ja-JP" sz="800">
                      <a:solidFill>
                        <a:srgbClr val="000000"/>
                      </a:solidFill>
                      <a:latin typeface="Arial" panose="020B0604020202020204" pitchFamily="34" charset="0"/>
                      <a:ea typeface="BIZ UDPゴシック"/>
                      <a:cs typeface="Arial" panose="020B0604020202020204" pitchFamily="34" charset="0"/>
                    </a:rPr>
                    <a:t> </a:t>
                  </a:r>
                  <a:r>
                    <a:rPr lang="en-US" altLang="ja-JP" sz="800" err="1">
                      <a:solidFill>
                        <a:srgbClr val="000000"/>
                      </a:solidFill>
                      <a:latin typeface="Arial" panose="020B0604020202020204" pitchFamily="34" charset="0"/>
                      <a:ea typeface="BIZ UDPゴシック"/>
                      <a:cs typeface="Arial" panose="020B0604020202020204" pitchFamily="34" charset="0"/>
                    </a:rPr>
                    <a:t>lượng</a:t>
                  </a:r>
                  <a:r>
                    <a:rPr lang="en-US" altLang="ja-JP" sz="800">
                      <a:solidFill>
                        <a:srgbClr val="000000"/>
                      </a:solidFill>
                      <a:latin typeface="Arial" panose="020B0604020202020204" pitchFamily="34" charset="0"/>
                      <a:ea typeface="BIZ UDPゴシック"/>
                      <a:cs typeface="Arial" panose="020B0604020202020204" pitchFamily="34" charset="0"/>
                    </a:rPr>
                    <a:t> </a:t>
                  </a:r>
                  <a:r>
                    <a:rPr lang="en-US" altLang="ja-JP" sz="800" err="1">
                      <a:solidFill>
                        <a:srgbClr val="000000"/>
                      </a:solidFill>
                      <a:latin typeface="Arial" panose="020B0604020202020204" pitchFamily="34" charset="0"/>
                      <a:ea typeface="BIZ UDPゴシック"/>
                      <a:cs typeface="Arial" panose="020B0604020202020204" pitchFamily="34" charset="0"/>
                    </a:rPr>
                    <a:t>cao</a:t>
                  </a:r>
                  <a:r>
                    <a:rPr lang="en-US" altLang="ja-JP" sz="800">
                      <a:solidFill>
                        <a:srgbClr val="000000"/>
                      </a:solidFill>
                      <a:latin typeface="Arial" panose="020B0604020202020204" pitchFamily="34" charset="0"/>
                      <a:ea typeface="BIZ UDPゴシック"/>
                      <a:cs typeface="Arial" panose="020B0604020202020204" pitchFamily="34" charset="0"/>
                    </a:rPr>
                    <a:t> </a:t>
                  </a:r>
                  <a:endParaRPr kumimoji="0"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250" name="グループ化 120">
                  <a:extLst>
                    <a:ext uri="{FF2B5EF4-FFF2-40B4-BE49-F238E27FC236}">
                      <a16:creationId xmlns:a16="http://schemas.microsoft.com/office/drawing/2014/main" id="{FF0F3567-092B-486F-AC1C-AC234486A1E6}"/>
                    </a:ext>
                  </a:extLst>
                </p:cNvPr>
                <p:cNvGrpSpPr/>
                <p:nvPr/>
              </p:nvGrpSpPr>
              <p:grpSpPr>
                <a:xfrm>
                  <a:off x="2964298" y="3907435"/>
                  <a:ext cx="647777" cy="436620"/>
                  <a:chOff x="2902992" y="3899299"/>
                  <a:chExt cx="647777" cy="436620"/>
                </a:xfrm>
              </p:grpSpPr>
              <p:grpSp>
                <p:nvGrpSpPr>
                  <p:cNvPr id="251" name="医師">
                    <a:extLst>
                      <a:ext uri="{FF2B5EF4-FFF2-40B4-BE49-F238E27FC236}">
                        <a16:creationId xmlns:a16="http://schemas.microsoft.com/office/drawing/2014/main" id="{FF6C1563-F2EE-4DCE-BD61-883C5AB5E8E3}"/>
                      </a:ext>
                    </a:extLst>
                  </p:cNvPr>
                  <p:cNvGrpSpPr>
                    <a:grpSpLocks noChangeAspect="1"/>
                  </p:cNvGrpSpPr>
                  <p:nvPr/>
                </p:nvGrpSpPr>
                <p:grpSpPr bwMode="auto">
                  <a:xfrm>
                    <a:off x="2902992" y="3899299"/>
                    <a:ext cx="347495" cy="431898"/>
                    <a:chOff x="3177" y="805"/>
                    <a:chExt cx="667" cy="829"/>
                  </a:xfrm>
                </p:grpSpPr>
                <p:sp>
                  <p:nvSpPr>
                    <p:cNvPr id="255" name="Freeform 35">
                      <a:extLst>
                        <a:ext uri="{FF2B5EF4-FFF2-40B4-BE49-F238E27FC236}">
                          <a16:creationId xmlns:a16="http://schemas.microsoft.com/office/drawing/2014/main" id="{1B922777-FB9C-452B-BFA9-EF2FB1B44E73}"/>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56" name="Freeform 36">
                      <a:extLst>
                        <a:ext uri="{FF2B5EF4-FFF2-40B4-BE49-F238E27FC236}">
                          <a16:creationId xmlns:a16="http://schemas.microsoft.com/office/drawing/2014/main" id="{3E30F909-2F23-44EA-8038-F660491B386E}"/>
                        </a:ext>
                      </a:extLst>
                    </p:cNvPr>
                    <p:cNvSpPr>
                      <a:spLocks noEditPoints="1"/>
                    </p:cNvSpPr>
                    <p:nvPr/>
                  </p:nvSpPr>
                  <p:spPr bwMode="auto">
                    <a:xfrm>
                      <a:off x="3177" y="80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252" name="看護士">
                    <a:extLst>
                      <a:ext uri="{FF2B5EF4-FFF2-40B4-BE49-F238E27FC236}">
                        <a16:creationId xmlns:a16="http://schemas.microsoft.com/office/drawing/2014/main" id="{2441488A-C9CA-4FD2-A18D-893DC0B0E6D5}"/>
                      </a:ext>
                    </a:extLst>
                  </p:cNvPr>
                  <p:cNvGrpSpPr>
                    <a:grpSpLocks noChangeAspect="1"/>
                  </p:cNvGrpSpPr>
                  <p:nvPr/>
                </p:nvGrpSpPr>
                <p:grpSpPr bwMode="auto">
                  <a:xfrm>
                    <a:off x="3261176" y="3937846"/>
                    <a:ext cx="289593" cy="398073"/>
                    <a:chOff x="4303" y="807"/>
                    <a:chExt cx="606" cy="833"/>
                  </a:xfrm>
                </p:grpSpPr>
                <p:sp>
                  <p:nvSpPr>
                    <p:cNvPr id="253" name="Freeform 20">
                      <a:extLst>
                        <a:ext uri="{FF2B5EF4-FFF2-40B4-BE49-F238E27FC236}">
                          <a16:creationId xmlns:a16="http://schemas.microsoft.com/office/drawing/2014/main" id="{E4DDA118-6A2C-43AA-BA6D-CE06FE2E7448}"/>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54" name="Freeform 21">
                      <a:extLst>
                        <a:ext uri="{FF2B5EF4-FFF2-40B4-BE49-F238E27FC236}">
                          <a16:creationId xmlns:a16="http://schemas.microsoft.com/office/drawing/2014/main" id="{4A2F367A-7D8F-4608-8F61-F099BC6EBA28}"/>
                        </a:ext>
                      </a:extLst>
                    </p:cNvPr>
                    <p:cNvSpPr>
                      <a:spLocks noEditPoints="1"/>
                    </p:cNvSpPr>
                    <p:nvPr/>
                  </p:nvSpPr>
                  <p:spPr bwMode="auto">
                    <a:xfrm>
                      <a:off x="4303" y="80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grpSp>
            <p:nvGrpSpPr>
              <p:cNvPr id="169" name="グループ化 31">
                <a:extLst>
                  <a:ext uri="{FF2B5EF4-FFF2-40B4-BE49-F238E27FC236}">
                    <a16:creationId xmlns:a16="http://schemas.microsoft.com/office/drawing/2014/main" id="{A1E4AF7B-1769-4C5C-BF6D-9061AC3C759E}"/>
                  </a:ext>
                </a:extLst>
              </p:cNvPr>
              <p:cNvGrpSpPr/>
              <p:nvPr/>
            </p:nvGrpSpPr>
            <p:grpSpPr>
              <a:xfrm>
                <a:off x="4334158" y="3780000"/>
                <a:ext cx="1673465" cy="1012469"/>
                <a:chOff x="4334126" y="3780000"/>
                <a:chExt cx="1673465" cy="1012469"/>
              </a:xfrm>
            </p:grpSpPr>
            <p:grpSp>
              <p:nvGrpSpPr>
                <p:cNvPr id="234" name="グループ化 104">
                  <a:extLst>
                    <a:ext uri="{FF2B5EF4-FFF2-40B4-BE49-F238E27FC236}">
                      <a16:creationId xmlns:a16="http://schemas.microsoft.com/office/drawing/2014/main" id="{D5C3AAE9-89B3-4A04-BFF4-8B879DE83333}"/>
                    </a:ext>
                  </a:extLst>
                </p:cNvPr>
                <p:cNvGrpSpPr/>
                <p:nvPr/>
              </p:nvGrpSpPr>
              <p:grpSpPr>
                <a:xfrm>
                  <a:off x="4334126" y="3780000"/>
                  <a:ext cx="1673465" cy="1012469"/>
                  <a:chOff x="4334126" y="3780000"/>
                  <a:chExt cx="1673465" cy="1012469"/>
                </a:xfrm>
              </p:grpSpPr>
              <p:sp>
                <p:nvSpPr>
                  <p:cNvPr id="242" name="正方形/長方形 112">
                    <a:extLst>
                      <a:ext uri="{FF2B5EF4-FFF2-40B4-BE49-F238E27FC236}">
                        <a16:creationId xmlns:a16="http://schemas.microsoft.com/office/drawing/2014/main" id="{C81EBDDC-8631-4199-B679-5E74049B7645}"/>
                      </a:ext>
                    </a:extLst>
                  </p:cNvPr>
                  <p:cNvSpPr/>
                  <p:nvPr/>
                </p:nvSpPr>
                <p:spPr bwMode="auto">
                  <a:xfrm>
                    <a:off x="4492863" y="3966534"/>
                    <a:ext cx="1260000" cy="605917"/>
                  </a:xfrm>
                  <a:prstGeom prst="rect">
                    <a:avLst/>
                  </a:prstGeom>
                  <a:solidFill>
                    <a:srgbClr val="FFFFFF"/>
                  </a:solidFill>
                  <a:ln w="19050" cap="flat" cmpd="sng" algn="ctr">
                    <a:solidFill>
                      <a:srgbClr val="003B8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243" name="グループ化 113">
                    <a:extLst>
                      <a:ext uri="{FF2B5EF4-FFF2-40B4-BE49-F238E27FC236}">
                        <a16:creationId xmlns:a16="http://schemas.microsoft.com/office/drawing/2014/main" id="{6595D771-AB02-403A-832F-69E39DC99FC0}"/>
                      </a:ext>
                    </a:extLst>
                  </p:cNvPr>
                  <p:cNvGrpSpPr/>
                  <p:nvPr/>
                </p:nvGrpSpPr>
                <p:grpSpPr>
                  <a:xfrm>
                    <a:off x="4334126" y="4165839"/>
                    <a:ext cx="1673465" cy="626630"/>
                    <a:chOff x="4298047" y="3490386"/>
                    <a:chExt cx="1673465" cy="626630"/>
                  </a:xfrm>
                </p:grpSpPr>
                <p:sp>
                  <p:nvSpPr>
                    <p:cNvPr id="245" name="フローチャート: 結合子 115">
                      <a:extLst>
                        <a:ext uri="{FF2B5EF4-FFF2-40B4-BE49-F238E27FC236}">
                          <a16:creationId xmlns:a16="http://schemas.microsoft.com/office/drawing/2014/main" id="{90D175CC-11E8-4F88-ADE5-E5118BA88E30}"/>
                        </a:ext>
                      </a:extLst>
                    </p:cNvPr>
                    <p:cNvSpPr>
                      <a:spLocks noChangeAspect="1"/>
                    </p:cNvSpPr>
                    <p:nvPr/>
                  </p:nvSpPr>
                  <p:spPr bwMode="auto">
                    <a:xfrm>
                      <a:off x="4298047" y="3490386"/>
                      <a:ext cx="435286" cy="472649"/>
                    </a:xfrm>
                    <a:prstGeom prst="flowChartConnector">
                      <a:avLst/>
                    </a:prstGeom>
                    <a:solidFill>
                      <a:srgbClr val="003B83"/>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Chăm</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sóc</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ngoại</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trú</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p>
                  </p:txBody>
                </p:sp>
                <p:sp>
                  <p:nvSpPr>
                    <p:cNvPr id="246" name="フローチャート: 結合子 116">
                      <a:extLst>
                        <a:ext uri="{FF2B5EF4-FFF2-40B4-BE49-F238E27FC236}">
                          <a16:creationId xmlns:a16="http://schemas.microsoft.com/office/drawing/2014/main" id="{E672C5DA-BBA9-4E1F-92D5-FEA46AF1AFA8}"/>
                        </a:ext>
                      </a:extLst>
                    </p:cNvPr>
                    <p:cNvSpPr>
                      <a:spLocks noChangeAspect="1"/>
                    </p:cNvSpPr>
                    <p:nvPr/>
                  </p:nvSpPr>
                  <p:spPr bwMode="auto">
                    <a:xfrm>
                      <a:off x="4660538" y="3762529"/>
                      <a:ext cx="452085" cy="354487"/>
                    </a:xfrm>
                    <a:prstGeom prst="flowChartConnector">
                      <a:avLst/>
                    </a:prstGeom>
                    <a:solidFill>
                      <a:srgbClr val="003B83"/>
                    </a:solidFill>
                    <a:ln w="127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Chăm</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sóc</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tại</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7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nhà</a:t>
                      </a:r>
                      <a:r>
                        <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p>
                  </p:txBody>
                </p:sp>
                <p:sp>
                  <p:nvSpPr>
                    <p:cNvPr id="247" name="フローチャート: 結合子 117">
                      <a:extLst>
                        <a:ext uri="{FF2B5EF4-FFF2-40B4-BE49-F238E27FC236}">
                          <a16:creationId xmlns:a16="http://schemas.microsoft.com/office/drawing/2014/main" id="{741A107D-FF7F-4746-9B11-5184F95100E5}"/>
                        </a:ext>
                      </a:extLst>
                    </p:cNvPr>
                    <p:cNvSpPr>
                      <a:spLocks noChangeAspect="1"/>
                    </p:cNvSpPr>
                    <p:nvPr/>
                  </p:nvSpPr>
                  <p:spPr bwMode="auto">
                    <a:xfrm>
                      <a:off x="5120640" y="3752547"/>
                      <a:ext cx="360000" cy="360000"/>
                    </a:xfrm>
                    <a:prstGeom prst="flowChartConnector">
                      <a:avLst/>
                    </a:prstGeom>
                    <a:solidFill>
                      <a:srgbClr val="003B83"/>
                    </a:solid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700" b="1" err="1">
                          <a:solidFill>
                            <a:srgbClr val="FFFFFF"/>
                          </a:solidFill>
                          <a:latin typeface="Arial" panose="020B0604020202020204" pitchFamily="34" charset="0"/>
                          <a:ea typeface="BIZ UDPゴシック"/>
                          <a:cs typeface="Arial" panose="020B0604020202020204" pitchFamily="34" charset="0"/>
                        </a:rPr>
                        <a:t>Nha</a:t>
                      </a:r>
                      <a:r>
                        <a:rPr lang="en-US" altLang="ja-JP" sz="700" b="1">
                          <a:solidFill>
                            <a:srgbClr val="FFFFFF"/>
                          </a:solidFill>
                          <a:latin typeface="Arial" panose="020B0604020202020204" pitchFamily="34" charset="0"/>
                          <a:ea typeface="BIZ UDPゴシック"/>
                          <a:cs typeface="Arial" panose="020B0604020202020204" pitchFamily="34" charset="0"/>
                        </a:rPr>
                        <a:t> </a:t>
                      </a:r>
                    </a:p>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700" b="1">
                          <a:solidFill>
                            <a:srgbClr val="FFFFFF"/>
                          </a:solidFill>
                          <a:latin typeface="Arial" panose="020B0604020202020204" pitchFamily="34" charset="0"/>
                          <a:ea typeface="BIZ UDPゴシック"/>
                          <a:cs typeface="Arial" panose="020B0604020202020204" pitchFamily="34" charset="0"/>
                        </a:rPr>
                        <a:t>khoa</a:t>
                      </a:r>
                      <a:endParaRPr kumimoji="0" lang="en-US" altLang="ja-JP" sz="7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sp>
                  <p:nvSpPr>
                    <p:cNvPr id="248" name="フローチャート: 結合子 118">
                      <a:extLst>
                        <a:ext uri="{FF2B5EF4-FFF2-40B4-BE49-F238E27FC236}">
                          <a16:creationId xmlns:a16="http://schemas.microsoft.com/office/drawing/2014/main" id="{05BC4A4A-36AB-40E7-B79B-2745E437A3C6}"/>
                        </a:ext>
                      </a:extLst>
                    </p:cNvPr>
                    <p:cNvSpPr>
                      <a:spLocks noChangeAspect="1"/>
                    </p:cNvSpPr>
                    <p:nvPr/>
                  </p:nvSpPr>
                  <p:spPr bwMode="auto">
                    <a:xfrm>
                      <a:off x="5480723" y="3752547"/>
                      <a:ext cx="490789" cy="360000"/>
                    </a:xfrm>
                    <a:prstGeom prst="flowChartConnector">
                      <a:avLst/>
                    </a:prstGeom>
                    <a:solidFill>
                      <a:srgbClr val="003B83"/>
                    </a:solidFill>
                    <a:ln w="1270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700" b="1" err="1">
                          <a:solidFill>
                            <a:srgbClr val="FFFFFF"/>
                          </a:solidFill>
                          <a:latin typeface="Arial" panose="020B0604020202020204" pitchFamily="34" charset="0"/>
                          <a:ea typeface="BIZ UDPゴシック"/>
                          <a:cs typeface="Arial" panose="020B0604020202020204" pitchFamily="34" charset="0"/>
                        </a:rPr>
                        <a:t>Hiệu</a:t>
                      </a:r>
                      <a:r>
                        <a:rPr kumimoji="1" lang="en-US" altLang="ja-JP" sz="700" b="1">
                          <a:solidFill>
                            <a:srgbClr val="FFFFFF"/>
                          </a:solidFill>
                          <a:latin typeface="Arial" panose="020B0604020202020204" pitchFamily="34" charset="0"/>
                          <a:ea typeface="BIZ UDPゴシック"/>
                          <a:cs typeface="Arial" panose="020B0604020202020204" pitchFamily="34" charset="0"/>
                        </a:rPr>
                        <a:t> </a:t>
                      </a:r>
                      <a:r>
                        <a:rPr kumimoji="1" lang="en-US" altLang="ja-JP" sz="700" b="1" err="1">
                          <a:solidFill>
                            <a:srgbClr val="FFFFFF"/>
                          </a:solidFill>
                          <a:latin typeface="Arial" panose="020B0604020202020204" pitchFamily="34" charset="0"/>
                          <a:ea typeface="BIZ UDPゴシック"/>
                          <a:cs typeface="Arial" panose="020B0604020202020204" pitchFamily="34" charset="0"/>
                        </a:rPr>
                        <a:t>thuốc</a:t>
                      </a:r>
                      <a:endParaRPr kumimoji="1" lang="en-US" altLang="ja-JP" sz="10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sp>
                <p:nvSpPr>
                  <p:cNvPr id="244" name="正方形/長方形 114">
                    <a:extLst>
                      <a:ext uri="{FF2B5EF4-FFF2-40B4-BE49-F238E27FC236}">
                        <a16:creationId xmlns:a16="http://schemas.microsoft.com/office/drawing/2014/main" id="{7BEF0C93-6456-47DB-9686-1F829D4E9503}"/>
                      </a:ext>
                    </a:extLst>
                  </p:cNvPr>
                  <p:cNvSpPr/>
                  <p:nvPr/>
                </p:nvSpPr>
                <p:spPr bwMode="auto">
                  <a:xfrm>
                    <a:off x="4492863" y="3780000"/>
                    <a:ext cx="1260000" cy="211203"/>
                  </a:xfrm>
                  <a:prstGeom prst="rect">
                    <a:avLst/>
                  </a:prstGeom>
                  <a:solidFill>
                    <a:srgbClr val="003B83"/>
                  </a:solidFill>
                  <a:ln w="19050" cap="flat" cmpd="sng" algn="ctr">
                    <a:solidFill>
                      <a:srgbClr val="003B83"/>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Chăm</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sóc</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tại</a:t>
                    </a:r>
                    <a:r>
                      <a:rPr kumimoji="0" lang="en-US" altLang="ja-JP"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rPr>
                      <a:t> </a:t>
                    </a:r>
                    <a:r>
                      <a:rPr kumimoji="0" lang="en-US" altLang="ja-JP" sz="900" b="1" i="0" u="none" strike="noStrike" kern="1200" cap="none" spc="0" normalizeH="0" baseline="0" noProof="0" err="1">
                        <a:ln>
                          <a:noFill/>
                        </a:ln>
                        <a:solidFill>
                          <a:srgbClr val="FFFFFF"/>
                        </a:solidFill>
                        <a:effectLst/>
                        <a:uLnTx/>
                        <a:uFillTx/>
                        <a:latin typeface="Arial" panose="020B0604020202020204" pitchFamily="34" charset="0"/>
                        <a:ea typeface="BIZ UDPゴシック"/>
                        <a:cs typeface="Arial" panose="020B0604020202020204" pitchFamily="34" charset="0"/>
                      </a:rPr>
                      <a:t>nhà</a:t>
                    </a:r>
                    <a:endParaRPr kumimoji="0" lang="ja-JP" altLang="en-US" sz="900" b="1"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235" name="グループ化 105">
                  <a:extLst>
                    <a:ext uri="{FF2B5EF4-FFF2-40B4-BE49-F238E27FC236}">
                      <a16:creationId xmlns:a16="http://schemas.microsoft.com/office/drawing/2014/main" id="{762AC99A-19BB-4B33-8EF5-C2D4EC1B96C8}"/>
                    </a:ext>
                  </a:extLst>
                </p:cNvPr>
                <p:cNvGrpSpPr/>
                <p:nvPr/>
              </p:nvGrpSpPr>
              <p:grpSpPr>
                <a:xfrm>
                  <a:off x="4801205" y="4050451"/>
                  <a:ext cx="647765" cy="360000"/>
                  <a:chOff x="2902997" y="3987864"/>
                  <a:chExt cx="647765" cy="360000"/>
                </a:xfrm>
              </p:grpSpPr>
              <p:grpSp>
                <p:nvGrpSpPr>
                  <p:cNvPr id="236" name="医師">
                    <a:extLst>
                      <a:ext uri="{FF2B5EF4-FFF2-40B4-BE49-F238E27FC236}">
                        <a16:creationId xmlns:a16="http://schemas.microsoft.com/office/drawing/2014/main" id="{7BC7657B-8898-453F-AC20-C2C4DB80B4E3}"/>
                      </a:ext>
                    </a:extLst>
                  </p:cNvPr>
                  <p:cNvGrpSpPr>
                    <a:grpSpLocks noChangeAspect="1"/>
                  </p:cNvGrpSpPr>
                  <p:nvPr/>
                </p:nvGrpSpPr>
                <p:grpSpPr bwMode="auto">
                  <a:xfrm>
                    <a:off x="2902997" y="3987864"/>
                    <a:ext cx="347496" cy="360000"/>
                    <a:chOff x="3177" y="975"/>
                    <a:chExt cx="667" cy="691"/>
                  </a:xfrm>
                </p:grpSpPr>
                <p:sp>
                  <p:nvSpPr>
                    <p:cNvPr id="240" name="Freeform 35">
                      <a:extLst>
                        <a:ext uri="{FF2B5EF4-FFF2-40B4-BE49-F238E27FC236}">
                          <a16:creationId xmlns:a16="http://schemas.microsoft.com/office/drawing/2014/main" id="{F9583807-EDA3-4AD0-A22B-084757176C69}"/>
                        </a:ext>
                      </a:extLst>
                    </p:cNvPr>
                    <p:cNvSpPr>
                      <a:spLocks noEditPoints="1"/>
                    </p:cNvSpPr>
                    <p:nvPr/>
                  </p:nvSpPr>
                  <p:spPr bwMode="auto">
                    <a:xfrm>
                      <a:off x="3209" y="1033"/>
                      <a:ext cx="603" cy="601"/>
                    </a:xfrm>
                    <a:custGeom>
                      <a:avLst/>
                      <a:gdLst>
                        <a:gd name="T0" fmla="*/ 148 w 396"/>
                        <a:gd name="T1" fmla="*/ 73 h 395"/>
                        <a:gd name="T2" fmla="*/ 167 w 396"/>
                        <a:gd name="T3" fmla="*/ 123 h 395"/>
                        <a:gd name="T4" fmla="*/ 198 w 396"/>
                        <a:gd name="T5" fmla="*/ 167 h 395"/>
                        <a:gd name="T6" fmla="*/ 229 w 396"/>
                        <a:gd name="T7" fmla="*/ 123 h 395"/>
                        <a:gd name="T8" fmla="*/ 248 w 396"/>
                        <a:gd name="T9" fmla="*/ 73 h 395"/>
                        <a:gd name="T10" fmla="*/ 148 w 396"/>
                        <a:gd name="T11" fmla="*/ 32 h 395"/>
                        <a:gd name="T12" fmla="*/ 0 w 396"/>
                        <a:gd name="T13" fmla="*/ 395 h 395"/>
                        <a:gd name="T14" fmla="*/ 46 w 396"/>
                        <a:gd name="T15" fmla="*/ 191 h 395"/>
                        <a:gd name="T16" fmla="*/ 79 w 396"/>
                        <a:gd name="T17" fmla="*/ 238 h 395"/>
                        <a:gd name="T18" fmla="*/ 49 w 396"/>
                        <a:gd name="T19" fmla="*/ 344 h 395"/>
                        <a:gd name="T20" fmla="*/ 71 w 396"/>
                        <a:gd name="T21" fmla="*/ 360 h 395"/>
                        <a:gd name="T22" fmla="*/ 71 w 396"/>
                        <a:gd name="T23" fmla="*/ 344 h 395"/>
                        <a:gd name="T24" fmla="*/ 64 w 396"/>
                        <a:gd name="T25" fmla="*/ 276 h 395"/>
                        <a:gd name="T26" fmla="*/ 110 w 396"/>
                        <a:gd name="T27" fmla="*/ 276 h 395"/>
                        <a:gd name="T28" fmla="*/ 103 w 396"/>
                        <a:gd name="T29" fmla="*/ 344 h 395"/>
                        <a:gd name="T30" fmla="*/ 103 w 396"/>
                        <a:gd name="T31" fmla="*/ 360 h 395"/>
                        <a:gd name="T32" fmla="*/ 126 w 396"/>
                        <a:gd name="T33" fmla="*/ 344 h 395"/>
                        <a:gd name="T34" fmla="*/ 95 w 396"/>
                        <a:gd name="T35" fmla="*/ 238 h 395"/>
                        <a:gd name="T36" fmla="*/ 110 w 396"/>
                        <a:gd name="T37" fmla="*/ 181 h 395"/>
                        <a:gd name="T38" fmla="*/ 200 w 396"/>
                        <a:gd name="T39" fmla="*/ 374 h 395"/>
                        <a:gd name="T40" fmla="*/ 301 w 396"/>
                        <a:gd name="T41" fmla="*/ 184 h 395"/>
                        <a:gd name="T42" fmla="*/ 266 w 396"/>
                        <a:gd name="T43" fmla="*/ 309 h 395"/>
                        <a:gd name="T44" fmla="*/ 352 w 396"/>
                        <a:gd name="T45" fmla="*/ 309 h 395"/>
                        <a:gd name="T46" fmla="*/ 317 w 396"/>
                        <a:gd name="T47" fmla="*/ 186 h 395"/>
                        <a:gd name="T48" fmla="*/ 396 w 396"/>
                        <a:gd name="T49" fmla="*/ 244 h 395"/>
                        <a:gd name="T50" fmla="*/ 274 w 396"/>
                        <a:gd name="T51" fmla="*/ 159 h 395"/>
                        <a:gd name="T52" fmla="*/ 221 w 396"/>
                        <a:gd name="T53" fmla="*/ 274 h 395"/>
                        <a:gd name="T54" fmla="*/ 198 w 396"/>
                        <a:gd name="T55" fmla="*/ 191 h 395"/>
                        <a:gd name="T56" fmla="*/ 175 w 396"/>
                        <a:gd name="T57" fmla="*/ 274 h 395"/>
                        <a:gd name="T58" fmla="*/ 122 w 396"/>
                        <a:gd name="T59" fmla="*/ 159 h 395"/>
                        <a:gd name="T60" fmla="*/ 198 w 396"/>
                        <a:gd name="T61" fmla="*/ 187 h 395"/>
                        <a:gd name="T62" fmla="*/ 274 w 396"/>
                        <a:gd name="T63" fmla="*/ 159 h 395"/>
                        <a:gd name="T64" fmla="*/ 331 w 396"/>
                        <a:gd name="T65" fmla="*/ 309 h 395"/>
                        <a:gd name="T66" fmla="*/ 286 w 396"/>
                        <a:gd name="T67" fmla="*/ 30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6" h="395">
                          <a:moveTo>
                            <a:pt x="148" y="32"/>
                          </a:moveTo>
                          <a:cubicBezTo>
                            <a:pt x="148" y="73"/>
                            <a:pt x="148" y="73"/>
                            <a:pt x="148" y="73"/>
                          </a:cubicBezTo>
                          <a:cubicBezTo>
                            <a:pt x="148" y="99"/>
                            <a:pt x="154" y="110"/>
                            <a:pt x="164" y="120"/>
                          </a:cubicBezTo>
                          <a:cubicBezTo>
                            <a:pt x="167" y="123"/>
                            <a:pt x="167" y="123"/>
                            <a:pt x="167" y="123"/>
                          </a:cubicBezTo>
                          <a:cubicBezTo>
                            <a:pt x="167" y="142"/>
                            <a:pt x="167" y="142"/>
                            <a:pt x="167" y="142"/>
                          </a:cubicBezTo>
                          <a:cubicBezTo>
                            <a:pt x="198" y="167"/>
                            <a:pt x="198" y="167"/>
                            <a:pt x="198" y="167"/>
                          </a:cubicBezTo>
                          <a:cubicBezTo>
                            <a:pt x="229" y="142"/>
                            <a:pt x="229" y="142"/>
                            <a:pt x="229" y="142"/>
                          </a:cubicBezTo>
                          <a:cubicBezTo>
                            <a:pt x="229" y="123"/>
                            <a:pt x="229" y="123"/>
                            <a:pt x="229" y="123"/>
                          </a:cubicBezTo>
                          <a:cubicBezTo>
                            <a:pt x="232" y="120"/>
                            <a:pt x="232" y="120"/>
                            <a:pt x="232" y="120"/>
                          </a:cubicBezTo>
                          <a:cubicBezTo>
                            <a:pt x="242" y="110"/>
                            <a:pt x="248" y="99"/>
                            <a:pt x="248" y="73"/>
                          </a:cubicBezTo>
                          <a:cubicBezTo>
                            <a:pt x="248" y="0"/>
                            <a:pt x="248" y="0"/>
                            <a:pt x="248" y="0"/>
                          </a:cubicBezTo>
                          <a:lnTo>
                            <a:pt x="148" y="32"/>
                          </a:lnTo>
                          <a:close/>
                          <a:moveTo>
                            <a:pt x="396" y="395"/>
                          </a:moveTo>
                          <a:cubicBezTo>
                            <a:pt x="0" y="395"/>
                            <a:pt x="0" y="395"/>
                            <a:pt x="0" y="395"/>
                          </a:cubicBezTo>
                          <a:cubicBezTo>
                            <a:pt x="0" y="244"/>
                            <a:pt x="0" y="244"/>
                            <a:pt x="0" y="244"/>
                          </a:cubicBezTo>
                          <a:cubicBezTo>
                            <a:pt x="0" y="212"/>
                            <a:pt x="14" y="196"/>
                            <a:pt x="46" y="191"/>
                          </a:cubicBezTo>
                          <a:cubicBezTo>
                            <a:pt x="79" y="186"/>
                            <a:pt x="79" y="186"/>
                            <a:pt x="79" y="186"/>
                          </a:cubicBezTo>
                          <a:cubicBezTo>
                            <a:pt x="79" y="238"/>
                            <a:pt x="79" y="238"/>
                            <a:pt x="79" y="238"/>
                          </a:cubicBezTo>
                          <a:cubicBezTo>
                            <a:pt x="62" y="242"/>
                            <a:pt x="49" y="257"/>
                            <a:pt x="49" y="276"/>
                          </a:cubicBezTo>
                          <a:cubicBezTo>
                            <a:pt x="49" y="344"/>
                            <a:pt x="49" y="344"/>
                            <a:pt x="49" y="344"/>
                          </a:cubicBezTo>
                          <a:cubicBezTo>
                            <a:pt x="49" y="353"/>
                            <a:pt x="56" y="360"/>
                            <a:pt x="64" y="360"/>
                          </a:cubicBezTo>
                          <a:cubicBezTo>
                            <a:pt x="71" y="360"/>
                            <a:pt x="71" y="360"/>
                            <a:pt x="71" y="360"/>
                          </a:cubicBezTo>
                          <a:cubicBezTo>
                            <a:pt x="76" y="360"/>
                            <a:pt x="79" y="356"/>
                            <a:pt x="79" y="352"/>
                          </a:cubicBezTo>
                          <a:cubicBezTo>
                            <a:pt x="79" y="347"/>
                            <a:pt x="76" y="344"/>
                            <a:pt x="71" y="344"/>
                          </a:cubicBezTo>
                          <a:cubicBezTo>
                            <a:pt x="64" y="344"/>
                            <a:pt x="64" y="344"/>
                            <a:pt x="64" y="344"/>
                          </a:cubicBezTo>
                          <a:cubicBezTo>
                            <a:pt x="64" y="276"/>
                            <a:pt x="64" y="276"/>
                            <a:pt x="64" y="276"/>
                          </a:cubicBezTo>
                          <a:cubicBezTo>
                            <a:pt x="64" y="263"/>
                            <a:pt x="75" y="253"/>
                            <a:pt x="87" y="253"/>
                          </a:cubicBezTo>
                          <a:cubicBezTo>
                            <a:pt x="100" y="253"/>
                            <a:pt x="110" y="263"/>
                            <a:pt x="110" y="276"/>
                          </a:cubicBezTo>
                          <a:cubicBezTo>
                            <a:pt x="110" y="344"/>
                            <a:pt x="110" y="344"/>
                            <a:pt x="110" y="344"/>
                          </a:cubicBezTo>
                          <a:cubicBezTo>
                            <a:pt x="103" y="344"/>
                            <a:pt x="103" y="344"/>
                            <a:pt x="103" y="344"/>
                          </a:cubicBezTo>
                          <a:cubicBezTo>
                            <a:pt x="99" y="344"/>
                            <a:pt x="95" y="347"/>
                            <a:pt x="95" y="352"/>
                          </a:cubicBezTo>
                          <a:cubicBezTo>
                            <a:pt x="95" y="356"/>
                            <a:pt x="99" y="360"/>
                            <a:pt x="103" y="360"/>
                          </a:cubicBezTo>
                          <a:cubicBezTo>
                            <a:pt x="110" y="360"/>
                            <a:pt x="110" y="360"/>
                            <a:pt x="110" y="360"/>
                          </a:cubicBezTo>
                          <a:cubicBezTo>
                            <a:pt x="119" y="360"/>
                            <a:pt x="126" y="353"/>
                            <a:pt x="126" y="344"/>
                          </a:cubicBezTo>
                          <a:cubicBezTo>
                            <a:pt x="126" y="276"/>
                            <a:pt x="126" y="276"/>
                            <a:pt x="126" y="276"/>
                          </a:cubicBezTo>
                          <a:cubicBezTo>
                            <a:pt x="126" y="257"/>
                            <a:pt x="112" y="242"/>
                            <a:pt x="95" y="238"/>
                          </a:cubicBezTo>
                          <a:cubicBezTo>
                            <a:pt x="95" y="184"/>
                            <a:pt x="95" y="184"/>
                            <a:pt x="95" y="184"/>
                          </a:cubicBezTo>
                          <a:cubicBezTo>
                            <a:pt x="110" y="181"/>
                            <a:pt x="110" y="181"/>
                            <a:pt x="110" y="181"/>
                          </a:cubicBezTo>
                          <a:cubicBezTo>
                            <a:pt x="196" y="374"/>
                            <a:pt x="196" y="374"/>
                            <a:pt x="196" y="374"/>
                          </a:cubicBezTo>
                          <a:cubicBezTo>
                            <a:pt x="200" y="374"/>
                            <a:pt x="200" y="374"/>
                            <a:pt x="200" y="374"/>
                          </a:cubicBezTo>
                          <a:cubicBezTo>
                            <a:pt x="286" y="181"/>
                            <a:pt x="286" y="181"/>
                            <a:pt x="286" y="181"/>
                          </a:cubicBezTo>
                          <a:cubicBezTo>
                            <a:pt x="301" y="184"/>
                            <a:pt x="301" y="184"/>
                            <a:pt x="301" y="184"/>
                          </a:cubicBezTo>
                          <a:cubicBezTo>
                            <a:pt x="301" y="267"/>
                            <a:pt x="301" y="267"/>
                            <a:pt x="301" y="267"/>
                          </a:cubicBezTo>
                          <a:cubicBezTo>
                            <a:pt x="281" y="271"/>
                            <a:pt x="266" y="288"/>
                            <a:pt x="266" y="309"/>
                          </a:cubicBezTo>
                          <a:cubicBezTo>
                            <a:pt x="266" y="333"/>
                            <a:pt x="285" y="352"/>
                            <a:pt x="309" y="352"/>
                          </a:cubicBezTo>
                          <a:cubicBezTo>
                            <a:pt x="333" y="352"/>
                            <a:pt x="352" y="333"/>
                            <a:pt x="352" y="309"/>
                          </a:cubicBezTo>
                          <a:cubicBezTo>
                            <a:pt x="352" y="288"/>
                            <a:pt x="337" y="271"/>
                            <a:pt x="317" y="267"/>
                          </a:cubicBezTo>
                          <a:cubicBezTo>
                            <a:pt x="317" y="186"/>
                            <a:pt x="317" y="186"/>
                            <a:pt x="317" y="186"/>
                          </a:cubicBezTo>
                          <a:cubicBezTo>
                            <a:pt x="350" y="191"/>
                            <a:pt x="350" y="191"/>
                            <a:pt x="350" y="191"/>
                          </a:cubicBezTo>
                          <a:cubicBezTo>
                            <a:pt x="382" y="196"/>
                            <a:pt x="396" y="212"/>
                            <a:pt x="396" y="244"/>
                          </a:cubicBezTo>
                          <a:lnTo>
                            <a:pt x="396" y="395"/>
                          </a:lnTo>
                          <a:close/>
                          <a:moveTo>
                            <a:pt x="274" y="159"/>
                          </a:moveTo>
                          <a:cubicBezTo>
                            <a:pt x="222" y="274"/>
                            <a:pt x="222" y="274"/>
                            <a:pt x="222" y="274"/>
                          </a:cubicBezTo>
                          <a:cubicBezTo>
                            <a:pt x="221" y="274"/>
                            <a:pt x="221" y="274"/>
                            <a:pt x="221" y="274"/>
                          </a:cubicBezTo>
                          <a:cubicBezTo>
                            <a:pt x="213" y="203"/>
                            <a:pt x="213" y="203"/>
                            <a:pt x="213" y="203"/>
                          </a:cubicBezTo>
                          <a:cubicBezTo>
                            <a:pt x="198" y="191"/>
                            <a:pt x="198" y="191"/>
                            <a:pt x="198" y="191"/>
                          </a:cubicBezTo>
                          <a:cubicBezTo>
                            <a:pt x="183" y="203"/>
                            <a:pt x="183" y="203"/>
                            <a:pt x="183" y="203"/>
                          </a:cubicBezTo>
                          <a:cubicBezTo>
                            <a:pt x="175" y="274"/>
                            <a:pt x="175" y="274"/>
                            <a:pt x="175" y="274"/>
                          </a:cubicBezTo>
                          <a:cubicBezTo>
                            <a:pt x="174" y="274"/>
                            <a:pt x="174" y="274"/>
                            <a:pt x="174" y="274"/>
                          </a:cubicBezTo>
                          <a:cubicBezTo>
                            <a:pt x="122" y="159"/>
                            <a:pt x="122" y="159"/>
                            <a:pt x="122" y="159"/>
                          </a:cubicBezTo>
                          <a:cubicBezTo>
                            <a:pt x="146" y="146"/>
                            <a:pt x="146" y="146"/>
                            <a:pt x="146" y="146"/>
                          </a:cubicBezTo>
                          <a:cubicBezTo>
                            <a:pt x="198" y="187"/>
                            <a:pt x="198" y="187"/>
                            <a:pt x="198" y="187"/>
                          </a:cubicBezTo>
                          <a:cubicBezTo>
                            <a:pt x="250" y="146"/>
                            <a:pt x="250" y="146"/>
                            <a:pt x="250" y="146"/>
                          </a:cubicBezTo>
                          <a:lnTo>
                            <a:pt x="274" y="159"/>
                          </a:lnTo>
                          <a:close/>
                          <a:moveTo>
                            <a:pt x="309" y="287"/>
                          </a:moveTo>
                          <a:cubicBezTo>
                            <a:pt x="321" y="287"/>
                            <a:pt x="331" y="297"/>
                            <a:pt x="331" y="309"/>
                          </a:cubicBezTo>
                          <a:cubicBezTo>
                            <a:pt x="331" y="322"/>
                            <a:pt x="321" y="332"/>
                            <a:pt x="309" y="332"/>
                          </a:cubicBezTo>
                          <a:cubicBezTo>
                            <a:pt x="296" y="332"/>
                            <a:pt x="286" y="322"/>
                            <a:pt x="286" y="309"/>
                          </a:cubicBezTo>
                          <a:cubicBezTo>
                            <a:pt x="286" y="297"/>
                            <a:pt x="296" y="287"/>
                            <a:pt x="309" y="2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41" name="Freeform 36">
                      <a:extLst>
                        <a:ext uri="{FF2B5EF4-FFF2-40B4-BE49-F238E27FC236}">
                          <a16:creationId xmlns:a16="http://schemas.microsoft.com/office/drawing/2014/main" id="{5B065573-4B59-4BD0-A972-CF6B15B4400F}"/>
                        </a:ext>
                      </a:extLst>
                    </p:cNvPr>
                    <p:cNvSpPr>
                      <a:spLocks noEditPoints="1"/>
                    </p:cNvSpPr>
                    <p:nvPr/>
                  </p:nvSpPr>
                  <p:spPr bwMode="auto">
                    <a:xfrm>
                      <a:off x="3177" y="975"/>
                      <a:ext cx="667" cy="691"/>
                    </a:xfrm>
                    <a:custGeom>
                      <a:avLst/>
                      <a:gdLst>
                        <a:gd name="T0" fmla="*/ 295 w 438"/>
                        <a:gd name="T1" fmla="*/ 197 h 454"/>
                        <a:gd name="T2" fmla="*/ 242 w 438"/>
                        <a:gd name="T3" fmla="*/ 312 h 454"/>
                        <a:gd name="T4" fmla="*/ 219 w 438"/>
                        <a:gd name="T5" fmla="*/ 229 h 454"/>
                        <a:gd name="T6" fmla="*/ 196 w 438"/>
                        <a:gd name="T7" fmla="*/ 312 h 454"/>
                        <a:gd name="T8" fmla="*/ 143 w 438"/>
                        <a:gd name="T9" fmla="*/ 197 h 454"/>
                        <a:gd name="T10" fmla="*/ 0 w 438"/>
                        <a:gd name="T11" fmla="*/ 282 h 454"/>
                        <a:gd name="T12" fmla="*/ 16 w 438"/>
                        <a:gd name="T13" fmla="*/ 454 h 454"/>
                        <a:gd name="T14" fmla="*/ 438 w 438"/>
                        <a:gd name="T15" fmla="*/ 438 h 454"/>
                        <a:gd name="T16" fmla="*/ 374 w 438"/>
                        <a:gd name="T17" fmla="*/ 209 h 454"/>
                        <a:gd name="T18" fmla="*/ 21 w 438"/>
                        <a:gd name="T19" fmla="*/ 433 h 454"/>
                        <a:gd name="T20" fmla="*/ 67 w 438"/>
                        <a:gd name="T21" fmla="*/ 229 h 454"/>
                        <a:gd name="T22" fmla="*/ 100 w 438"/>
                        <a:gd name="T23" fmla="*/ 276 h 454"/>
                        <a:gd name="T24" fmla="*/ 70 w 438"/>
                        <a:gd name="T25" fmla="*/ 382 h 454"/>
                        <a:gd name="T26" fmla="*/ 92 w 438"/>
                        <a:gd name="T27" fmla="*/ 398 h 454"/>
                        <a:gd name="T28" fmla="*/ 92 w 438"/>
                        <a:gd name="T29" fmla="*/ 382 h 454"/>
                        <a:gd name="T30" fmla="*/ 85 w 438"/>
                        <a:gd name="T31" fmla="*/ 314 h 454"/>
                        <a:gd name="T32" fmla="*/ 131 w 438"/>
                        <a:gd name="T33" fmla="*/ 314 h 454"/>
                        <a:gd name="T34" fmla="*/ 124 w 438"/>
                        <a:gd name="T35" fmla="*/ 382 h 454"/>
                        <a:gd name="T36" fmla="*/ 124 w 438"/>
                        <a:gd name="T37" fmla="*/ 398 h 454"/>
                        <a:gd name="T38" fmla="*/ 147 w 438"/>
                        <a:gd name="T39" fmla="*/ 382 h 454"/>
                        <a:gd name="T40" fmla="*/ 116 w 438"/>
                        <a:gd name="T41" fmla="*/ 276 h 454"/>
                        <a:gd name="T42" fmla="*/ 131 w 438"/>
                        <a:gd name="T43" fmla="*/ 219 h 454"/>
                        <a:gd name="T44" fmla="*/ 221 w 438"/>
                        <a:gd name="T45" fmla="*/ 412 h 454"/>
                        <a:gd name="T46" fmla="*/ 322 w 438"/>
                        <a:gd name="T47" fmla="*/ 222 h 454"/>
                        <a:gd name="T48" fmla="*/ 287 w 438"/>
                        <a:gd name="T49" fmla="*/ 347 h 454"/>
                        <a:gd name="T50" fmla="*/ 373 w 438"/>
                        <a:gd name="T51" fmla="*/ 347 h 454"/>
                        <a:gd name="T52" fmla="*/ 338 w 438"/>
                        <a:gd name="T53" fmla="*/ 224 h 454"/>
                        <a:gd name="T54" fmla="*/ 417 w 438"/>
                        <a:gd name="T55" fmla="*/ 282 h 454"/>
                        <a:gd name="T56" fmla="*/ 330 w 438"/>
                        <a:gd name="T57" fmla="*/ 325 h 454"/>
                        <a:gd name="T58" fmla="*/ 330 w 438"/>
                        <a:gd name="T59" fmla="*/ 370 h 454"/>
                        <a:gd name="T60" fmla="*/ 330 w 438"/>
                        <a:gd name="T61" fmla="*/ 325 h 454"/>
                        <a:gd name="T62" fmla="*/ 219 w 438"/>
                        <a:gd name="T63" fmla="*/ 225 h 454"/>
                        <a:gd name="T64" fmla="*/ 271 w 438"/>
                        <a:gd name="T65" fmla="*/ 169 h 454"/>
                        <a:gd name="T66" fmla="*/ 290 w 438"/>
                        <a:gd name="T67" fmla="*/ 58 h 454"/>
                        <a:gd name="T68" fmla="*/ 207 w 438"/>
                        <a:gd name="T69" fmla="*/ 0 h 454"/>
                        <a:gd name="T70" fmla="*/ 148 w 438"/>
                        <a:gd name="T71" fmla="*/ 111 h 454"/>
                        <a:gd name="T72" fmla="*/ 167 w 438"/>
                        <a:gd name="T73" fmla="*/ 184 h 454"/>
                        <a:gd name="T74" fmla="*/ 269 w 438"/>
                        <a:gd name="T75" fmla="*/ 38 h 454"/>
                        <a:gd name="T76" fmla="*/ 253 w 438"/>
                        <a:gd name="T77" fmla="*/ 158 h 454"/>
                        <a:gd name="T78" fmla="*/ 250 w 438"/>
                        <a:gd name="T79" fmla="*/ 180 h 454"/>
                        <a:gd name="T80" fmla="*/ 188 w 438"/>
                        <a:gd name="T81" fmla="*/ 180 h 454"/>
                        <a:gd name="T82" fmla="*/ 185 w 438"/>
                        <a:gd name="T83" fmla="*/ 158 h 454"/>
                        <a:gd name="T84" fmla="*/ 169 w 438"/>
                        <a:gd name="T85" fmla="*/ 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8" h="454">
                          <a:moveTo>
                            <a:pt x="374" y="209"/>
                          </a:moveTo>
                          <a:cubicBezTo>
                            <a:pt x="350" y="205"/>
                            <a:pt x="317" y="200"/>
                            <a:pt x="295" y="197"/>
                          </a:cubicBezTo>
                          <a:cubicBezTo>
                            <a:pt x="243" y="312"/>
                            <a:pt x="243" y="312"/>
                            <a:pt x="243" y="312"/>
                          </a:cubicBezTo>
                          <a:cubicBezTo>
                            <a:pt x="242" y="312"/>
                            <a:pt x="242" y="312"/>
                            <a:pt x="242" y="312"/>
                          </a:cubicBezTo>
                          <a:cubicBezTo>
                            <a:pt x="234" y="241"/>
                            <a:pt x="234" y="241"/>
                            <a:pt x="234" y="241"/>
                          </a:cubicBezTo>
                          <a:cubicBezTo>
                            <a:pt x="219" y="229"/>
                            <a:pt x="219" y="229"/>
                            <a:pt x="219" y="229"/>
                          </a:cubicBezTo>
                          <a:cubicBezTo>
                            <a:pt x="204" y="241"/>
                            <a:pt x="204" y="241"/>
                            <a:pt x="204" y="241"/>
                          </a:cubicBezTo>
                          <a:cubicBezTo>
                            <a:pt x="196" y="312"/>
                            <a:pt x="196" y="312"/>
                            <a:pt x="196" y="312"/>
                          </a:cubicBezTo>
                          <a:cubicBezTo>
                            <a:pt x="195" y="312"/>
                            <a:pt x="195" y="312"/>
                            <a:pt x="195" y="312"/>
                          </a:cubicBezTo>
                          <a:cubicBezTo>
                            <a:pt x="143" y="197"/>
                            <a:pt x="143" y="197"/>
                            <a:pt x="143" y="197"/>
                          </a:cubicBezTo>
                          <a:cubicBezTo>
                            <a:pt x="121" y="200"/>
                            <a:pt x="88" y="205"/>
                            <a:pt x="64" y="209"/>
                          </a:cubicBezTo>
                          <a:cubicBezTo>
                            <a:pt x="22" y="216"/>
                            <a:pt x="0" y="240"/>
                            <a:pt x="0" y="282"/>
                          </a:cubicBezTo>
                          <a:cubicBezTo>
                            <a:pt x="0" y="438"/>
                            <a:pt x="0" y="438"/>
                            <a:pt x="0" y="438"/>
                          </a:cubicBezTo>
                          <a:cubicBezTo>
                            <a:pt x="0" y="448"/>
                            <a:pt x="6" y="454"/>
                            <a:pt x="16" y="454"/>
                          </a:cubicBezTo>
                          <a:cubicBezTo>
                            <a:pt x="422" y="454"/>
                            <a:pt x="422" y="454"/>
                            <a:pt x="422" y="454"/>
                          </a:cubicBezTo>
                          <a:cubicBezTo>
                            <a:pt x="432" y="454"/>
                            <a:pt x="438" y="448"/>
                            <a:pt x="438" y="438"/>
                          </a:cubicBezTo>
                          <a:cubicBezTo>
                            <a:pt x="438" y="282"/>
                            <a:pt x="438" y="282"/>
                            <a:pt x="438" y="282"/>
                          </a:cubicBezTo>
                          <a:cubicBezTo>
                            <a:pt x="438" y="240"/>
                            <a:pt x="416" y="216"/>
                            <a:pt x="374" y="209"/>
                          </a:cubicBezTo>
                          <a:close/>
                          <a:moveTo>
                            <a:pt x="417" y="433"/>
                          </a:moveTo>
                          <a:cubicBezTo>
                            <a:pt x="21" y="433"/>
                            <a:pt x="21" y="433"/>
                            <a:pt x="21" y="433"/>
                          </a:cubicBezTo>
                          <a:cubicBezTo>
                            <a:pt x="21" y="282"/>
                            <a:pt x="21" y="282"/>
                            <a:pt x="21" y="282"/>
                          </a:cubicBezTo>
                          <a:cubicBezTo>
                            <a:pt x="21" y="250"/>
                            <a:pt x="35" y="234"/>
                            <a:pt x="67" y="229"/>
                          </a:cubicBezTo>
                          <a:cubicBezTo>
                            <a:pt x="100" y="224"/>
                            <a:pt x="100" y="224"/>
                            <a:pt x="100" y="224"/>
                          </a:cubicBezTo>
                          <a:cubicBezTo>
                            <a:pt x="100" y="276"/>
                            <a:pt x="100" y="276"/>
                            <a:pt x="100" y="276"/>
                          </a:cubicBezTo>
                          <a:cubicBezTo>
                            <a:pt x="83" y="280"/>
                            <a:pt x="70" y="295"/>
                            <a:pt x="70" y="314"/>
                          </a:cubicBezTo>
                          <a:cubicBezTo>
                            <a:pt x="70" y="382"/>
                            <a:pt x="70" y="382"/>
                            <a:pt x="70" y="382"/>
                          </a:cubicBezTo>
                          <a:cubicBezTo>
                            <a:pt x="70" y="391"/>
                            <a:pt x="77" y="398"/>
                            <a:pt x="85" y="398"/>
                          </a:cubicBezTo>
                          <a:cubicBezTo>
                            <a:pt x="92" y="398"/>
                            <a:pt x="92" y="398"/>
                            <a:pt x="92" y="398"/>
                          </a:cubicBezTo>
                          <a:cubicBezTo>
                            <a:pt x="97" y="398"/>
                            <a:pt x="100" y="394"/>
                            <a:pt x="100" y="390"/>
                          </a:cubicBezTo>
                          <a:cubicBezTo>
                            <a:pt x="100" y="385"/>
                            <a:pt x="97" y="382"/>
                            <a:pt x="92" y="382"/>
                          </a:cubicBezTo>
                          <a:cubicBezTo>
                            <a:pt x="85" y="382"/>
                            <a:pt x="85" y="382"/>
                            <a:pt x="85" y="382"/>
                          </a:cubicBezTo>
                          <a:cubicBezTo>
                            <a:pt x="85" y="314"/>
                            <a:pt x="85" y="314"/>
                            <a:pt x="85" y="314"/>
                          </a:cubicBezTo>
                          <a:cubicBezTo>
                            <a:pt x="85" y="301"/>
                            <a:pt x="96" y="291"/>
                            <a:pt x="108" y="291"/>
                          </a:cubicBezTo>
                          <a:cubicBezTo>
                            <a:pt x="121" y="291"/>
                            <a:pt x="131" y="301"/>
                            <a:pt x="131" y="314"/>
                          </a:cubicBezTo>
                          <a:cubicBezTo>
                            <a:pt x="131" y="382"/>
                            <a:pt x="131" y="382"/>
                            <a:pt x="131" y="382"/>
                          </a:cubicBezTo>
                          <a:cubicBezTo>
                            <a:pt x="124" y="382"/>
                            <a:pt x="124" y="382"/>
                            <a:pt x="124" y="382"/>
                          </a:cubicBezTo>
                          <a:cubicBezTo>
                            <a:pt x="120" y="382"/>
                            <a:pt x="116" y="385"/>
                            <a:pt x="116" y="390"/>
                          </a:cubicBezTo>
                          <a:cubicBezTo>
                            <a:pt x="116" y="394"/>
                            <a:pt x="120" y="398"/>
                            <a:pt x="124" y="398"/>
                          </a:cubicBezTo>
                          <a:cubicBezTo>
                            <a:pt x="131" y="398"/>
                            <a:pt x="131" y="398"/>
                            <a:pt x="131" y="398"/>
                          </a:cubicBezTo>
                          <a:cubicBezTo>
                            <a:pt x="140" y="398"/>
                            <a:pt x="147" y="391"/>
                            <a:pt x="147" y="382"/>
                          </a:cubicBezTo>
                          <a:cubicBezTo>
                            <a:pt x="147" y="314"/>
                            <a:pt x="147" y="314"/>
                            <a:pt x="147" y="314"/>
                          </a:cubicBezTo>
                          <a:cubicBezTo>
                            <a:pt x="147" y="295"/>
                            <a:pt x="133" y="280"/>
                            <a:pt x="116" y="276"/>
                          </a:cubicBezTo>
                          <a:cubicBezTo>
                            <a:pt x="116" y="222"/>
                            <a:pt x="116" y="222"/>
                            <a:pt x="116" y="222"/>
                          </a:cubicBezTo>
                          <a:cubicBezTo>
                            <a:pt x="131" y="219"/>
                            <a:pt x="131" y="219"/>
                            <a:pt x="131" y="219"/>
                          </a:cubicBezTo>
                          <a:cubicBezTo>
                            <a:pt x="217" y="412"/>
                            <a:pt x="217" y="412"/>
                            <a:pt x="217" y="412"/>
                          </a:cubicBezTo>
                          <a:cubicBezTo>
                            <a:pt x="221" y="412"/>
                            <a:pt x="221" y="412"/>
                            <a:pt x="221" y="412"/>
                          </a:cubicBezTo>
                          <a:cubicBezTo>
                            <a:pt x="307" y="219"/>
                            <a:pt x="307" y="219"/>
                            <a:pt x="307" y="219"/>
                          </a:cubicBezTo>
                          <a:cubicBezTo>
                            <a:pt x="322" y="222"/>
                            <a:pt x="322" y="222"/>
                            <a:pt x="322" y="222"/>
                          </a:cubicBezTo>
                          <a:cubicBezTo>
                            <a:pt x="322" y="305"/>
                            <a:pt x="322" y="305"/>
                            <a:pt x="322" y="305"/>
                          </a:cubicBezTo>
                          <a:cubicBezTo>
                            <a:pt x="302" y="309"/>
                            <a:pt x="287" y="326"/>
                            <a:pt x="287" y="347"/>
                          </a:cubicBezTo>
                          <a:cubicBezTo>
                            <a:pt x="287" y="371"/>
                            <a:pt x="306" y="390"/>
                            <a:pt x="330" y="390"/>
                          </a:cubicBezTo>
                          <a:cubicBezTo>
                            <a:pt x="354" y="390"/>
                            <a:pt x="373" y="371"/>
                            <a:pt x="373" y="347"/>
                          </a:cubicBezTo>
                          <a:cubicBezTo>
                            <a:pt x="373" y="326"/>
                            <a:pt x="358" y="309"/>
                            <a:pt x="338" y="305"/>
                          </a:cubicBezTo>
                          <a:cubicBezTo>
                            <a:pt x="338" y="224"/>
                            <a:pt x="338" y="224"/>
                            <a:pt x="338" y="224"/>
                          </a:cubicBezTo>
                          <a:cubicBezTo>
                            <a:pt x="371" y="229"/>
                            <a:pt x="371" y="229"/>
                            <a:pt x="371" y="229"/>
                          </a:cubicBezTo>
                          <a:cubicBezTo>
                            <a:pt x="403" y="234"/>
                            <a:pt x="417" y="250"/>
                            <a:pt x="417" y="282"/>
                          </a:cubicBezTo>
                          <a:lnTo>
                            <a:pt x="417" y="433"/>
                          </a:lnTo>
                          <a:close/>
                          <a:moveTo>
                            <a:pt x="330" y="325"/>
                          </a:moveTo>
                          <a:cubicBezTo>
                            <a:pt x="342" y="325"/>
                            <a:pt x="352" y="335"/>
                            <a:pt x="352" y="347"/>
                          </a:cubicBezTo>
                          <a:cubicBezTo>
                            <a:pt x="352" y="360"/>
                            <a:pt x="342" y="370"/>
                            <a:pt x="330" y="370"/>
                          </a:cubicBezTo>
                          <a:cubicBezTo>
                            <a:pt x="317" y="370"/>
                            <a:pt x="307" y="360"/>
                            <a:pt x="307" y="347"/>
                          </a:cubicBezTo>
                          <a:cubicBezTo>
                            <a:pt x="307" y="335"/>
                            <a:pt x="317" y="325"/>
                            <a:pt x="330" y="325"/>
                          </a:cubicBezTo>
                          <a:close/>
                          <a:moveTo>
                            <a:pt x="167" y="184"/>
                          </a:move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ubicBezTo>
                            <a:pt x="207" y="0"/>
                            <a:pt x="207" y="0"/>
                            <a:pt x="207" y="0"/>
                          </a:cubicBezTo>
                          <a:cubicBezTo>
                            <a:pt x="168" y="0"/>
                            <a:pt x="148" y="19"/>
                            <a:pt x="148" y="58"/>
                          </a:cubicBezTo>
                          <a:cubicBezTo>
                            <a:pt x="148" y="111"/>
                            <a:pt x="148" y="111"/>
                            <a:pt x="148" y="111"/>
                          </a:cubicBezTo>
                          <a:cubicBezTo>
                            <a:pt x="148" y="137"/>
                            <a:pt x="154" y="154"/>
                            <a:pt x="167" y="169"/>
                          </a:cubicBezTo>
                          <a:lnTo>
                            <a:pt x="167" y="184"/>
                          </a:lnTo>
                          <a:close/>
                          <a:moveTo>
                            <a:pt x="169" y="70"/>
                          </a:moveTo>
                          <a:cubicBezTo>
                            <a:pt x="269" y="38"/>
                            <a:pt x="269" y="38"/>
                            <a:pt x="269" y="38"/>
                          </a:cubicBez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lnTo>
                            <a:pt x="169" y="70"/>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237" name="看護士">
                    <a:extLst>
                      <a:ext uri="{FF2B5EF4-FFF2-40B4-BE49-F238E27FC236}">
                        <a16:creationId xmlns:a16="http://schemas.microsoft.com/office/drawing/2014/main" id="{F53765B1-EC7F-49DF-849B-66C96385D9B7}"/>
                      </a:ext>
                    </a:extLst>
                  </p:cNvPr>
                  <p:cNvGrpSpPr>
                    <a:grpSpLocks noChangeAspect="1"/>
                  </p:cNvGrpSpPr>
                  <p:nvPr/>
                </p:nvGrpSpPr>
                <p:grpSpPr bwMode="auto">
                  <a:xfrm>
                    <a:off x="3261170" y="4023864"/>
                    <a:ext cx="289592" cy="324000"/>
                    <a:chOff x="4303" y="987"/>
                    <a:chExt cx="606" cy="678"/>
                  </a:xfrm>
                </p:grpSpPr>
                <p:sp>
                  <p:nvSpPr>
                    <p:cNvPr id="238" name="Freeform 20">
                      <a:extLst>
                        <a:ext uri="{FF2B5EF4-FFF2-40B4-BE49-F238E27FC236}">
                          <a16:creationId xmlns:a16="http://schemas.microsoft.com/office/drawing/2014/main" id="{EA07F55D-6AF6-427C-A1CF-8B37B53834E9}"/>
                        </a:ext>
                      </a:extLst>
                    </p:cNvPr>
                    <p:cNvSpPr>
                      <a:spLocks noEditPoints="1"/>
                    </p:cNvSpPr>
                    <p:nvPr/>
                  </p:nvSpPr>
                  <p:spPr bwMode="auto">
                    <a:xfrm>
                      <a:off x="4324" y="1065"/>
                      <a:ext cx="564" cy="575"/>
                    </a:xfrm>
                    <a:custGeom>
                      <a:avLst/>
                      <a:gdLst>
                        <a:gd name="T0" fmla="*/ 233 w 370"/>
                        <a:gd name="T1" fmla="*/ 162 h 378"/>
                        <a:gd name="T2" fmla="*/ 234 w 370"/>
                        <a:gd name="T3" fmla="*/ 149 h 378"/>
                        <a:gd name="T4" fmla="*/ 244 w 370"/>
                        <a:gd name="T5" fmla="*/ 154 h 378"/>
                        <a:gd name="T6" fmla="*/ 245 w 370"/>
                        <a:gd name="T7" fmla="*/ 154 h 378"/>
                        <a:gd name="T8" fmla="*/ 245 w 370"/>
                        <a:gd name="T9" fmla="*/ 154 h 378"/>
                        <a:gd name="T10" fmla="*/ 251 w 370"/>
                        <a:gd name="T11" fmla="*/ 170 h 378"/>
                        <a:gd name="T12" fmla="*/ 251 w 370"/>
                        <a:gd name="T13" fmla="*/ 207 h 378"/>
                        <a:gd name="T14" fmla="*/ 222 w 370"/>
                        <a:gd name="T15" fmla="*/ 202 h 378"/>
                        <a:gd name="T16" fmla="*/ 233 w 370"/>
                        <a:gd name="T17" fmla="*/ 162 h 378"/>
                        <a:gd name="T18" fmla="*/ 136 w 370"/>
                        <a:gd name="T19" fmla="*/ 77 h 378"/>
                        <a:gd name="T20" fmla="*/ 136 w 370"/>
                        <a:gd name="T21" fmla="*/ 37 h 378"/>
                        <a:gd name="T22" fmla="*/ 234 w 370"/>
                        <a:gd name="T23" fmla="*/ 0 h 378"/>
                        <a:gd name="T24" fmla="*/ 234 w 370"/>
                        <a:gd name="T25" fmla="*/ 77 h 378"/>
                        <a:gd name="T26" fmla="*/ 213 w 370"/>
                        <a:gd name="T27" fmla="*/ 118 h 378"/>
                        <a:gd name="T28" fmla="*/ 213 w 370"/>
                        <a:gd name="T29" fmla="*/ 136 h 378"/>
                        <a:gd name="T30" fmla="*/ 217 w 370"/>
                        <a:gd name="T31" fmla="*/ 158 h 378"/>
                        <a:gd name="T32" fmla="*/ 206 w 370"/>
                        <a:gd name="T33" fmla="*/ 199 h 378"/>
                        <a:gd name="T34" fmla="*/ 164 w 370"/>
                        <a:gd name="T35" fmla="*/ 199 h 378"/>
                        <a:gd name="T36" fmla="*/ 153 w 370"/>
                        <a:gd name="T37" fmla="*/ 158 h 378"/>
                        <a:gd name="T38" fmla="*/ 157 w 370"/>
                        <a:gd name="T39" fmla="*/ 136 h 378"/>
                        <a:gd name="T40" fmla="*/ 157 w 370"/>
                        <a:gd name="T41" fmla="*/ 118 h 378"/>
                        <a:gd name="T42" fmla="*/ 136 w 370"/>
                        <a:gd name="T43" fmla="*/ 77 h 378"/>
                        <a:gd name="T44" fmla="*/ 119 w 370"/>
                        <a:gd name="T45" fmla="*/ 170 h 378"/>
                        <a:gd name="T46" fmla="*/ 125 w 370"/>
                        <a:gd name="T47" fmla="*/ 154 h 378"/>
                        <a:gd name="T48" fmla="*/ 125 w 370"/>
                        <a:gd name="T49" fmla="*/ 154 h 378"/>
                        <a:gd name="T50" fmla="*/ 126 w 370"/>
                        <a:gd name="T51" fmla="*/ 154 h 378"/>
                        <a:gd name="T52" fmla="*/ 136 w 370"/>
                        <a:gd name="T53" fmla="*/ 149 h 378"/>
                        <a:gd name="T54" fmla="*/ 137 w 370"/>
                        <a:gd name="T55" fmla="*/ 162 h 378"/>
                        <a:gd name="T56" fmla="*/ 148 w 370"/>
                        <a:gd name="T57" fmla="*/ 202 h 378"/>
                        <a:gd name="T58" fmla="*/ 119 w 370"/>
                        <a:gd name="T59" fmla="*/ 207 h 378"/>
                        <a:gd name="T60" fmla="*/ 119 w 370"/>
                        <a:gd name="T61" fmla="*/ 170 h 378"/>
                        <a:gd name="T62" fmla="*/ 362 w 370"/>
                        <a:gd name="T63" fmla="*/ 257 h 378"/>
                        <a:gd name="T64" fmla="*/ 350 w 370"/>
                        <a:gd name="T65" fmla="*/ 376 h 378"/>
                        <a:gd name="T66" fmla="*/ 350 w 370"/>
                        <a:gd name="T67" fmla="*/ 377 h 378"/>
                        <a:gd name="T68" fmla="*/ 348 w 370"/>
                        <a:gd name="T69" fmla="*/ 378 h 378"/>
                        <a:gd name="T70" fmla="*/ 22 w 370"/>
                        <a:gd name="T71" fmla="*/ 378 h 378"/>
                        <a:gd name="T72" fmla="*/ 20 w 370"/>
                        <a:gd name="T73" fmla="*/ 377 h 378"/>
                        <a:gd name="T74" fmla="*/ 20 w 370"/>
                        <a:gd name="T75" fmla="*/ 377 h 378"/>
                        <a:gd name="T76" fmla="*/ 8 w 370"/>
                        <a:gd name="T77" fmla="*/ 257 h 378"/>
                        <a:gd name="T78" fmla="*/ 60 w 370"/>
                        <a:gd name="T79" fmla="*/ 166 h 378"/>
                        <a:gd name="T80" fmla="*/ 105 w 370"/>
                        <a:gd name="T81" fmla="*/ 158 h 378"/>
                        <a:gd name="T82" fmla="*/ 103 w 370"/>
                        <a:gd name="T83" fmla="*/ 170 h 378"/>
                        <a:gd name="T84" fmla="*/ 103 w 370"/>
                        <a:gd name="T85" fmla="*/ 210 h 378"/>
                        <a:gd name="T86" fmla="*/ 103 w 370"/>
                        <a:gd name="T87" fmla="*/ 210 h 378"/>
                        <a:gd name="T88" fmla="*/ 120 w 370"/>
                        <a:gd name="T89" fmla="*/ 223 h 378"/>
                        <a:gd name="T90" fmla="*/ 168 w 370"/>
                        <a:gd name="T91" fmla="*/ 215 h 378"/>
                        <a:gd name="T92" fmla="*/ 202 w 370"/>
                        <a:gd name="T93" fmla="*/ 215 h 378"/>
                        <a:gd name="T94" fmla="*/ 250 w 370"/>
                        <a:gd name="T95" fmla="*/ 223 h 378"/>
                        <a:gd name="T96" fmla="*/ 267 w 370"/>
                        <a:gd name="T97" fmla="*/ 210 h 378"/>
                        <a:gd name="T98" fmla="*/ 267 w 370"/>
                        <a:gd name="T99" fmla="*/ 210 h 378"/>
                        <a:gd name="T100" fmla="*/ 267 w 370"/>
                        <a:gd name="T101" fmla="*/ 170 h 378"/>
                        <a:gd name="T102" fmla="*/ 265 w 370"/>
                        <a:gd name="T103" fmla="*/ 158 h 378"/>
                        <a:gd name="T104" fmla="*/ 309 w 370"/>
                        <a:gd name="T105" fmla="*/ 166 h 378"/>
                        <a:gd name="T106" fmla="*/ 362 w 370"/>
                        <a:gd name="T107" fmla="*/ 2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 h="378">
                          <a:moveTo>
                            <a:pt x="233" y="162"/>
                          </a:moveTo>
                          <a:cubicBezTo>
                            <a:pt x="234" y="157"/>
                            <a:pt x="234" y="153"/>
                            <a:pt x="234" y="149"/>
                          </a:cubicBezTo>
                          <a:cubicBezTo>
                            <a:pt x="244" y="154"/>
                            <a:pt x="244" y="154"/>
                            <a:pt x="244" y="154"/>
                          </a:cubicBezTo>
                          <a:cubicBezTo>
                            <a:pt x="245" y="154"/>
                            <a:pt x="245" y="154"/>
                            <a:pt x="245" y="154"/>
                          </a:cubicBezTo>
                          <a:cubicBezTo>
                            <a:pt x="245" y="154"/>
                            <a:pt x="245" y="154"/>
                            <a:pt x="245" y="154"/>
                          </a:cubicBezTo>
                          <a:cubicBezTo>
                            <a:pt x="249" y="156"/>
                            <a:pt x="251" y="161"/>
                            <a:pt x="251" y="170"/>
                          </a:cubicBezTo>
                          <a:cubicBezTo>
                            <a:pt x="251" y="207"/>
                            <a:pt x="251" y="207"/>
                            <a:pt x="251" y="207"/>
                          </a:cubicBezTo>
                          <a:cubicBezTo>
                            <a:pt x="222" y="202"/>
                            <a:pt x="222" y="202"/>
                            <a:pt x="222" y="202"/>
                          </a:cubicBezTo>
                          <a:lnTo>
                            <a:pt x="233" y="162"/>
                          </a:lnTo>
                          <a:close/>
                          <a:moveTo>
                            <a:pt x="136" y="77"/>
                          </a:moveTo>
                          <a:cubicBezTo>
                            <a:pt x="136" y="37"/>
                            <a:pt x="136" y="37"/>
                            <a:pt x="136" y="37"/>
                          </a:cubicBezTo>
                          <a:cubicBezTo>
                            <a:pt x="234" y="0"/>
                            <a:pt x="234" y="0"/>
                            <a:pt x="234" y="0"/>
                          </a:cubicBezTo>
                          <a:cubicBezTo>
                            <a:pt x="234" y="77"/>
                            <a:pt x="234" y="77"/>
                            <a:pt x="234" y="77"/>
                          </a:cubicBezTo>
                          <a:cubicBezTo>
                            <a:pt x="234" y="94"/>
                            <a:pt x="225" y="109"/>
                            <a:pt x="213" y="118"/>
                          </a:cubicBezTo>
                          <a:cubicBezTo>
                            <a:pt x="213" y="136"/>
                            <a:pt x="213" y="136"/>
                            <a:pt x="213" y="136"/>
                          </a:cubicBezTo>
                          <a:cubicBezTo>
                            <a:pt x="218" y="141"/>
                            <a:pt x="220" y="149"/>
                            <a:pt x="217" y="158"/>
                          </a:cubicBezTo>
                          <a:cubicBezTo>
                            <a:pt x="215" y="166"/>
                            <a:pt x="210" y="185"/>
                            <a:pt x="206" y="199"/>
                          </a:cubicBezTo>
                          <a:cubicBezTo>
                            <a:pt x="164" y="199"/>
                            <a:pt x="164" y="199"/>
                            <a:pt x="164" y="199"/>
                          </a:cubicBezTo>
                          <a:cubicBezTo>
                            <a:pt x="160" y="185"/>
                            <a:pt x="155" y="166"/>
                            <a:pt x="153" y="158"/>
                          </a:cubicBezTo>
                          <a:cubicBezTo>
                            <a:pt x="150" y="149"/>
                            <a:pt x="152" y="141"/>
                            <a:pt x="157" y="136"/>
                          </a:cubicBezTo>
                          <a:cubicBezTo>
                            <a:pt x="157" y="118"/>
                            <a:pt x="157" y="118"/>
                            <a:pt x="157" y="118"/>
                          </a:cubicBezTo>
                          <a:cubicBezTo>
                            <a:pt x="145" y="109"/>
                            <a:pt x="136" y="94"/>
                            <a:pt x="136" y="77"/>
                          </a:cubicBezTo>
                          <a:close/>
                          <a:moveTo>
                            <a:pt x="119" y="170"/>
                          </a:moveTo>
                          <a:cubicBezTo>
                            <a:pt x="119" y="161"/>
                            <a:pt x="121" y="156"/>
                            <a:pt x="125" y="154"/>
                          </a:cubicBezTo>
                          <a:cubicBezTo>
                            <a:pt x="125" y="154"/>
                            <a:pt x="125" y="154"/>
                            <a:pt x="125" y="154"/>
                          </a:cubicBezTo>
                          <a:cubicBezTo>
                            <a:pt x="126" y="154"/>
                            <a:pt x="126" y="154"/>
                            <a:pt x="126" y="154"/>
                          </a:cubicBezTo>
                          <a:cubicBezTo>
                            <a:pt x="136" y="149"/>
                            <a:pt x="136" y="149"/>
                            <a:pt x="136" y="149"/>
                          </a:cubicBezTo>
                          <a:cubicBezTo>
                            <a:pt x="136" y="153"/>
                            <a:pt x="136" y="157"/>
                            <a:pt x="137" y="162"/>
                          </a:cubicBezTo>
                          <a:cubicBezTo>
                            <a:pt x="148" y="202"/>
                            <a:pt x="148" y="202"/>
                            <a:pt x="148" y="202"/>
                          </a:cubicBezTo>
                          <a:cubicBezTo>
                            <a:pt x="119" y="207"/>
                            <a:pt x="119" y="207"/>
                            <a:pt x="119" y="207"/>
                          </a:cubicBezTo>
                          <a:lnTo>
                            <a:pt x="119" y="170"/>
                          </a:lnTo>
                          <a:close/>
                          <a:moveTo>
                            <a:pt x="362" y="257"/>
                          </a:moveTo>
                          <a:cubicBezTo>
                            <a:pt x="350" y="376"/>
                            <a:pt x="350" y="376"/>
                            <a:pt x="350" y="376"/>
                          </a:cubicBezTo>
                          <a:cubicBezTo>
                            <a:pt x="350" y="377"/>
                            <a:pt x="350" y="377"/>
                            <a:pt x="350" y="377"/>
                          </a:cubicBezTo>
                          <a:cubicBezTo>
                            <a:pt x="349" y="377"/>
                            <a:pt x="349" y="378"/>
                            <a:pt x="348" y="378"/>
                          </a:cubicBezTo>
                          <a:cubicBezTo>
                            <a:pt x="22" y="378"/>
                            <a:pt x="22" y="378"/>
                            <a:pt x="22" y="378"/>
                          </a:cubicBezTo>
                          <a:cubicBezTo>
                            <a:pt x="21" y="378"/>
                            <a:pt x="20" y="377"/>
                            <a:pt x="20" y="377"/>
                          </a:cubicBezTo>
                          <a:cubicBezTo>
                            <a:pt x="20" y="377"/>
                            <a:pt x="20" y="377"/>
                            <a:pt x="20" y="377"/>
                          </a:cubicBezTo>
                          <a:cubicBezTo>
                            <a:pt x="8" y="257"/>
                            <a:pt x="8" y="257"/>
                            <a:pt x="8" y="257"/>
                          </a:cubicBezTo>
                          <a:cubicBezTo>
                            <a:pt x="0" y="186"/>
                            <a:pt x="32" y="171"/>
                            <a:pt x="60" y="166"/>
                          </a:cubicBezTo>
                          <a:cubicBezTo>
                            <a:pt x="71" y="164"/>
                            <a:pt x="87" y="161"/>
                            <a:pt x="105" y="158"/>
                          </a:cubicBezTo>
                          <a:cubicBezTo>
                            <a:pt x="104" y="161"/>
                            <a:pt x="103" y="165"/>
                            <a:pt x="103" y="170"/>
                          </a:cubicBezTo>
                          <a:cubicBezTo>
                            <a:pt x="103" y="210"/>
                            <a:pt x="103" y="210"/>
                            <a:pt x="103" y="210"/>
                          </a:cubicBezTo>
                          <a:cubicBezTo>
                            <a:pt x="103" y="210"/>
                            <a:pt x="103" y="210"/>
                            <a:pt x="103" y="210"/>
                          </a:cubicBezTo>
                          <a:cubicBezTo>
                            <a:pt x="103" y="219"/>
                            <a:pt x="111" y="224"/>
                            <a:pt x="120" y="223"/>
                          </a:cubicBezTo>
                          <a:cubicBezTo>
                            <a:pt x="168" y="215"/>
                            <a:pt x="168" y="215"/>
                            <a:pt x="168" y="215"/>
                          </a:cubicBezTo>
                          <a:cubicBezTo>
                            <a:pt x="202" y="215"/>
                            <a:pt x="202" y="215"/>
                            <a:pt x="202" y="215"/>
                          </a:cubicBezTo>
                          <a:cubicBezTo>
                            <a:pt x="250" y="223"/>
                            <a:pt x="250" y="223"/>
                            <a:pt x="250" y="223"/>
                          </a:cubicBezTo>
                          <a:cubicBezTo>
                            <a:pt x="259" y="224"/>
                            <a:pt x="267" y="219"/>
                            <a:pt x="267" y="210"/>
                          </a:cubicBezTo>
                          <a:cubicBezTo>
                            <a:pt x="267" y="210"/>
                            <a:pt x="267" y="210"/>
                            <a:pt x="267" y="210"/>
                          </a:cubicBezTo>
                          <a:cubicBezTo>
                            <a:pt x="267" y="170"/>
                            <a:pt x="267" y="170"/>
                            <a:pt x="267" y="170"/>
                          </a:cubicBezTo>
                          <a:cubicBezTo>
                            <a:pt x="267" y="165"/>
                            <a:pt x="266" y="161"/>
                            <a:pt x="265" y="158"/>
                          </a:cubicBezTo>
                          <a:cubicBezTo>
                            <a:pt x="283" y="161"/>
                            <a:pt x="299" y="164"/>
                            <a:pt x="309" y="166"/>
                          </a:cubicBezTo>
                          <a:cubicBezTo>
                            <a:pt x="338" y="171"/>
                            <a:pt x="370" y="186"/>
                            <a:pt x="36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39" name="Freeform 21">
                      <a:extLst>
                        <a:ext uri="{FF2B5EF4-FFF2-40B4-BE49-F238E27FC236}">
                          <a16:creationId xmlns:a16="http://schemas.microsoft.com/office/drawing/2014/main" id="{80678CDC-1BBD-4AEE-878E-9517C7033525}"/>
                        </a:ext>
                      </a:extLst>
                    </p:cNvPr>
                    <p:cNvSpPr>
                      <a:spLocks noEditPoints="1"/>
                    </p:cNvSpPr>
                    <p:nvPr/>
                  </p:nvSpPr>
                  <p:spPr bwMode="auto">
                    <a:xfrm>
                      <a:off x="4303" y="987"/>
                      <a:ext cx="606" cy="678"/>
                    </a:xfrm>
                    <a:custGeom>
                      <a:avLst/>
                      <a:gdLst>
                        <a:gd name="T0" fmla="*/ 263 w 398"/>
                        <a:gd name="T1" fmla="*/ 190 h 445"/>
                        <a:gd name="T2" fmla="*/ 262 w 398"/>
                        <a:gd name="T3" fmla="*/ 176 h 445"/>
                        <a:gd name="T4" fmla="*/ 275 w 398"/>
                        <a:gd name="T5" fmla="*/ 81 h 445"/>
                        <a:gd name="T6" fmla="*/ 199 w 398"/>
                        <a:gd name="T7" fmla="*/ 0 h 445"/>
                        <a:gd name="T8" fmla="*/ 123 w 398"/>
                        <a:gd name="T9" fmla="*/ 81 h 445"/>
                        <a:gd name="T10" fmla="*/ 136 w 398"/>
                        <a:gd name="T11" fmla="*/ 176 h 445"/>
                        <a:gd name="T12" fmla="*/ 135 w 398"/>
                        <a:gd name="T13" fmla="*/ 190 h 445"/>
                        <a:gd name="T14" fmla="*/ 6 w 398"/>
                        <a:gd name="T15" fmla="*/ 310 h 445"/>
                        <a:gd name="T16" fmla="*/ 36 w 398"/>
                        <a:gd name="T17" fmla="*/ 445 h 445"/>
                        <a:gd name="T18" fmla="*/ 380 w 398"/>
                        <a:gd name="T19" fmla="*/ 429 h 445"/>
                        <a:gd name="T20" fmla="*/ 326 w 398"/>
                        <a:gd name="T21" fmla="*/ 201 h 445"/>
                        <a:gd name="T22" fmla="*/ 248 w 398"/>
                        <a:gd name="T23" fmla="*/ 200 h 445"/>
                        <a:gd name="T24" fmla="*/ 259 w 398"/>
                        <a:gd name="T25" fmla="*/ 205 h 445"/>
                        <a:gd name="T26" fmla="*/ 265 w 398"/>
                        <a:gd name="T27" fmla="*/ 221 h 445"/>
                        <a:gd name="T28" fmla="*/ 236 w 398"/>
                        <a:gd name="T29" fmla="*/ 253 h 445"/>
                        <a:gd name="T30" fmla="*/ 150 w 398"/>
                        <a:gd name="T31" fmla="*/ 128 h 445"/>
                        <a:gd name="T32" fmla="*/ 248 w 398"/>
                        <a:gd name="T33" fmla="*/ 51 h 445"/>
                        <a:gd name="T34" fmla="*/ 227 w 398"/>
                        <a:gd name="T35" fmla="*/ 169 h 445"/>
                        <a:gd name="T36" fmla="*/ 231 w 398"/>
                        <a:gd name="T37" fmla="*/ 209 h 445"/>
                        <a:gd name="T38" fmla="*/ 178 w 398"/>
                        <a:gd name="T39" fmla="*/ 250 h 445"/>
                        <a:gd name="T40" fmla="*/ 171 w 398"/>
                        <a:gd name="T41" fmla="*/ 187 h 445"/>
                        <a:gd name="T42" fmla="*/ 150 w 398"/>
                        <a:gd name="T43" fmla="*/ 128 h 445"/>
                        <a:gd name="T44" fmla="*/ 139 w 398"/>
                        <a:gd name="T45" fmla="*/ 205 h 445"/>
                        <a:gd name="T46" fmla="*/ 140 w 398"/>
                        <a:gd name="T47" fmla="*/ 205 h 445"/>
                        <a:gd name="T48" fmla="*/ 151 w 398"/>
                        <a:gd name="T49" fmla="*/ 213 h 445"/>
                        <a:gd name="T50" fmla="*/ 133 w 398"/>
                        <a:gd name="T51" fmla="*/ 258 h 445"/>
                        <a:gd name="T52" fmla="*/ 376 w 398"/>
                        <a:gd name="T53" fmla="*/ 308 h 445"/>
                        <a:gd name="T54" fmla="*/ 364 w 398"/>
                        <a:gd name="T55" fmla="*/ 428 h 445"/>
                        <a:gd name="T56" fmla="*/ 36 w 398"/>
                        <a:gd name="T57" fmla="*/ 429 h 445"/>
                        <a:gd name="T58" fmla="*/ 34 w 398"/>
                        <a:gd name="T59" fmla="*/ 428 h 445"/>
                        <a:gd name="T60" fmla="*/ 74 w 398"/>
                        <a:gd name="T61" fmla="*/ 217 h 445"/>
                        <a:gd name="T62" fmla="*/ 117 w 398"/>
                        <a:gd name="T63" fmla="*/ 221 h 445"/>
                        <a:gd name="T64" fmla="*/ 117 w 398"/>
                        <a:gd name="T65" fmla="*/ 261 h 445"/>
                        <a:gd name="T66" fmla="*/ 182 w 398"/>
                        <a:gd name="T67" fmla="*/ 266 h 445"/>
                        <a:gd name="T68" fmla="*/ 264 w 398"/>
                        <a:gd name="T69" fmla="*/ 274 h 445"/>
                        <a:gd name="T70" fmla="*/ 281 w 398"/>
                        <a:gd name="T71" fmla="*/ 261 h 445"/>
                        <a:gd name="T72" fmla="*/ 279 w 398"/>
                        <a:gd name="T73" fmla="*/ 209 h 445"/>
                        <a:gd name="T74" fmla="*/ 376 w 398"/>
                        <a:gd name="T75" fmla="*/ 308 h 445"/>
                        <a:gd name="T76" fmla="*/ 320 w 398"/>
                        <a:gd name="T77" fmla="*/ 314 h 445"/>
                        <a:gd name="T78" fmla="*/ 295 w 398"/>
                        <a:gd name="T79" fmla="*/ 337 h 445"/>
                        <a:gd name="T80" fmla="*/ 272 w 398"/>
                        <a:gd name="T81" fmla="*/ 362 h 445"/>
                        <a:gd name="T82" fmla="*/ 248 w 398"/>
                        <a:gd name="T83" fmla="*/ 337 h 445"/>
                        <a:gd name="T84" fmla="*/ 272 w 398"/>
                        <a:gd name="T85" fmla="*/ 314 h 445"/>
                        <a:gd name="T86" fmla="*/ 295 w 398"/>
                        <a:gd name="T87" fmla="*/ 2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45">
                          <a:moveTo>
                            <a:pt x="326" y="201"/>
                          </a:moveTo>
                          <a:cubicBezTo>
                            <a:pt x="312" y="199"/>
                            <a:pt x="287" y="194"/>
                            <a:pt x="263" y="190"/>
                          </a:cubicBezTo>
                          <a:cubicBezTo>
                            <a:pt x="242" y="180"/>
                            <a:pt x="242" y="180"/>
                            <a:pt x="242" y="180"/>
                          </a:cubicBezTo>
                          <a:cubicBezTo>
                            <a:pt x="262" y="176"/>
                            <a:pt x="262" y="176"/>
                            <a:pt x="262" y="176"/>
                          </a:cubicBezTo>
                          <a:cubicBezTo>
                            <a:pt x="276" y="172"/>
                            <a:pt x="283" y="159"/>
                            <a:pt x="281" y="144"/>
                          </a:cubicBezTo>
                          <a:cubicBezTo>
                            <a:pt x="279" y="121"/>
                            <a:pt x="276" y="90"/>
                            <a:pt x="275" y="81"/>
                          </a:cubicBezTo>
                          <a:cubicBezTo>
                            <a:pt x="270" y="40"/>
                            <a:pt x="250" y="0"/>
                            <a:pt x="199" y="0"/>
                          </a:cubicBezTo>
                          <a:cubicBezTo>
                            <a:pt x="199" y="0"/>
                            <a:pt x="199" y="0"/>
                            <a:pt x="199" y="0"/>
                          </a:cubicBezTo>
                          <a:cubicBezTo>
                            <a:pt x="199" y="0"/>
                            <a:pt x="199" y="0"/>
                            <a:pt x="199" y="0"/>
                          </a:cubicBezTo>
                          <a:cubicBezTo>
                            <a:pt x="148" y="0"/>
                            <a:pt x="128" y="40"/>
                            <a:pt x="123" y="81"/>
                          </a:cubicBezTo>
                          <a:cubicBezTo>
                            <a:pt x="122" y="90"/>
                            <a:pt x="119" y="121"/>
                            <a:pt x="117" y="144"/>
                          </a:cubicBezTo>
                          <a:cubicBezTo>
                            <a:pt x="115" y="159"/>
                            <a:pt x="122" y="172"/>
                            <a:pt x="136" y="176"/>
                          </a:cubicBezTo>
                          <a:cubicBezTo>
                            <a:pt x="156" y="180"/>
                            <a:pt x="156" y="180"/>
                            <a:pt x="156" y="180"/>
                          </a:cubicBezTo>
                          <a:cubicBezTo>
                            <a:pt x="135" y="190"/>
                            <a:pt x="135" y="190"/>
                            <a:pt x="135" y="190"/>
                          </a:cubicBezTo>
                          <a:cubicBezTo>
                            <a:pt x="111" y="194"/>
                            <a:pt x="86" y="199"/>
                            <a:pt x="72" y="201"/>
                          </a:cubicBezTo>
                          <a:cubicBezTo>
                            <a:pt x="16" y="212"/>
                            <a:pt x="0" y="253"/>
                            <a:pt x="6" y="310"/>
                          </a:cubicBezTo>
                          <a:cubicBezTo>
                            <a:pt x="8" y="328"/>
                            <a:pt x="13" y="379"/>
                            <a:pt x="18" y="429"/>
                          </a:cubicBezTo>
                          <a:cubicBezTo>
                            <a:pt x="19" y="438"/>
                            <a:pt x="26" y="445"/>
                            <a:pt x="36" y="445"/>
                          </a:cubicBezTo>
                          <a:cubicBezTo>
                            <a:pt x="362" y="445"/>
                            <a:pt x="362" y="445"/>
                            <a:pt x="362" y="445"/>
                          </a:cubicBezTo>
                          <a:cubicBezTo>
                            <a:pt x="372" y="445"/>
                            <a:pt x="379" y="438"/>
                            <a:pt x="380" y="429"/>
                          </a:cubicBezTo>
                          <a:cubicBezTo>
                            <a:pt x="385" y="378"/>
                            <a:pt x="390" y="328"/>
                            <a:pt x="392" y="310"/>
                          </a:cubicBezTo>
                          <a:cubicBezTo>
                            <a:pt x="398" y="253"/>
                            <a:pt x="382" y="212"/>
                            <a:pt x="326" y="201"/>
                          </a:cubicBezTo>
                          <a:close/>
                          <a:moveTo>
                            <a:pt x="247" y="213"/>
                          </a:moveTo>
                          <a:cubicBezTo>
                            <a:pt x="248" y="208"/>
                            <a:pt x="248" y="204"/>
                            <a:pt x="248" y="200"/>
                          </a:cubicBezTo>
                          <a:cubicBezTo>
                            <a:pt x="258" y="205"/>
                            <a:pt x="258" y="205"/>
                            <a:pt x="258" y="205"/>
                          </a:cubicBezTo>
                          <a:cubicBezTo>
                            <a:pt x="259" y="205"/>
                            <a:pt x="259" y="205"/>
                            <a:pt x="259" y="205"/>
                          </a:cubicBezTo>
                          <a:cubicBezTo>
                            <a:pt x="259" y="205"/>
                            <a:pt x="259" y="205"/>
                            <a:pt x="259" y="205"/>
                          </a:cubicBezTo>
                          <a:cubicBezTo>
                            <a:pt x="263" y="207"/>
                            <a:pt x="265" y="212"/>
                            <a:pt x="265" y="221"/>
                          </a:cubicBezTo>
                          <a:cubicBezTo>
                            <a:pt x="265" y="258"/>
                            <a:pt x="265" y="258"/>
                            <a:pt x="265" y="258"/>
                          </a:cubicBezTo>
                          <a:cubicBezTo>
                            <a:pt x="236" y="253"/>
                            <a:pt x="236" y="253"/>
                            <a:pt x="236" y="253"/>
                          </a:cubicBezTo>
                          <a:lnTo>
                            <a:pt x="247" y="213"/>
                          </a:lnTo>
                          <a:close/>
                          <a:moveTo>
                            <a:pt x="150" y="128"/>
                          </a:moveTo>
                          <a:cubicBezTo>
                            <a:pt x="150" y="88"/>
                            <a:pt x="150" y="88"/>
                            <a:pt x="150" y="88"/>
                          </a:cubicBezTo>
                          <a:cubicBezTo>
                            <a:pt x="248" y="51"/>
                            <a:pt x="248" y="51"/>
                            <a:pt x="248" y="51"/>
                          </a:cubicBezTo>
                          <a:cubicBezTo>
                            <a:pt x="248" y="128"/>
                            <a:pt x="248" y="128"/>
                            <a:pt x="248" y="128"/>
                          </a:cubicBezTo>
                          <a:cubicBezTo>
                            <a:pt x="248" y="145"/>
                            <a:pt x="239" y="160"/>
                            <a:pt x="227" y="169"/>
                          </a:cubicBezTo>
                          <a:cubicBezTo>
                            <a:pt x="227" y="187"/>
                            <a:pt x="227" y="187"/>
                            <a:pt x="227" y="187"/>
                          </a:cubicBezTo>
                          <a:cubicBezTo>
                            <a:pt x="232" y="192"/>
                            <a:pt x="234" y="200"/>
                            <a:pt x="231" y="209"/>
                          </a:cubicBezTo>
                          <a:cubicBezTo>
                            <a:pt x="229" y="217"/>
                            <a:pt x="224" y="236"/>
                            <a:pt x="220" y="250"/>
                          </a:cubicBezTo>
                          <a:cubicBezTo>
                            <a:pt x="178" y="250"/>
                            <a:pt x="178" y="250"/>
                            <a:pt x="178" y="250"/>
                          </a:cubicBezTo>
                          <a:cubicBezTo>
                            <a:pt x="174" y="236"/>
                            <a:pt x="169" y="217"/>
                            <a:pt x="167" y="209"/>
                          </a:cubicBezTo>
                          <a:cubicBezTo>
                            <a:pt x="164" y="200"/>
                            <a:pt x="166" y="192"/>
                            <a:pt x="171" y="187"/>
                          </a:cubicBezTo>
                          <a:cubicBezTo>
                            <a:pt x="171" y="169"/>
                            <a:pt x="171" y="169"/>
                            <a:pt x="171" y="169"/>
                          </a:cubicBezTo>
                          <a:cubicBezTo>
                            <a:pt x="159" y="160"/>
                            <a:pt x="150" y="145"/>
                            <a:pt x="150" y="128"/>
                          </a:cubicBezTo>
                          <a:close/>
                          <a:moveTo>
                            <a:pt x="133" y="221"/>
                          </a:moveTo>
                          <a:cubicBezTo>
                            <a:pt x="133" y="212"/>
                            <a:pt x="135" y="207"/>
                            <a:pt x="139" y="205"/>
                          </a:cubicBezTo>
                          <a:cubicBezTo>
                            <a:pt x="139" y="205"/>
                            <a:pt x="139" y="205"/>
                            <a:pt x="139" y="205"/>
                          </a:cubicBezTo>
                          <a:cubicBezTo>
                            <a:pt x="140" y="205"/>
                            <a:pt x="140" y="205"/>
                            <a:pt x="140" y="205"/>
                          </a:cubicBezTo>
                          <a:cubicBezTo>
                            <a:pt x="150" y="200"/>
                            <a:pt x="150" y="200"/>
                            <a:pt x="150" y="200"/>
                          </a:cubicBezTo>
                          <a:cubicBezTo>
                            <a:pt x="150" y="204"/>
                            <a:pt x="150" y="208"/>
                            <a:pt x="151" y="213"/>
                          </a:cubicBezTo>
                          <a:cubicBezTo>
                            <a:pt x="162" y="253"/>
                            <a:pt x="162" y="253"/>
                            <a:pt x="162" y="253"/>
                          </a:cubicBezTo>
                          <a:cubicBezTo>
                            <a:pt x="133" y="258"/>
                            <a:pt x="133" y="258"/>
                            <a:pt x="133" y="258"/>
                          </a:cubicBezTo>
                          <a:lnTo>
                            <a:pt x="133" y="221"/>
                          </a:lnTo>
                          <a:close/>
                          <a:moveTo>
                            <a:pt x="376" y="308"/>
                          </a:moveTo>
                          <a:cubicBezTo>
                            <a:pt x="364" y="427"/>
                            <a:pt x="364" y="427"/>
                            <a:pt x="364" y="427"/>
                          </a:cubicBezTo>
                          <a:cubicBezTo>
                            <a:pt x="364" y="428"/>
                            <a:pt x="364" y="428"/>
                            <a:pt x="364" y="428"/>
                          </a:cubicBezTo>
                          <a:cubicBezTo>
                            <a:pt x="363" y="428"/>
                            <a:pt x="363" y="429"/>
                            <a:pt x="362" y="429"/>
                          </a:cubicBezTo>
                          <a:cubicBezTo>
                            <a:pt x="36" y="429"/>
                            <a:pt x="36" y="429"/>
                            <a:pt x="36" y="429"/>
                          </a:cubicBezTo>
                          <a:cubicBezTo>
                            <a:pt x="35" y="429"/>
                            <a:pt x="34" y="428"/>
                            <a:pt x="34" y="428"/>
                          </a:cubicBezTo>
                          <a:cubicBezTo>
                            <a:pt x="34" y="428"/>
                            <a:pt x="34" y="428"/>
                            <a:pt x="34" y="428"/>
                          </a:cubicBezTo>
                          <a:cubicBezTo>
                            <a:pt x="22" y="308"/>
                            <a:pt x="22" y="308"/>
                            <a:pt x="22" y="308"/>
                          </a:cubicBezTo>
                          <a:cubicBezTo>
                            <a:pt x="14" y="237"/>
                            <a:pt x="46" y="222"/>
                            <a:pt x="74" y="217"/>
                          </a:cubicBezTo>
                          <a:cubicBezTo>
                            <a:pt x="85" y="215"/>
                            <a:pt x="101" y="212"/>
                            <a:pt x="119" y="209"/>
                          </a:cubicBezTo>
                          <a:cubicBezTo>
                            <a:pt x="118" y="212"/>
                            <a:pt x="117" y="216"/>
                            <a:pt x="117" y="221"/>
                          </a:cubicBezTo>
                          <a:cubicBezTo>
                            <a:pt x="117" y="261"/>
                            <a:pt x="117" y="261"/>
                            <a:pt x="117" y="261"/>
                          </a:cubicBezTo>
                          <a:cubicBezTo>
                            <a:pt x="117" y="261"/>
                            <a:pt x="117" y="261"/>
                            <a:pt x="117" y="261"/>
                          </a:cubicBezTo>
                          <a:cubicBezTo>
                            <a:pt x="117" y="270"/>
                            <a:pt x="125" y="275"/>
                            <a:pt x="134" y="274"/>
                          </a:cubicBezTo>
                          <a:cubicBezTo>
                            <a:pt x="182" y="266"/>
                            <a:pt x="182" y="266"/>
                            <a:pt x="182" y="266"/>
                          </a:cubicBezTo>
                          <a:cubicBezTo>
                            <a:pt x="216" y="266"/>
                            <a:pt x="216" y="266"/>
                            <a:pt x="216" y="266"/>
                          </a:cubicBezTo>
                          <a:cubicBezTo>
                            <a:pt x="264" y="274"/>
                            <a:pt x="264" y="274"/>
                            <a:pt x="264" y="274"/>
                          </a:cubicBezTo>
                          <a:cubicBezTo>
                            <a:pt x="273" y="275"/>
                            <a:pt x="281" y="270"/>
                            <a:pt x="281" y="261"/>
                          </a:cubicBezTo>
                          <a:cubicBezTo>
                            <a:pt x="281" y="261"/>
                            <a:pt x="281" y="261"/>
                            <a:pt x="281" y="261"/>
                          </a:cubicBezTo>
                          <a:cubicBezTo>
                            <a:pt x="281" y="221"/>
                            <a:pt x="281" y="221"/>
                            <a:pt x="281" y="221"/>
                          </a:cubicBezTo>
                          <a:cubicBezTo>
                            <a:pt x="281" y="216"/>
                            <a:pt x="280" y="212"/>
                            <a:pt x="279" y="209"/>
                          </a:cubicBezTo>
                          <a:cubicBezTo>
                            <a:pt x="297" y="212"/>
                            <a:pt x="313" y="215"/>
                            <a:pt x="323" y="217"/>
                          </a:cubicBezTo>
                          <a:cubicBezTo>
                            <a:pt x="352" y="222"/>
                            <a:pt x="384" y="237"/>
                            <a:pt x="376" y="308"/>
                          </a:cubicBezTo>
                          <a:close/>
                          <a:moveTo>
                            <a:pt x="295" y="314"/>
                          </a:moveTo>
                          <a:cubicBezTo>
                            <a:pt x="320" y="314"/>
                            <a:pt x="320" y="314"/>
                            <a:pt x="320" y="314"/>
                          </a:cubicBezTo>
                          <a:cubicBezTo>
                            <a:pt x="320" y="337"/>
                            <a:pt x="320" y="337"/>
                            <a:pt x="320" y="337"/>
                          </a:cubicBezTo>
                          <a:cubicBezTo>
                            <a:pt x="295" y="337"/>
                            <a:pt x="295" y="337"/>
                            <a:pt x="295" y="337"/>
                          </a:cubicBezTo>
                          <a:cubicBezTo>
                            <a:pt x="295" y="362"/>
                            <a:pt x="295" y="362"/>
                            <a:pt x="295" y="362"/>
                          </a:cubicBezTo>
                          <a:cubicBezTo>
                            <a:pt x="272" y="362"/>
                            <a:pt x="272" y="362"/>
                            <a:pt x="272" y="362"/>
                          </a:cubicBezTo>
                          <a:cubicBezTo>
                            <a:pt x="272" y="337"/>
                            <a:pt x="272" y="337"/>
                            <a:pt x="272" y="337"/>
                          </a:cubicBezTo>
                          <a:cubicBezTo>
                            <a:pt x="248" y="337"/>
                            <a:pt x="248" y="337"/>
                            <a:pt x="248" y="337"/>
                          </a:cubicBezTo>
                          <a:cubicBezTo>
                            <a:pt x="248" y="314"/>
                            <a:pt x="248" y="314"/>
                            <a:pt x="248" y="314"/>
                          </a:cubicBezTo>
                          <a:cubicBezTo>
                            <a:pt x="272" y="314"/>
                            <a:pt x="272" y="314"/>
                            <a:pt x="272" y="314"/>
                          </a:cubicBezTo>
                          <a:cubicBezTo>
                            <a:pt x="272" y="289"/>
                            <a:pt x="272" y="289"/>
                            <a:pt x="272" y="289"/>
                          </a:cubicBezTo>
                          <a:cubicBezTo>
                            <a:pt x="295" y="289"/>
                            <a:pt x="295" y="289"/>
                            <a:pt x="295" y="289"/>
                          </a:cubicBezTo>
                          <a:lnTo>
                            <a:pt x="295" y="31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grpSp>
            <p:nvGrpSpPr>
              <p:cNvPr id="170" name="グループ化 32">
                <a:extLst>
                  <a:ext uri="{FF2B5EF4-FFF2-40B4-BE49-F238E27FC236}">
                    <a16:creationId xmlns:a16="http://schemas.microsoft.com/office/drawing/2014/main" id="{6F879D60-8B44-481D-8184-06AB85F93F1B}"/>
                  </a:ext>
                </a:extLst>
              </p:cNvPr>
              <p:cNvGrpSpPr/>
              <p:nvPr/>
            </p:nvGrpSpPr>
            <p:grpSpPr>
              <a:xfrm>
                <a:off x="4495120" y="4872431"/>
                <a:ext cx="1260000" cy="751023"/>
                <a:chOff x="4495088" y="4824000"/>
                <a:chExt cx="1260000" cy="751023"/>
              </a:xfrm>
            </p:grpSpPr>
            <p:grpSp>
              <p:nvGrpSpPr>
                <p:cNvPr id="222" name="グループ化 92">
                  <a:extLst>
                    <a:ext uri="{FF2B5EF4-FFF2-40B4-BE49-F238E27FC236}">
                      <a16:creationId xmlns:a16="http://schemas.microsoft.com/office/drawing/2014/main" id="{8176066D-3F95-4AA0-8C68-718A53271592}"/>
                    </a:ext>
                  </a:extLst>
                </p:cNvPr>
                <p:cNvGrpSpPr/>
                <p:nvPr/>
              </p:nvGrpSpPr>
              <p:grpSpPr>
                <a:xfrm>
                  <a:off x="4495088" y="4824000"/>
                  <a:ext cx="1260000" cy="751023"/>
                  <a:chOff x="4537119" y="4671904"/>
                  <a:chExt cx="1260000" cy="751023"/>
                </a:xfrm>
              </p:grpSpPr>
              <p:sp>
                <p:nvSpPr>
                  <p:cNvPr id="232" name="正方形/長方形 102">
                    <a:extLst>
                      <a:ext uri="{FF2B5EF4-FFF2-40B4-BE49-F238E27FC236}">
                        <a16:creationId xmlns:a16="http://schemas.microsoft.com/office/drawing/2014/main" id="{DE4E17EB-365B-4C07-8998-952654DE4A98}"/>
                      </a:ext>
                    </a:extLst>
                  </p:cNvPr>
                  <p:cNvSpPr/>
                  <p:nvPr/>
                </p:nvSpPr>
                <p:spPr bwMode="auto">
                  <a:xfrm>
                    <a:off x="4537119" y="4877051"/>
                    <a:ext cx="1260000" cy="545876"/>
                  </a:xfrm>
                  <a:prstGeom prst="rect">
                    <a:avLst/>
                  </a:prstGeom>
                  <a:solidFill>
                    <a:srgbClr val="FFFFFF"/>
                  </a:solidFill>
                  <a:ln w="19050" cap="flat" cmpd="sng" algn="ctr">
                    <a:solidFill>
                      <a:srgbClr val="EC7394"/>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33" name="テキスト ボックス 103">
                    <a:extLst>
                      <a:ext uri="{FF2B5EF4-FFF2-40B4-BE49-F238E27FC236}">
                        <a16:creationId xmlns:a16="http://schemas.microsoft.com/office/drawing/2014/main" id="{A044D1EA-B87F-4ABE-841C-C9142B6C2B2E}"/>
                      </a:ext>
                    </a:extLst>
                  </p:cNvPr>
                  <p:cNvSpPr txBox="1"/>
                  <p:nvPr/>
                </p:nvSpPr>
                <p:spPr>
                  <a:xfrm>
                    <a:off x="4537119" y="4671904"/>
                    <a:ext cx="1260000" cy="195814"/>
                  </a:xfrm>
                  <a:prstGeom prst="rect">
                    <a:avLst/>
                  </a:prstGeom>
                  <a:solidFill>
                    <a:srgbClr val="EC7394"/>
                  </a:solidFill>
                  <a:ln w="19050" cap="flat" cmpd="sng" algn="ctr">
                    <a:solidFill>
                      <a:srgbClr val="EC7394"/>
                    </a:solidFill>
                    <a:prstDash val="solid"/>
                    <a:round/>
                    <a:headEnd type="none" w="med" len="med"/>
                    <a:tailEnd type="none" w="med" len="med"/>
                  </a:ln>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Tại</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nhà</a:t>
                    </a:r>
                    <a:endPar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Bệnh</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nhân</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&amp;  Gia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đình</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p>
                </p:txBody>
              </p:sp>
            </p:grpSp>
            <p:grpSp>
              <p:nvGrpSpPr>
                <p:cNvPr id="223" name="一軒家">
                  <a:extLst>
                    <a:ext uri="{FF2B5EF4-FFF2-40B4-BE49-F238E27FC236}">
                      <a16:creationId xmlns:a16="http://schemas.microsoft.com/office/drawing/2014/main" id="{D1C77357-FE91-4D16-98A9-BED7D87E55A1}"/>
                    </a:ext>
                  </a:extLst>
                </p:cNvPr>
                <p:cNvGrpSpPr>
                  <a:grpSpLocks noChangeAspect="1"/>
                </p:cNvGrpSpPr>
                <p:nvPr/>
              </p:nvGrpSpPr>
              <p:grpSpPr bwMode="auto">
                <a:xfrm>
                  <a:off x="5188447" y="5094642"/>
                  <a:ext cx="396000" cy="369600"/>
                  <a:chOff x="680" y="1020"/>
                  <a:chExt cx="690" cy="644"/>
                </a:xfrm>
              </p:grpSpPr>
              <p:sp>
                <p:nvSpPr>
                  <p:cNvPr id="230" name="Freeform 5">
                    <a:extLst>
                      <a:ext uri="{FF2B5EF4-FFF2-40B4-BE49-F238E27FC236}">
                        <a16:creationId xmlns:a16="http://schemas.microsoft.com/office/drawing/2014/main" id="{184BA626-9579-4443-9482-25355B868946}"/>
                      </a:ext>
                    </a:extLst>
                  </p:cNvPr>
                  <p:cNvSpPr>
                    <a:spLocks noEditPoints="1"/>
                  </p:cNvSpPr>
                  <p:nvPr/>
                </p:nvSpPr>
                <p:spPr bwMode="auto">
                  <a:xfrm>
                    <a:off x="767" y="1095"/>
                    <a:ext cx="518" cy="541"/>
                  </a:xfrm>
                  <a:custGeom>
                    <a:avLst/>
                    <a:gdLst>
                      <a:gd name="T0" fmla="*/ 518 w 518"/>
                      <a:gd name="T1" fmla="*/ 241 h 541"/>
                      <a:gd name="T2" fmla="*/ 518 w 518"/>
                      <a:gd name="T3" fmla="*/ 541 h 541"/>
                      <a:gd name="T4" fmla="*/ 335 w 518"/>
                      <a:gd name="T5" fmla="*/ 541 h 541"/>
                      <a:gd name="T6" fmla="*/ 335 w 518"/>
                      <a:gd name="T7" fmla="*/ 314 h 541"/>
                      <a:gd name="T8" fmla="*/ 183 w 518"/>
                      <a:gd name="T9" fmla="*/ 314 h 541"/>
                      <a:gd name="T10" fmla="*/ 183 w 518"/>
                      <a:gd name="T11" fmla="*/ 541 h 541"/>
                      <a:gd name="T12" fmla="*/ 0 w 518"/>
                      <a:gd name="T13" fmla="*/ 541 h 541"/>
                      <a:gd name="T14" fmla="*/ 0 w 518"/>
                      <a:gd name="T15" fmla="*/ 241 h 541"/>
                      <a:gd name="T16" fmla="*/ 131 w 518"/>
                      <a:gd name="T17" fmla="*/ 241 h 541"/>
                      <a:gd name="T18" fmla="*/ 131 w 518"/>
                      <a:gd name="T19" fmla="*/ 128 h 541"/>
                      <a:gd name="T20" fmla="*/ 259 w 518"/>
                      <a:gd name="T21" fmla="*/ 0 h 541"/>
                      <a:gd name="T22" fmla="*/ 387 w 518"/>
                      <a:gd name="T23" fmla="*/ 128 h 541"/>
                      <a:gd name="T24" fmla="*/ 387 w 518"/>
                      <a:gd name="T25" fmla="*/ 241 h 541"/>
                      <a:gd name="T26" fmla="*/ 518 w 518"/>
                      <a:gd name="T27" fmla="*/ 241 h 541"/>
                      <a:gd name="T28" fmla="*/ 216 w 518"/>
                      <a:gd name="T29" fmla="*/ 477 h 541"/>
                      <a:gd name="T30" fmla="*/ 240 w 518"/>
                      <a:gd name="T31" fmla="*/ 477 h 541"/>
                      <a:gd name="T32" fmla="*/ 240 w 518"/>
                      <a:gd name="T33" fmla="*/ 384 h 541"/>
                      <a:gd name="T34" fmla="*/ 216 w 518"/>
                      <a:gd name="T35" fmla="*/ 384 h 541"/>
                      <a:gd name="T36" fmla="*/ 216 w 518"/>
                      <a:gd name="T37" fmla="*/ 47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8" h="541">
                        <a:moveTo>
                          <a:pt x="518" y="241"/>
                        </a:moveTo>
                        <a:lnTo>
                          <a:pt x="518" y="541"/>
                        </a:lnTo>
                        <a:lnTo>
                          <a:pt x="335" y="541"/>
                        </a:lnTo>
                        <a:lnTo>
                          <a:pt x="335" y="314"/>
                        </a:lnTo>
                        <a:lnTo>
                          <a:pt x="183" y="314"/>
                        </a:lnTo>
                        <a:lnTo>
                          <a:pt x="183" y="541"/>
                        </a:lnTo>
                        <a:lnTo>
                          <a:pt x="0" y="541"/>
                        </a:lnTo>
                        <a:lnTo>
                          <a:pt x="0" y="241"/>
                        </a:lnTo>
                        <a:lnTo>
                          <a:pt x="131" y="241"/>
                        </a:lnTo>
                        <a:lnTo>
                          <a:pt x="131" y="128"/>
                        </a:lnTo>
                        <a:lnTo>
                          <a:pt x="259" y="0"/>
                        </a:lnTo>
                        <a:lnTo>
                          <a:pt x="387" y="128"/>
                        </a:lnTo>
                        <a:lnTo>
                          <a:pt x="387" y="241"/>
                        </a:lnTo>
                        <a:lnTo>
                          <a:pt x="518" y="241"/>
                        </a:lnTo>
                        <a:close/>
                        <a:moveTo>
                          <a:pt x="216" y="477"/>
                        </a:moveTo>
                        <a:lnTo>
                          <a:pt x="240" y="477"/>
                        </a:lnTo>
                        <a:lnTo>
                          <a:pt x="240" y="384"/>
                        </a:lnTo>
                        <a:lnTo>
                          <a:pt x="216" y="384"/>
                        </a:lnTo>
                        <a:lnTo>
                          <a:pt x="216"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31" name="Freeform 6">
                    <a:extLst>
                      <a:ext uri="{FF2B5EF4-FFF2-40B4-BE49-F238E27FC236}">
                        <a16:creationId xmlns:a16="http://schemas.microsoft.com/office/drawing/2014/main" id="{C994010A-B03D-416F-A6D3-AE02C56EBBC4}"/>
                      </a:ext>
                    </a:extLst>
                  </p:cNvPr>
                  <p:cNvSpPr>
                    <a:spLocks noEditPoints="1"/>
                  </p:cNvSpPr>
                  <p:nvPr/>
                </p:nvSpPr>
                <p:spPr bwMode="auto">
                  <a:xfrm>
                    <a:off x="680" y="1020"/>
                    <a:ext cx="690" cy="644"/>
                  </a:xfrm>
                  <a:custGeom>
                    <a:avLst/>
                    <a:gdLst>
                      <a:gd name="T0" fmla="*/ 143 w 453"/>
                      <a:gd name="T1" fmla="*/ 331 h 423"/>
                      <a:gd name="T2" fmla="*/ 101 w 453"/>
                      <a:gd name="T3" fmla="*/ 341 h 423"/>
                      <a:gd name="T4" fmla="*/ 91 w 453"/>
                      <a:gd name="T5" fmla="*/ 265 h 423"/>
                      <a:gd name="T6" fmla="*/ 133 w 453"/>
                      <a:gd name="T7" fmla="*/ 255 h 423"/>
                      <a:gd name="T8" fmla="*/ 239 w 453"/>
                      <a:gd name="T9" fmla="*/ 123 h 423"/>
                      <a:gd name="T10" fmla="*/ 204 w 453"/>
                      <a:gd name="T11" fmla="*/ 133 h 423"/>
                      <a:gd name="T12" fmla="*/ 214 w 453"/>
                      <a:gd name="T13" fmla="*/ 198 h 423"/>
                      <a:gd name="T14" fmla="*/ 249 w 453"/>
                      <a:gd name="T15" fmla="*/ 188 h 423"/>
                      <a:gd name="T16" fmla="*/ 239 w 453"/>
                      <a:gd name="T17" fmla="*/ 123 h 423"/>
                      <a:gd name="T18" fmla="*/ 424 w 453"/>
                      <a:gd name="T19" fmla="*/ 404 h 423"/>
                      <a:gd name="T20" fmla="*/ 453 w 453"/>
                      <a:gd name="T21" fmla="*/ 422 h 423"/>
                      <a:gd name="T22" fmla="*/ 0 w 453"/>
                      <a:gd name="T23" fmla="*/ 423 h 423"/>
                      <a:gd name="T24" fmla="*/ 9 w 453"/>
                      <a:gd name="T25" fmla="*/ 404 h 423"/>
                      <a:gd name="T26" fmla="*/ 29 w 453"/>
                      <a:gd name="T27" fmla="*/ 207 h 423"/>
                      <a:gd name="T28" fmla="*/ 0 w 453"/>
                      <a:gd name="T29" fmla="*/ 197 h 423"/>
                      <a:gd name="T30" fmla="*/ 0 w 453"/>
                      <a:gd name="T31" fmla="*/ 197 h 423"/>
                      <a:gd name="T32" fmla="*/ 37 w 453"/>
                      <a:gd name="T33" fmla="*/ 54 h 423"/>
                      <a:gd name="T34" fmla="*/ 179 w 453"/>
                      <a:gd name="T35" fmla="*/ 44 h 423"/>
                      <a:gd name="T36" fmla="*/ 235 w 453"/>
                      <a:gd name="T37" fmla="*/ 4 h 423"/>
                      <a:gd name="T38" fmla="*/ 402 w 453"/>
                      <a:gd name="T39" fmla="*/ 44 h 423"/>
                      <a:gd name="T40" fmla="*/ 419 w 453"/>
                      <a:gd name="T41" fmla="*/ 57 h 423"/>
                      <a:gd name="T42" fmla="*/ 453 w 453"/>
                      <a:gd name="T43" fmla="*/ 148 h 423"/>
                      <a:gd name="T44" fmla="*/ 453 w 453"/>
                      <a:gd name="T45" fmla="*/ 197 h 423"/>
                      <a:gd name="T46" fmla="*/ 443 w 453"/>
                      <a:gd name="T47" fmla="*/ 207 h 423"/>
                      <a:gd name="T48" fmla="*/ 215 w 453"/>
                      <a:gd name="T49" fmla="*/ 301 h 423"/>
                      <a:gd name="T50" fmla="*/ 199 w 453"/>
                      <a:gd name="T51" fmla="*/ 362 h 423"/>
                      <a:gd name="T52" fmla="*/ 215 w 453"/>
                      <a:gd name="T53" fmla="*/ 301 h 423"/>
                      <a:gd name="T54" fmla="*/ 311 w 453"/>
                      <a:gd name="T55" fmla="*/ 207 h 423"/>
                      <a:gd name="T56" fmla="*/ 227 w 453"/>
                      <a:gd name="T57" fmla="*/ 49 h 423"/>
                      <a:gd name="T58" fmla="*/ 143 w 453"/>
                      <a:gd name="T59" fmla="*/ 207 h 423"/>
                      <a:gd name="T60" fmla="*/ 57 w 453"/>
                      <a:gd name="T61" fmla="*/ 404 h 423"/>
                      <a:gd name="T62" fmla="*/ 177 w 453"/>
                      <a:gd name="T63" fmla="*/ 255 h 423"/>
                      <a:gd name="T64" fmla="*/ 277 w 453"/>
                      <a:gd name="T65" fmla="*/ 404 h 423"/>
                      <a:gd name="T66" fmla="*/ 397 w 453"/>
                      <a:gd name="T67" fmla="*/ 207 h 423"/>
                      <a:gd name="T68" fmla="*/ 321 w 453"/>
                      <a:gd name="T69" fmla="*/ 341 h 423"/>
                      <a:gd name="T70" fmla="*/ 363 w 453"/>
                      <a:gd name="T71" fmla="*/ 331 h 423"/>
                      <a:gd name="T72" fmla="*/ 353 w 453"/>
                      <a:gd name="T73" fmla="*/ 255 h 423"/>
                      <a:gd name="T74" fmla="*/ 311 w 453"/>
                      <a:gd name="T75" fmla="*/ 26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3" h="423">
                        <a:moveTo>
                          <a:pt x="143" y="265"/>
                        </a:moveTo>
                        <a:cubicBezTo>
                          <a:pt x="143" y="331"/>
                          <a:pt x="143" y="331"/>
                          <a:pt x="143" y="331"/>
                        </a:cubicBezTo>
                        <a:cubicBezTo>
                          <a:pt x="143" y="336"/>
                          <a:pt x="138" y="341"/>
                          <a:pt x="133" y="341"/>
                        </a:cubicBezTo>
                        <a:cubicBezTo>
                          <a:pt x="101" y="341"/>
                          <a:pt x="101" y="341"/>
                          <a:pt x="101" y="341"/>
                        </a:cubicBezTo>
                        <a:cubicBezTo>
                          <a:pt x="95" y="341"/>
                          <a:pt x="91" y="336"/>
                          <a:pt x="91" y="331"/>
                        </a:cubicBezTo>
                        <a:cubicBezTo>
                          <a:pt x="91" y="265"/>
                          <a:pt x="91" y="265"/>
                          <a:pt x="91" y="265"/>
                        </a:cubicBezTo>
                        <a:cubicBezTo>
                          <a:pt x="91" y="259"/>
                          <a:pt x="95" y="255"/>
                          <a:pt x="101" y="255"/>
                        </a:cubicBezTo>
                        <a:cubicBezTo>
                          <a:pt x="133" y="255"/>
                          <a:pt x="133" y="255"/>
                          <a:pt x="133" y="255"/>
                        </a:cubicBezTo>
                        <a:cubicBezTo>
                          <a:pt x="138" y="255"/>
                          <a:pt x="143" y="259"/>
                          <a:pt x="143" y="265"/>
                        </a:cubicBezTo>
                        <a:close/>
                        <a:moveTo>
                          <a:pt x="239" y="123"/>
                        </a:moveTo>
                        <a:cubicBezTo>
                          <a:pt x="214" y="123"/>
                          <a:pt x="214" y="123"/>
                          <a:pt x="214" y="123"/>
                        </a:cubicBezTo>
                        <a:cubicBezTo>
                          <a:pt x="209" y="123"/>
                          <a:pt x="204" y="128"/>
                          <a:pt x="204" y="133"/>
                        </a:cubicBezTo>
                        <a:cubicBezTo>
                          <a:pt x="204" y="188"/>
                          <a:pt x="204" y="188"/>
                          <a:pt x="204" y="188"/>
                        </a:cubicBezTo>
                        <a:cubicBezTo>
                          <a:pt x="204" y="193"/>
                          <a:pt x="209" y="198"/>
                          <a:pt x="214" y="198"/>
                        </a:cubicBezTo>
                        <a:cubicBezTo>
                          <a:pt x="239" y="198"/>
                          <a:pt x="239" y="198"/>
                          <a:pt x="239" y="198"/>
                        </a:cubicBezTo>
                        <a:cubicBezTo>
                          <a:pt x="245" y="198"/>
                          <a:pt x="249" y="193"/>
                          <a:pt x="249" y="188"/>
                        </a:cubicBezTo>
                        <a:cubicBezTo>
                          <a:pt x="249" y="133"/>
                          <a:pt x="249" y="133"/>
                          <a:pt x="249" y="133"/>
                        </a:cubicBezTo>
                        <a:cubicBezTo>
                          <a:pt x="249" y="128"/>
                          <a:pt x="245" y="123"/>
                          <a:pt x="239" y="123"/>
                        </a:cubicBezTo>
                        <a:close/>
                        <a:moveTo>
                          <a:pt x="424" y="207"/>
                        </a:moveTo>
                        <a:cubicBezTo>
                          <a:pt x="424" y="404"/>
                          <a:pt x="424" y="404"/>
                          <a:pt x="424" y="404"/>
                        </a:cubicBezTo>
                        <a:cubicBezTo>
                          <a:pt x="444" y="404"/>
                          <a:pt x="444" y="404"/>
                          <a:pt x="444" y="404"/>
                        </a:cubicBezTo>
                        <a:cubicBezTo>
                          <a:pt x="453" y="422"/>
                          <a:pt x="453" y="422"/>
                          <a:pt x="453" y="422"/>
                        </a:cubicBezTo>
                        <a:cubicBezTo>
                          <a:pt x="453" y="423"/>
                          <a:pt x="453" y="423"/>
                          <a:pt x="453" y="423"/>
                        </a:cubicBezTo>
                        <a:cubicBezTo>
                          <a:pt x="0" y="423"/>
                          <a:pt x="0" y="423"/>
                          <a:pt x="0" y="423"/>
                        </a:cubicBezTo>
                        <a:cubicBezTo>
                          <a:pt x="0" y="423"/>
                          <a:pt x="0" y="423"/>
                          <a:pt x="0" y="423"/>
                        </a:cubicBezTo>
                        <a:cubicBezTo>
                          <a:pt x="9" y="404"/>
                          <a:pt x="9" y="404"/>
                          <a:pt x="9" y="404"/>
                        </a:cubicBezTo>
                        <a:cubicBezTo>
                          <a:pt x="29" y="404"/>
                          <a:pt x="29" y="404"/>
                          <a:pt x="29" y="404"/>
                        </a:cubicBezTo>
                        <a:cubicBezTo>
                          <a:pt x="29" y="207"/>
                          <a:pt x="29" y="207"/>
                          <a:pt x="29" y="207"/>
                        </a:cubicBezTo>
                        <a:cubicBezTo>
                          <a:pt x="10" y="207"/>
                          <a:pt x="10" y="207"/>
                          <a:pt x="10" y="207"/>
                        </a:cubicBezTo>
                        <a:cubicBezTo>
                          <a:pt x="5" y="207"/>
                          <a:pt x="0" y="203"/>
                          <a:pt x="0" y="197"/>
                        </a:cubicBezTo>
                        <a:cubicBezTo>
                          <a:pt x="0" y="197"/>
                          <a:pt x="0" y="197"/>
                          <a:pt x="0" y="197"/>
                        </a:cubicBezTo>
                        <a:cubicBezTo>
                          <a:pt x="0" y="197"/>
                          <a:pt x="0" y="197"/>
                          <a:pt x="0" y="197"/>
                        </a:cubicBezTo>
                        <a:cubicBezTo>
                          <a:pt x="0" y="150"/>
                          <a:pt x="0" y="150"/>
                          <a:pt x="0" y="150"/>
                        </a:cubicBezTo>
                        <a:cubicBezTo>
                          <a:pt x="37" y="54"/>
                          <a:pt x="37" y="54"/>
                          <a:pt x="37" y="54"/>
                        </a:cubicBezTo>
                        <a:cubicBezTo>
                          <a:pt x="40" y="48"/>
                          <a:pt x="44" y="44"/>
                          <a:pt x="52" y="44"/>
                        </a:cubicBezTo>
                        <a:cubicBezTo>
                          <a:pt x="179" y="44"/>
                          <a:pt x="179" y="44"/>
                          <a:pt x="179" y="44"/>
                        </a:cubicBezTo>
                        <a:cubicBezTo>
                          <a:pt x="219" y="4"/>
                          <a:pt x="219" y="4"/>
                          <a:pt x="219" y="4"/>
                        </a:cubicBezTo>
                        <a:cubicBezTo>
                          <a:pt x="223" y="0"/>
                          <a:pt x="230" y="0"/>
                          <a:pt x="235" y="4"/>
                        </a:cubicBezTo>
                        <a:cubicBezTo>
                          <a:pt x="275" y="44"/>
                          <a:pt x="275" y="44"/>
                          <a:pt x="275" y="44"/>
                        </a:cubicBezTo>
                        <a:cubicBezTo>
                          <a:pt x="402" y="44"/>
                          <a:pt x="402" y="44"/>
                          <a:pt x="402" y="44"/>
                        </a:cubicBezTo>
                        <a:cubicBezTo>
                          <a:pt x="410" y="44"/>
                          <a:pt x="415" y="48"/>
                          <a:pt x="418" y="54"/>
                        </a:cubicBezTo>
                        <a:cubicBezTo>
                          <a:pt x="419" y="57"/>
                          <a:pt x="419" y="57"/>
                          <a:pt x="419" y="57"/>
                        </a:cubicBezTo>
                        <a:cubicBezTo>
                          <a:pt x="419" y="57"/>
                          <a:pt x="419" y="57"/>
                          <a:pt x="419" y="57"/>
                        </a:cubicBezTo>
                        <a:cubicBezTo>
                          <a:pt x="453" y="148"/>
                          <a:pt x="453" y="148"/>
                          <a:pt x="453" y="148"/>
                        </a:cubicBezTo>
                        <a:cubicBezTo>
                          <a:pt x="453" y="197"/>
                          <a:pt x="453" y="197"/>
                          <a:pt x="453" y="197"/>
                        </a:cubicBezTo>
                        <a:cubicBezTo>
                          <a:pt x="453" y="197"/>
                          <a:pt x="453" y="197"/>
                          <a:pt x="453" y="197"/>
                        </a:cubicBezTo>
                        <a:cubicBezTo>
                          <a:pt x="453" y="197"/>
                          <a:pt x="453" y="197"/>
                          <a:pt x="453" y="197"/>
                        </a:cubicBezTo>
                        <a:cubicBezTo>
                          <a:pt x="453" y="203"/>
                          <a:pt x="449" y="207"/>
                          <a:pt x="443" y="207"/>
                        </a:cubicBezTo>
                        <a:lnTo>
                          <a:pt x="424" y="207"/>
                        </a:lnTo>
                        <a:close/>
                        <a:moveTo>
                          <a:pt x="215" y="301"/>
                        </a:moveTo>
                        <a:cubicBezTo>
                          <a:pt x="199" y="301"/>
                          <a:pt x="199" y="301"/>
                          <a:pt x="199" y="301"/>
                        </a:cubicBezTo>
                        <a:cubicBezTo>
                          <a:pt x="199" y="362"/>
                          <a:pt x="199" y="362"/>
                          <a:pt x="199" y="362"/>
                        </a:cubicBezTo>
                        <a:cubicBezTo>
                          <a:pt x="215" y="362"/>
                          <a:pt x="215" y="362"/>
                          <a:pt x="215" y="362"/>
                        </a:cubicBezTo>
                        <a:lnTo>
                          <a:pt x="215" y="301"/>
                        </a:lnTo>
                        <a:close/>
                        <a:moveTo>
                          <a:pt x="397" y="207"/>
                        </a:moveTo>
                        <a:cubicBezTo>
                          <a:pt x="311" y="207"/>
                          <a:pt x="311" y="207"/>
                          <a:pt x="311" y="207"/>
                        </a:cubicBezTo>
                        <a:cubicBezTo>
                          <a:pt x="311" y="133"/>
                          <a:pt x="311" y="133"/>
                          <a:pt x="311" y="133"/>
                        </a:cubicBezTo>
                        <a:cubicBezTo>
                          <a:pt x="227" y="49"/>
                          <a:pt x="227" y="49"/>
                          <a:pt x="227" y="49"/>
                        </a:cubicBezTo>
                        <a:cubicBezTo>
                          <a:pt x="143" y="133"/>
                          <a:pt x="143" y="133"/>
                          <a:pt x="143" y="133"/>
                        </a:cubicBezTo>
                        <a:cubicBezTo>
                          <a:pt x="143" y="207"/>
                          <a:pt x="143" y="207"/>
                          <a:pt x="143" y="207"/>
                        </a:cubicBezTo>
                        <a:cubicBezTo>
                          <a:pt x="57" y="207"/>
                          <a:pt x="57" y="207"/>
                          <a:pt x="57" y="207"/>
                        </a:cubicBezTo>
                        <a:cubicBezTo>
                          <a:pt x="57" y="404"/>
                          <a:pt x="57" y="404"/>
                          <a:pt x="57" y="404"/>
                        </a:cubicBezTo>
                        <a:cubicBezTo>
                          <a:pt x="177" y="404"/>
                          <a:pt x="177" y="404"/>
                          <a:pt x="177" y="404"/>
                        </a:cubicBezTo>
                        <a:cubicBezTo>
                          <a:pt x="177" y="255"/>
                          <a:pt x="177" y="255"/>
                          <a:pt x="177" y="255"/>
                        </a:cubicBezTo>
                        <a:cubicBezTo>
                          <a:pt x="277" y="255"/>
                          <a:pt x="277" y="255"/>
                          <a:pt x="277" y="255"/>
                        </a:cubicBezTo>
                        <a:cubicBezTo>
                          <a:pt x="277" y="404"/>
                          <a:pt x="277" y="404"/>
                          <a:pt x="277" y="404"/>
                        </a:cubicBezTo>
                        <a:cubicBezTo>
                          <a:pt x="397" y="404"/>
                          <a:pt x="397" y="404"/>
                          <a:pt x="397" y="404"/>
                        </a:cubicBezTo>
                        <a:lnTo>
                          <a:pt x="397" y="207"/>
                        </a:lnTo>
                        <a:close/>
                        <a:moveTo>
                          <a:pt x="311" y="331"/>
                        </a:moveTo>
                        <a:cubicBezTo>
                          <a:pt x="311" y="336"/>
                          <a:pt x="315" y="341"/>
                          <a:pt x="321" y="341"/>
                        </a:cubicBezTo>
                        <a:cubicBezTo>
                          <a:pt x="353" y="341"/>
                          <a:pt x="353" y="341"/>
                          <a:pt x="353" y="341"/>
                        </a:cubicBezTo>
                        <a:cubicBezTo>
                          <a:pt x="358" y="341"/>
                          <a:pt x="363" y="336"/>
                          <a:pt x="363" y="331"/>
                        </a:cubicBezTo>
                        <a:cubicBezTo>
                          <a:pt x="363" y="265"/>
                          <a:pt x="363" y="265"/>
                          <a:pt x="363" y="265"/>
                        </a:cubicBezTo>
                        <a:cubicBezTo>
                          <a:pt x="363" y="259"/>
                          <a:pt x="358" y="255"/>
                          <a:pt x="353" y="255"/>
                        </a:cubicBezTo>
                        <a:cubicBezTo>
                          <a:pt x="321" y="255"/>
                          <a:pt x="321" y="255"/>
                          <a:pt x="321" y="255"/>
                        </a:cubicBezTo>
                        <a:cubicBezTo>
                          <a:pt x="315" y="255"/>
                          <a:pt x="311" y="259"/>
                          <a:pt x="311" y="265"/>
                        </a:cubicBezTo>
                        <a:lnTo>
                          <a:pt x="311" y="331"/>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224" name="中年｜女性">
                  <a:extLst>
                    <a:ext uri="{FF2B5EF4-FFF2-40B4-BE49-F238E27FC236}">
                      <a16:creationId xmlns:a16="http://schemas.microsoft.com/office/drawing/2014/main" id="{2FEC8FF8-0231-4733-9C3E-F6984335F1F8}"/>
                    </a:ext>
                  </a:extLst>
                </p:cNvPr>
                <p:cNvGrpSpPr>
                  <a:grpSpLocks noChangeAspect="1"/>
                </p:cNvGrpSpPr>
                <p:nvPr/>
              </p:nvGrpSpPr>
              <p:grpSpPr bwMode="auto">
                <a:xfrm>
                  <a:off x="4659143" y="5116109"/>
                  <a:ext cx="324000" cy="390181"/>
                  <a:chOff x="5442" y="985"/>
                  <a:chExt cx="563" cy="678"/>
                </a:xfrm>
              </p:grpSpPr>
              <p:sp>
                <p:nvSpPr>
                  <p:cNvPr id="228" name="Freeform 28">
                    <a:extLst>
                      <a:ext uri="{FF2B5EF4-FFF2-40B4-BE49-F238E27FC236}">
                        <a16:creationId xmlns:a16="http://schemas.microsoft.com/office/drawing/2014/main" id="{AA38B25B-83A9-4668-BA95-A1C5A66EF7D0}"/>
                      </a:ext>
                    </a:extLst>
                  </p:cNvPr>
                  <p:cNvSpPr>
                    <a:spLocks noEditPoints="1"/>
                  </p:cNvSpPr>
                  <p:nvPr/>
                </p:nvSpPr>
                <p:spPr bwMode="auto">
                  <a:xfrm>
                    <a:off x="5466" y="1051"/>
                    <a:ext cx="516" cy="587"/>
                  </a:xfrm>
                  <a:custGeom>
                    <a:avLst/>
                    <a:gdLst>
                      <a:gd name="T0" fmla="*/ 339 w 339"/>
                      <a:gd name="T1" fmla="*/ 260 h 386"/>
                      <a:gd name="T2" fmla="*/ 339 w 339"/>
                      <a:gd name="T3" fmla="*/ 386 h 386"/>
                      <a:gd name="T4" fmla="*/ 283 w 339"/>
                      <a:gd name="T5" fmla="*/ 386 h 386"/>
                      <a:gd name="T6" fmla="*/ 283 w 339"/>
                      <a:gd name="T7" fmla="*/ 246 h 386"/>
                      <a:gd name="T8" fmla="*/ 301 w 339"/>
                      <a:gd name="T9" fmla="*/ 181 h 386"/>
                      <a:gd name="T10" fmla="*/ 339 w 339"/>
                      <a:gd name="T11" fmla="*/ 260 h 386"/>
                      <a:gd name="T12" fmla="*/ 56 w 339"/>
                      <a:gd name="T13" fmla="*/ 246 h 386"/>
                      <a:gd name="T14" fmla="*/ 38 w 339"/>
                      <a:gd name="T15" fmla="*/ 181 h 386"/>
                      <a:gd name="T16" fmla="*/ 0 w 339"/>
                      <a:gd name="T17" fmla="*/ 260 h 386"/>
                      <a:gd name="T18" fmla="*/ 0 w 339"/>
                      <a:gd name="T19" fmla="*/ 386 h 386"/>
                      <a:gd name="T20" fmla="*/ 56 w 339"/>
                      <a:gd name="T21" fmla="*/ 386 h 386"/>
                      <a:gd name="T22" fmla="*/ 56 w 339"/>
                      <a:gd name="T23" fmla="*/ 246 h 386"/>
                      <a:gd name="T24" fmla="*/ 223 w 339"/>
                      <a:gd name="T25" fmla="*/ 83 h 386"/>
                      <a:gd name="T26" fmla="*/ 223 w 339"/>
                      <a:gd name="T27" fmla="*/ 0 h 386"/>
                      <a:gd name="T28" fmla="*/ 116 w 339"/>
                      <a:gd name="T29" fmla="*/ 23 h 386"/>
                      <a:gd name="T30" fmla="*/ 116 w 339"/>
                      <a:gd name="T31" fmla="*/ 83 h 386"/>
                      <a:gd name="T32" fmla="*/ 142 w 339"/>
                      <a:gd name="T33" fmla="*/ 128 h 386"/>
                      <a:gd name="T34" fmla="*/ 142 w 339"/>
                      <a:gd name="T35" fmla="*/ 157 h 386"/>
                      <a:gd name="T36" fmla="*/ 119 w 339"/>
                      <a:gd name="T37" fmla="*/ 162 h 386"/>
                      <a:gd name="T38" fmla="*/ 220 w 339"/>
                      <a:gd name="T39" fmla="*/ 162 h 386"/>
                      <a:gd name="T40" fmla="*/ 197 w 339"/>
                      <a:gd name="T41" fmla="*/ 157 h 386"/>
                      <a:gd name="T42" fmla="*/ 197 w 339"/>
                      <a:gd name="T43" fmla="*/ 128 h 386"/>
                      <a:gd name="T44" fmla="*/ 223 w 339"/>
                      <a:gd name="T45" fmla="*/ 8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9" h="386">
                        <a:moveTo>
                          <a:pt x="339" y="260"/>
                        </a:moveTo>
                        <a:cubicBezTo>
                          <a:pt x="339" y="386"/>
                          <a:pt x="339" y="386"/>
                          <a:pt x="339" y="386"/>
                        </a:cubicBezTo>
                        <a:cubicBezTo>
                          <a:pt x="283" y="386"/>
                          <a:pt x="283" y="386"/>
                          <a:pt x="283" y="386"/>
                        </a:cubicBezTo>
                        <a:cubicBezTo>
                          <a:pt x="283" y="339"/>
                          <a:pt x="283" y="263"/>
                          <a:pt x="283" y="246"/>
                        </a:cubicBezTo>
                        <a:cubicBezTo>
                          <a:pt x="283" y="217"/>
                          <a:pt x="287" y="196"/>
                          <a:pt x="301" y="181"/>
                        </a:cubicBezTo>
                        <a:cubicBezTo>
                          <a:pt x="328" y="194"/>
                          <a:pt x="339" y="218"/>
                          <a:pt x="339" y="260"/>
                        </a:cubicBezTo>
                        <a:close/>
                        <a:moveTo>
                          <a:pt x="56" y="246"/>
                        </a:moveTo>
                        <a:cubicBezTo>
                          <a:pt x="56" y="217"/>
                          <a:pt x="52" y="196"/>
                          <a:pt x="38" y="181"/>
                        </a:cubicBezTo>
                        <a:cubicBezTo>
                          <a:pt x="11" y="194"/>
                          <a:pt x="0" y="218"/>
                          <a:pt x="0" y="260"/>
                        </a:cubicBezTo>
                        <a:cubicBezTo>
                          <a:pt x="0" y="386"/>
                          <a:pt x="0" y="386"/>
                          <a:pt x="0" y="386"/>
                        </a:cubicBezTo>
                        <a:cubicBezTo>
                          <a:pt x="56" y="386"/>
                          <a:pt x="56" y="386"/>
                          <a:pt x="56" y="386"/>
                        </a:cubicBezTo>
                        <a:cubicBezTo>
                          <a:pt x="56" y="339"/>
                          <a:pt x="56" y="263"/>
                          <a:pt x="56" y="246"/>
                        </a:cubicBezTo>
                        <a:close/>
                        <a:moveTo>
                          <a:pt x="223" y="83"/>
                        </a:moveTo>
                        <a:cubicBezTo>
                          <a:pt x="223" y="0"/>
                          <a:pt x="223" y="0"/>
                          <a:pt x="223" y="0"/>
                        </a:cubicBezTo>
                        <a:cubicBezTo>
                          <a:pt x="116" y="23"/>
                          <a:pt x="116" y="23"/>
                          <a:pt x="116" y="23"/>
                        </a:cubicBezTo>
                        <a:cubicBezTo>
                          <a:pt x="116" y="83"/>
                          <a:pt x="116" y="83"/>
                          <a:pt x="116" y="83"/>
                        </a:cubicBezTo>
                        <a:cubicBezTo>
                          <a:pt x="116" y="106"/>
                          <a:pt x="126" y="121"/>
                          <a:pt x="142" y="128"/>
                        </a:cubicBezTo>
                        <a:cubicBezTo>
                          <a:pt x="142" y="157"/>
                          <a:pt x="142" y="157"/>
                          <a:pt x="142" y="157"/>
                        </a:cubicBezTo>
                        <a:cubicBezTo>
                          <a:pt x="119" y="162"/>
                          <a:pt x="119" y="162"/>
                          <a:pt x="119" y="162"/>
                        </a:cubicBezTo>
                        <a:cubicBezTo>
                          <a:pt x="150" y="195"/>
                          <a:pt x="189" y="195"/>
                          <a:pt x="220" y="162"/>
                        </a:cubicBezTo>
                        <a:cubicBezTo>
                          <a:pt x="197" y="157"/>
                          <a:pt x="197" y="157"/>
                          <a:pt x="197" y="157"/>
                        </a:cubicBezTo>
                        <a:cubicBezTo>
                          <a:pt x="197" y="128"/>
                          <a:pt x="197" y="128"/>
                          <a:pt x="197" y="128"/>
                        </a:cubicBezTo>
                        <a:cubicBezTo>
                          <a:pt x="213" y="121"/>
                          <a:pt x="223" y="106"/>
                          <a:pt x="223"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29" name="Freeform 29">
                    <a:extLst>
                      <a:ext uri="{FF2B5EF4-FFF2-40B4-BE49-F238E27FC236}">
                        <a16:creationId xmlns:a16="http://schemas.microsoft.com/office/drawing/2014/main" id="{906A4D88-5A83-4969-B954-D71E368C1BED}"/>
                      </a:ext>
                    </a:extLst>
                  </p:cNvPr>
                  <p:cNvSpPr>
                    <a:spLocks noEditPoints="1"/>
                  </p:cNvSpPr>
                  <p:nvPr/>
                </p:nvSpPr>
                <p:spPr bwMode="auto">
                  <a:xfrm>
                    <a:off x="5442" y="985"/>
                    <a:ext cx="563" cy="678"/>
                  </a:xfrm>
                  <a:custGeom>
                    <a:avLst/>
                    <a:gdLst>
                      <a:gd name="T0" fmla="*/ 355 w 370"/>
                      <a:gd name="T1" fmla="*/ 445 h 445"/>
                      <a:gd name="T2" fmla="*/ 16 w 370"/>
                      <a:gd name="T3" fmla="*/ 445 h 445"/>
                      <a:gd name="T4" fmla="*/ 0 w 370"/>
                      <a:gd name="T5" fmla="*/ 429 h 445"/>
                      <a:gd name="T6" fmla="*/ 0 w 370"/>
                      <a:gd name="T7" fmla="*/ 303 h 445"/>
                      <a:gd name="T8" fmla="*/ 72 w 370"/>
                      <a:gd name="T9" fmla="*/ 202 h 445"/>
                      <a:gd name="T10" fmla="*/ 137 w 370"/>
                      <a:gd name="T11" fmla="*/ 188 h 445"/>
                      <a:gd name="T12" fmla="*/ 137 w 370"/>
                      <a:gd name="T13" fmla="*/ 175 h 445"/>
                      <a:gd name="T14" fmla="*/ 122 w 370"/>
                      <a:gd name="T15" fmla="*/ 171 h 445"/>
                      <a:gd name="T16" fmla="*/ 100 w 370"/>
                      <a:gd name="T17" fmla="*/ 142 h 445"/>
                      <a:gd name="T18" fmla="*/ 100 w 370"/>
                      <a:gd name="T19" fmla="*/ 85 h 445"/>
                      <a:gd name="T20" fmla="*/ 185 w 370"/>
                      <a:gd name="T21" fmla="*/ 0 h 445"/>
                      <a:gd name="T22" fmla="*/ 270 w 370"/>
                      <a:gd name="T23" fmla="*/ 85 h 445"/>
                      <a:gd name="T24" fmla="*/ 270 w 370"/>
                      <a:gd name="T25" fmla="*/ 141 h 445"/>
                      <a:gd name="T26" fmla="*/ 249 w 370"/>
                      <a:gd name="T27" fmla="*/ 171 h 445"/>
                      <a:gd name="T28" fmla="*/ 233 w 370"/>
                      <a:gd name="T29" fmla="*/ 175 h 445"/>
                      <a:gd name="T30" fmla="*/ 233 w 370"/>
                      <a:gd name="T31" fmla="*/ 188 h 445"/>
                      <a:gd name="T32" fmla="*/ 299 w 370"/>
                      <a:gd name="T33" fmla="*/ 202 h 445"/>
                      <a:gd name="T34" fmla="*/ 370 w 370"/>
                      <a:gd name="T35" fmla="*/ 303 h 445"/>
                      <a:gd name="T36" fmla="*/ 370 w 370"/>
                      <a:gd name="T37" fmla="*/ 429 h 445"/>
                      <a:gd name="T38" fmla="*/ 355 w 370"/>
                      <a:gd name="T39" fmla="*/ 445 h 445"/>
                      <a:gd name="T40" fmla="*/ 317 w 370"/>
                      <a:gd name="T41" fmla="*/ 224 h 445"/>
                      <a:gd name="T42" fmla="*/ 299 w 370"/>
                      <a:gd name="T43" fmla="*/ 289 h 445"/>
                      <a:gd name="T44" fmla="*/ 299 w 370"/>
                      <a:gd name="T45" fmla="*/ 429 h 445"/>
                      <a:gd name="T46" fmla="*/ 355 w 370"/>
                      <a:gd name="T47" fmla="*/ 429 h 445"/>
                      <a:gd name="T48" fmla="*/ 355 w 370"/>
                      <a:gd name="T49" fmla="*/ 303 h 445"/>
                      <a:gd name="T50" fmla="*/ 317 w 370"/>
                      <a:gd name="T51" fmla="*/ 224 h 445"/>
                      <a:gd name="T52" fmla="*/ 72 w 370"/>
                      <a:gd name="T53" fmla="*/ 289 h 445"/>
                      <a:gd name="T54" fmla="*/ 54 w 370"/>
                      <a:gd name="T55" fmla="*/ 224 h 445"/>
                      <a:gd name="T56" fmla="*/ 16 w 370"/>
                      <a:gd name="T57" fmla="*/ 303 h 445"/>
                      <a:gd name="T58" fmla="*/ 16 w 370"/>
                      <a:gd name="T59" fmla="*/ 429 h 445"/>
                      <a:gd name="T60" fmla="*/ 72 w 370"/>
                      <a:gd name="T61" fmla="*/ 429 h 445"/>
                      <a:gd name="T62" fmla="*/ 72 w 370"/>
                      <a:gd name="T63" fmla="*/ 289 h 445"/>
                      <a:gd name="T64" fmla="*/ 239 w 370"/>
                      <a:gd name="T65" fmla="*/ 126 h 445"/>
                      <a:gd name="T66" fmla="*/ 239 w 370"/>
                      <a:gd name="T67" fmla="*/ 43 h 445"/>
                      <a:gd name="T68" fmla="*/ 132 w 370"/>
                      <a:gd name="T69" fmla="*/ 66 h 445"/>
                      <a:gd name="T70" fmla="*/ 132 w 370"/>
                      <a:gd name="T71" fmla="*/ 126 h 445"/>
                      <a:gd name="T72" fmla="*/ 158 w 370"/>
                      <a:gd name="T73" fmla="*/ 171 h 445"/>
                      <a:gd name="T74" fmla="*/ 158 w 370"/>
                      <a:gd name="T75" fmla="*/ 200 h 445"/>
                      <a:gd name="T76" fmla="*/ 135 w 370"/>
                      <a:gd name="T77" fmla="*/ 205 h 445"/>
                      <a:gd name="T78" fmla="*/ 236 w 370"/>
                      <a:gd name="T79" fmla="*/ 205 h 445"/>
                      <a:gd name="T80" fmla="*/ 213 w 370"/>
                      <a:gd name="T81" fmla="*/ 200 h 445"/>
                      <a:gd name="T82" fmla="*/ 213 w 370"/>
                      <a:gd name="T83" fmla="*/ 171 h 445"/>
                      <a:gd name="T84" fmla="*/ 239 w 370"/>
                      <a:gd name="T85" fmla="*/ 126 h 445"/>
                      <a:gd name="T86" fmla="*/ 218 w 370"/>
                      <a:gd name="T87" fmla="*/ 156 h 445"/>
                      <a:gd name="T88" fmla="*/ 224 w 370"/>
                      <a:gd name="T89" fmla="*/ 148 h 445"/>
                      <a:gd name="T90" fmla="*/ 222 w 370"/>
                      <a:gd name="T91" fmla="*/ 129 h 445"/>
                      <a:gd name="T92" fmla="*/ 214 w 370"/>
                      <a:gd name="T93" fmla="*/ 123 h 445"/>
                      <a:gd name="T94" fmla="*/ 208 w 370"/>
                      <a:gd name="T95" fmla="*/ 131 h 445"/>
                      <a:gd name="T96" fmla="*/ 210 w 370"/>
                      <a:gd name="T97" fmla="*/ 150 h 445"/>
                      <a:gd name="T98" fmla="*/ 217 w 370"/>
                      <a:gd name="T99" fmla="*/ 156 h 445"/>
                      <a:gd name="T100" fmla="*/ 218 w 370"/>
                      <a:gd name="T101" fmla="*/ 1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0" h="445">
                        <a:moveTo>
                          <a:pt x="355" y="445"/>
                        </a:moveTo>
                        <a:cubicBezTo>
                          <a:pt x="16" y="445"/>
                          <a:pt x="16" y="445"/>
                          <a:pt x="16" y="445"/>
                        </a:cubicBezTo>
                        <a:cubicBezTo>
                          <a:pt x="7" y="445"/>
                          <a:pt x="0" y="437"/>
                          <a:pt x="0" y="429"/>
                        </a:cubicBezTo>
                        <a:cubicBezTo>
                          <a:pt x="0" y="399"/>
                          <a:pt x="0" y="334"/>
                          <a:pt x="0" y="303"/>
                        </a:cubicBezTo>
                        <a:cubicBezTo>
                          <a:pt x="0" y="248"/>
                          <a:pt x="18" y="213"/>
                          <a:pt x="72" y="202"/>
                        </a:cubicBezTo>
                        <a:cubicBezTo>
                          <a:pt x="88" y="199"/>
                          <a:pt x="114" y="193"/>
                          <a:pt x="137" y="188"/>
                        </a:cubicBezTo>
                        <a:cubicBezTo>
                          <a:pt x="137" y="175"/>
                          <a:pt x="137" y="175"/>
                          <a:pt x="137" y="175"/>
                        </a:cubicBezTo>
                        <a:cubicBezTo>
                          <a:pt x="122" y="171"/>
                          <a:pt x="122" y="171"/>
                          <a:pt x="122" y="171"/>
                        </a:cubicBezTo>
                        <a:cubicBezTo>
                          <a:pt x="109" y="167"/>
                          <a:pt x="101" y="156"/>
                          <a:pt x="100" y="142"/>
                        </a:cubicBezTo>
                        <a:cubicBezTo>
                          <a:pt x="100" y="121"/>
                          <a:pt x="100" y="94"/>
                          <a:pt x="100" y="85"/>
                        </a:cubicBezTo>
                        <a:cubicBezTo>
                          <a:pt x="100" y="38"/>
                          <a:pt x="138" y="0"/>
                          <a:pt x="185" y="0"/>
                        </a:cubicBezTo>
                        <a:cubicBezTo>
                          <a:pt x="232" y="0"/>
                          <a:pt x="270" y="38"/>
                          <a:pt x="270" y="85"/>
                        </a:cubicBezTo>
                        <a:cubicBezTo>
                          <a:pt x="270" y="94"/>
                          <a:pt x="270" y="121"/>
                          <a:pt x="270" y="141"/>
                        </a:cubicBezTo>
                        <a:cubicBezTo>
                          <a:pt x="270" y="155"/>
                          <a:pt x="262" y="167"/>
                          <a:pt x="249" y="171"/>
                        </a:cubicBezTo>
                        <a:cubicBezTo>
                          <a:pt x="233" y="175"/>
                          <a:pt x="233" y="175"/>
                          <a:pt x="233" y="175"/>
                        </a:cubicBezTo>
                        <a:cubicBezTo>
                          <a:pt x="233" y="188"/>
                          <a:pt x="233" y="188"/>
                          <a:pt x="233" y="188"/>
                        </a:cubicBezTo>
                        <a:cubicBezTo>
                          <a:pt x="257" y="193"/>
                          <a:pt x="283" y="199"/>
                          <a:pt x="299" y="202"/>
                        </a:cubicBezTo>
                        <a:cubicBezTo>
                          <a:pt x="353" y="213"/>
                          <a:pt x="370" y="248"/>
                          <a:pt x="370" y="303"/>
                        </a:cubicBezTo>
                        <a:cubicBezTo>
                          <a:pt x="370" y="334"/>
                          <a:pt x="370" y="399"/>
                          <a:pt x="370" y="429"/>
                        </a:cubicBezTo>
                        <a:cubicBezTo>
                          <a:pt x="370" y="437"/>
                          <a:pt x="363" y="445"/>
                          <a:pt x="355" y="445"/>
                        </a:cubicBezTo>
                        <a:close/>
                        <a:moveTo>
                          <a:pt x="317" y="224"/>
                        </a:moveTo>
                        <a:cubicBezTo>
                          <a:pt x="303" y="239"/>
                          <a:pt x="299" y="260"/>
                          <a:pt x="299" y="289"/>
                        </a:cubicBezTo>
                        <a:cubicBezTo>
                          <a:pt x="299" y="306"/>
                          <a:pt x="299" y="382"/>
                          <a:pt x="299" y="429"/>
                        </a:cubicBezTo>
                        <a:cubicBezTo>
                          <a:pt x="355" y="429"/>
                          <a:pt x="355" y="429"/>
                          <a:pt x="355" y="429"/>
                        </a:cubicBezTo>
                        <a:cubicBezTo>
                          <a:pt x="355" y="303"/>
                          <a:pt x="355" y="303"/>
                          <a:pt x="355" y="303"/>
                        </a:cubicBezTo>
                        <a:cubicBezTo>
                          <a:pt x="355" y="261"/>
                          <a:pt x="344" y="237"/>
                          <a:pt x="317" y="224"/>
                        </a:cubicBezTo>
                        <a:close/>
                        <a:moveTo>
                          <a:pt x="72" y="289"/>
                        </a:moveTo>
                        <a:cubicBezTo>
                          <a:pt x="72" y="260"/>
                          <a:pt x="68" y="239"/>
                          <a:pt x="54" y="224"/>
                        </a:cubicBezTo>
                        <a:cubicBezTo>
                          <a:pt x="27" y="237"/>
                          <a:pt x="16" y="261"/>
                          <a:pt x="16" y="303"/>
                        </a:cubicBezTo>
                        <a:cubicBezTo>
                          <a:pt x="16" y="429"/>
                          <a:pt x="16" y="429"/>
                          <a:pt x="16" y="429"/>
                        </a:cubicBezTo>
                        <a:cubicBezTo>
                          <a:pt x="72" y="429"/>
                          <a:pt x="72" y="429"/>
                          <a:pt x="72" y="429"/>
                        </a:cubicBezTo>
                        <a:cubicBezTo>
                          <a:pt x="72" y="382"/>
                          <a:pt x="72" y="306"/>
                          <a:pt x="72" y="289"/>
                        </a:cubicBezTo>
                        <a:close/>
                        <a:moveTo>
                          <a:pt x="239" y="126"/>
                        </a:moveTo>
                        <a:cubicBezTo>
                          <a:pt x="239" y="43"/>
                          <a:pt x="239" y="43"/>
                          <a:pt x="239" y="43"/>
                        </a:cubicBezTo>
                        <a:cubicBezTo>
                          <a:pt x="132" y="66"/>
                          <a:pt x="132" y="66"/>
                          <a:pt x="132" y="66"/>
                        </a:cubicBezTo>
                        <a:cubicBezTo>
                          <a:pt x="132" y="126"/>
                          <a:pt x="132" y="126"/>
                          <a:pt x="132" y="126"/>
                        </a:cubicBezTo>
                        <a:cubicBezTo>
                          <a:pt x="132" y="149"/>
                          <a:pt x="142" y="164"/>
                          <a:pt x="158" y="171"/>
                        </a:cubicBezTo>
                        <a:cubicBezTo>
                          <a:pt x="158" y="200"/>
                          <a:pt x="158" y="200"/>
                          <a:pt x="158" y="200"/>
                        </a:cubicBezTo>
                        <a:cubicBezTo>
                          <a:pt x="135" y="205"/>
                          <a:pt x="135" y="205"/>
                          <a:pt x="135" y="205"/>
                        </a:cubicBezTo>
                        <a:cubicBezTo>
                          <a:pt x="166" y="238"/>
                          <a:pt x="205" y="238"/>
                          <a:pt x="236" y="205"/>
                        </a:cubicBezTo>
                        <a:cubicBezTo>
                          <a:pt x="213" y="200"/>
                          <a:pt x="213" y="200"/>
                          <a:pt x="213" y="200"/>
                        </a:cubicBezTo>
                        <a:cubicBezTo>
                          <a:pt x="213" y="171"/>
                          <a:pt x="213" y="171"/>
                          <a:pt x="213" y="171"/>
                        </a:cubicBezTo>
                        <a:cubicBezTo>
                          <a:pt x="229" y="164"/>
                          <a:pt x="239" y="149"/>
                          <a:pt x="239" y="126"/>
                        </a:cubicBezTo>
                        <a:close/>
                        <a:moveTo>
                          <a:pt x="218" y="156"/>
                        </a:moveTo>
                        <a:cubicBezTo>
                          <a:pt x="222" y="156"/>
                          <a:pt x="225" y="152"/>
                          <a:pt x="224" y="148"/>
                        </a:cubicBezTo>
                        <a:cubicBezTo>
                          <a:pt x="222" y="129"/>
                          <a:pt x="222" y="129"/>
                          <a:pt x="222" y="129"/>
                        </a:cubicBezTo>
                        <a:cubicBezTo>
                          <a:pt x="222" y="125"/>
                          <a:pt x="218" y="122"/>
                          <a:pt x="214" y="123"/>
                        </a:cubicBezTo>
                        <a:cubicBezTo>
                          <a:pt x="210" y="123"/>
                          <a:pt x="207" y="127"/>
                          <a:pt x="208" y="131"/>
                        </a:cubicBezTo>
                        <a:cubicBezTo>
                          <a:pt x="210" y="150"/>
                          <a:pt x="210" y="150"/>
                          <a:pt x="210" y="150"/>
                        </a:cubicBezTo>
                        <a:cubicBezTo>
                          <a:pt x="210" y="154"/>
                          <a:pt x="213" y="156"/>
                          <a:pt x="217" y="156"/>
                        </a:cubicBezTo>
                        <a:cubicBezTo>
                          <a:pt x="217" y="156"/>
                          <a:pt x="217" y="156"/>
                          <a:pt x="218" y="156"/>
                        </a:cubicBezTo>
                        <a:close/>
                      </a:path>
                    </a:pathLst>
                  </a:custGeom>
                  <a:solidFill>
                    <a:srgbClr val="EC7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grpSp>
              <p:nvGrpSpPr>
                <p:cNvPr id="225" name="老人｜男性">
                  <a:extLst>
                    <a:ext uri="{FF2B5EF4-FFF2-40B4-BE49-F238E27FC236}">
                      <a16:creationId xmlns:a16="http://schemas.microsoft.com/office/drawing/2014/main" id="{34E2C8CC-7423-46F2-A394-BB259BE48A24}"/>
                    </a:ext>
                  </a:extLst>
                </p:cNvPr>
                <p:cNvGrpSpPr>
                  <a:grpSpLocks noChangeAspect="1"/>
                </p:cNvGrpSpPr>
                <p:nvPr/>
              </p:nvGrpSpPr>
              <p:grpSpPr bwMode="auto">
                <a:xfrm>
                  <a:off x="4926818" y="5171053"/>
                  <a:ext cx="324000" cy="368502"/>
                  <a:chOff x="909" y="2119"/>
                  <a:chExt cx="597" cy="679"/>
                </a:xfrm>
              </p:grpSpPr>
              <p:sp>
                <p:nvSpPr>
                  <p:cNvPr id="226" name="Freeform 34">
                    <a:extLst>
                      <a:ext uri="{FF2B5EF4-FFF2-40B4-BE49-F238E27FC236}">
                        <a16:creationId xmlns:a16="http://schemas.microsoft.com/office/drawing/2014/main" id="{4CF29908-5544-4D41-8949-63CD70612AD6}"/>
                      </a:ext>
                    </a:extLst>
                  </p:cNvPr>
                  <p:cNvSpPr>
                    <a:spLocks noEditPoints="1"/>
                  </p:cNvSpPr>
                  <p:nvPr/>
                </p:nvSpPr>
                <p:spPr bwMode="auto">
                  <a:xfrm>
                    <a:off x="1079" y="2151"/>
                    <a:ext cx="258" cy="385"/>
                  </a:xfrm>
                  <a:custGeom>
                    <a:avLst/>
                    <a:gdLst>
                      <a:gd name="T0" fmla="*/ 39 w 169"/>
                      <a:gd name="T1" fmla="*/ 253 h 253"/>
                      <a:gd name="T2" fmla="*/ 0 w 169"/>
                      <a:gd name="T3" fmla="*/ 181 h 253"/>
                      <a:gd name="T4" fmla="*/ 15 w 169"/>
                      <a:gd name="T5" fmla="*/ 175 h 253"/>
                      <a:gd name="T6" fmla="*/ 53 w 169"/>
                      <a:gd name="T7" fmla="*/ 245 h 253"/>
                      <a:gd name="T8" fmla="*/ 39 w 169"/>
                      <a:gd name="T9" fmla="*/ 253 h 253"/>
                      <a:gd name="T10" fmla="*/ 130 w 169"/>
                      <a:gd name="T11" fmla="*/ 253 h 253"/>
                      <a:gd name="T12" fmla="*/ 169 w 169"/>
                      <a:gd name="T13" fmla="*/ 181 h 253"/>
                      <a:gd name="T14" fmla="*/ 154 w 169"/>
                      <a:gd name="T15" fmla="*/ 175 h 253"/>
                      <a:gd name="T16" fmla="*/ 116 w 169"/>
                      <a:gd name="T17" fmla="*/ 245 h 253"/>
                      <a:gd name="T18" fmla="*/ 130 w 169"/>
                      <a:gd name="T19" fmla="*/ 253 h 253"/>
                      <a:gd name="T20" fmla="*/ 52 w 169"/>
                      <a:gd name="T21" fmla="*/ 34 h 253"/>
                      <a:gd name="T22" fmla="*/ 52 w 169"/>
                      <a:gd name="T23" fmla="*/ 36 h 253"/>
                      <a:gd name="T24" fmla="*/ 128 w 169"/>
                      <a:gd name="T25" fmla="*/ 15 h 253"/>
                      <a:gd name="T26" fmla="*/ 112 w 169"/>
                      <a:gd name="T27" fmla="*/ 3 h 253"/>
                      <a:gd name="T28" fmla="*/ 52 w 169"/>
                      <a:gd name="T29" fmla="*/ 34 h 253"/>
                      <a:gd name="T30" fmla="*/ 36 w 169"/>
                      <a:gd name="T31" fmla="*/ 25 h 253"/>
                      <a:gd name="T32" fmla="*/ 86 w 169"/>
                      <a:gd name="T33" fmla="*/ 0 h 253"/>
                      <a:gd name="T34" fmla="*/ 77 w 169"/>
                      <a:gd name="T35" fmla="*/ 0 h 253"/>
                      <a:gd name="T36" fmla="*/ 36 w 169"/>
                      <a:gd name="T37" fmla="*/ 25 h 253"/>
                      <a:gd name="T38" fmla="*/ 55 w 169"/>
                      <a:gd name="T39" fmla="*/ 146 h 253"/>
                      <a:gd name="T40" fmla="*/ 55 w 169"/>
                      <a:gd name="T41" fmla="*/ 193 h 253"/>
                      <a:gd name="T42" fmla="*/ 84 w 169"/>
                      <a:gd name="T43" fmla="*/ 228 h 253"/>
                      <a:gd name="T44" fmla="*/ 84 w 169"/>
                      <a:gd name="T45" fmla="*/ 229 h 253"/>
                      <a:gd name="T46" fmla="*/ 85 w 169"/>
                      <a:gd name="T47" fmla="*/ 229 h 253"/>
                      <a:gd name="T48" fmla="*/ 84 w 169"/>
                      <a:gd name="T49" fmla="*/ 228 h 253"/>
                      <a:gd name="T50" fmla="*/ 113 w 169"/>
                      <a:gd name="T51" fmla="*/ 193 h 253"/>
                      <a:gd name="T52" fmla="*/ 113 w 169"/>
                      <a:gd name="T53" fmla="*/ 146 h 253"/>
                      <a:gd name="T54" fmla="*/ 118 w 169"/>
                      <a:gd name="T55" fmla="*/ 143 h 253"/>
                      <a:gd name="T56" fmla="*/ 121 w 169"/>
                      <a:gd name="T57" fmla="*/ 141 h 253"/>
                      <a:gd name="T58" fmla="*/ 108 w 169"/>
                      <a:gd name="T59" fmla="*/ 105 h 253"/>
                      <a:gd name="T60" fmla="*/ 115 w 169"/>
                      <a:gd name="T61" fmla="*/ 91 h 253"/>
                      <a:gd name="T62" fmla="*/ 133 w 169"/>
                      <a:gd name="T63" fmla="*/ 124 h 253"/>
                      <a:gd name="T64" fmla="*/ 135 w 169"/>
                      <a:gd name="T65" fmla="*/ 102 h 253"/>
                      <a:gd name="T66" fmla="*/ 135 w 169"/>
                      <a:gd name="T67" fmla="*/ 41 h 253"/>
                      <a:gd name="T68" fmla="*/ 134 w 169"/>
                      <a:gd name="T69" fmla="*/ 30 h 253"/>
                      <a:gd name="T70" fmla="*/ 34 w 169"/>
                      <a:gd name="T71" fmla="*/ 57 h 253"/>
                      <a:gd name="T72" fmla="*/ 34 w 169"/>
                      <a:gd name="T73" fmla="*/ 102 h 253"/>
                      <a:gd name="T74" fmla="*/ 36 w 169"/>
                      <a:gd name="T75" fmla="*/ 124 h 253"/>
                      <a:gd name="T76" fmla="*/ 54 w 169"/>
                      <a:gd name="T77" fmla="*/ 91 h 253"/>
                      <a:gd name="T78" fmla="*/ 61 w 169"/>
                      <a:gd name="T79" fmla="*/ 105 h 253"/>
                      <a:gd name="T80" fmla="*/ 48 w 169"/>
                      <a:gd name="T81" fmla="*/ 141 h 253"/>
                      <a:gd name="T82" fmla="*/ 51 w 169"/>
                      <a:gd name="T83" fmla="*/ 143 h 253"/>
                      <a:gd name="T84" fmla="*/ 55 w 169"/>
                      <a:gd name="T85" fmla="*/ 1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53">
                        <a:moveTo>
                          <a:pt x="39" y="253"/>
                        </a:moveTo>
                        <a:cubicBezTo>
                          <a:pt x="0" y="181"/>
                          <a:pt x="0" y="181"/>
                          <a:pt x="0" y="181"/>
                        </a:cubicBezTo>
                        <a:cubicBezTo>
                          <a:pt x="15" y="175"/>
                          <a:pt x="15" y="175"/>
                          <a:pt x="15" y="175"/>
                        </a:cubicBezTo>
                        <a:cubicBezTo>
                          <a:pt x="53" y="245"/>
                          <a:pt x="53" y="245"/>
                          <a:pt x="53" y="245"/>
                        </a:cubicBezTo>
                        <a:lnTo>
                          <a:pt x="39" y="253"/>
                        </a:lnTo>
                        <a:close/>
                        <a:moveTo>
                          <a:pt x="130" y="253"/>
                        </a:moveTo>
                        <a:cubicBezTo>
                          <a:pt x="169" y="181"/>
                          <a:pt x="169" y="181"/>
                          <a:pt x="169" y="181"/>
                        </a:cubicBezTo>
                        <a:cubicBezTo>
                          <a:pt x="154" y="175"/>
                          <a:pt x="154" y="175"/>
                          <a:pt x="154" y="175"/>
                        </a:cubicBezTo>
                        <a:cubicBezTo>
                          <a:pt x="116" y="245"/>
                          <a:pt x="116" y="245"/>
                          <a:pt x="116" y="245"/>
                        </a:cubicBezTo>
                        <a:lnTo>
                          <a:pt x="130" y="253"/>
                        </a:lnTo>
                        <a:close/>
                        <a:moveTo>
                          <a:pt x="52" y="34"/>
                        </a:moveTo>
                        <a:cubicBezTo>
                          <a:pt x="52" y="36"/>
                          <a:pt x="52" y="36"/>
                          <a:pt x="52" y="36"/>
                        </a:cubicBezTo>
                        <a:cubicBezTo>
                          <a:pt x="128" y="15"/>
                          <a:pt x="128" y="15"/>
                          <a:pt x="128" y="15"/>
                        </a:cubicBezTo>
                        <a:cubicBezTo>
                          <a:pt x="124" y="10"/>
                          <a:pt x="119" y="6"/>
                          <a:pt x="112" y="3"/>
                        </a:cubicBezTo>
                        <a:lnTo>
                          <a:pt x="52" y="34"/>
                        </a:lnTo>
                        <a:close/>
                        <a:moveTo>
                          <a:pt x="36" y="25"/>
                        </a:moveTo>
                        <a:cubicBezTo>
                          <a:pt x="86" y="0"/>
                          <a:pt x="86" y="0"/>
                          <a:pt x="86" y="0"/>
                        </a:cubicBezTo>
                        <a:cubicBezTo>
                          <a:pt x="77" y="0"/>
                          <a:pt x="77" y="0"/>
                          <a:pt x="77" y="0"/>
                        </a:cubicBezTo>
                        <a:cubicBezTo>
                          <a:pt x="51" y="0"/>
                          <a:pt x="40" y="12"/>
                          <a:pt x="36" y="25"/>
                        </a:cubicBezTo>
                        <a:close/>
                        <a:moveTo>
                          <a:pt x="55" y="146"/>
                        </a:moveTo>
                        <a:cubicBezTo>
                          <a:pt x="55" y="193"/>
                          <a:pt x="55" y="193"/>
                          <a:pt x="55" y="193"/>
                        </a:cubicBezTo>
                        <a:cubicBezTo>
                          <a:pt x="84" y="228"/>
                          <a:pt x="84" y="228"/>
                          <a:pt x="84" y="228"/>
                        </a:cubicBezTo>
                        <a:cubicBezTo>
                          <a:pt x="84" y="229"/>
                          <a:pt x="84" y="229"/>
                          <a:pt x="84" y="229"/>
                        </a:cubicBezTo>
                        <a:cubicBezTo>
                          <a:pt x="85" y="229"/>
                          <a:pt x="85" y="229"/>
                          <a:pt x="85" y="229"/>
                        </a:cubicBezTo>
                        <a:cubicBezTo>
                          <a:pt x="84" y="228"/>
                          <a:pt x="84" y="228"/>
                          <a:pt x="84" y="228"/>
                        </a:cubicBezTo>
                        <a:cubicBezTo>
                          <a:pt x="113" y="193"/>
                          <a:pt x="113" y="193"/>
                          <a:pt x="113" y="193"/>
                        </a:cubicBezTo>
                        <a:cubicBezTo>
                          <a:pt x="113" y="146"/>
                          <a:pt x="113" y="146"/>
                          <a:pt x="113" y="146"/>
                        </a:cubicBezTo>
                        <a:cubicBezTo>
                          <a:pt x="118" y="143"/>
                          <a:pt x="118" y="143"/>
                          <a:pt x="118" y="143"/>
                        </a:cubicBezTo>
                        <a:cubicBezTo>
                          <a:pt x="119" y="142"/>
                          <a:pt x="120" y="142"/>
                          <a:pt x="121" y="141"/>
                        </a:cubicBezTo>
                        <a:cubicBezTo>
                          <a:pt x="119" y="127"/>
                          <a:pt x="114" y="114"/>
                          <a:pt x="108" y="105"/>
                        </a:cubicBezTo>
                        <a:cubicBezTo>
                          <a:pt x="115" y="91"/>
                          <a:pt x="115" y="91"/>
                          <a:pt x="115" y="91"/>
                        </a:cubicBezTo>
                        <a:cubicBezTo>
                          <a:pt x="123" y="99"/>
                          <a:pt x="129" y="111"/>
                          <a:pt x="133" y="124"/>
                        </a:cubicBezTo>
                        <a:cubicBezTo>
                          <a:pt x="134" y="118"/>
                          <a:pt x="135" y="111"/>
                          <a:pt x="135" y="102"/>
                        </a:cubicBezTo>
                        <a:cubicBezTo>
                          <a:pt x="135" y="41"/>
                          <a:pt x="135" y="41"/>
                          <a:pt x="135" y="41"/>
                        </a:cubicBezTo>
                        <a:cubicBezTo>
                          <a:pt x="135" y="38"/>
                          <a:pt x="134" y="34"/>
                          <a:pt x="134" y="30"/>
                        </a:cubicBezTo>
                        <a:cubicBezTo>
                          <a:pt x="34" y="57"/>
                          <a:pt x="34" y="57"/>
                          <a:pt x="34" y="57"/>
                        </a:cubicBezTo>
                        <a:cubicBezTo>
                          <a:pt x="34" y="102"/>
                          <a:pt x="34" y="102"/>
                          <a:pt x="34" y="102"/>
                        </a:cubicBezTo>
                        <a:cubicBezTo>
                          <a:pt x="34" y="111"/>
                          <a:pt x="35" y="118"/>
                          <a:pt x="36" y="124"/>
                        </a:cubicBezTo>
                        <a:cubicBezTo>
                          <a:pt x="40" y="111"/>
                          <a:pt x="46" y="99"/>
                          <a:pt x="54" y="91"/>
                        </a:cubicBezTo>
                        <a:cubicBezTo>
                          <a:pt x="61" y="105"/>
                          <a:pt x="61" y="105"/>
                          <a:pt x="61" y="105"/>
                        </a:cubicBezTo>
                        <a:cubicBezTo>
                          <a:pt x="54" y="113"/>
                          <a:pt x="49" y="127"/>
                          <a:pt x="48" y="141"/>
                        </a:cubicBezTo>
                        <a:cubicBezTo>
                          <a:pt x="49" y="142"/>
                          <a:pt x="50" y="143"/>
                          <a:pt x="51" y="143"/>
                        </a:cubicBezTo>
                        <a:lnTo>
                          <a:pt x="5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27" name="Freeform 33">
                    <a:extLst>
                      <a:ext uri="{FF2B5EF4-FFF2-40B4-BE49-F238E27FC236}">
                        <a16:creationId xmlns:a16="http://schemas.microsoft.com/office/drawing/2014/main" id="{FE9A69D0-FB90-4057-8B23-E8E7F36F819F}"/>
                      </a:ext>
                    </a:extLst>
                  </p:cNvPr>
                  <p:cNvSpPr>
                    <a:spLocks noEditPoints="1"/>
                  </p:cNvSpPr>
                  <p:nvPr/>
                </p:nvSpPr>
                <p:spPr bwMode="auto">
                  <a:xfrm>
                    <a:off x="909" y="2119"/>
                    <a:ext cx="597" cy="679"/>
                  </a:xfrm>
                  <a:custGeom>
                    <a:avLst/>
                    <a:gdLst>
                      <a:gd name="T0" fmla="*/ 16 w 392"/>
                      <a:gd name="T1" fmla="*/ 446 h 446"/>
                      <a:gd name="T2" fmla="*/ 376 w 392"/>
                      <a:gd name="T3" fmla="*/ 446 h 446"/>
                      <a:gd name="T4" fmla="*/ 392 w 392"/>
                      <a:gd name="T5" fmla="*/ 430 h 446"/>
                      <a:gd name="T6" fmla="*/ 392 w 392"/>
                      <a:gd name="T7" fmla="*/ 302 h 446"/>
                      <a:gd name="T8" fmla="*/ 329 w 392"/>
                      <a:gd name="T9" fmla="*/ 212 h 446"/>
                      <a:gd name="T10" fmla="*/ 281 w 392"/>
                      <a:gd name="T11" fmla="*/ 202 h 446"/>
                      <a:gd name="T12" fmla="*/ 242 w 392"/>
                      <a:gd name="T13" fmla="*/ 274 h 446"/>
                      <a:gd name="T14" fmla="*/ 228 w 392"/>
                      <a:gd name="T15" fmla="*/ 266 h 446"/>
                      <a:gd name="T16" fmla="*/ 266 w 392"/>
                      <a:gd name="T17" fmla="*/ 196 h 446"/>
                      <a:gd name="T18" fmla="*/ 246 w 392"/>
                      <a:gd name="T19" fmla="*/ 187 h 446"/>
                      <a:gd name="T20" fmla="*/ 246 w 392"/>
                      <a:gd name="T21" fmla="*/ 178 h 446"/>
                      <a:gd name="T22" fmla="*/ 267 w 392"/>
                      <a:gd name="T23" fmla="*/ 123 h 446"/>
                      <a:gd name="T24" fmla="*/ 267 w 392"/>
                      <a:gd name="T25" fmla="*/ 62 h 446"/>
                      <a:gd name="T26" fmla="*/ 204 w 392"/>
                      <a:gd name="T27" fmla="*/ 0 h 446"/>
                      <a:gd name="T28" fmla="*/ 189 w 392"/>
                      <a:gd name="T29" fmla="*/ 0 h 446"/>
                      <a:gd name="T30" fmla="*/ 126 w 392"/>
                      <a:gd name="T31" fmla="*/ 62 h 446"/>
                      <a:gd name="T32" fmla="*/ 126 w 392"/>
                      <a:gd name="T33" fmla="*/ 123 h 446"/>
                      <a:gd name="T34" fmla="*/ 147 w 392"/>
                      <a:gd name="T35" fmla="*/ 178 h 446"/>
                      <a:gd name="T36" fmla="*/ 147 w 392"/>
                      <a:gd name="T37" fmla="*/ 187 h 446"/>
                      <a:gd name="T38" fmla="*/ 127 w 392"/>
                      <a:gd name="T39" fmla="*/ 196 h 446"/>
                      <a:gd name="T40" fmla="*/ 165 w 392"/>
                      <a:gd name="T41" fmla="*/ 266 h 446"/>
                      <a:gd name="T42" fmla="*/ 151 w 392"/>
                      <a:gd name="T43" fmla="*/ 274 h 446"/>
                      <a:gd name="T44" fmla="*/ 112 w 392"/>
                      <a:gd name="T45" fmla="*/ 202 h 446"/>
                      <a:gd name="T46" fmla="*/ 64 w 392"/>
                      <a:gd name="T47" fmla="*/ 212 h 446"/>
                      <a:gd name="T48" fmla="*/ 0 w 392"/>
                      <a:gd name="T49" fmla="*/ 302 h 446"/>
                      <a:gd name="T50" fmla="*/ 0 w 392"/>
                      <a:gd name="T51" fmla="*/ 430 h 446"/>
                      <a:gd name="T52" fmla="*/ 16 w 392"/>
                      <a:gd name="T53" fmla="*/ 446 h 446"/>
                      <a:gd name="T54" fmla="*/ 224 w 392"/>
                      <a:gd name="T55" fmla="*/ 24 h 446"/>
                      <a:gd name="T56" fmla="*/ 240 w 392"/>
                      <a:gd name="T57" fmla="*/ 36 h 446"/>
                      <a:gd name="T58" fmla="*/ 164 w 392"/>
                      <a:gd name="T59" fmla="*/ 57 h 446"/>
                      <a:gd name="T60" fmla="*/ 164 w 392"/>
                      <a:gd name="T61" fmla="*/ 55 h 446"/>
                      <a:gd name="T62" fmla="*/ 224 w 392"/>
                      <a:gd name="T63" fmla="*/ 24 h 446"/>
                      <a:gd name="T64" fmla="*/ 189 w 392"/>
                      <a:gd name="T65" fmla="*/ 21 h 446"/>
                      <a:gd name="T66" fmla="*/ 198 w 392"/>
                      <a:gd name="T67" fmla="*/ 21 h 446"/>
                      <a:gd name="T68" fmla="*/ 148 w 392"/>
                      <a:gd name="T69" fmla="*/ 46 h 446"/>
                      <a:gd name="T70" fmla="*/ 189 w 392"/>
                      <a:gd name="T71" fmla="*/ 21 h 446"/>
                      <a:gd name="T72" fmla="*/ 163 w 392"/>
                      <a:gd name="T73" fmla="*/ 164 h 446"/>
                      <a:gd name="T74" fmla="*/ 160 w 392"/>
                      <a:gd name="T75" fmla="*/ 162 h 446"/>
                      <a:gd name="T76" fmla="*/ 173 w 392"/>
                      <a:gd name="T77" fmla="*/ 126 h 446"/>
                      <a:gd name="T78" fmla="*/ 166 w 392"/>
                      <a:gd name="T79" fmla="*/ 112 h 446"/>
                      <a:gd name="T80" fmla="*/ 148 w 392"/>
                      <a:gd name="T81" fmla="*/ 145 h 446"/>
                      <a:gd name="T82" fmla="*/ 146 w 392"/>
                      <a:gd name="T83" fmla="*/ 123 h 446"/>
                      <a:gd name="T84" fmla="*/ 146 w 392"/>
                      <a:gd name="T85" fmla="*/ 78 h 446"/>
                      <a:gd name="T86" fmla="*/ 246 w 392"/>
                      <a:gd name="T87" fmla="*/ 51 h 446"/>
                      <a:gd name="T88" fmla="*/ 247 w 392"/>
                      <a:gd name="T89" fmla="*/ 62 h 446"/>
                      <a:gd name="T90" fmla="*/ 247 w 392"/>
                      <a:gd name="T91" fmla="*/ 123 h 446"/>
                      <a:gd name="T92" fmla="*/ 245 w 392"/>
                      <a:gd name="T93" fmla="*/ 145 h 446"/>
                      <a:gd name="T94" fmla="*/ 227 w 392"/>
                      <a:gd name="T95" fmla="*/ 112 h 446"/>
                      <a:gd name="T96" fmla="*/ 220 w 392"/>
                      <a:gd name="T97" fmla="*/ 126 h 446"/>
                      <a:gd name="T98" fmla="*/ 233 w 392"/>
                      <a:gd name="T99" fmla="*/ 162 h 446"/>
                      <a:gd name="T100" fmla="*/ 230 w 392"/>
                      <a:gd name="T101" fmla="*/ 164 h 446"/>
                      <a:gd name="T102" fmla="*/ 225 w 392"/>
                      <a:gd name="T103" fmla="*/ 167 h 446"/>
                      <a:gd name="T104" fmla="*/ 225 w 392"/>
                      <a:gd name="T105" fmla="*/ 214 h 446"/>
                      <a:gd name="T106" fmla="*/ 196 w 392"/>
                      <a:gd name="T107" fmla="*/ 249 h 446"/>
                      <a:gd name="T108" fmla="*/ 197 w 392"/>
                      <a:gd name="T109" fmla="*/ 250 h 446"/>
                      <a:gd name="T110" fmla="*/ 196 w 392"/>
                      <a:gd name="T111" fmla="*/ 250 h 446"/>
                      <a:gd name="T112" fmla="*/ 196 w 392"/>
                      <a:gd name="T113" fmla="*/ 249 h 446"/>
                      <a:gd name="T114" fmla="*/ 167 w 392"/>
                      <a:gd name="T115" fmla="*/ 214 h 446"/>
                      <a:gd name="T116" fmla="*/ 167 w 392"/>
                      <a:gd name="T117" fmla="*/ 167 h 446"/>
                      <a:gd name="T118" fmla="*/ 163 w 392"/>
                      <a:gd name="T119" fmla="*/ 16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446">
                        <a:moveTo>
                          <a:pt x="16" y="446"/>
                        </a:moveTo>
                        <a:cubicBezTo>
                          <a:pt x="376" y="446"/>
                          <a:pt x="376" y="446"/>
                          <a:pt x="376" y="446"/>
                        </a:cubicBezTo>
                        <a:cubicBezTo>
                          <a:pt x="387" y="446"/>
                          <a:pt x="392" y="440"/>
                          <a:pt x="392" y="430"/>
                        </a:cubicBezTo>
                        <a:cubicBezTo>
                          <a:pt x="392" y="302"/>
                          <a:pt x="392" y="302"/>
                          <a:pt x="392" y="302"/>
                        </a:cubicBezTo>
                        <a:cubicBezTo>
                          <a:pt x="392" y="251"/>
                          <a:pt x="375" y="222"/>
                          <a:pt x="329" y="212"/>
                        </a:cubicBezTo>
                        <a:cubicBezTo>
                          <a:pt x="312" y="209"/>
                          <a:pt x="295" y="205"/>
                          <a:pt x="281" y="202"/>
                        </a:cubicBezTo>
                        <a:cubicBezTo>
                          <a:pt x="242" y="274"/>
                          <a:pt x="242" y="274"/>
                          <a:pt x="242" y="274"/>
                        </a:cubicBezTo>
                        <a:cubicBezTo>
                          <a:pt x="228" y="266"/>
                          <a:pt x="228" y="266"/>
                          <a:pt x="228" y="266"/>
                        </a:cubicBezTo>
                        <a:cubicBezTo>
                          <a:pt x="266" y="196"/>
                          <a:pt x="266" y="196"/>
                          <a:pt x="266" y="196"/>
                        </a:cubicBezTo>
                        <a:cubicBezTo>
                          <a:pt x="246" y="187"/>
                          <a:pt x="246" y="187"/>
                          <a:pt x="246" y="187"/>
                        </a:cubicBezTo>
                        <a:cubicBezTo>
                          <a:pt x="246" y="178"/>
                          <a:pt x="246" y="178"/>
                          <a:pt x="246" y="178"/>
                        </a:cubicBezTo>
                        <a:cubicBezTo>
                          <a:pt x="264" y="163"/>
                          <a:pt x="267" y="147"/>
                          <a:pt x="267" y="123"/>
                        </a:cubicBezTo>
                        <a:cubicBezTo>
                          <a:pt x="267" y="62"/>
                          <a:pt x="267" y="62"/>
                          <a:pt x="267" y="62"/>
                        </a:cubicBezTo>
                        <a:cubicBezTo>
                          <a:pt x="267" y="24"/>
                          <a:pt x="243" y="0"/>
                          <a:pt x="204" y="0"/>
                        </a:cubicBezTo>
                        <a:cubicBezTo>
                          <a:pt x="189" y="0"/>
                          <a:pt x="189" y="0"/>
                          <a:pt x="189" y="0"/>
                        </a:cubicBezTo>
                        <a:cubicBezTo>
                          <a:pt x="150" y="0"/>
                          <a:pt x="126" y="24"/>
                          <a:pt x="126" y="62"/>
                        </a:cubicBezTo>
                        <a:cubicBezTo>
                          <a:pt x="126" y="123"/>
                          <a:pt x="126" y="123"/>
                          <a:pt x="126" y="123"/>
                        </a:cubicBezTo>
                        <a:cubicBezTo>
                          <a:pt x="126" y="147"/>
                          <a:pt x="129" y="163"/>
                          <a:pt x="147" y="178"/>
                        </a:cubicBezTo>
                        <a:cubicBezTo>
                          <a:pt x="147" y="187"/>
                          <a:pt x="147" y="187"/>
                          <a:pt x="147" y="187"/>
                        </a:cubicBezTo>
                        <a:cubicBezTo>
                          <a:pt x="127" y="196"/>
                          <a:pt x="127" y="196"/>
                          <a:pt x="127" y="196"/>
                        </a:cubicBezTo>
                        <a:cubicBezTo>
                          <a:pt x="165" y="266"/>
                          <a:pt x="165" y="266"/>
                          <a:pt x="165" y="266"/>
                        </a:cubicBezTo>
                        <a:cubicBezTo>
                          <a:pt x="151" y="274"/>
                          <a:pt x="151" y="274"/>
                          <a:pt x="151" y="274"/>
                        </a:cubicBezTo>
                        <a:cubicBezTo>
                          <a:pt x="112" y="202"/>
                          <a:pt x="112" y="202"/>
                          <a:pt x="112" y="202"/>
                        </a:cubicBezTo>
                        <a:cubicBezTo>
                          <a:pt x="98" y="205"/>
                          <a:pt x="81" y="209"/>
                          <a:pt x="64" y="212"/>
                        </a:cubicBezTo>
                        <a:cubicBezTo>
                          <a:pt x="17" y="222"/>
                          <a:pt x="0" y="251"/>
                          <a:pt x="0" y="302"/>
                        </a:cubicBezTo>
                        <a:cubicBezTo>
                          <a:pt x="0" y="430"/>
                          <a:pt x="0" y="430"/>
                          <a:pt x="0" y="430"/>
                        </a:cubicBezTo>
                        <a:cubicBezTo>
                          <a:pt x="0" y="440"/>
                          <a:pt x="6" y="446"/>
                          <a:pt x="16" y="446"/>
                        </a:cubicBezTo>
                        <a:close/>
                        <a:moveTo>
                          <a:pt x="224" y="24"/>
                        </a:moveTo>
                        <a:cubicBezTo>
                          <a:pt x="231" y="27"/>
                          <a:pt x="236" y="31"/>
                          <a:pt x="240" y="36"/>
                        </a:cubicBezTo>
                        <a:cubicBezTo>
                          <a:pt x="164" y="57"/>
                          <a:pt x="164" y="57"/>
                          <a:pt x="164" y="57"/>
                        </a:cubicBezTo>
                        <a:cubicBezTo>
                          <a:pt x="164" y="55"/>
                          <a:pt x="164" y="55"/>
                          <a:pt x="164" y="55"/>
                        </a:cubicBezTo>
                        <a:lnTo>
                          <a:pt x="224" y="24"/>
                        </a:lnTo>
                        <a:close/>
                        <a:moveTo>
                          <a:pt x="189" y="21"/>
                        </a:moveTo>
                        <a:cubicBezTo>
                          <a:pt x="198" y="21"/>
                          <a:pt x="198" y="21"/>
                          <a:pt x="198" y="21"/>
                        </a:cubicBezTo>
                        <a:cubicBezTo>
                          <a:pt x="148" y="46"/>
                          <a:pt x="148" y="46"/>
                          <a:pt x="148" y="46"/>
                        </a:cubicBezTo>
                        <a:cubicBezTo>
                          <a:pt x="152" y="33"/>
                          <a:pt x="163" y="21"/>
                          <a:pt x="189" y="21"/>
                        </a:cubicBezTo>
                        <a:close/>
                        <a:moveTo>
                          <a:pt x="163" y="164"/>
                        </a:moveTo>
                        <a:cubicBezTo>
                          <a:pt x="162" y="164"/>
                          <a:pt x="161" y="163"/>
                          <a:pt x="160" y="162"/>
                        </a:cubicBezTo>
                        <a:cubicBezTo>
                          <a:pt x="161" y="148"/>
                          <a:pt x="166" y="134"/>
                          <a:pt x="173" y="126"/>
                        </a:cubicBezTo>
                        <a:cubicBezTo>
                          <a:pt x="166" y="112"/>
                          <a:pt x="166" y="112"/>
                          <a:pt x="166" y="112"/>
                        </a:cubicBezTo>
                        <a:cubicBezTo>
                          <a:pt x="158" y="120"/>
                          <a:pt x="152" y="132"/>
                          <a:pt x="148" y="145"/>
                        </a:cubicBezTo>
                        <a:cubicBezTo>
                          <a:pt x="147" y="139"/>
                          <a:pt x="146" y="132"/>
                          <a:pt x="146" y="123"/>
                        </a:cubicBezTo>
                        <a:cubicBezTo>
                          <a:pt x="146" y="78"/>
                          <a:pt x="146" y="78"/>
                          <a:pt x="146" y="78"/>
                        </a:cubicBezTo>
                        <a:cubicBezTo>
                          <a:pt x="246" y="51"/>
                          <a:pt x="246" y="51"/>
                          <a:pt x="246" y="51"/>
                        </a:cubicBezTo>
                        <a:cubicBezTo>
                          <a:pt x="246" y="55"/>
                          <a:pt x="247" y="59"/>
                          <a:pt x="247" y="62"/>
                        </a:cubicBezTo>
                        <a:cubicBezTo>
                          <a:pt x="247" y="123"/>
                          <a:pt x="247" y="123"/>
                          <a:pt x="247" y="123"/>
                        </a:cubicBezTo>
                        <a:cubicBezTo>
                          <a:pt x="247" y="132"/>
                          <a:pt x="246" y="139"/>
                          <a:pt x="245" y="145"/>
                        </a:cubicBezTo>
                        <a:cubicBezTo>
                          <a:pt x="241" y="132"/>
                          <a:pt x="235" y="120"/>
                          <a:pt x="227" y="112"/>
                        </a:cubicBezTo>
                        <a:cubicBezTo>
                          <a:pt x="220" y="126"/>
                          <a:pt x="220" y="126"/>
                          <a:pt x="220" y="126"/>
                        </a:cubicBezTo>
                        <a:cubicBezTo>
                          <a:pt x="226" y="135"/>
                          <a:pt x="231" y="148"/>
                          <a:pt x="233" y="162"/>
                        </a:cubicBezTo>
                        <a:cubicBezTo>
                          <a:pt x="232" y="163"/>
                          <a:pt x="231" y="163"/>
                          <a:pt x="230" y="164"/>
                        </a:cubicBezTo>
                        <a:cubicBezTo>
                          <a:pt x="225" y="167"/>
                          <a:pt x="225" y="167"/>
                          <a:pt x="225" y="167"/>
                        </a:cubicBezTo>
                        <a:cubicBezTo>
                          <a:pt x="225" y="214"/>
                          <a:pt x="225" y="214"/>
                          <a:pt x="225" y="214"/>
                        </a:cubicBezTo>
                        <a:cubicBezTo>
                          <a:pt x="196" y="249"/>
                          <a:pt x="196" y="249"/>
                          <a:pt x="196" y="249"/>
                        </a:cubicBezTo>
                        <a:cubicBezTo>
                          <a:pt x="197" y="250"/>
                          <a:pt x="197" y="250"/>
                          <a:pt x="197" y="250"/>
                        </a:cubicBezTo>
                        <a:cubicBezTo>
                          <a:pt x="196" y="250"/>
                          <a:pt x="196" y="250"/>
                          <a:pt x="196" y="250"/>
                        </a:cubicBezTo>
                        <a:cubicBezTo>
                          <a:pt x="196" y="249"/>
                          <a:pt x="196" y="249"/>
                          <a:pt x="196" y="249"/>
                        </a:cubicBezTo>
                        <a:cubicBezTo>
                          <a:pt x="167" y="214"/>
                          <a:pt x="167" y="214"/>
                          <a:pt x="167" y="214"/>
                        </a:cubicBezTo>
                        <a:cubicBezTo>
                          <a:pt x="167" y="167"/>
                          <a:pt x="167" y="167"/>
                          <a:pt x="167" y="167"/>
                        </a:cubicBezTo>
                        <a:lnTo>
                          <a:pt x="163" y="164"/>
                        </a:lnTo>
                        <a:close/>
                      </a:path>
                    </a:pathLst>
                  </a:custGeom>
                  <a:solidFill>
                    <a:srgbClr val="EC7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grpSp>
          <p:grpSp>
            <p:nvGrpSpPr>
              <p:cNvPr id="171" name="グループ化 33">
                <a:extLst>
                  <a:ext uri="{FF2B5EF4-FFF2-40B4-BE49-F238E27FC236}">
                    <a16:creationId xmlns:a16="http://schemas.microsoft.com/office/drawing/2014/main" id="{FA9A085F-58BC-4AF7-8DE4-85199730E46D}"/>
                  </a:ext>
                </a:extLst>
              </p:cNvPr>
              <p:cNvGrpSpPr/>
              <p:nvPr/>
            </p:nvGrpSpPr>
            <p:grpSpPr>
              <a:xfrm>
                <a:off x="6434255" y="4187720"/>
                <a:ext cx="2470919" cy="518360"/>
                <a:chOff x="6434223" y="4187720"/>
                <a:chExt cx="2470919" cy="518360"/>
              </a:xfrm>
            </p:grpSpPr>
            <p:sp>
              <p:nvSpPr>
                <p:cNvPr id="214" name="正方形/長方形 84">
                  <a:extLst>
                    <a:ext uri="{FF2B5EF4-FFF2-40B4-BE49-F238E27FC236}">
                      <a16:creationId xmlns:a16="http://schemas.microsoft.com/office/drawing/2014/main" id="{7588E89D-C2F9-42F5-88E8-299B8F8AFD56}"/>
                    </a:ext>
                  </a:extLst>
                </p:cNvPr>
                <p:cNvSpPr/>
                <p:nvPr/>
              </p:nvSpPr>
              <p:spPr bwMode="auto">
                <a:xfrm>
                  <a:off x="7501142" y="4201981"/>
                  <a:ext cx="1404000" cy="489835"/>
                </a:xfrm>
                <a:prstGeom prst="rect">
                  <a:avLst/>
                </a:prstGeom>
                <a:solidFill>
                  <a:srgbClr val="E2ECFD"/>
                </a:solidFill>
                <a:ln w="12700" cap="flat" cmpd="sng" algn="ctr">
                  <a:solidFill>
                    <a:srgbClr val="E2ECF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spAutoFit/>
                </a:bodyPr>
                <a:lstStyle/>
                <a:p>
                  <a:pPr defTabSz="914400" fontAlgn="base">
                    <a:spcBef>
                      <a:spcPct val="0"/>
                    </a:spcBef>
                    <a:spcAft>
                      <a:spcPct val="0"/>
                    </a:spcAft>
                    <a:defRPr/>
                  </a:pP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Thực</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hiện</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x</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ây</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dựng</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chế</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độ</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một</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cách</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bền</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vững</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thông</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qua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việc</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xây</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dựng</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các</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a:t>
                  </a:r>
                  <a:r>
                    <a:rPr kumimoji="0" lang="en-US" altLang="ja-JP" sz="800" b="0" i="0" u="none" strike="noStrike" kern="0" cap="none" spc="0" normalizeH="0" baseline="0" noProof="0" err="1">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viện</a:t>
                  </a:r>
                  <a:r>
                    <a:rPr kumimoji="0" lang="en-US" altLang="ja-JP"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dưỡng</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lão</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cần</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r>
                    <a:rPr lang="en-US" altLang="ja-JP" sz="800" kern="0" err="1">
                      <a:solidFill>
                        <a:srgbClr val="000000"/>
                      </a:solidFill>
                      <a:latin typeface="Arial" panose="020B0604020202020204" pitchFamily="34" charset="0"/>
                      <a:ea typeface="Meiryo UI" panose="020B0604030504040204" pitchFamily="50" charset="-128"/>
                      <a:cs typeface="Arial" panose="020B0604020202020204" pitchFamily="34" charset="0"/>
                    </a:rPr>
                    <a:t>thiết</a:t>
                  </a:r>
                  <a:r>
                    <a:rPr lang="en-US" altLang="ja-JP" sz="800" kern="0">
                      <a:solidFill>
                        <a:srgbClr val="000000"/>
                      </a:solidFill>
                      <a:latin typeface="Arial" panose="020B0604020202020204" pitchFamily="34" charset="0"/>
                      <a:ea typeface="Meiryo UI" panose="020B0604030504040204" pitchFamily="50" charset="-128"/>
                      <a:cs typeface="Arial" panose="020B0604020202020204" pitchFamily="34" charset="0"/>
                    </a:rPr>
                    <a:t> </a:t>
                  </a:r>
                  <a:endParaRPr kumimoji="0" lang="ja-JP" altLang="en-US" sz="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endParaRPr>
                </a:p>
              </p:txBody>
            </p:sp>
            <p:grpSp>
              <p:nvGrpSpPr>
                <p:cNvPr id="215" name="グループ化 85">
                  <a:extLst>
                    <a:ext uri="{FF2B5EF4-FFF2-40B4-BE49-F238E27FC236}">
                      <a16:creationId xmlns:a16="http://schemas.microsoft.com/office/drawing/2014/main" id="{B4F46C95-D949-4BD9-9AC6-A451C027854C}"/>
                    </a:ext>
                  </a:extLst>
                </p:cNvPr>
                <p:cNvGrpSpPr/>
                <p:nvPr/>
              </p:nvGrpSpPr>
              <p:grpSpPr>
                <a:xfrm>
                  <a:off x="6434223" y="4187720"/>
                  <a:ext cx="981777" cy="518360"/>
                  <a:chOff x="6434223" y="4187720"/>
                  <a:chExt cx="981777" cy="518360"/>
                </a:xfrm>
              </p:grpSpPr>
              <p:sp>
                <p:nvSpPr>
                  <p:cNvPr id="216" name="テキスト ボックス 86">
                    <a:extLst>
                      <a:ext uri="{FF2B5EF4-FFF2-40B4-BE49-F238E27FC236}">
                        <a16:creationId xmlns:a16="http://schemas.microsoft.com/office/drawing/2014/main" id="{8DB8DECC-1035-4281-AA2A-6310C3511F01}"/>
                      </a:ext>
                    </a:extLst>
                  </p:cNvPr>
                  <p:cNvSpPr txBox="1"/>
                  <p:nvPr/>
                </p:nvSpPr>
                <p:spPr>
                  <a:xfrm>
                    <a:off x="6668631" y="4187720"/>
                    <a:ext cx="744836" cy="10670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Viện</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dưỡng</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lão</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217" name="グループ化 87">
                    <a:extLst>
                      <a:ext uri="{FF2B5EF4-FFF2-40B4-BE49-F238E27FC236}">
                        <a16:creationId xmlns:a16="http://schemas.microsoft.com/office/drawing/2014/main" id="{6021A8DE-0069-4FC9-AE11-1E1D915A9091}"/>
                      </a:ext>
                    </a:extLst>
                  </p:cNvPr>
                  <p:cNvGrpSpPr/>
                  <p:nvPr/>
                </p:nvGrpSpPr>
                <p:grpSpPr>
                  <a:xfrm>
                    <a:off x="6434223" y="4373995"/>
                    <a:ext cx="981777" cy="332085"/>
                    <a:chOff x="6434223" y="4373995"/>
                    <a:chExt cx="981777" cy="332085"/>
                  </a:xfrm>
                </p:grpSpPr>
                <p:grpSp>
                  <p:nvGrpSpPr>
                    <p:cNvPr id="218" name="マンション">
                      <a:extLst>
                        <a:ext uri="{FF2B5EF4-FFF2-40B4-BE49-F238E27FC236}">
                          <a16:creationId xmlns:a16="http://schemas.microsoft.com/office/drawing/2014/main" id="{BD4DFA97-5A39-4ED8-8490-4B7E9EF8BD6B}"/>
                        </a:ext>
                      </a:extLst>
                    </p:cNvPr>
                    <p:cNvGrpSpPr>
                      <a:grpSpLocks noChangeAspect="1"/>
                    </p:cNvGrpSpPr>
                    <p:nvPr/>
                  </p:nvGrpSpPr>
                  <p:grpSpPr bwMode="auto">
                    <a:xfrm>
                      <a:off x="6434223" y="4386300"/>
                      <a:ext cx="684000" cy="319780"/>
                      <a:chOff x="2947" y="974"/>
                      <a:chExt cx="1478" cy="691"/>
                    </a:xfrm>
                  </p:grpSpPr>
                  <p:sp>
                    <p:nvSpPr>
                      <p:cNvPr id="220" name="Freeform 10">
                        <a:extLst>
                          <a:ext uri="{FF2B5EF4-FFF2-40B4-BE49-F238E27FC236}">
                            <a16:creationId xmlns:a16="http://schemas.microsoft.com/office/drawing/2014/main" id="{8CBAEB57-4EFE-47CA-9795-3B9DB5532123}"/>
                          </a:ext>
                        </a:extLst>
                      </p:cNvPr>
                      <p:cNvSpPr>
                        <a:spLocks noEditPoints="1"/>
                      </p:cNvSpPr>
                      <p:nvPr/>
                    </p:nvSpPr>
                    <p:spPr bwMode="auto">
                      <a:xfrm>
                        <a:off x="3016" y="1005"/>
                        <a:ext cx="1342" cy="632"/>
                      </a:xfrm>
                      <a:custGeom>
                        <a:avLst/>
                        <a:gdLst>
                          <a:gd name="T0" fmla="*/ 851 w 885"/>
                          <a:gd name="T1" fmla="*/ 352 h 415"/>
                          <a:gd name="T2" fmla="*/ 714 w 885"/>
                          <a:gd name="T3" fmla="*/ 352 h 415"/>
                          <a:gd name="T4" fmla="*/ 714 w 885"/>
                          <a:gd name="T5" fmla="*/ 415 h 415"/>
                          <a:gd name="T6" fmla="*/ 730 w 885"/>
                          <a:gd name="T7" fmla="*/ 415 h 415"/>
                          <a:gd name="T8" fmla="*/ 730 w 885"/>
                          <a:gd name="T9" fmla="*/ 368 h 415"/>
                          <a:gd name="T10" fmla="*/ 835 w 885"/>
                          <a:gd name="T11" fmla="*/ 368 h 415"/>
                          <a:gd name="T12" fmla="*/ 835 w 885"/>
                          <a:gd name="T13" fmla="*/ 415 h 415"/>
                          <a:gd name="T14" fmla="*/ 851 w 885"/>
                          <a:gd name="T15" fmla="*/ 415 h 415"/>
                          <a:gd name="T16" fmla="*/ 851 w 885"/>
                          <a:gd name="T17" fmla="*/ 352 h 415"/>
                          <a:gd name="T18" fmla="*/ 885 w 885"/>
                          <a:gd name="T19" fmla="*/ 169 h 415"/>
                          <a:gd name="T20" fmla="*/ 874 w 885"/>
                          <a:gd name="T21" fmla="*/ 159 h 415"/>
                          <a:gd name="T22" fmla="*/ 711 w 885"/>
                          <a:gd name="T23" fmla="*/ 159 h 415"/>
                          <a:gd name="T24" fmla="*/ 701 w 885"/>
                          <a:gd name="T25" fmla="*/ 149 h 415"/>
                          <a:gd name="T26" fmla="*/ 701 w 885"/>
                          <a:gd name="T27" fmla="*/ 90 h 415"/>
                          <a:gd name="T28" fmla="*/ 691 w 885"/>
                          <a:gd name="T29" fmla="*/ 80 h 415"/>
                          <a:gd name="T30" fmla="*/ 541 w 885"/>
                          <a:gd name="T31" fmla="*/ 80 h 415"/>
                          <a:gd name="T32" fmla="*/ 531 w 885"/>
                          <a:gd name="T33" fmla="*/ 70 h 415"/>
                          <a:gd name="T34" fmla="*/ 531 w 885"/>
                          <a:gd name="T35" fmla="*/ 70 h 415"/>
                          <a:gd name="T36" fmla="*/ 531 w 885"/>
                          <a:gd name="T37" fmla="*/ 11 h 415"/>
                          <a:gd name="T38" fmla="*/ 521 w 885"/>
                          <a:gd name="T39" fmla="*/ 0 h 415"/>
                          <a:gd name="T40" fmla="*/ 10 w 885"/>
                          <a:gd name="T41" fmla="*/ 0 h 415"/>
                          <a:gd name="T42" fmla="*/ 0 w 885"/>
                          <a:gd name="T43" fmla="*/ 11 h 415"/>
                          <a:gd name="T44" fmla="*/ 0 w 885"/>
                          <a:gd name="T45" fmla="*/ 415 h 415"/>
                          <a:gd name="T46" fmla="*/ 699 w 885"/>
                          <a:gd name="T47" fmla="*/ 415 h 415"/>
                          <a:gd name="T48" fmla="*/ 699 w 885"/>
                          <a:gd name="T49" fmla="*/ 346 h 415"/>
                          <a:gd name="T50" fmla="*/ 709 w 885"/>
                          <a:gd name="T51" fmla="*/ 336 h 415"/>
                          <a:gd name="T52" fmla="*/ 856 w 885"/>
                          <a:gd name="T53" fmla="*/ 336 h 415"/>
                          <a:gd name="T54" fmla="*/ 866 w 885"/>
                          <a:gd name="T55" fmla="*/ 346 h 415"/>
                          <a:gd name="T56" fmla="*/ 866 w 885"/>
                          <a:gd name="T57" fmla="*/ 415 h 415"/>
                          <a:gd name="T58" fmla="*/ 885 w 885"/>
                          <a:gd name="T59" fmla="*/ 415 h 415"/>
                          <a:gd name="T60" fmla="*/ 885 w 885"/>
                          <a:gd name="T61"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5" h="415">
                            <a:moveTo>
                              <a:pt x="851" y="352"/>
                            </a:moveTo>
                            <a:cubicBezTo>
                              <a:pt x="714" y="352"/>
                              <a:pt x="714" y="352"/>
                              <a:pt x="714" y="352"/>
                            </a:cubicBezTo>
                            <a:cubicBezTo>
                              <a:pt x="714" y="415"/>
                              <a:pt x="714" y="415"/>
                              <a:pt x="714" y="415"/>
                            </a:cubicBezTo>
                            <a:cubicBezTo>
                              <a:pt x="730" y="415"/>
                              <a:pt x="730" y="415"/>
                              <a:pt x="730" y="415"/>
                            </a:cubicBezTo>
                            <a:cubicBezTo>
                              <a:pt x="730" y="368"/>
                              <a:pt x="730" y="368"/>
                              <a:pt x="730" y="368"/>
                            </a:cubicBezTo>
                            <a:cubicBezTo>
                              <a:pt x="835" y="368"/>
                              <a:pt x="835" y="368"/>
                              <a:pt x="835" y="368"/>
                            </a:cubicBezTo>
                            <a:cubicBezTo>
                              <a:pt x="835" y="415"/>
                              <a:pt x="835" y="415"/>
                              <a:pt x="835" y="415"/>
                            </a:cubicBezTo>
                            <a:cubicBezTo>
                              <a:pt x="851" y="415"/>
                              <a:pt x="851" y="415"/>
                              <a:pt x="851" y="415"/>
                            </a:cubicBezTo>
                            <a:lnTo>
                              <a:pt x="851" y="352"/>
                            </a:lnTo>
                            <a:close/>
                            <a:moveTo>
                              <a:pt x="885" y="169"/>
                            </a:moveTo>
                            <a:cubicBezTo>
                              <a:pt x="885" y="164"/>
                              <a:pt x="880" y="159"/>
                              <a:pt x="874" y="159"/>
                            </a:cubicBezTo>
                            <a:cubicBezTo>
                              <a:pt x="711" y="159"/>
                              <a:pt x="711" y="159"/>
                              <a:pt x="711" y="159"/>
                            </a:cubicBezTo>
                            <a:cubicBezTo>
                              <a:pt x="705" y="159"/>
                              <a:pt x="701" y="155"/>
                              <a:pt x="701" y="149"/>
                            </a:cubicBezTo>
                            <a:cubicBezTo>
                              <a:pt x="701" y="90"/>
                              <a:pt x="701" y="90"/>
                              <a:pt x="701" y="90"/>
                            </a:cubicBezTo>
                            <a:cubicBezTo>
                              <a:pt x="701" y="84"/>
                              <a:pt x="696" y="80"/>
                              <a:pt x="691" y="80"/>
                            </a:cubicBezTo>
                            <a:cubicBezTo>
                              <a:pt x="541" y="80"/>
                              <a:pt x="541" y="80"/>
                              <a:pt x="541" y="80"/>
                            </a:cubicBezTo>
                            <a:cubicBezTo>
                              <a:pt x="535" y="80"/>
                              <a:pt x="531" y="75"/>
                              <a:pt x="531" y="70"/>
                            </a:cubicBezTo>
                            <a:cubicBezTo>
                              <a:pt x="531" y="70"/>
                              <a:pt x="531" y="70"/>
                              <a:pt x="531" y="70"/>
                            </a:cubicBezTo>
                            <a:cubicBezTo>
                              <a:pt x="531" y="11"/>
                              <a:pt x="531" y="11"/>
                              <a:pt x="531" y="11"/>
                            </a:cubicBezTo>
                            <a:cubicBezTo>
                              <a:pt x="531" y="5"/>
                              <a:pt x="526" y="0"/>
                              <a:pt x="521" y="0"/>
                            </a:cubicBezTo>
                            <a:cubicBezTo>
                              <a:pt x="10" y="0"/>
                              <a:pt x="10" y="0"/>
                              <a:pt x="10" y="0"/>
                            </a:cubicBezTo>
                            <a:cubicBezTo>
                              <a:pt x="5" y="0"/>
                              <a:pt x="0" y="5"/>
                              <a:pt x="0" y="11"/>
                            </a:cubicBezTo>
                            <a:cubicBezTo>
                              <a:pt x="0" y="415"/>
                              <a:pt x="0" y="415"/>
                              <a:pt x="0" y="415"/>
                            </a:cubicBezTo>
                            <a:cubicBezTo>
                              <a:pt x="699" y="415"/>
                              <a:pt x="699" y="415"/>
                              <a:pt x="699" y="415"/>
                            </a:cubicBezTo>
                            <a:cubicBezTo>
                              <a:pt x="699" y="346"/>
                              <a:pt x="699" y="346"/>
                              <a:pt x="699" y="346"/>
                            </a:cubicBezTo>
                            <a:cubicBezTo>
                              <a:pt x="699" y="341"/>
                              <a:pt x="703" y="336"/>
                              <a:pt x="709" y="336"/>
                            </a:cubicBezTo>
                            <a:cubicBezTo>
                              <a:pt x="856" y="336"/>
                              <a:pt x="856" y="336"/>
                              <a:pt x="856" y="336"/>
                            </a:cubicBezTo>
                            <a:cubicBezTo>
                              <a:pt x="862" y="336"/>
                              <a:pt x="866" y="341"/>
                              <a:pt x="866" y="346"/>
                            </a:cubicBezTo>
                            <a:cubicBezTo>
                              <a:pt x="866" y="415"/>
                              <a:pt x="866" y="415"/>
                              <a:pt x="866" y="415"/>
                            </a:cubicBezTo>
                            <a:cubicBezTo>
                              <a:pt x="885" y="415"/>
                              <a:pt x="885" y="415"/>
                              <a:pt x="885" y="415"/>
                            </a:cubicBezTo>
                            <a:lnTo>
                              <a:pt x="885" y="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21" name="Freeform 11">
                        <a:extLst>
                          <a:ext uri="{FF2B5EF4-FFF2-40B4-BE49-F238E27FC236}">
                            <a16:creationId xmlns:a16="http://schemas.microsoft.com/office/drawing/2014/main" id="{D7987FD2-3709-4FD0-B4FB-753376E339FE}"/>
                          </a:ext>
                        </a:extLst>
                      </p:cNvPr>
                      <p:cNvSpPr>
                        <a:spLocks noChangeAspect="1" noEditPoints="1"/>
                      </p:cNvSpPr>
                      <p:nvPr/>
                    </p:nvSpPr>
                    <p:spPr bwMode="auto">
                      <a:xfrm>
                        <a:off x="2947" y="974"/>
                        <a:ext cx="1478" cy="691"/>
                      </a:xfrm>
                      <a:custGeom>
                        <a:avLst/>
                        <a:gdLst>
                          <a:gd name="T0" fmla="*/ 215 w 974"/>
                          <a:gd name="T1" fmla="*/ 100 h 454"/>
                          <a:gd name="T2" fmla="*/ 79 w 974"/>
                          <a:gd name="T3" fmla="*/ 179 h 454"/>
                          <a:gd name="T4" fmla="*/ 79 w 974"/>
                          <a:gd name="T5" fmla="*/ 134 h 454"/>
                          <a:gd name="T6" fmla="*/ 215 w 974"/>
                          <a:gd name="T7" fmla="*/ 338 h 454"/>
                          <a:gd name="T8" fmla="*/ 79 w 974"/>
                          <a:gd name="T9" fmla="*/ 338 h 454"/>
                          <a:gd name="T10" fmla="*/ 215 w 974"/>
                          <a:gd name="T11" fmla="*/ 213 h 454"/>
                          <a:gd name="T12" fmla="*/ 79 w 974"/>
                          <a:gd name="T13" fmla="*/ 417 h 454"/>
                          <a:gd name="T14" fmla="*/ 79 w 974"/>
                          <a:gd name="T15" fmla="*/ 372 h 454"/>
                          <a:gd name="T16" fmla="*/ 385 w 974"/>
                          <a:gd name="T17" fmla="*/ 100 h 454"/>
                          <a:gd name="T18" fmla="*/ 249 w 974"/>
                          <a:gd name="T19" fmla="*/ 100 h 454"/>
                          <a:gd name="T20" fmla="*/ 385 w 974"/>
                          <a:gd name="T21" fmla="*/ 134 h 454"/>
                          <a:gd name="T22" fmla="*/ 249 w 974"/>
                          <a:gd name="T23" fmla="*/ 259 h 454"/>
                          <a:gd name="T24" fmla="*/ 249 w 974"/>
                          <a:gd name="T25" fmla="*/ 213 h 454"/>
                          <a:gd name="T26" fmla="*/ 385 w 974"/>
                          <a:gd name="T27" fmla="*/ 338 h 454"/>
                          <a:gd name="T28" fmla="*/ 249 w 974"/>
                          <a:gd name="T29" fmla="*/ 338 h 454"/>
                          <a:gd name="T30" fmla="*/ 385 w 974"/>
                          <a:gd name="T31" fmla="*/ 372 h 454"/>
                          <a:gd name="T32" fmla="*/ 419 w 974"/>
                          <a:gd name="T33" fmla="*/ 100 h 454"/>
                          <a:gd name="T34" fmla="*/ 419 w 974"/>
                          <a:gd name="T35" fmla="*/ 54 h 454"/>
                          <a:gd name="T36" fmla="*/ 555 w 974"/>
                          <a:gd name="T37" fmla="*/ 179 h 454"/>
                          <a:gd name="T38" fmla="*/ 419 w 974"/>
                          <a:gd name="T39" fmla="*/ 179 h 454"/>
                          <a:gd name="T40" fmla="*/ 555 w 974"/>
                          <a:gd name="T41" fmla="*/ 213 h 454"/>
                          <a:gd name="T42" fmla="*/ 419 w 974"/>
                          <a:gd name="T43" fmla="*/ 338 h 454"/>
                          <a:gd name="T44" fmla="*/ 419 w 974"/>
                          <a:gd name="T45" fmla="*/ 293 h 454"/>
                          <a:gd name="T46" fmla="*/ 555 w 974"/>
                          <a:gd name="T47" fmla="*/ 417 h 454"/>
                          <a:gd name="T48" fmla="*/ 419 w 974"/>
                          <a:gd name="T49" fmla="*/ 417 h 454"/>
                          <a:gd name="T50" fmla="*/ 725 w 974"/>
                          <a:gd name="T51" fmla="*/ 134 h 454"/>
                          <a:gd name="T52" fmla="*/ 589 w 974"/>
                          <a:gd name="T53" fmla="*/ 259 h 454"/>
                          <a:gd name="T54" fmla="*/ 589 w 974"/>
                          <a:gd name="T55" fmla="*/ 213 h 454"/>
                          <a:gd name="T56" fmla="*/ 725 w 974"/>
                          <a:gd name="T57" fmla="*/ 338 h 454"/>
                          <a:gd name="T58" fmla="*/ 589 w 974"/>
                          <a:gd name="T59" fmla="*/ 338 h 454"/>
                          <a:gd name="T60" fmla="*/ 725 w 974"/>
                          <a:gd name="T61" fmla="*/ 372 h 454"/>
                          <a:gd name="T62" fmla="*/ 759 w 974"/>
                          <a:gd name="T63" fmla="*/ 213 h 454"/>
                          <a:gd name="T64" fmla="*/ 896 w 974"/>
                          <a:gd name="T65" fmla="*/ 213 h 454"/>
                          <a:gd name="T66" fmla="*/ 896 w 974"/>
                          <a:gd name="T67" fmla="*/ 338 h 454"/>
                          <a:gd name="T68" fmla="*/ 759 w 974"/>
                          <a:gd name="T69" fmla="*/ 338 h 454"/>
                          <a:gd name="T70" fmla="*/ 0 w 974"/>
                          <a:gd name="T71" fmla="*/ 454 h 454"/>
                          <a:gd name="T72" fmla="*/ 25 w 974"/>
                          <a:gd name="T73" fmla="*/ 20 h 454"/>
                          <a:gd name="T74" fmla="*/ 576 w 974"/>
                          <a:gd name="T75" fmla="*/ 0 h 454"/>
                          <a:gd name="T76" fmla="*/ 596 w 974"/>
                          <a:gd name="T77" fmla="*/ 79 h 454"/>
                          <a:gd name="T78" fmla="*/ 766 w 974"/>
                          <a:gd name="T79" fmla="*/ 100 h 454"/>
                          <a:gd name="T80" fmla="*/ 950 w 974"/>
                          <a:gd name="T81" fmla="*/ 179 h 454"/>
                          <a:gd name="T82" fmla="*/ 965 w 974"/>
                          <a:gd name="T83" fmla="*/ 435 h 454"/>
                          <a:gd name="T84" fmla="*/ 759 w 974"/>
                          <a:gd name="T85" fmla="*/ 372 h 454"/>
                          <a:gd name="T86" fmla="*/ 775 w 974"/>
                          <a:gd name="T87" fmla="*/ 388 h 454"/>
                          <a:gd name="T88" fmla="*/ 896 w 974"/>
                          <a:gd name="T89" fmla="*/ 435 h 454"/>
                          <a:gd name="T90" fmla="*/ 919 w 974"/>
                          <a:gd name="T91" fmla="*/ 179 h 454"/>
                          <a:gd name="T92" fmla="*/ 746 w 974"/>
                          <a:gd name="T93" fmla="*/ 110 h 454"/>
                          <a:gd name="T94" fmla="*/ 576 w 974"/>
                          <a:gd name="T95" fmla="*/ 90 h 454"/>
                          <a:gd name="T96" fmla="*/ 566 w 974"/>
                          <a:gd name="T97" fmla="*/ 20 h 454"/>
                          <a:gd name="T98" fmla="*/ 45 w 974"/>
                          <a:gd name="T99" fmla="*/ 435 h 454"/>
                          <a:gd name="T100" fmla="*/ 754 w 974"/>
                          <a:gd name="T101" fmla="*/ 356 h 454"/>
                          <a:gd name="T102" fmla="*/ 911 w 974"/>
                          <a:gd name="T103" fmla="*/ 4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4" h="454">
                            <a:moveTo>
                              <a:pt x="79" y="54"/>
                            </a:moveTo>
                            <a:cubicBezTo>
                              <a:pt x="215" y="54"/>
                              <a:pt x="215" y="54"/>
                              <a:pt x="215" y="54"/>
                            </a:cubicBezTo>
                            <a:cubicBezTo>
                              <a:pt x="215" y="100"/>
                              <a:pt x="215" y="100"/>
                              <a:pt x="215" y="100"/>
                            </a:cubicBezTo>
                            <a:cubicBezTo>
                              <a:pt x="79" y="100"/>
                              <a:pt x="79" y="100"/>
                              <a:pt x="79" y="100"/>
                            </a:cubicBezTo>
                            <a:lnTo>
                              <a:pt x="79" y="54"/>
                            </a:lnTo>
                            <a:close/>
                            <a:moveTo>
                              <a:pt x="79" y="179"/>
                            </a:moveTo>
                            <a:cubicBezTo>
                              <a:pt x="215" y="179"/>
                              <a:pt x="215" y="179"/>
                              <a:pt x="215" y="179"/>
                            </a:cubicBezTo>
                            <a:cubicBezTo>
                              <a:pt x="215" y="134"/>
                              <a:pt x="215" y="134"/>
                              <a:pt x="215" y="134"/>
                            </a:cubicBezTo>
                            <a:cubicBezTo>
                              <a:pt x="79" y="134"/>
                              <a:pt x="79" y="134"/>
                              <a:pt x="79" y="134"/>
                            </a:cubicBezTo>
                            <a:lnTo>
                              <a:pt x="79" y="179"/>
                            </a:lnTo>
                            <a:close/>
                            <a:moveTo>
                              <a:pt x="79" y="338"/>
                            </a:moveTo>
                            <a:cubicBezTo>
                              <a:pt x="215" y="338"/>
                              <a:pt x="215" y="338"/>
                              <a:pt x="215" y="338"/>
                            </a:cubicBezTo>
                            <a:cubicBezTo>
                              <a:pt x="215" y="293"/>
                              <a:pt x="215" y="293"/>
                              <a:pt x="215" y="293"/>
                            </a:cubicBezTo>
                            <a:cubicBezTo>
                              <a:pt x="79" y="293"/>
                              <a:pt x="79" y="293"/>
                              <a:pt x="79" y="293"/>
                            </a:cubicBezTo>
                            <a:lnTo>
                              <a:pt x="79" y="338"/>
                            </a:lnTo>
                            <a:close/>
                            <a:moveTo>
                              <a:pt x="79" y="259"/>
                            </a:moveTo>
                            <a:cubicBezTo>
                              <a:pt x="215" y="259"/>
                              <a:pt x="215" y="259"/>
                              <a:pt x="215" y="259"/>
                            </a:cubicBezTo>
                            <a:cubicBezTo>
                              <a:pt x="215" y="213"/>
                              <a:pt x="215" y="213"/>
                              <a:pt x="215" y="213"/>
                            </a:cubicBezTo>
                            <a:cubicBezTo>
                              <a:pt x="79" y="213"/>
                              <a:pt x="79" y="213"/>
                              <a:pt x="79" y="213"/>
                            </a:cubicBezTo>
                            <a:lnTo>
                              <a:pt x="79" y="259"/>
                            </a:lnTo>
                            <a:close/>
                            <a:moveTo>
                              <a:pt x="79" y="417"/>
                            </a:moveTo>
                            <a:cubicBezTo>
                              <a:pt x="215" y="417"/>
                              <a:pt x="215" y="417"/>
                              <a:pt x="215" y="417"/>
                            </a:cubicBezTo>
                            <a:cubicBezTo>
                              <a:pt x="215" y="372"/>
                              <a:pt x="215" y="372"/>
                              <a:pt x="215" y="372"/>
                            </a:cubicBezTo>
                            <a:cubicBezTo>
                              <a:pt x="79" y="372"/>
                              <a:pt x="79" y="372"/>
                              <a:pt x="79" y="372"/>
                            </a:cubicBezTo>
                            <a:lnTo>
                              <a:pt x="79" y="417"/>
                            </a:lnTo>
                            <a:close/>
                            <a:moveTo>
                              <a:pt x="249" y="100"/>
                            </a:moveTo>
                            <a:cubicBezTo>
                              <a:pt x="385" y="100"/>
                              <a:pt x="385" y="100"/>
                              <a:pt x="385" y="100"/>
                            </a:cubicBezTo>
                            <a:cubicBezTo>
                              <a:pt x="385" y="54"/>
                              <a:pt x="385" y="54"/>
                              <a:pt x="385" y="54"/>
                            </a:cubicBezTo>
                            <a:cubicBezTo>
                              <a:pt x="249" y="54"/>
                              <a:pt x="249" y="54"/>
                              <a:pt x="249" y="54"/>
                            </a:cubicBezTo>
                            <a:lnTo>
                              <a:pt x="249" y="100"/>
                            </a:lnTo>
                            <a:close/>
                            <a:moveTo>
                              <a:pt x="249" y="179"/>
                            </a:moveTo>
                            <a:cubicBezTo>
                              <a:pt x="385" y="179"/>
                              <a:pt x="385" y="179"/>
                              <a:pt x="385" y="179"/>
                            </a:cubicBezTo>
                            <a:cubicBezTo>
                              <a:pt x="385" y="134"/>
                              <a:pt x="385" y="134"/>
                              <a:pt x="385" y="134"/>
                            </a:cubicBezTo>
                            <a:cubicBezTo>
                              <a:pt x="249" y="134"/>
                              <a:pt x="249" y="134"/>
                              <a:pt x="249" y="134"/>
                            </a:cubicBezTo>
                            <a:lnTo>
                              <a:pt x="249" y="179"/>
                            </a:lnTo>
                            <a:close/>
                            <a:moveTo>
                              <a:pt x="249" y="259"/>
                            </a:moveTo>
                            <a:cubicBezTo>
                              <a:pt x="385" y="259"/>
                              <a:pt x="385" y="259"/>
                              <a:pt x="385" y="259"/>
                            </a:cubicBezTo>
                            <a:cubicBezTo>
                              <a:pt x="385" y="213"/>
                              <a:pt x="385" y="213"/>
                              <a:pt x="385" y="213"/>
                            </a:cubicBezTo>
                            <a:cubicBezTo>
                              <a:pt x="249" y="213"/>
                              <a:pt x="249" y="213"/>
                              <a:pt x="249" y="213"/>
                            </a:cubicBezTo>
                            <a:lnTo>
                              <a:pt x="249" y="259"/>
                            </a:lnTo>
                            <a:close/>
                            <a:moveTo>
                              <a:pt x="249" y="338"/>
                            </a:moveTo>
                            <a:cubicBezTo>
                              <a:pt x="385" y="338"/>
                              <a:pt x="385" y="338"/>
                              <a:pt x="385" y="338"/>
                            </a:cubicBezTo>
                            <a:cubicBezTo>
                              <a:pt x="385" y="293"/>
                              <a:pt x="385" y="293"/>
                              <a:pt x="385" y="293"/>
                            </a:cubicBezTo>
                            <a:cubicBezTo>
                              <a:pt x="249" y="293"/>
                              <a:pt x="249" y="293"/>
                              <a:pt x="249" y="293"/>
                            </a:cubicBezTo>
                            <a:lnTo>
                              <a:pt x="249" y="338"/>
                            </a:lnTo>
                            <a:close/>
                            <a:moveTo>
                              <a:pt x="249" y="417"/>
                            </a:moveTo>
                            <a:cubicBezTo>
                              <a:pt x="385" y="417"/>
                              <a:pt x="385" y="417"/>
                              <a:pt x="385" y="417"/>
                            </a:cubicBezTo>
                            <a:cubicBezTo>
                              <a:pt x="385" y="372"/>
                              <a:pt x="385" y="372"/>
                              <a:pt x="385" y="372"/>
                            </a:cubicBezTo>
                            <a:cubicBezTo>
                              <a:pt x="249" y="372"/>
                              <a:pt x="249" y="372"/>
                              <a:pt x="249" y="372"/>
                            </a:cubicBezTo>
                            <a:lnTo>
                              <a:pt x="249" y="417"/>
                            </a:lnTo>
                            <a:close/>
                            <a:moveTo>
                              <a:pt x="419" y="100"/>
                            </a:moveTo>
                            <a:cubicBezTo>
                              <a:pt x="555" y="100"/>
                              <a:pt x="555" y="100"/>
                              <a:pt x="555" y="100"/>
                            </a:cubicBezTo>
                            <a:cubicBezTo>
                              <a:pt x="555" y="54"/>
                              <a:pt x="555" y="54"/>
                              <a:pt x="555" y="54"/>
                            </a:cubicBezTo>
                            <a:cubicBezTo>
                              <a:pt x="419" y="54"/>
                              <a:pt x="419" y="54"/>
                              <a:pt x="419" y="54"/>
                            </a:cubicBezTo>
                            <a:lnTo>
                              <a:pt x="419" y="100"/>
                            </a:lnTo>
                            <a:close/>
                            <a:moveTo>
                              <a:pt x="419" y="179"/>
                            </a:moveTo>
                            <a:cubicBezTo>
                              <a:pt x="555" y="179"/>
                              <a:pt x="555" y="179"/>
                              <a:pt x="555" y="179"/>
                            </a:cubicBezTo>
                            <a:cubicBezTo>
                              <a:pt x="555" y="134"/>
                              <a:pt x="555" y="134"/>
                              <a:pt x="555" y="134"/>
                            </a:cubicBezTo>
                            <a:cubicBezTo>
                              <a:pt x="419" y="134"/>
                              <a:pt x="419" y="134"/>
                              <a:pt x="419" y="134"/>
                            </a:cubicBezTo>
                            <a:lnTo>
                              <a:pt x="419" y="179"/>
                            </a:lnTo>
                            <a:close/>
                            <a:moveTo>
                              <a:pt x="419" y="259"/>
                            </a:moveTo>
                            <a:cubicBezTo>
                              <a:pt x="555" y="259"/>
                              <a:pt x="555" y="259"/>
                              <a:pt x="555" y="259"/>
                            </a:cubicBezTo>
                            <a:cubicBezTo>
                              <a:pt x="555" y="213"/>
                              <a:pt x="555" y="213"/>
                              <a:pt x="555" y="213"/>
                            </a:cubicBezTo>
                            <a:cubicBezTo>
                              <a:pt x="419" y="213"/>
                              <a:pt x="419" y="213"/>
                              <a:pt x="419" y="213"/>
                            </a:cubicBezTo>
                            <a:lnTo>
                              <a:pt x="419" y="259"/>
                            </a:lnTo>
                            <a:close/>
                            <a:moveTo>
                              <a:pt x="419" y="338"/>
                            </a:moveTo>
                            <a:cubicBezTo>
                              <a:pt x="555" y="338"/>
                              <a:pt x="555" y="338"/>
                              <a:pt x="555" y="338"/>
                            </a:cubicBezTo>
                            <a:cubicBezTo>
                              <a:pt x="555" y="293"/>
                              <a:pt x="555" y="293"/>
                              <a:pt x="555" y="293"/>
                            </a:cubicBezTo>
                            <a:cubicBezTo>
                              <a:pt x="419" y="293"/>
                              <a:pt x="419" y="293"/>
                              <a:pt x="419" y="293"/>
                            </a:cubicBezTo>
                            <a:lnTo>
                              <a:pt x="419" y="338"/>
                            </a:lnTo>
                            <a:close/>
                            <a:moveTo>
                              <a:pt x="419" y="417"/>
                            </a:moveTo>
                            <a:cubicBezTo>
                              <a:pt x="555" y="417"/>
                              <a:pt x="555" y="417"/>
                              <a:pt x="555" y="417"/>
                            </a:cubicBezTo>
                            <a:cubicBezTo>
                              <a:pt x="555" y="372"/>
                              <a:pt x="555" y="372"/>
                              <a:pt x="555" y="372"/>
                            </a:cubicBezTo>
                            <a:cubicBezTo>
                              <a:pt x="419" y="372"/>
                              <a:pt x="419" y="372"/>
                              <a:pt x="419" y="372"/>
                            </a:cubicBezTo>
                            <a:lnTo>
                              <a:pt x="419" y="417"/>
                            </a:lnTo>
                            <a:close/>
                            <a:moveTo>
                              <a:pt x="589" y="179"/>
                            </a:moveTo>
                            <a:cubicBezTo>
                              <a:pt x="725" y="179"/>
                              <a:pt x="725" y="179"/>
                              <a:pt x="725" y="179"/>
                            </a:cubicBezTo>
                            <a:cubicBezTo>
                              <a:pt x="725" y="134"/>
                              <a:pt x="725" y="134"/>
                              <a:pt x="725" y="134"/>
                            </a:cubicBezTo>
                            <a:cubicBezTo>
                              <a:pt x="589" y="134"/>
                              <a:pt x="589" y="134"/>
                              <a:pt x="589" y="134"/>
                            </a:cubicBezTo>
                            <a:lnTo>
                              <a:pt x="589" y="179"/>
                            </a:lnTo>
                            <a:close/>
                            <a:moveTo>
                              <a:pt x="589" y="259"/>
                            </a:moveTo>
                            <a:cubicBezTo>
                              <a:pt x="725" y="259"/>
                              <a:pt x="725" y="259"/>
                              <a:pt x="725" y="259"/>
                            </a:cubicBezTo>
                            <a:cubicBezTo>
                              <a:pt x="725" y="213"/>
                              <a:pt x="725" y="213"/>
                              <a:pt x="725" y="213"/>
                            </a:cubicBezTo>
                            <a:cubicBezTo>
                              <a:pt x="589" y="213"/>
                              <a:pt x="589" y="213"/>
                              <a:pt x="589" y="213"/>
                            </a:cubicBezTo>
                            <a:lnTo>
                              <a:pt x="589" y="259"/>
                            </a:lnTo>
                            <a:close/>
                            <a:moveTo>
                              <a:pt x="589" y="338"/>
                            </a:moveTo>
                            <a:cubicBezTo>
                              <a:pt x="725" y="338"/>
                              <a:pt x="725" y="338"/>
                              <a:pt x="725" y="338"/>
                            </a:cubicBezTo>
                            <a:cubicBezTo>
                              <a:pt x="725" y="293"/>
                              <a:pt x="725" y="293"/>
                              <a:pt x="725" y="293"/>
                            </a:cubicBezTo>
                            <a:cubicBezTo>
                              <a:pt x="589" y="293"/>
                              <a:pt x="589" y="293"/>
                              <a:pt x="589" y="293"/>
                            </a:cubicBezTo>
                            <a:lnTo>
                              <a:pt x="589" y="338"/>
                            </a:lnTo>
                            <a:close/>
                            <a:moveTo>
                              <a:pt x="589" y="417"/>
                            </a:moveTo>
                            <a:cubicBezTo>
                              <a:pt x="725" y="417"/>
                              <a:pt x="725" y="417"/>
                              <a:pt x="725" y="417"/>
                            </a:cubicBezTo>
                            <a:cubicBezTo>
                              <a:pt x="725" y="372"/>
                              <a:pt x="725" y="372"/>
                              <a:pt x="725" y="372"/>
                            </a:cubicBezTo>
                            <a:cubicBezTo>
                              <a:pt x="589" y="372"/>
                              <a:pt x="589" y="372"/>
                              <a:pt x="589" y="372"/>
                            </a:cubicBezTo>
                            <a:lnTo>
                              <a:pt x="589" y="417"/>
                            </a:lnTo>
                            <a:close/>
                            <a:moveTo>
                              <a:pt x="759" y="213"/>
                            </a:moveTo>
                            <a:cubicBezTo>
                              <a:pt x="759" y="259"/>
                              <a:pt x="759" y="259"/>
                              <a:pt x="759" y="259"/>
                            </a:cubicBezTo>
                            <a:cubicBezTo>
                              <a:pt x="896" y="259"/>
                              <a:pt x="896" y="259"/>
                              <a:pt x="896" y="259"/>
                            </a:cubicBezTo>
                            <a:cubicBezTo>
                              <a:pt x="896" y="213"/>
                              <a:pt x="896" y="213"/>
                              <a:pt x="896" y="213"/>
                            </a:cubicBezTo>
                            <a:lnTo>
                              <a:pt x="759" y="213"/>
                            </a:lnTo>
                            <a:close/>
                            <a:moveTo>
                              <a:pt x="759" y="338"/>
                            </a:moveTo>
                            <a:cubicBezTo>
                              <a:pt x="896" y="338"/>
                              <a:pt x="896" y="338"/>
                              <a:pt x="896" y="338"/>
                            </a:cubicBezTo>
                            <a:cubicBezTo>
                              <a:pt x="896" y="293"/>
                              <a:pt x="896" y="293"/>
                              <a:pt x="896" y="293"/>
                            </a:cubicBezTo>
                            <a:cubicBezTo>
                              <a:pt x="759" y="293"/>
                              <a:pt x="759" y="293"/>
                              <a:pt x="759" y="293"/>
                            </a:cubicBezTo>
                            <a:lnTo>
                              <a:pt x="759" y="338"/>
                            </a:lnTo>
                            <a:close/>
                            <a:moveTo>
                              <a:pt x="974" y="454"/>
                            </a:moveTo>
                            <a:cubicBezTo>
                              <a:pt x="0" y="454"/>
                              <a:pt x="0" y="454"/>
                              <a:pt x="0" y="454"/>
                            </a:cubicBezTo>
                            <a:cubicBezTo>
                              <a:pt x="0" y="454"/>
                              <a:pt x="0" y="454"/>
                              <a:pt x="0" y="454"/>
                            </a:cubicBezTo>
                            <a:cubicBezTo>
                              <a:pt x="9" y="435"/>
                              <a:pt x="9" y="435"/>
                              <a:pt x="9" y="435"/>
                            </a:cubicBezTo>
                            <a:cubicBezTo>
                              <a:pt x="25" y="435"/>
                              <a:pt x="25" y="435"/>
                              <a:pt x="25" y="435"/>
                            </a:cubicBezTo>
                            <a:cubicBezTo>
                              <a:pt x="25" y="20"/>
                              <a:pt x="25" y="20"/>
                              <a:pt x="25" y="20"/>
                            </a:cubicBezTo>
                            <a:cubicBezTo>
                              <a:pt x="25" y="20"/>
                              <a:pt x="25" y="20"/>
                              <a:pt x="25" y="20"/>
                            </a:cubicBezTo>
                            <a:cubicBezTo>
                              <a:pt x="25" y="9"/>
                              <a:pt x="34" y="0"/>
                              <a:pt x="45" y="0"/>
                            </a:cubicBezTo>
                            <a:cubicBezTo>
                              <a:pt x="576" y="0"/>
                              <a:pt x="576" y="0"/>
                              <a:pt x="576" y="0"/>
                            </a:cubicBezTo>
                            <a:cubicBezTo>
                              <a:pt x="587" y="0"/>
                              <a:pt x="596" y="9"/>
                              <a:pt x="596" y="20"/>
                            </a:cubicBezTo>
                            <a:cubicBezTo>
                              <a:pt x="596" y="20"/>
                              <a:pt x="596" y="20"/>
                              <a:pt x="596" y="20"/>
                            </a:cubicBezTo>
                            <a:cubicBezTo>
                              <a:pt x="596" y="79"/>
                              <a:pt x="596" y="79"/>
                              <a:pt x="596" y="79"/>
                            </a:cubicBezTo>
                            <a:cubicBezTo>
                              <a:pt x="746" y="79"/>
                              <a:pt x="746" y="79"/>
                              <a:pt x="746" y="79"/>
                            </a:cubicBezTo>
                            <a:cubicBezTo>
                              <a:pt x="757" y="79"/>
                              <a:pt x="766" y="88"/>
                              <a:pt x="766" y="100"/>
                            </a:cubicBezTo>
                            <a:cubicBezTo>
                              <a:pt x="766" y="100"/>
                              <a:pt x="766" y="100"/>
                              <a:pt x="766" y="100"/>
                            </a:cubicBezTo>
                            <a:cubicBezTo>
                              <a:pt x="766" y="159"/>
                              <a:pt x="766" y="159"/>
                              <a:pt x="766" y="159"/>
                            </a:cubicBezTo>
                            <a:cubicBezTo>
                              <a:pt x="930" y="159"/>
                              <a:pt x="930" y="159"/>
                              <a:pt x="930" y="159"/>
                            </a:cubicBezTo>
                            <a:cubicBezTo>
                              <a:pt x="941" y="159"/>
                              <a:pt x="950" y="168"/>
                              <a:pt x="950" y="179"/>
                            </a:cubicBezTo>
                            <a:cubicBezTo>
                              <a:pt x="950" y="179"/>
                              <a:pt x="950" y="179"/>
                              <a:pt x="950" y="179"/>
                            </a:cubicBezTo>
                            <a:cubicBezTo>
                              <a:pt x="950" y="435"/>
                              <a:pt x="950" y="435"/>
                              <a:pt x="950" y="435"/>
                            </a:cubicBezTo>
                            <a:cubicBezTo>
                              <a:pt x="965" y="435"/>
                              <a:pt x="965" y="435"/>
                              <a:pt x="965" y="435"/>
                            </a:cubicBezTo>
                            <a:lnTo>
                              <a:pt x="974" y="454"/>
                            </a:lnTo>
                            <a:close/>
                            <a:moveTo>
                              <a:pt x="896" y="372"/>
                            </a:moveTo>
                            <a:cubicBezTo>
                              <a:pt x="759" y="372"/>
                              <a:pt x="759" y="372"/>
                              <a:pt x="759" y="372"/>
                            </a:cubicBezTo>
                            <a:cubicBezTo>
                              <a:pt x="759" y="435"/>
                              <a:pt x="759" y="435"/>
                              <a:pt x="759" y="435"/>
                            </a:cubicBezTo>
                            <a:cubicBezTo>
                              <a:pt x="775" y="435"/>
                              <a:pt x="775" y="435"/>
                              <a:pt x="775" y="435"/>
                            </a:cubicBezTo>
                            <a:cubicBezTo>
                              <a:pt x="775" y="388"/>
                              <a:pt x="775" y="388"/>
                              <a:pt x="775" y="388"/>
                            </a:cubicBezTo>
                            <a:cubicBezTo>
                              <a:pt x="880" y="388"/>
                              <a:pt x="880" y="388"/>
                              <a:pt x="880" y="388"/>
                            </a:cubicBezTo>
                            <a:cubicBezTo>
                              <a:pt x="880" y="435"/>
                              <a:pt x="880" y="435"/>
                              <a:pt x="880" y="435"/>
                            </a:cubicBezTo>
                            <a:cubicBezTo>
                              <a:pt x="896" y="435"/>
                              <a:pt x="896" y="435"/>
                              <a:pt x="896" y="435"/>
                            </a:cubicBezTo>
                            <a:lnTo>
                              <a:pt x="896" y="372"/>
                            </a:lnTo>
                            <a:close/>
                            <a:moveTo>
                              <a:pt x="930" y="189"/>
                            </a:moveTo>
                            <a:cubicBezTo>
                              <a:pt x="930" y="184"/>
                              <a:pt x="925" y="179"/>
                              <a:pt x="919" y="179"/>
                            </a:cubicBezTo>
                            <a:cubicBezTo>
                              <a:pt x="756" y="179"/>
                              <a:pt x="756" y="179"/>
                              <a:pt x="756" y="179"/>
                            </a:cubicBezTo>
                            <a:cubicBezTo>
                              <a:pt x="750" y="179"/>
                              <a:pt x="746" y="175"/>
                              <a:pt x="746" y="169"/>
                            </a:cubicBezTo>
                            <a:cubicBezTo>
                              <a:pt x="746" y="110"/>
                              <a:pt x="746" y="110"/>
                              <a:pt x="746" y="110"/>
                            </a:cubicBezTo>
                            <a:cubicBezTo>
                              <a:pt x="746" y="104"/>
                              <a:pt x="741" y="100"/>
                              <a:pt x="736" y="100"/>
                            </a:cubicBezTo>
                            <a:cubicBezTo>
                              <a:pt x="586" y="100"/>
                              <a:pt x="586" y="100"/>
                              <a:pt x="586" y="100"/>
                            </a:cubicBezTo>
                            <a:cubicBezTo>
                              <a:pt x="580" y="100"/>
                              <a:pt x="576" y="95"/>
                              <a:pt x="576" y="90"/>
                            </a:cubicBezTo>
                            <a:cubicBezTo>
                              <a:pt x="576" y="90"/>
                              <a:pt x="576" y="90"/>
                              <a:pt x="576" y="90"/>
                            </a:cubicBezTo>
                            <a:cubicBezTo>
                              <a:pt x="576" y="31"/>
                              <a:pt x="576" y="31"/>
                              <a:pt x="576" y="31"/>
                            </a:cubicBezTo>
                            <a:cubicBezTo>
                              <a:pt x="576" y="25"/>
                              <a:pt x="571" y="20"/>
                              <a:pt x="566" y="20"/>
                            </a:cubicBezTo>
                            <a:cubicBezTo>
                              <a:pt x="55" y="20"/>
                              <a:pt x="55" y="20"/>
                              <a:pt x="55" y="20"/>
                            </a:cubicBezTo>
                            <a:cubicBezTo>
                              <a:pt x="50" y="20"/>
                              <a:pt x="45" y="25"/>
                              <a:pt x="45" y="31"/>
                            </a:cubicBezTo>
                            <a:cubicBezTo>
                              <a:pt x="45" y="435"/>
                              <a:pt x="45" y="435"/>
                              <a:pt x="45" y="435"/>
                            </a:cubicBezTo>
                            <a:cubicBezTo>
                              <a:pt x="744" y="435"/>
                              <a:pt x="744" y="435"/>
                              <a:pt x="744" y="435"/>
                            </a:cubicBezTo>
                            <a:cubicBezTo>
                              <a:pt x="744" y="366"/>
                              <a:pt x="744" y="366"/>
                              <a:pt x="744" y="366"/>
                            </a:cubicBezTo>
                            <a:cubicBezTo>
                              <a:pt x="744" y="361"/>
                              <a:pt x="748" y="356"/>
                              <a:pt x="754" y="356"/>
                            </a:cubicBezTo>
                            <a:cubicBezTo>
                              <a:pt x="901" y="356"/>
                              <a:pt x="901" y="356"/>
                              <a:pt x="901" y="356"/>
                            </a:cubicBezTo>
                            <a:cubicBezTo>
                              <a:pt x="907" y="356"/>
                              <a:pt x="911" y="361"/>
                              <a:pt x="911" y="366"/>
                            </a:cubicBezTo>
                            <a:cubicBezTo>
                              <a:pt x="911" y="435"/>
                              <a:pt x="911" y="435"/>
                              <a:pt x="911" y="435"/>
                            </a:cubicBezTo>
                            <a:cubicBezTo>
                              <a:pt x="930" y="435"/>
                              <a:pt x="930" y="435"/>
                              <a:pt x="930" y="435"/>
                            </a:cubicBezTo>
                            <a:lnTo>
                              <a:pt x="930" y="189"/>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sp>
                  <p:nvSpPr>
                    <p:cNvPr id="219" name="車椅子">
                      <a:extLst>
                        <a:ext uri="{FF2B5EF4-FFF2-40B4-BE49-F238E27FC236}">
                          <a16:creationId xmlns:a16="http://schemas.microsoft.com/office/drawing/2014/main" id="{AA0A5D6C-CB64-4F26-9251-3610714DD947}"/>
                        </a:ext>
                      </a:extLst>
                    </p:cNvPr>
                    <p:cNvSpPr>
                      <a:spLocks noChangeAspect="1" noEditPoints="1"/>
                    </p:cNvSpPr>
                    <p:nvPr/>
                  </p:nvSpPr>
                  <p:spPr bwMode="auto">
                    <a:xfrm>
                      <a:off x="7164000" y="4373995"/>
                      <a:ext cx="252000" cy="332085"/>
                    </a:xfrm>
                    <a:custGeom>
                      <a:avLst/>
                      <a:gdLst>
                        <a:gd name="T0" fmla="*/ 257 w 451"/>
                        <a:gd name="T1" fmla="*/ 44 h 595"/>
                        <a:gd name="T2" fmla="*/ 300 w 451"/>
                        <a:gd name="T3" fmla="*/ 0 h 595"/>
                        <a:gd name="T4" fmla="*/ 344 w 451"/>
                        <a:gd name="T5" fmla="*/ 44 h 595"/>
                        <a:gd name="T6" fmla="*/ 300 w 451"/>
                        <a:gd name="T7" fmla="*/ 87 h 595"/>
                        <a:gd name="T8" fmla="*/ 257 w 451"/>
                        <a:gd name="T9" fmla="*/ 44 h 595"/>
                        <a:gd name="T10" fmla="*/ 451 w 451"/>
                        <a:gd name="T11" fmla="*/ 133 h 595"/>
                        <a:gd name="T12" fmla="*/ 435 w 451"/>
                        <a:gd name="T13" fmla="*/ 149 h 595"/>
                        <a:gd name="T14" fmla="*/ 405 w 451"/>
                        <a:gd name="T15" fmla="*/ 149 h 595"/>
                        <a:gd name="T16" fmla="*/ 390 w 451"/>
                        <a:gd name="T17" fmla="*/ 163 h 595"/>
                        <a:gd name="T18" fmla="*/ 363 w 451"/>
                        <a:gd name="T19" fmla="*/ 330 h 595"/>
                        <a:gd name="T20" fmla="*/ 420 w 451"/>
                        <a:gd name="T21" fmla="*/ 447 h 595"/>
                        <a:gd name="T22" fmla="*/ 272 w 451"/>
                        <a:gd name="T23" fmla="*/ 595 h 595"/>
                        <a:gd name="T24" fmla="*/ 124 w 451"/>
                        <a:gd name="T25" fmla="*/ 447 h 595"/>
                        <a:gd name="T26" fmla="*/ 151 w 451"/>
                        <a:gd name="T27" fmla="*/ 361 h 595"/>
                        <a:gd name="T28" fmla="*/ 120 w 451"/>
                        <a:gd name="T29" fmla="*/ 357 h 595"/>
                        <a:gd name="T30" fmla="*/ 42 w 451"/>
                        <a:gd name="T31" fmla="*/ 532 h 595"/>
                        <a:gd name="T32" fmla="*/ 6 w 451"/>
                        <a:gd name="T33" fmla="*/ 518 h 595"/>
                        <a:gd name="T34" fmla="*/ 58 w 451"/>
                        <a:gd name="T35" fmla="*/ 324 h 595"/>
                        <a:gd name="T36" fmla="*/ 110 w 451"/>
                        <a:gd name="T37" fmla="*/ 286 h 595"/>
                        <a:gd name="T38" fmla="*/ 216 w 451"/>
                        <a:gd name="T39" fmla="*/ 286 h 595"/>
                        <a:gd name="T40" fmla="*/ 219 w 451"/>
                        <a:gd name="T41" fmla="*/ 264 h 595"/>
                        <a:gd name="T42" fmla="*/ 135 w 451"/>
                        <a:gd name="T43" fmla="*/ 264 h 595"/>
                        <a:gd name="T44" fmla="*/ 120 w 451"/>
                        <a:gd name="T45" fmla="*/ 248 h 595"/>
                        <a:gd name="T46" fmla="*/ 135 w 451"/>
                        <a:gd name="T47" fmla="*/ 232 h 595"/>
                        <a:gd name="T48" fmla="*/ 225 w 451"/>
                        <a:gd name="T49" fmla="*/ 232 h 595"/>
                        <a:gd name="T50" fmla="*/ 234 w 451"/>
                        <a:gd name="T51" fmla="*/ 175 h 595"/>
                        <a:gd name="T52" fmla="*/ 331 w 451"/>
                        <a:gd name="T53" fmla="*/ 103 h 595"/>
                        <a:gd name="T54" fmla="*/ 344 w 451"/>
                        <a:gd name="T55" fmla="*/ 121 h 595"/>
                        <a:gd name="T56" fmla="*/ 315 w 451"/>
                        <a:gd name="T57" fmla="*/ 305 h 595"/>
                        <a:gd name="T58" fmla="*/ 334 w 451"/>
                        <a:gd name="T59" fmla="*/ 312 h 595"/>
                        <a:gd name="T60" fmla="*/ 358 w 451"/>
                        <a:gd name="T61" fmla="*/ 158 h 595"/>
                        <a:gd name="T62" fmla="*/ 405 w 451"/>
                        <a:gd name="T63" fmla="*/ 117 h 595"/>
                        <a:gd name="T64" fmla="*/ 435 w 451"/>
                        <a:gd name="T65" fmla="*/ 117 h 595"/>
                        <a:gd name="T66" fmla="*/ 451 w 451"/>
                        <a:gd name="T67" fmla="*/ 133 h 595"/>
                        <a:gd name="T68" fmla="*/ 272 w 451"/>
                        <a:gd name="T69" fmla="*/ 330 h 595"/>
                        <a:gd name="T70" fmla="*/ 156 w 451"/>
                        <a:gd name="T71" fmla="*/ 447 h 595"/>
                        <a:gd name="T72" fmla="*/ 272 w 451"/>
                        <a:gd name="T73" fmla="*/ 563 h 595"/>
                        <a:gd name="T74" fmla="*/ 388 w 451"/>
                        <a:gd name="T75" fmla="*/ 447 h 595"/>
                        <a:gd name="T76" fmla="*/ 272 w 451"/>
                        <a:gd name="T77" fmla="*/ 33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595">
                          <a:moveTo>
                            <a:pt x="257" y="44"/>
                          </a:moveTo>
                          <a:cubicBezTo>
                            <a:pt x="257" y="20"/>
                            <a:pt x="277" y="0"/>
                            <a:pt x="300" y="0"/>
                          </a:cubicBezTo>
                          <a:cubicBezTo>
                            <a:pt x="324" y="0"/>
                            <a:pt x="344" y="20"/>
                            <a:pt x="344" y="44"/>
                          </a:cubicBezTo>
                          <a:cubicBezTo>
                            <a:pt x="344" y="67"/>
                            <a:pt x="324" y="87"/>
                            <a:pt x="300" y="87"/>
                          </a:cubicBezTo>
                          <a:cubicBezTo>
                            <a:pt x="277" y="87"/>
                            <a:pt x="257" y="67"/>
                            <a:pt x="257" y="44"/>
                          </a:cubicBezTo>
                          <a:close/>
                          <a:moveTo>
                            <a:pt x="451" y="133"/>
                          </a:moveTo>
                          <a:cubicBezTo>
                            <a:pt x="451" y="142"/>
                            <a:pt x="444" y="149"/>
                            <a:pt x="435" y="149"/>
                          </a:cubicBezTo>
                          <a:cubicBezTo>
                            <a:pt x="405" y="149"/>
                            <a:pt x="405" y="149"/>
                            <a:pt x="405" y="149"/>
                          </a:cubicBezTo>
                          <a:cubicBezTo>
                            <a:pt x="398" y="149"/>
                            <a:pt x="391" y="156"/>
                            <a:pt x="390" y="163"/>
                          </a:cubicBezTo>
                          <a:cubicBezTo>
                            <a:pt x="363" y="330"/>
                            <a:pt x="363" y="330"/>
                            <a:pt x="363" y="330"/>
                          </a:cubicBezTo>
                          <a:cubicBezTo>
                            <a:pt x="398" y="357"/>
                            <a:pt x="420" y="399"/>
                            <a:pt x="420" y="447"/>
                          </a:cubicBezTo>
                          <a:cubicBezTo>
                            <a:pt x="420" y="528"/>
                            <a:pt x="354" y="595"/>
                            <a:pt x="272" y="595"/>
                          </a:cubicBezTo>
                          <a:cubicBezTo>
                            <a:pt x="190" y="595"/>
                            <a:pt x="124" y="528"/>
                            <a:pt x="124" y="447"/>
                          </a:cubicBezTo>
                          <a:cubicBezTo>
                            <a:pt x="124" y="415"/>
                            <a:pt x="134" y="385"/>
                            <a:pt x="151" y="361"/>
                          </a:cubicBezTo>
                          <a:cubicBezTo>
                            <a:pt x="140" y="360"/>
                            <a:pt x="130" y="358"/>
                            <a:pt x="120" y="357"/>
                          </a:cubicBezTo>
                          <a:cubicBezTo>
                            <a:pt x="42" y="532"/>
                            <a:pt x="42" y="532"/>
                            <a:pt x="42" y="532"/>
                          </a:cubicBezTo>
                          <a:cubicBezTo>
                            <a:pt x="34" y="552"/>
                            <a:pt x="0" y="541"/>
                            <a:pt x="6" y="518"/>
                          </a:cubicBezTo>
                          <a:cubicBezTo>
                            <a:pt x="58" y="324"/>
                            <a:pt x="58" y="324"/>
                            <a:pt x="58" y="324"/>
                          </a:cubicBezTo>
                          <a:cubicBezTo>
                            <a:pt x="65" y="299"/>
                            <a:pt x="81" y="286"/>
                            <a:pt x="110" y="286"/>
                          </a:cubicBezTo>
                          <a:cubicBezTo>
                            <a:pt x="216" y="286"/>
                            <a:pt x="216" y="286"/>
                            <a:pt x="216" y="286"/>
                          </a:cubicBezTo>
                          <a:cubicBezTo>
                            <a:pt x="219" y="264"/>
                            <a:pt x="219" y="264"/>
                            <a:pt x="219" y="264"/>
                          </a:cubicBezTo>
                          <a:cubicBezTo>
                            <a:pt x="135" y="264"/>
                            <a:pt x="135" y="264"/>
                            <a:pt x="135" y="264"/>
                          </a:cubicBezTo>
                          <a:cubicBezTo>
                            <a:pt x="127" y="264"/>
                            <a:pt x="120" y="256"/>
                            <a:pt x="120" y="248"/>
                          </a:cubicBezTo>
                          <a:cubicBezTo>
                            <a:pt x="120" y="239"/>
                            <a:pt x="127" y="232"/>
                            <a:pt x="135" y="232"/>
                          </a:cubicBezTo>
                          <a:cubicBezTo>
                            <a:pt x="225" y="232"/>
                            <a:pt x="225" y="232"/>
                            <a:pt x="225" y="232"/>
                          </a:cubicBezTo>
                          <a:cubicBezTo>
                            <a:pt x="234" y="175"/>
                            <a:pt x="234" y="175"/>
                            <a:pt x="234" y="175"/>
                          </a:cubicBezTo>
                          <a:cubicBezTo>
                            <a:pt x="240" y="136"/>
                            <a:pt x="276" y="95"/>
                            <a:pt x="331" y="103"/>
                          </a:cubicBezTo>
                          <a:cubicBezTo>
                            <a:pt x="339" y="105"/>
                            <a:pt x="345" y="113"/>
                            <a:pt x="344" y="121"/>
                          </a:cubicBezTo>
                          <a:cubicBezTo>
                            <a:pt x="315" y="305"/>
                            <a:pt x="315" y="305"/>
                            <a:pt x="315" y="305"/>
                          </a:cubicBezTo>
                          <a:cubicBezTo>
                            <a:pt x="322" y="307"/>
                            <a:pt x="328" y="309"/>
                            <a:pt x="334" y="312"/>
                          </a:cubicBezTo>
                          <a:cubicBezTo>
                            <a:pt x="358" y="158"/>
                            <a:pt x="358" y="158"/>
                            <a:pt x="358" y="158"/>
                          </a:cubicBezTo>
                          <a:cubicBezTo>
                            <a:pt x="362" y="135"/>
                            <a:pt x="383" y="117"/>
                            <a:pt x="405" y="117"/>
                          </a:cubicBezTo>
                          <a:cubicBezTo>
                            <a:pt x="435" y="117"/>
                            <a:pt x="435" y="117"/>
                            <a:pt x="435" y="117"/>
                          </a:cubicBezTo>
                          <a:cubicBezTo>
                            <a:pt x="444" y="117"/>
                            <a:pt x="451" y="125"/>
                            <a:pt x="451" y="133"/>
                          </a:cubicBezTo>
                          <a:close/>
                          <a:moveTo>
                            <a:pt x="272" y="330"/>
                          </a:moveTo>
                          <a:cubicBezTo>
                            <a:pt x="208" y="330"/>
                            <a:pt x="156" y="382"/>
                            <a:pt x="156" y="447"/>
                          </a:cubicBezTo>
                          <a:cubicBezTo>
                            <a:pt x="156" y="511"/>
                            <a:pt x="208" y="563"/>
                            <a:pt x="272" y="563"/>
                          </a:cubicBezTo>
                          <a:cubicBezTo>
                            <a:pt x="336" y="563"/>
                            <a:pt x="388" y="511"/>
                            <a:pt x="388" y="447"/>
                          </a:cubicBezTo>
                          <a:cubicBezTo>
                            <a:pt x="388" y="382"/>
                            <a:pt x="336" y="330"/>
                            <a:pt x="272" y="330"/>
                          </a:cubicBezTo>
                          <a:close/>
                        </a:path>
                      </a:pathLst>
                    </a:custGeom>
                    <a:solidFill>
                      <a:srgbClr val="3C82F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grpSp>
            <p:nvGrpSpPr>
              <p:cNvPr id="172" name="グループ化 34">
                <a:extLst>
                  <a:ext uri="{FF2B5EF4-FFF2-40B4-BE49-F238E27FC236}">
                    <a16:creationId xmlns:a16="http://schemas.microsoft.com/office/drawing/2014/main" id="{815F557D-679E-4414-916A-546D1520AD89}"/>
                  </a:ext>
                </a:extLst>
              </p:cNvPr>
              <p:cNvGrpSpPr/>
              <p:nvPr/>
            </p:nvGrpSpPr>
            <p:grpSpPr>
              <a:xfrm>
                <a:off x="6494070" y="3568694"/>
                <a:ext cx="2411104" cy="548547"/>
                <a:chOff x="6494038" y="3568694"/>
                <a:chExt cx="2411104" cy="548547"/>
              </a:xfrm>
            </p:grpSpPr>
            <p:sp>
              <p:nvSpPr>
                <p:cNvPr id="204" name="正方形/長方形 74">
                  <a:extLst>
                    <a:ext uri="{FF2B5EF4-FFF2-40B4-BE49-F238E27FC236}">
                      <a16:creationId xmlns:a16="http://schemas.microsoft.com/office/drawing/2014/main" id="{39EA12E0-97E3-4A9A-AAEE-CD6E5EBEE13B}"/>
                    </a:ext>
                  </a:extLst>
                </p:cNvPr>
                <p:cNvSpPr/>
                <p:nvPr/>
              </p:nvSpPr>
              <p:spPr bwMode="auto">
                <a:xfrm>
                  <a:off x="7501142" y="3617999"/>
                  <a:ext cx="1404000" cy="499242"/>
                </a:xfrm>
                <a:prstGeom prst="rect">
                  <a:avLst/>
                </a:prstGeom>
                <a:solidFill>
                  <a:srgbClr val="E2ECFD"/>
                </a:solidFill>
                <a:ln w="12700" cap="flat" cmpd="sng" algn="ctr">
                  <a:solidFill>
                    <a:srgbClr val="E2ECF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Dịch</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vụ</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tại</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nhà</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hỗ</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trợ</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người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cao</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tuổi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thông</a:t>
                  </a:r>
                  <a:r>
                    <a:rPr kumimoji="1" lang="en-US" altLang="ja-JP" sz="800">
                      <a:solidFill>
                        <a:srgbClr val="000000"/>
                      </a:solidFill>
                      <a:latin typeface="Arial" panose="020B0604020202020204" pitchFamily="34" charset="0"/>
                      <a:ea typeface="BIZ UDPゴシック"/>
                      <a:cs typeface="Arial" panose="020B0604020202020204" pitchFamily="34" charset="0"/>
                    </a:rPr>
                    <a:t> qua </a:t>
                  </a:r>
                  <a:r>
                    <a:rPr kumimoji="1" lang="en-US" altLang="ja-JP" sz="800" err="1">
                      <a:solidFill>
                        <a:srgbClr val="000000"/>
                      </a:solidFill>
                      <a:latin typeface="Arial" panose="020B0604020202020204" pitchFamily="34" charset="0"/>
                      <a:ea typeface="BIZ UDPゴシック"/>
                      <a:cs typeface="Arial" panose="020B0604020202020204" pitchFamily="34" charset="0"/>
                    </a:rPr>
                    <a:t>dịch</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vụ</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sức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khỏe</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dài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hạn</a:t>
                  </a:r>
                  <a:r>
                    <a:rPr kumimoji="1" lang="en-US" altLang="ja-JP" sz="800">
                      <a:solidFill>
                        <a:srgbClr val="000000"/>
                      </a:solidFill>
                      <a:latin typeface="Arial" panose="020B0604020202020204" pitchFamily="34" charset="0"/>
                      <a:ea typeface="BIZ UDPゴシック"/>
                      <a:cs typeface="Arial" panose="020B0604020202020204" pitchFamily="34" charset="0"/>
                    </a:rPr>
                    <a:t> 24/7 </a:t>
                  </a:r>
                  <a:endPar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205" name="グループ化 75">
                  <a:extLst>
                    <a:ext uri="{FF2B5EF4-FFF2-40B4-BE49-F238E27FC236}">
                      <a16:creationId xmlns:a16="http://schemas.microsoft.com/office/drawing/2014/main" id="{70E4D0E9-912B-4184-A284-46A393C77567}"/>
                    </a:ext>
                  </a:extLst>
                </p:cNvPr>
                <p:cNvGrpSpPr/>
                <p:nvPr/>
              </p:nvGrpSpPr>
              <p:grpSpPr>
                <a:xfrm>
                  <a:off x="6494038" y="3568694"/>
                  <a:ext cx="864602" cy="540647"/>
                  <a:chOff x="6494038" y="3564000"/>
                  <a:chExt cx="864602" cy="540647"/>
                </a:xfrm>
              </p:grpSpPr>
              <p:sp>
                <p:nvSpPr>
                  <p:cNvPr id="206" name="テキスト ボックス 76">
                    <a:extLst>
                      <a:ext uri="{FF2B5EF4-FFF2-40B4-BE49-F238E27FC236}">
                        <a16:creationId xmlns:a16="http://schemas.microsoft.com/office/drawing/2014/main" id="{1DD9DFD9-5A72-45DA-B8BE-D82661092F1B}"/>
                      </a:ext>
                    </a:extLst>
                  </p:cNvPr>
                  <p:cNvSpPr txBox="1"/>
                  <p:nvPr/>
                </p:nvSpPr>
                <p:spPr>
                  <a:xfrm>
                    <a:off x="6494038" y="3564000"/>
                    <a:ext cx="721300" cy="10670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Dịch</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vụ</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tại</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nhà</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207" name="グループ化 77">
                    <a:extLst>
                      <a:ext uri="{FF2B5EF4-FFF2-40B4-BE49-F238E27FC236}">
                        <a16:creationId xmlns:a16="http://schemas.microsoft.com/office/drawing/2014/main" id="{E756D7CB-94F3-48EE-A668-033C6C1CBDDC}"/>
                      </a:ext>
                    </a:extLst>
                  </p:cNvPr>
                  <p:cNvGrpSpPr/>
                  <p:nvPr/>
                </p:nvGrpSpPr>
                <p:grpSpPr>
                  <a:xfrm>
                    <a:off x="6538338" y="3736145"/>
                    <a:ext cx="820302" cy="368502"/>
                    <a:chOff x="6559062" y="3736145"/>
                    <a:chExt cx="820302" cy="368502"/>
                  </a:xfrm>
                </p:grpSpPr>
                <p:grpSp>
                  <p:nvGrpSpPr>
                    <p:cNvPr id="208" name="車｜1">
                      <a:extLst>
                        <a:ext uri="{FF2B5EF4-FFF2-40B4-BE49-F238E27FC236}">
                          <a16:creationId xmlns:a16="http://schemas.microsoft.com/office/drawing/2014/main" id="{606B367A-859A-4C8E-BB21-D0D2E8E528C8}"/>
                        </a:ext>
                      </a:extLst>
                    </p:cNvPr>
                    <p:cNvGrpSpPr>
                      <a:grpSpLocks noChangeAspect="1"/>
                    </p:cNvGrpSpPr>
                    <p:nvPr/>
                  </p:nvGrpSpPr>
                  <p:grpSpPr bwMode="auto">
                    <a:xfrm>
                      <a:off x="6559062" y="3893169"/>
                      <a:ext cx="540000" cy="211478"/>
                      <a:chOff x="602" y="1336"/>
                      <a:chExt cx="835" cy="327"/>
                    </a:xfrm>
                  </p:grpSpPr>
                  <p:sp>
                    <p:nvSpPr>
                      <p:cNvPr id="212" name="Freeform 5">
                        <a:extLst>
                          <a:ext uri="{FF2B5EF4-FFF2-40B4-BE49-F238E27FC236}">
                            <a16:creationId xmlns:a16="http://schemas.microsoft.com/office/drawing/2014/main" id="{4FB8FAD1-A247-4744-9D56-434A6FDD9495}"/>
                          </a:ext>
                        </a:extLst>
                      </p:cNvPr>
                      <p:cNvSpPr>
                        <a:spLocks noEditPoints="1"/>
                      </p:cNvSpPr>
                      <p:nvPr/>
                    </p:nvSpPr>
                    <p:spPr bwMode="auto">
                      <a:xfrm>
                        <a:off x="869" y="1361"/>
                        <a:ext cx="447" cy="83"/>
                      </a:xfrm>
                      <a:custGeom>
                        <a:avLst/>
                        <a:gdLst>
                          <a:gd name="T0" fmla="*/ 266 w 294"/>
                          <a:gd name="T1" fmla="*/ 8 h 54"/>
                          <a:gd name="T2" fmla="*/ 285 w 294"/>
                          <a:gd name="T3" fmla="*/ 20 h 54"/>
                          <a:gd name="T4" fmla="*/ 294 w 294"/>
                          <a:gd name="T5" fmla="*/ 40 h 54"/>
                          <a:gd name="T6" fmla="*/ 294 w 294"/>
                          <a:gd name="T7" fmla="*/ 54 h 54"/>
                          <a:gd name="T8" fmla="*/ 157 w 294"/>
                          <a:gd name="T9" fmla="*/ 54 h 54"/>
                          <a:gd name="T10" fmla="*/ 157 w 294"/>
                          <a:gd name="T11" fmla="*/ 0 h 54"/>
                          <a:gd name="T12" fmla="*/ 235 w 294"/>
                          <a:gd name="T13" fmla="*/ 0 h 54"/>
                          <a:gd name="T14" fmla="*/ 266 w 294"/>
                          <a:gd name="T15" fmla="*/ 8 h 54"/>
                          <a:gd name="T16" fmla="*/ 61 w 294"/>
                          <a:gd name="T17" fmla="*/ 9 h 54"/>
                          <a:gd name="T18" fmla="*/ 116 w 294"/>
                          <a:gd name="T19" fmla="*/ 0 h 54"/>
                          <a:gd name="T20" fmla="*/ 141 w 294"/>
                          <a:gd name="T21" fmla="*/ 0 h 54"/>
                          <a:gd name="T22" fmla="*/ 141 w 294"/>
                          <a:gd name="T23" fmla="*/ 54 h 54"/>
                          <a:gd name="T24" fmla="*/ 0 w 294"/>
                          <a:gd name="T25" fmla="*/ 54 h 54"/>
                          <a:gd name="T26" fmla="*/ 0 w 294"/>
                          <a:gd name="T27" fmla="*/ 45 h 54"/>
                          <a:gd name="T28" fmla="*/ 61 w 294"/>
                          <a:gd name="T29" fmla="*/ 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54">
                            <a:moveTo>
                              <a:pt x="266" y="8"/>
                            </a:moveTo>
                            <a:cubicBezTo>
                              <a:pt x="271" y="11"/>
                              <a:pt x="277" y="15"/>
                              <a:pt x="285" y="20"/>
                            </a:cubicBezTo>
                            <a:cubicBezTo>
                              <a:pt x="292" y="24"/>
                              <a:pt x="294" y="28"/>
                              <a:pt x="294" y="40"/>
                            </a:cubicBezTo>
                            <a:cubicBezTo>
                              <a:pt x="294" y="44"/>
                              <a:pt x="294" y="49"/>
                              <a:pt x="294" y="54"/>
                            </a:cubicBezTo>
                            <a:cubicBezTo>
                              <a:pt x="157" y="54"/>
                              <a:pt x="157" y="54"/>
                              <a:pt x="157" y="54"/>
                            </a:cubicBezTo>
                            <a:cubicBezTo>
                              <a:pt x="157" y="0"/>
                              <a:pt x="157" y="0"/>
                              <a:pt x="157" y="0"/>
                            </a:cubicBezTo>
                            <a:cubicBezTo>
                              <a:pt x="235" y="0"/>
                              <a:pt x="235" y="0"/>
                              <a:pt x="235" y="0"/>
                            </a:cubicBezTo>
                            <a:cubicBezTo>
                              <a:pt x="250" y="0"/>
                              <a:pt x="256" y="1"/>
                              <a:pt x="266" y="8"/>
                            </a:cubicBezTo>
                            <a:close/>
                            <a:moveTo>
                              <a:pt x="61" y="9"/>
                            </a:moveTo>
                            <a:cubicBezTo>
                              <a:pt x="75" y="3"/>
                              <a:pt x="84" y="0"/>
                              <a:pt x="116" y="0"/>
                            </a:cubicBezTo>
                            <a:cubicBezTo>
                              <a:pt x="141" y="0"/>
                              <a:pt x="141" y="0"/>
                              <a:pt x="141" y="0"/>
                            </a:cubicBezTo>
                            <a:cubicBezTo>
                              <a:pt x="141" y="54"/>
                              <a:pt x="141" y="54"/>
                              <a:pt x="141" y="54"/>
                            </a:cubicBezTo>
                            <a:cubicBezTo>
                              <a:pt x="0" y="54"/>
                              <a:pt x="0" y="54"/>
                              <a:pt x="0" y="54"/>
                            </a:cubicBezTo>
                            <a:cubicBezTo>
                              <a:pt x="0" y="45"/>
                              <a:pt x="0" y="45"/>
                              <a:pt x="0" y="45"/>
                            </a:cubicBezTo>
                            <a:cubicBezTo>
                              <a:pt x="28" y="28"/>
                              <a:pt x="53" y="13"/>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13" name="Freeform 6">
                        <a:extLst>
                          <a:ext uri="{FF2B5EF4-FFF2-40B4-BE49-F238E27FC236}">
                            <a16:creationId xmlns:a16="http://schemas.microsoft.com/office/drawing/2014/main" id="{9786D06C-0514-48B9-ACE5-AFD5EB7BCFF8}"/>
                          </a:ext>
                        </a:extLst>
                      </p:cNvPr>
                      <p:cNvSpPr>
                        <a:spLocks noEditPoints="1"/>
                      </p:cNvSpPr>
                      <p:nvPr/>
                    </p:nvSpPr>
                    <p:spPr bwMode="auto">
                      <a:xfrm>
                        <a:off x="602" y="1336"/>
                        <a:ext cx="835" cy="327"/>
                      </a:xfrm>
                      <a:custGeom>
                        <a:avLst/>
                        <a:gdLst>
                          <a:gd name="T0" fmla="*/ 530 w 550"/>
                          <a:gd name="T1" fmla="*/ 46 h 213"/>
                          <a:gd name="T2" fmla="*/ 478 w 550"/>
                          <a:gd name="T3" fmla="*/ 12 h 213"/>
                          <a:gd name="T4" fmla="*/ 419 w 550"/>
                          <a:gd name="T5" fmla="*/ 0 h 213"/>
                          <a:gd name="T6" fmla="*/ 292 w 550"/>
                          <a:gd name="T7" fmla="*/ 0 h 213"/>
                          <a:gd name="T8" fmla="*/ 231 w 550"/>
                          <a:gd name="T9" fmla="*/ 10 h 213"/>
                          <a:gd name="T10" fmla="*/ 151 w 550"/>
                          <a:gd name="T11" fmla="*/ 58 h 213"/>
                          <a:gd name="T12" fmla="*/ 48 w 550"/>
                          <a:gd name="T13" fmla="*/ 74 h 213"/>
                          <a:gd name="T14" fmla="*/ 16 w 550"/>
                          <a:gd name="T15" fmla="*/ 98 h 213"/>
                          <a:gd name="T16" fmla="*/ 0 w 550"/>
                          <a:gd name="T17" fmla="*/ 136 h 213"/>
                          <a:gd name="T18" fmla="*/ 0 w 550"/>
                          <a:gd name="T19" fmla="*/ 170 h 213"/>
                          <a:gd name="T20" fmla="*/ 10 w 550"/>
                          <a:gd name="T21" fmla="*/ 180 h 213"/>
                          <a:gd name="T22" fmla="*/ 62 w 550"/>
                          <a:gd name="T23" fmla="*/ 180 h 213"/>
                          <a:gd name="T24" fmla="*/ 103 w 550"/>
                          <a:gd name="T25" fmla="*/ 213 h 213"/>
                          <a:gd name="T26" fmla="*/ 145 w 550"/>
                          <a:gd name="T27" fmla="*/ 180 h 213"/>
                          <a:gd name="T28" fmla="*/ 414 w 550"/>
                          <a:gd name="T29" fmla="*/ 180 h 213"/>
                          <a:gd name="T30" fmla="*/ 456 w 550"/>
                          <a:gd name="T31" fmla="*/ 213 h 213"/>
                          <a:gd name="T32" fmla="*/ 499 w 550"/>
                          <a:gd name="T33" fmla="*/ 174 h 213"/>
                          <a:gd name="T34" fmla="*/ 535 w 550"/>
                          <a:gd name="T35" fmla="*/ 163 h 213"/>
                          <a:gd name="T36" fmla="*/ 550 w 550"/>
                          <a:gd name="T37" fmla="*/ 139 h 213"/>
                          <a:gd name="T38" fmla="*/ 550 w 550"/>
                          <a:gd name="T39" fmla="*/ 92 h 213"/>
                          <a:gd name="T40" fmla="*/ 530 w 550"/>
                          <a:gd name="T41" fmla="*/ 46 h 213"/>
                          <a:gd name="T42" fmla="*/ 442 w 550"/>
                          <a:gd name="T43" fmla="*/ 24 h 213"/>
                          <a:gd name="T44" fmla="*/ 461 w 550"/>
                          <a:gd name="T45" fmla="*/ 36 h 213"/>
                          <a:gd name="T46" fmla="*/ 470 w 550"/>
                          <a:gd name="T47" fmla="*/ 56 h 213"/>
                          <a:gd name="T48" fmla="*/ 470 w 550"/>
                          <a:gd name="T49" fmla="*/ 70 h 213"/>
                          <a:gd name="T50" fmla="*/ 333 w 550"/>
                          <a:gd name="T51" fmla="*/ 70 h 213"/>
                          <a:gd name="T52" fmla="*/ 333 w 550"/>
                          <a:gd name="T53" fmla="*/ 16 h 213"/>
                          <a:gd name="T54" fmla="*/ 411 w 550"/>
                          <a:gd name="T55" fmla="*/ 16 h 213"/>
                          <a:gd name="T56" fmla="*/ 442 w 550"/>
                          <a:gd name="T57" fmla="*/ 24 h 213"/>
                          <a:gd name="T58" fmla="*/ 237 w 550"/>
                          <a:gd name="T59" fmla="*/ 25 h 213"/>
                          <a:gd name="T60" fmla="*/ 292 w 550"/>
                          <a:gd name="T61" fmla="*/ 16 h 213"/>
                          <a:gd name="T62" fmla="*/ 317 w 550"/>
                          <a:gd name="T63" fmla="*/ 16 h 213"/>
                          <a:gd name="T64" fmla="*/ 317 w 550"/>
                          <a:gd name="T65" fmla="*/ 70 h 213"/>
                          <a:gd name="T66" fmla="*/ 176 w 550"/>
                          <a:gd name="T67" fmla="*/ 70 h 213"/>
                          <a:gd name="T68" fmla="*/ 176 w 550"/>
                          <a:gd name="T69" fmla="*/ 61 h 213"/>
                          <a:gd name="T70" fmla="*/ 237 w 550"/>
                          <a:gd name="T71" fmla="*/ 2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 h="213">
                            <a:moveTo>
                              <a:pt x="530" y="46"/>
                            </a:moveTo>
                            <a:cubicBezTo>
                              <a:pt x="521" y="40"/>
                              <a:pt x="481" y="15"/>
                              <a:pt x="478" y="12"/>
                            </a:cubicBezTo>
                            <a:cubicBezTo>
                              <a:pt x="461" y="1"/>
                              <a:pt x="445" y="0"/>
                              <a:pt x="419" y="0"/>
                            </a:cubicBezTo>
                            <a:cubicBezTo>
                              <a:pt x="404" y="0"/>
                              <a:pt x="305" y="0"/>
                              <a:pt x="292" y="0"/>
                            </a:cubicBezTo>
                            <a:cubicBezTo>
                              <a:pt x="259" y="0"/>
                              <a:pt x="248" y="3"/>
                              <a:pt x="231" y="10"/>
                            </a:cubicBezTo>
                            <a:cubicBezTo>
                              <a:pt x="219" y="15"/>
                              <a:pt x="185" y="36"/>
                              <a:pt x="151" y="58"/>
                            </a:cubicBezTo>
                            <a:cubicBezTo>
                              <a:pt x="106" y="65"/>
                              <a:pt x="53" y="73"/>
                              <a:pt x="48" y="74"/>
                            </a:cubicBezTo>
                            <a:cubicBezTo>
                              <a:pt x="29" y="77"/>
                              <a:pt x="23" y="83"/>
                              <a:pt x="16" y="98"/>
                            </a:cubicBezTo>
                            <a:cubicBezTo>
                              <a:pt x="13" y="105"/>
                              <a:pt x="0" y="136"/>
                              <a:pt x="0" y="136"/>
                            </a:cubicBezTo>
                            <a:cubicBezTo>
                              <a:pt x="0" y="170"/>
                              <a:pt x="0" y="170"/>
                              <a:pt x="0" y="170"/>
                            </a:cubicBezTo>
                            <a:cubicBezTo>
                              <a:pt x="0" y="176"/>
                              <a:pt x="4" y="180"/>
                              <a:pt x="10" y="180"/>
                            </a:cubicBezTo>
                            <a:cubicBezTo>
                              <a:pt x="62" y="180"/>
                              <a:pt x="62" y="180"/>
                              <a:pt x="62" y="180"/>
                            </a:cubicBezTo>
                            <a:cubicBezTo>
                              <a:pt x="66" y="199"/>
                              <a:pt x="83" y="213"/>
                              <a:pt x="103" y="213"/>
                            </a:cubicBezTo>
                            <a:cubicBezTo>
                              <a:pt x="123" y="213"/>
                              <a:pt x="140" y="199"/>
                              <a:pt x="145" y="180"/>
                            </a:cubicBezTo>
                            <a:cubicBezTo>
                              <a:pt x="414" y="180"/>
                              <a:pt x="414" y="180"/>
                              <a:pt x="414" y="180"/>
                            </a:cubicBezTo>
                            <a:cubicBezTo>
                              <a:pt x="419" y="199"/>
                              <a:pt x="436" y="213"/>
                              <a:pt x="456" y="213"/>
                            </a:cubicBezTo>
                            <a:cubicBezTo>
                              <a:pt x="478" y="213"/>
                              <a:pt x="496" y="196"/>
                              <a:pt x="499" y="174"/>
                            </a:cubicBezTo>
                            <a:cubicBezTo>
                              <a:pt x="510" y="171"/>
                              <a:pt x="529" y="164"/>
                              <a:pt x="535" y="163"/>
                            </a:cubicBezTo>
                            <a:cubicBezTo>
                              <a:pt x="545" y="159"/>
                              <a:pt x="550" y="152"/>
                              <a:pt x="550" y="139"/>
                            </a:cubicBezTo>
                            <a:cubicBezTo>
                              <a:pt x="550" y="92"/>
                              <a:pt x="550" y="92"/>
                              <a:pt x="550" y="92"/>
                            </a:cubicBezTo>
                            <a:cubicBezTo>
                              <a:pt x="550" y="66"/>
                              <a:pt x="547" y="57"/>
                              <a:pt x="530" y="46"/>
                            </a:cubicBezTo>
                            <a:close/>
                            <a:moveTo>
                              <a:pt x="442" y="24"/>
                            </a:moveTo>
                            <a:cubicBezTo>
                              <a:pt x="447" y="27"/>
                              <a:pt x="453" y="31"/>
                              <a:pt x="461" y="36"/>
                            </a:cubicBezTo>
                            <a:cubicBezTo>
                              <a:pt x="468" y="40"/>
                              <a:pt x="470" y="44"/>
                              <a:pt x="470" y="56"/>
                            </a:cubicBezTo>
                            <a:cubicBezTo>
                              <a:pt x="470" y="60"/>
                              <a:pt x="470" y="65"/>
                              <a:pt x="470" y="70"/>
                            </a:cubicBezTo>
                            <a:cubicBezTo>
                              <a:pt x="333" y="70"/>
                              <a:pt x="333" y="70"/>
                              <a:pt x="333" y="70"/>
                            </a:cubicBezTo>
                            <a:cubicBezTo>
                              <a:pt x="333" y="16"/>
                              <a:pt x="333" y="16"/>
                              <a:pt x="333" y="16"/>
                            </a:cubicBezTo>
                            <a:cubicBezTo>
                              <a:pt x="411" y="16"/>
                              <a:pt x="411" y="16"/>
                              <a:pt x="411" y="16"/>
                            </a:cubicBezTo>
                            <a:cubicBezTo>
                              <a:pt x="426" y="16"/>
                              <a:pt x="432" y="17"/>
                              <a:pt x="442" y="24"/>
                            </a:cubicBezTo>
                            <a:close/>
                            <a:moveTo>
                              <a:pt x="237" y="25"/>
                            </a:moveTo>
                            <a:cubicBezTo>
                              <a:pt x="251" y="19"/>
                              <a:pt x="260" y="16"/>
                              <a:pt x="292" y="16"/>
                            </a:cubicBezTo>
                            <a:cubicBezTo>
                              <a:pt x="317" y="16"/>
                              <a:pt x="317" y="16"/>
                              <a:pt x="317" y="16"/>
                            </a:cubicBezTo>
                            <a:cubicBezTo>
                              <a:pt x="317" y="70"/>
                              <a:pt x="317" y="70"/>
                              <a:pt x="317" y="70"/>
                            </a:cubicBezTo>
                            <a:cubicBezTo>
                              <a:pt x="176" y="70"/>
                              <a:pt x="176" y="70"/>
                              <a:pt x="176" y="70"/>
                            </a:cubicBezTo>
                            <a:cubicBezTo>
                              <a:pt x="176" y="61"/>
                              <a:pt x="176" y="61"/>
                              <a:pt x="176" y="61"/>
                            </a:cubicBezTo>
                            <a:cubicBezTo>
                              <a:pt x="204" y="44"/>
                              <a:pt x="229" y="29"/>
                              <a:pt x="237" y="25"/>
                            </a:cubicBez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209" name="老人｜男性">
                      <a:extLst>
                        <a:ext uri="{FF2B5EF4-FFF2-40B4-BE49-F238E27FC236}">
                          <a16:creationId xmlns:a16="http://schemas.microsoft.com/office/drawing/2014/main" id="{70054B83-A46D-4AF7-A32F-F72D7A18B0BA}"/>
                        </a:ext>
                      </a:extLst>
                    </p:cNvPr>
                    <p:cNvGrpSpPr>
                      <a:grpSpLocks noChangeAspect="1"/>
                    </p:cNvGrpSpPr>
                    <p:nvPr/>
                  </p:nvGrpSpPr>
                  <p:grpSpPr bwMode="auto">
                    <a:xfrm>
                      <a:off x="7055364" y="3736145"/>
                      <a:ext cx="324000" cy="368502"/>
                      <a:chOff x="909" y="2119"/>
                      <a:chExt cx="597" cy="679"/>
                    </a:xfrm>
                  </p:grpSpPr>
                  <p:sp>
                    <p:nvSpPr>
                      <p:cNvPr id="210" name="Freeform 34">
                        <a:extLst>
                          <a:ext uri="{FF2B5EF4-FFF2-40B4-BE49-F238E27FC236}">
                            <a16:creationId xmlns:a16="http://schemas.microsoft.com/office/drawing/2014/main" id="{067FDAAA-B0EA-486C-8E31-96283E1DD8D9}"/>
                          </a:ext>
                        </a:extLst>
                      </p:cNvPr>
                      <p:cNvSpPr>
                        <a:spLocks noEditPoints="1"/>
                      </p:cNvSpPr>
                      <p:nvPr/>
                    </p:nvSpPr>
                    <p:spPr bwMode="auto">
                      <a:xfrm>
                        <a:off x="1079" y="2151"/>
                        <a:ext cx="258" cy="385"/>
                      </a:xfrm>
                      <a:custGeom>
                        <a:avLst/>
                        <a:gdLst>
                          <a:gd name="T0" fmla="*/ 39 w 169"/>
                          <a:gd name="T1" fmla="*/ 253 h 253"/>
                          <a:gd name="T2" fmla="*/ 0 w 169"/>
                          <a:gd name="T3" fmla="*/ 181 h 253"/>
                          <a:gd name="T4" fmla="*/ 15 w 169"/>
                          <a:gd name="T5" fmla="*/ 175 h 253"/>
                          <a:gd name="T6" fmla="*/ 53 w 169"/>
                          <a:gd name="T7" fmla="*/ 245 h 253"/>
                          <a:gd name="T8" fmla="*/ 39 w 169"/>
                          <a:gd name="T9" fmla="*/ 253 h 253"/>
                          <a:gd name="T10" fmla="*/ 130 w 169"/>
                          <a:gd name="T11" fmla="*/ 253 h 253"/>
                          <a:gd name="T12" fmla="*/ 169 w 169"/>
                          <a:gd name="T13" fmla="*/ 181 h 253"/>
                          <a:gd name="T14" fmla="*/ 154 w 169"/>
                          <a:gd name="T15" fmla="*/ 175 h 253"/>
                          <a:gd name="T16" fmla="*/ 116 w 169"/>
                          <a:gd name="T17" fmla="*/ 245 h 253"/>
                          <a:gd name="T18" fmla="*/ 130 w 169"/>
                          <a:gd name="T19" fmla="*/ 253 h 253"/>
                          <a:gd name="T20" fmla="*/ 52 w 169"/>
                          <a:gd name="T21" fmla="*/ 34 h 253"/>
                          <a:gd name="T22" fmla="*/ 52 w 169"/>
                          <a:gd name="T23" fmla="*/ 36 h 253"/>
                          <a:gd name="T24" fmla="*/ 128 w 169"/>
                          <a:gd name="T25" fmla="*/ 15 h 253"/>
                          <a:gd name="T26" fmla="*/ 112 w 169"/>
                          <a:gd name="T27" fmla="*/ 3 h 253"/>
                          <a:gd name="T28" fmla="*/ 52 w 169"/>
                          <a:gd name="T29" fmla="*/ 34 h 253"/>
                          <a:gd name="T30" fmla="*/ 36 w 169"/>
                          <a:gd name="T31" fmla="*/ 25 h 253"/>
                          <a:gd name="T32" fmla="*/ 86 w 169"/>
                          <a:gd name="T33" fmla="*/ 0 h 253"/>
                          <a:gd name="T34" fmla="*/ 77 w 169"/>
                          <a:gd name="T35" fmla="*/ 0 h 253"/>
                          <a:gd name="T36" fmla="*/ 36 w 169"/>
                          <a:gd name="T37" fmla="*/ 25 h 253"/>
                          <a:gd name="T38" fmla="*/ 55 w 169"/>
                          <a:gd name="T39" fmla="*/ 146 h 253"/>
                          <a:gd name="T40" fmla="*/ 55 w 169"/>
                          <a:gd name="T41" fmla="*/ 193 h 253"/>
                          <a:gd name="T42" fmla="*/ 84 w 169"/>
                          <a:gd name="T43" fmla="*/ 228 h 253"/>
                          <a:gd name="T44" fmla="*/ 84 w 169"/>
                          <a:gd name="T45" fmla="*/ 229 h 253"/>
                          <a:gd name="T46" fmla="*/ 85 w 169"/>
                          <a:gd name="T47" fmla="*/ 229 h 253"/>
                          <a:gd name="T48" fmla="*/ 84 w 169"/>
                          <a:gd name="T49" fmla="*/ 228 h 253"/>
                          <a:gd name="T50" fmla="*/ 113 w 169"/>
                          <a:gd name="T51" fmla="*/ 193 h 253"/>
                          <a:gd name="T52" fmla="*/ 113 w 169"/>
                          <a:gd name="T53" fmla="*/ 146 h 253"/>
                          <a:gd name="T54" fmla="*/ 118 w 169"/>
                          <a:gd name="T55" fmla="*/ 143 h 253"/>
                          <a:gd name="T56" fmla="*/ 121 w 169"/>
                          <a:gd name="T57" fmla="*/ 141 h 253"/>
                          <a:gd name="T58" fmla="*/ 108 w 169"/>
                          <a:gd name="T59" fmla="*/ 105 h 253"/>
                          <a:gd name="T60" fmla="*/ 115 w 169"/>
                          <a:gd name="T61" fmla="*/ 91 h 253"/>
                          <a:gd name="T62" fmla="*/ 133 w 169"/>
                          <a:gd name="T63" fmla="*/ 124 h 253"/>
                          <a:gd name="T64" fmla="*/ 135 w 169"/>
                          <a:gd name="T65" fmla="*/ 102 h 253"/>
                          <a:gd name="T66" fmla="*/ 135 w 169"/>
                          <a:gd name="T67" fmla="*/ 41 h 253"/>
                          <a:gd name="T68" fmla="*/ 134 w 169"/>
                          <a:gd name="T69" fmla="*/ 30 h 253"/>
                          <a:gd name="T70" fmla="*/ 34 w 169"/>
                          <a:gd name="T71" fmla="*/ 57 h 253"/>
                          <a:gd name="T72" fmla="*/ 34 w 169"/>
                          <a:gd name="T73" fmla="*/ 102 h 253"/>
                          <a:gd name="T74" fmla="*/ 36 w 169"/>
                          <a:gd name="T75" fmla="*/ 124 h 253"/>
                          <a:gd name="T76" fmla="*/ 54 w 169"/>
                          <a:gd name="T77" fmla="*/ 91 h 253"/>
                          <a:gd name="T78" fmla="*/ 61 w 169"/>
                          <a:gd name="T79" fmla="*/ 105 h 253"/>
                          <a:gd name="T80" fmla="*/ 48 w 169"/>
                          <a:gd name="T81" fmla="*/ 141 h 253"/>
                          <a:gd name="T82" fmla="*/ 51 w 169"/>
                          <a:gd name="T83" fmla="*/ 143 h 253"/>
                          <a:gd name="T84" fmla="*/ 55 w 169"/>
                          <a:gd name="T85" fmla="*/ 1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53">
                            <a:moveTo>
                              <a:pt x="39" y="253"/>
                            </a:moveTo>
                            <a:cubicBezTo>
                              <a:pt x="0" y="181"/>
                              <a:pt x="0" y="181"/>
                              <a:pt x="0" y="181"/>
                            </a:cubicBezTo>
                            <a:cubicBezTo>
                              <a:pt x="15" y="175"/>
                              <a:pt x="15" y="175"/>
                              <a:pt x="15" y="175"/>
                            </a:cubicBezTo>
                            <a:cubicBezTo>
                              <a:pt x="53" y="245"/>
                              <a:pt x="53" y="245"/>
                              <a:pt x="53" y="245"/>
                            </a:cubicBezTo>
                            <a:lnTo>
                              <a:pt x="39" y="253"/>
                            </a:lnTo>
                            <a:close/>
                            <a:moveTo>
                              <a:pt x="130" y="253"/>
                            </a:moveTo>
                            <a:cubicBezTo>
                              <a:pt x="169" y="181"/>
                              <a:pt x="169" y="181"/>
                              <a:pt x="169" y="181"/>
                            </a:cubicBezTo>
                            <a:cubicBezTo>
                              <a:pt x="154" y="175"/>
                              <a:pt x="154" y="175"/>
                              <a:pt x="154" y="175"/>
                            </a:cubicBezTo>
                            <a:cubicBezTo>
                              <a:pt x="116" y="245"/>
                              <a:pt x="116" y="245"/>
                              <a:pt x="116" y="245"/>
                            </a:cubicBezTo>
                            <a:lnTo>
                              <a:pt x="130" y="253"/>
                            </a:lnTo>
                            <a:close/>
                            <a:moveTo>
                              <a:pt x="52" y="34"/>
                            </a:moveTo>
                            <a:cubicBezTo>
                              <a:pt x="52" y="36"/>
                              <a:pt x="52" y="36"/>
                              <a:pt x="52" y="36"/>
                            </a:cubicBezTo>
                            <a:cubicBezTo>
                              <a:pt x="128" y="15"/>
                              <a:pt x="128" y="15"/>
                              <a:pt x="128" y="15"/>
                            </a:cubicBezTo>
                            <a:cubicBezTo>
                              <a:pt x="124" y="10"/>
                              <a:pt x="119" y="6"/>
                              <a:pt x="112" y="3"/>
                            </a:cubicBezTo>
                            <a:lnTo>
                              <a:pt x="52" y="34"/>
                            </a:lnTo>
                            <a:close/>
                            <a:moveTo>
                              <a:pt x="36" y="25"/>
                            </a:moveTo>
                            <a:cubicBezTo>
                              <a:pt x="86" y="0"/>
                              <a:pt x="86" y="0"/>
                              <a:pt x="86" y="0"/>
                            </a:cubicBezTo>
                            <a:cubicBezTo>
                              <a:pt x="77" y="0"/>
                              <a:pt x="77" y="0"/>
                              <a:pt x="77" y="0"/>
                            </a:cubicBezTo>
                            <a:cubicBezTo>
                              <a:pt x="51" y="0"/>
                              <a:pt x="40" y="12"/>
                              <a:pt x="36" y="25"/>
                            </a:cubicBezTo>
                            <a:close/>
                            <a:moveTo>
                              <a:pt x="55" y="146"/>
                            </a:moveTo>
                            <a:cubicBezTo>
                              <a:pt x="55" y="193"/>
                              <a:pt x="55" y="193"/>
                              <a:pt x="55" y="193"/>
                            </a:cubicBezTo>
                            <a:cubicBezTo>
                              <a:pt x="84" y="228"/>
                              <a:pt x="84" y="228"/>
                              <a:pt x="84" y="228"/>
                            </a:cubicBezTo>
                            <a:cubicBezTo>
                              <a:pt x="84" y="229"/>
                              <a:pt x="84" y="229"/>
                              <a:pt x="84" y="229"/>
                            </a:cubicBezTo>
                            <a:cubicBezTo>
                              <a:pt x="85" y="229"/>
                              <a:pt x="85" y="229"/>
                              <a:pt x="85" y="229"/>
                            </a:cubicBezTo>
                            <a:cubicBezTo>
                              <a:pt x="84" y="228"/>
                              <a:pt x="84" y="228"/>
                              <a:pt x="84" y="228"/>
                            </a:cubicBezTo>
                            <a:cubicBezTo>
                              <a:pt x="113" y="193"/>
                              <a:pt x="113" y="193"/>
                              <a:pt x="113" y="193"/>
                            </a:cubicBezTo>
                            <a:cubicBezTo>
                              <a:pt x="113" y="146"/>
                              <a:pt x="113" y="146"/>
                              <a:pt x="113" y="146"/>
                            </a:cubicBezTo>
                            <a:cubicBezTo>
                              <a:pt x="118" y="143"/>
                              <a:pt x="118" y="143"/>
                              <a:pt x="118" y="143"/>
                            </a:cubicBezTo>
                            <a:cubicBezTo>
                              <a:pt x="119" y="142"/>
                              <a:pt x="120" y="142"/>
                              <a:pt x="121" y="141"/>
                            </a:cubicBezTo>
                            <a:cubicBezTo>
                              <a:pt x="119" y="127"/>
                              <a:pt x="114" y="114"/>
                              <a:pt x="108" y="105"/>
                            </a:cubicBezTo>
                            <a:cubicBezTo>
                              <a:pt x="115" y="91"/>
                              <a:pt x="115" y="91"/>
                              <a:pt x="115" y="91"/>
                            </a:cubicBezTo>
                            <a:cubicBezTo>
                              <a:pt x="123" y="99"/>
                              <a:pt x="129" y="111"/>
                              <a:pt x="133" y="124"/>
                            </a:cubicBezTo>
                            <a:cubicBezTo>
                              <a:pt x="134" y="118"/>
                              <a:pt x="135" y="111"/>
                              <a:pt x="135" y="102"/>
                            </a:cubicBezTo>
                            <a:cubicBezTo>
                              <a:pt x="135" y="41"/>
                              <a:pt x="135" y="41"/>
                              <a:pt x="135" y="41"/>
                            </a:cubicBezTo>
                            <a:cubicBezTo>
                              <a:pt x="135" y="38"/>
                              <a:pt x="134" y="34"/>
                              <a:pt x="134" y="30"/>
                            </a:cubicBezTo>
                            <a:cubicBezTo>
                              <a:pt x="34" y="57"/>
                              <a:pt x="34" y="57"/>
                              <a:pt x="34" y="57"/>
                            </a:cubicBezTo>
                            <a:cubicBezTo>
                              <a:pt x="34" y="102"/>
                              <a:pt x="34" y="102"/>
                              <a:pt x="34" y="102"/>
                            </a:cubicBezTo>
                            <a:cubicBezTo>
                              <a:pt x="34" y="111"/>
                              <a:pt x="35" y="118"/>
                              <a:pt x="36" y="124"/>
                            </a:cubicBezTo>
                            <a:cubicBezTo>
                              <a:pt x="40" y="111"/>
                              <a:pt x="46" y="99"/>
                              <a:pt x="54" y="91"/>
                            </a:cubicBezTo>
                            <a:cubicBezTo>
                              <a:pt x="61" y="105"/>
                              <a:pt x="61" y="105"/>
                              <a:pt x="61" y="105"/>
                            </a:cubicBezTo>
                            <a:cubicBezTo>
                              <a:pt x="54" y="113"/>
                              <a:pt x="49" y="127"/>
                              <a:pt x="48" y="141"/>
                            </a:cubicBezTo>
                            <a:cubicBezTo>
                              <a:pt x="49" y="142"/>
                              <a:pt x="50" y="143"/>
                              <a:pt x="51" y="143"/>
                            </a:cubicBezTo>
                            <a:lnTo>
                              <a:pt x="5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11" name="Freeform 33">
                        <a:extLst>
                          <a:ext uri="{FF2B5EF4-FFF2-40B4-BE49-F238E27FC236}">
                            <a16:creationId xmlns:a16="http://schemas.microsoft.com/office/drawing/2014/main" id="{7F85F11E-6A8A-4EAA-9A6E-C656661CB1FC}"/>
                          </a:ext>
                        </a:extLst>
                      </p:cNvPr>
                      <p:cNvSpPr>
                        <a:spLocks noEditPoints="1"/>
                      </p:cNvSpPr>
                      <p:nvPr/>
                    </p:nvSpPr>
                    <p:spPr bwMode="auto">
                      <a:xfrm>
                        <a:off x="909" y="2119"/>
                        <a:ext cx="597" cy="679"/>
                      </a:xfrm>
                      <a:custGeom>
                        <a:avLst/>
                        <a:gdLst>
                          <a:gd name="T0" fmla="*/ 16 w 392"/>
                          <a:gd name="T1" fmla="*/ 446 h 446"/>
                          <a:gd name="T2" fmla="*/ 376 w 392"/>
                          <a:gd name="T3" fmla="*/ 446 h 446"/>
                          <a:gd name="T4" fmla="*/ 392 w 392"/>
                          <a:gd name="T5" fmla="*/ 430 h 446"/>
                          <a:gd name="T6" fmla="*/ 392 w 392"/>
                          <a:gd name="T7" fmla="*/ 302 h 446"/>
                          <a:gd name="T8" fmla="*/ 329 w 392"/>
                          <a:gd name="T9" fmla="*/ 212 h 446"/>
                          <a:gd name="T10" fmla="*/ 281 w 392"/>
                          <a:gd name="T11" fmla="*/ 202 h 446"/>
                          <a:gd name="T12" fmla="*/ 242 w 392"/>
                          <a:gd name="T13" fmla="*/ 274 h 446"/>
                          <a:gd name="T14" fmla="*/ 228 w 392"/>
                          <a:gd name="T15" fmla="*/ 266 h 446"/>
                          <a:gd name="T16" fmla="*/ 266 w 392"/>
                          <a:gd name="T17" fmla="*/ 196 h 446"/>
                          <a:gd name="T18" fmla="*/ 246 w 392"/>
                          <a:gd name="T19" fmla="*/ 187 h 446"/>
                          <a:gd name="T20" fmla="*/ 246 w 392"/>
                          <a:gd name="T21" fmla="*/ 178 h 446"/>
                          <a:gd name="T22" fmla="*/ 267 w 392"/>
                          <a:gd name="T23" fmla="*/ 123 h 446"/>
                          <a:gd name="T24" fmla="*/ 267 w 392"/>
                          <a:gd name="T25" fmla="*/ 62 h 446"/>
                          <a:gd name="T26" fmla="*/ 204 w 392"/>
                          <a:gd name="T27" fmla="*/ 0 h 446"/>
                          <a:gd name="T28" fmla="*/ 189 w 392"/>
                          <a:gd name="T29" fmla="*/ 0 h 446"/>
                          <a:gd name="T30" fmla="*/ 126 w 392"/>
                          <a:gd name="T31" fmla="*/ 62 h 446"/>
                          <a:gd name="T32" fmla="*/ 126 w 392"/>
                          <a:gd name="T33" fmla="*/ 123 h 446"/>
                          <a:gd name="T34" fmla="*/ 147 w 392"/>
                          <a:gd name="T35" fmla="*/ 178 h 446"/>
                          <a:gd name="T36" fmla="*/ 147 w 392"/>
                          <a:gd name="T37" fmla="*/ 187 h 446"/>
                          <a:gd name="T38" fmla="*/ 127 w 392"/>
                          <a:gd name="T39" fmla="*/ 196 h 446"/>
                          <a:gd name="T40" fmla="*/ 165 w 392"/>
                          <a:gd name="T41" fmla="*/ 266 h 446"/>
                          <a:gd name="T42" fmla="*/ 151 w 392"/>
                          <a:gd name="T43" fmla="*/ 274 h 446"/>
                          <a:gd name="T44" fmla="*/ 112 w 392"/>
                          <a:gd name="T45" fmla="*/ 202 h 446"/>
                          <a:gd name="T46" fmla="*/ 64 w 392"/>
                          <a:gd name="T47" fmla="*/ 212 h 446"/>
                          <a:gd name="T48" fmla="*/ 0 w 392"/>
                          <a:gd name="T49" fmla="*/ 302 h 446"/>
                          <a:gd name="T50" fmla="*/ 0 w 392"/>
                          <a:gd name="T51" fmla="*/ 430 h 446"/>
                          <a:gd name="T52" fmla="*/ 16 w 392"/>
                          <a:gd name="T53" fmla="*/ 446 h 446"/>
                          <a:gd name="T54" fmla="*/ 224 w 392"/>
                          <a:gd name="T55" fmla="*/ 24 h 446"/>
                          <a:gd name="T56" fmla="*/ 240 w 392"/>
                          <a:gd name="T57" fmla="*/ 36 h 446"/>
                          <a:gd name="T58" fmla="*/ 164 w 392"/>
                          <a:gd name="T59" fmla="*/ 57 h 446"/>
                          <a:gd name="T60" fmla="*/ 164 w 392"/>
                          <a:gd name="T61" fmla="*/ 55 h 446"/>
                          <a:gd name="T62" fmla="*/ 224 w 392"/>
                          <a:gd name="T63" fmla="*/ 24 h 446"/>
                          <a:gd name="T64" fmla="*/ 189 w 392"/>
                          <a:gd name="T65" fmla="*/ 21 h 446"/>
                          <a:gd name="T66" fmla="*/ 198 w 392"/>
                          <a:gd name="T67" fmla="*/ 21 h 446"/>
                          <a:gd name="T68" fmla="*/ 148 w 392"/>
                          <a:gd name="T69" fmla="*/ 46 h 446"/>
                          <a:gd name="T70" fmla="*/ 189 w 392"/>
                          <a:gd name="T71" fmla="*/ 21 h 446"/>
                          <a:gd name="T72" fmla="*/ 163 w 392"/>
                          <a:gd name="T73" fmla="*/ 164 h 446"/>
                          <a:gd name="T74" fmla="*/ 160 w 392"/>
                          <a:gd name="T75" fmla="*/ 162 h 446"/>
                          <a:gd name="T76" fmla="*/ 173 w 392"/>
                          <a:gd name="T77" fmla="*/ 126 h 446"/>
                          <a:gd name="T78" fmla="*/ 166 w 392"/>
                          <a:gd name="T79" fmla="*/ 112 h 446"/>
                          <a:gd name="T80" fmla="*/ 148 w 392"/>
                          <a:gd name="T81" fmla="*/ 145 h 446"/>
                          <a:gd name="T82" fmla="*/ 146 w 392"/>
                          <a:gd name="T83" fmla="*/ 123 h 446"/>
                          <a:gd name="T84" fmla="*/ 146 w 392"/>
                          <a:gd name="T85" fmla="*/ 78 h 446"/>
                          <a:gd name="T86" fmla="*/ 246 w 392"/>
                          <a:gd name="T87" fmla="*/ 51 h 446"/>
                          <a:gd name="T88" fmla="*/ 247 w 392"/>
                          <a:gd name="T89" fmla="*/ 62 h 446"/>
                          <a:gd name="T90" fmla="*/ 247 w 392"/>
                          <a:gd name="T91" fmla="*/ 123 h 446"/>
                          <a:gd name="T92" fmla="*/ 245 w 392"/>
                          <a:gd name="T93" fmla="*/ 145 h 446"/>
                          <a:gd name="T94" fmla="*/ 227 w 392"/>
                          <a:gd name="T95" fmla="*/ 112 h 446"/>
                          <a:gd name="T96" fmla="*/ 220 w 392"/>
                          <a:gd name="T97" fmla="*/ 126 h 446"/>
                          <a:gd name="T98" fmla="*/ 233 w 392"/>
                          <a:gd name="T99" fmla="*/ 162 h 446"/>
                          <a:gd name="T100" fmla="*/ 230 w 392"/>
                          <a:gd name="T101" fmla="*/ 164 h 446"/>
                          <a:gd name="T102" fmla="*/ 225 w 392"/>
                          <a:gd name="T103" fmla="*/ 167 h 446"/>
                          <a:gd name="T104" fmla="*/ 225 w 392"/>
                          <a:gd name="T105" fmla="*/ 214 h 446"/>
                          <a:gd name="T106" fmla="*/ 196 w 392"/>
                          <a:gd name="T107" fmla="*/ 249 h 446"/>
                          <a:gd name="T108" fmla="*/ 197 w 392"/>
                          <a:gd name="T109" fmla="*/ 250 h 446"/>
                          <a:gd name="T110" fmla="*/ 196 w 392"/>
                          <a:gd name="T111" fmla="*/ 250 h 446"/>
                          <a:gd name="T112" fmla="*/ 196 w 392"/>
                          <a:gd name="T113" fmla="*/ 249 h 446"/>
                          <a:gd name="T114" fmla="*/ 167 w 392"/>
                          <a:gd name="T115" fmla="*/ 214 h 446"/>
                          <a:gd name="T116" fmla="*/ 167 w 392"/>
                          <a:gd name="T117" fmla="*/ 167 h 446"/>
                          <a:gd name="T118" fmla="*/ 163 w 392"/>
                          <a:gd name="T119" fmla="*/ 16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446">
                            <a:moveTo>
                              <a:pt x="16" y="446"/>
                            </a:moveTo>
                            <a:cubicBezTo>
                              <a:pt x="376" y="446"/>
                              <a:pt x="376" y="446"/>
                              <a:pt x="376" y="446"/>
                            </a:cubicBezTo>
                            <a:cubicBezTo>
                              <a:pt x="387" y="446"/>
                              <a:pt x="392" y="440"/>
                              <a:pt x="392" y="430"/>
                            </a:cubicBezTo>
                            <a:cubicBezTo>
                              <a:pt x="392" y="302"/>
                              <a:pt x="392" y="302"/>
                              <a:pt x="392" y="302"/>
                            </a:cubicBezTo>
                            <a:cubicBezTo>
                              <a:pt x="392" y="251"/>
                              <a:pt x="375" y="222"/>
                              <a:pt x="329" y="212"/>
                            </a:cubicBezTo>
                            <a:cubicBezTo>
                              <a:pt x="312" y="209"/>
                              <a:pt x="295" y="205"/>
                              <a:pt x="281" y="202"/>
                            </a:cubicBezTo>
                            <a:cubicBezTo>
                              <a:pt x="242" y="274"/>
                              <a:pt x="242" y="274"/>
                              <a:pt x="242" y="274"/>
                            </a:cubicBezTo>
                            <a:cubicBezTo>
                              <a:pt x="228" y="266"/>
                              <a:pt x="228" y="266"/>
                              <a:pt x="228" y="266"/>
                            </a:cubicBezTo>
                            <a:cubicBezTo>
                              <a:pt x="266" y="196"/>
                              <a:pt x="266" y="196"/>
                              <a:pt x="266" y="196"/>
                            </a:cubicBezTo>
                            <a:cubicBezTo>
                              <a:pt x="246" y="187"/>
                              <a:pt x="246" y="187"/>
                              <a:pt x="246" y="187"/>
                            </a:cubicBezTo>
                            <a:cubicBezTo>
                              <a:pt x="246" y="178"/>
                              <a:pt x="246" y="178"/>
                              <a:pt x="246" y="178"/>
                            </a:cubicBezTo>
                            <a:cubicBezTo>
                              <a:pt x="264" y="163"/>
                              <a:pt x="267" y="147"/>
                              <a:pt x="267" y="123"/>
                            </a:cubicBezTo>
                            <a:cubicBezTo>
                              <a:pt x="267" y="62"/>
                              <a:pt x="267" y="62"/>
                              <a:pt x="267" y="62"/>
                            </a:cubicBezTo>
                            <a:cubicBezTo>
                              <a:pt x="267" y="24"/>
                              <a:pt x="243" y="0"/>
                              <a:pt x="204" y="0"/>
                            </a:cubicBezTo>
                            <a:cubicBezTo>
                              <a:pt x="189" y="0"/>
                              <a:pt x="189" y="0"/>
                              <a:pt x="189" y="0"/>
                            </a:cubicBezTo>
                            <a:cubicBezTo>
                              <a:pt x="150" y="0"/>
                              <a:pt x="126" y="24"/>
                              <a:pt x="126" y="62"/>
                            </a:cubicBezTo>
                            <a:cubicBezTo>
                              <a:pt x="126" y="123"/>
                              <a:pt x="126" y="123"/>
                              <a:pt x="126" y="123"/>
                            </a:cubicBezTo>
                            <a:cubicBezTo>
                              <a:pt x="126" y="147"/>
                              <a:pt x="129" y="163"/>
                              <a:pt x="147" y="178"/>
                            </a:cubicBezTo>
                            <a:cubicBezTo>
                              <a:pt x="147" y="187"/>
                              <a:pt x="147" y="187"/>
                              <a:pt x="147" y="187"/>
                            </a:cubicBezTo>
                            <a:cubicBezTo>
                              <a:pt x="127" y="196"/>
                              <a:pt x="127" y="196"/>
                              <a:pt x="127" y="196"/>
                            </a:cubicBezTo>
                            <a:cubicBezTo>
                              <a:pt x="165" y="266"/>
                              <a:pt x="165" y="266"/>
                              <a:pt x="165" y="266"/>
                            </a:cubicBezTo>
                            <a:cubicBezTo>
                              <a:pt x="151" y="274"/>
                              <a:pt x="151" y="274"/>
                              <a:pt x="151" y="274"/>
                            </a:cubicBezTo>
                            <a:cubicBezTo>
                              <a:pt x="112" y="202"/>
                              <a:pt x="112" y="202"/>
                              <a:pt x="112" y="202"/>
                            </a:cubicBezTo>
                            <a:cubicBezTo>
                              <a:pt x="98" y="205"/>
                              <a:pt x="81" y="209"/>
                              <a:pt x="64" y="212"/>
                            </a:cubicBezTo>
                            <a:cubicBezTo>
                              <a:pt x="17" y="222"/>
                              <a:pt x="0" y="251"/>
                              <a:pt x="0" y="302"/>
                            </a:cubicBezTo>
                            <a:cubicBezTo>
                              <a:pt x="0" y="430"/>
                              <a:pt x="0" y="430"/>
                              <a:pt x="0" y="430"/>
                            </a:cubicBezTo>
                            <a:cubicBezTo>
                              <a:pt x="0" y="440"/>
                              <a:pt x="6" y="446"/>
                              <a:pt x="16" y="446"/>
                            </a:cubicBezTo>
                            <a:close/>
                            <a:moveTo>
                              <a:pt x="224" y="24"/>
                            </a:moveTo>
                            <a:cubicBezTo>
                              <a:pt x="231" y="27"/>
                              <a:pt x="236" y="31"/>
                              <a:pt x="240" y="36"/>
                            </a:cubicBezTo>
                            <a:cubicBezTo>
                              <a:pt x="164" y="57"/>
                              <a:pt x="164" y="57"/>
                              <a:pt x="164" y="57"/>
                            </a:cubicBezTo>
                            <a:cubicBezTo>
                              <a:pt x="164" y="55"/>
                              <a:pt x="164" y="55"/>
                              <a:pt x="164" y="55"/>
                            </a:cubicBezTo>
                            <a:lnTo>
                              <a:pt x="224" y="24"/>
                            </a:lnTo>
                            <a:close/>
                            <a:moveTo>
                              <a:pt x="189" y="21"/>
                            </a:moveTo>
                            <a:cubicBezTo>
                              <a:pt x="198" y="21"/>
                              <a:pt x="198" y="21"/>
                              <a:pt x="198" y="21"/>
                            </a:cubicBezTo>
                            <a:cubicBezTo>
                              <a:pt x="148" y="46"/>
                              <a:pt x="148" y="46"/>
                              <a:pt x="148" y="46"/>
                            </a:cubicBezTo>
                            <a:cubicBezTo>
                              <a:pt x="152" y="33"/>
                              <a:pt x="163" y="21"/>
                              <a:pt x="189" y="21"/>
                            </a:cubicBezTo>
                            <a:close/>
                            <a:moveTo>
                              <a:pt x="163" y="164"/>
                            </a:moveTo>
                            <a:cubicBezTo>
                              <a:pt x="162" y="164"/>
                              <a:pt x="161" y="163"/>
                              <a:pt x="160" y="162"/>
                            </a:cubicBezTo>
                            <a:cubicBezTo>
                              <a:pt x="161" y="148"/>
                              <a:pt x="166" y="134"/>
                              <a:pt x="173" y="126"/>
                            </a:cubicBezTo>
                            <a:cubicBezTo>
                              <a:pt x="166" y="112"/>
                              <a:pt x="166" y="112"/>
                              <a:pt x="166" y="112"/>
                            </a:cubicBezTo>
                            <a:cubicBezTo>
                              <a:pt x="158" y="120"/>
                              <a:pt x="152" y="132"/>
                              <a:pt x="148" y="145"/>
                            </a:cubicBezTo>
                            <a:cubicBezTo>
                              <a:pt x="147" y="139"/>
                              <a:pt x="146" y="132"/>
                              <a:pt x="146" y="123"/>
                            </a:cubicBezTo>
                            <a:cubicBezTo>
                              <a:pt x="146" y="78"/>
                              <a:pt x="146" y="78"/>
                              <a:pt x="146" y="78"/>
                            </a:cubicBezTo>
                            <a:cubicBezTo>
                              <a:pt x="246" y="51"/>
                              <a:pt x="246" y="51"/>
                              <a:pt x="246" y="51"/>
                            </a:cubicBezTo>
                            <a:cubicBezTo>
                              <a:pt x="246" y="55"/>
                              <a:pt x="247" y="59"/>
                              <a:pt x="247" y="62"/>
                            </a:cubicBezTo>
                            <a:cubicBezTo>
                              <a:pt x="247" y="123"/>
                              <a:pt x="247" y="123"/>
                              <a:pt x="247" y="123"/>
                            </a:cubicBezTo>
                            <a:cubicBezTo>
                              <a:pt x="247" y="132"/>
                              <a:pt x="246" y="139"/>
                              <a:pt x="245" y="145"/>
                            </a:cubicBezTo>
                            <a:cubicBezTo>
                              <a:pt x="241" y="132"/>
                              <a:pt x="235" y="120"/>
                              <a:pt x="227" y="112"/>
                            </a:cubicBezTo>
                            <a:cubicBezTo>
                              <a:pt x="220" y="126"/>
                              <a:pt x="220" y="126"/>
                              <a:pt x="220" y="126"/>
                            </a:cubicBezTo>
                            <a:cubicBezTo>
                              <a:pt x="226" y="135"/>
                              <a:pt x="231" y="148"/>
                              <a:pt x="233" y="162"/>
                            </a:cubicBezTo>
                            <a:cubicBezTo>
                              <a:pt x="232" y="163"/>
                              <a:pt x="231" y="163"/>
                              <a:pt x="230" y="164"/>
                            </a:cubicBezTo>
                            <a:cubicBezTo>
                              <a:pt x="225" y="167"/>
                              <a:pt x="225" y="167"/>
                              <a:pt x="225" y="167"/>
                            </a:cubicBezTo>
                            <a:cubicBezTo>
                              <a:pt x="225" y="214"/>
                              <a:pt x="225" y="214"/>
                              <a:pt x="225" y="214"/>
                            </a:cubicBezTo>
                            <a:cubicBezTo>
                              <a:pt x="196" y="249"/>
                              <a:pt x="196" y="249"/>
                              <a:pt x="196" y="249"/>
                            </a:cubicBezTo>
                            <a:cubicBezTo>
                              <a:pt x="197" y="250"/>
                              <a:pt x="197" y="250"/>
                              <a:pt x="197" y="250"/>
                            </a:cubicBezTo>
                            <a:cubicBezTo>
                              <a:pt x="196" y="250"/>
                              <a:pt x="196" y="250"/>
                              <a:pt x="196" y="250"/>
                            </a:cubicBezTo>
                            <a:cubicBezTo>
                              <a:pt x="196" y="249"/>
                              <a:pt x="196" y="249"/>
                              <a:pt x="196" y="249"/>
                            </a:cubicBezTo>
                            <a:cubicBezTo>
                              <a:pt x="167" y="214"/>
                              <a:pt x="167" y="214"/>
                              <a:pt x="167" y="214"/>
                            </a:cubicBezTo>
                            <a:cubicBezTo>
                              <a:pt x="167" y="167"/>
                              <a:pt x="167" y="167"/>
                              <a:pt x="167" y="167"/>
                            </a:cubicBezTo>
                            <a:lnTo>
                              <a:pt x="163" y="164"/>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grpSp>
          <p:grpSp>
            <p:nvGrpSpPr>
              <p:cNvPr id="173" name="グループ化 35">
                <a:extLst>
                  <a:ext uri="{FF2B5EF4-FFF2-40B4-BE49-F238E27FC236}">
                    <a16:creationId xmlns:a16="http://schemas.microsoft.com/office/drawing/2014/main" id="{2DC248B2-FE46-43C3-B394-E5F1203D7D8C}"/>
                  </a:ext>
                </a:extLst>
              </p:cNvPr>
              <p:cNvGrpSpPr/>
              <p:nvPr/>
            </p:nvGrpSpPr>
            <p:grpSpPr>
              <a:xfrm>
                <a:off x="6518571" y="5233570"/>
                <a:ext cx="2386603" cy="1103803"/>
                <a:chOff x="6518539" y="5233570"/>
                <a:chExt cx="2386603" cy="1103803"/>
              </a:xfrm>
            </p:grpSpPr>
            <p:sp>
              <p:nvSpPr>
                <p:cNvPr id="191" name="正方形/長方形 61">
                  <a:extLst>
                    <a:ext uri="{FF2B5EF4-FFF2-40B4-BE49-F238E27FC236}">
                      <a16:creationId xmlns:a16="http://schemas.microsoft.com/office/drawing/2014/main" id="{69ECFE4D-AAFA-4EB5-A6C9-086BE3C242CC}"/>
                    </a:ext>
                  </a:extLst>
                </p:cNvPr>
                <p:cNvSpPr/>
                <p:nvPr/>
              </p:nvSpPr>
              <p:spPr bwMode="auto">
                <a:xfrm>
                  <a:off x="7501142" y="5369927"/>
                  <a:ext cx="1404000" cy="916654"/>
                </a:xfrm>
                <a:prstGeom prst="rect">
                  <a:avLst/>
                </a:prstGeom>
                <a:solidFill>
                  <a:srgbClr val="FAD9E2"/>
                </a:solidFill>
                <a:ln w="12700" cap="flat" cmpd="sng" algn="ctr">
                  <a:solidFill>
                    <a:srgbClr val="FAD9E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spAutoFit/>
                </a:bodyPr>
                <a:lstStyle/>
                <a:p>
                  <a:pPr marL="72000" marR="0" lvl="0" indent="-72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Tăng</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cường</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hỗ</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trợ</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cuộc</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sống</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NCT </a:t>
                  </a:r>
                  <a:r>
                    <a:rPr kumimoji="1" lang="en-US" altLang="ja-JP" sz="800" err="1">
                      <a:solidFill>
                        <a:srgbClr val="000000"/>
                      </a:solidFill>
                      <a:latin typeface="Arial" panose="020B0604020202020204" pitchFamily="34" charset="0"/>
                      <a:ea typeface="BIZ UDPゴシック"/>
                      <a:cs typeface="Arial" panose="020B0604020202020204" pitchFamily="34" charset="0"/>
                    </a:rPr>
                    <a:t>thông</a:t>
                  </a:r>
                  <a:r>
                    <a:rPr kumimoji="1" lang="en-US" altLang="ja-JP" sz="800">
                      <a:solidFill>
                        <a:srgbClr val="000000"/>
                      </a:solidFill>
                      <a:latin typeface="Arial" panose="020B0604020202020204" pitchFamily="34" charset="0"/>
                      <a:ea typeface="BIZ UDPゴシック"/>
                      <a:cs typeface="Arial" panose="020B0604020202020204" pitchFamily="34" charset="0"/>
                    </a:rPr>
                    <a:t> qua </a:t>
                  </a:r>
                  <a:r>
                    <a:rPr kumimoji="1" lang="en-US" altLang="ja-JP" sz="800" err="1">
                      <a:solidFill>
                        <a:srgbClr val="000000"/>
                      </a:solidFill>
                      <a:latin typeface="Arial" panose="020B0604020202020204" pitchFamily="34" charset="0"/>
                      <a:ea typeface="BIZ UDPゴシック"/>
                      <a:cs typeface="Arial" panose="020B0604020202020204" pitchFamily="34" charset="0"/>
                    </a:rPr>
                    <a:t>hệ</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thống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tình</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nguyện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viên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và</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các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tổ</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chức</a:t>
                  </a:r>
                  <a:r>
                    <a:rPr kumimoji="1" lang="en-US" altLang="ja-JP" sz="800">
                      <a:solidFill>
                        <a:srgbClr val="000000"/>
                      </a:solidFill>
                      <a:latin typeface="Arial" panose="020B0604020202020204" pitchFamily="34" charset="0"/>
                      <a:ea typeface="BIZ UDPゴシック"/>
                      <a:cs typeface="Arial" panose="020B0604020202020204" pitchFamily="34" charset="0"/>
                    </a:rPr>
                    <a:t> phi </a:t>
                  </a:r>
                  <a:r>
                    <a:rPr kumimoji="1" lang="en-US" altLang="ja-JP" sz="800" err="1">
                      <a:solidFill>
                        <a:srgbClr val="000000"/>
                      </a:solidFill>
                      <a:latin typeface="Arial" panose="020B0604020202020204" pitchFamily="34" charset="0"/>
                      <a:ea typeface="BIZ UDPゴシック"/>
                      <a:cs typeface="Arial" panose="020B0604020202020204" pitchFamily="34" charset="0"/>
                    </a:rPr>
                    <a:t>lợi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nhuận</a:t>
                  </a:r>
                  <a:endParaRPr kumimoji="1" lang="en-US" altLang="ja-JP" sz="800">
                    <a:solidFill>
                      <a:srgbClr val="000000"/>
                    </a:solidFill>
                    <a:latin typeface="Arial" panose="020B0604020202020204" pitchFamily="34" charset="0"/>
                    <a:ea typeface="BIZ UDPゴシック"/>
                    <a:cs typeface="Arial" panose="020B0604020202020204" pitchFamily="34" charset="0"/>
                  </a:endParaRPr>
                </a:p>
                <a:p>
                  <a:pPr marL="72000" marR="0" lvl="0" indent="-720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T</a:t>
                  </a:r>
                  <a:r>
                    <a:rPr kumimoji="1" lang="en-US" altLang="ja-JP" sz="800" err="1">
                      <a:solidFill>
                        <a:srgbClr val="000000"/>
                      </a:solidFill>
                      <a:latin typeface="Arial" panose="020B0604020202020204" pitchFamily="34" charset="0"/>
                      <a:ea typeface="BIZ UDPゴシック"/>
                      <a:cs typeface="Arial" panose="020B0604020202020204" pitchFamily="34" charset="0"/>
                    </a:rPr>
                    <a:t>ăng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cường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các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hoạt</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động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chăm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sóc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dự</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phòng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thông</a:t>
                  </a:r>
                  <a:r>
                    <a:rPr kumimoji="1" lang="en-US" altLang="ja-JP" sz="800">
                      <a:solidFill>
                        <a:srgbClr val="000000"/>
                      </a:solidFill>
                      <a:latin typeface="Arial" panose="020B0604020202020204" pitchFamily="34" charset="0"/>
                      <a:ea typeface="BIZ UDPゴシック"/>
                      <a:cs typeface="Arial" panose="020B0604020202020204" pitchFamily="34" charset="0"/>
                    </a:rPr>
                    <a:t> qua </a:t>
                  </a:r>
                  <a:r>
                    <a:rPr kumimoji="1" lang="en-US" altLang="ja-JP" sz="800" err="1">
                      <a:solidFill>
                        <a:srgbClr val="000000"/>
                      </a:solidFill>
                      <a:latin typeface="Arial" panose="020B0604020202020204" pitchFamily="34" charset="0"/>
                      <a:ea typeface="BIZ UDPゴシック"/>
                      <a:cs typeface="Arial" panose="020B0604020202020204" pitchFamily="34" charset="0"/>
                    </a:rPr>
                    <a:t>việc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hỗ</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trợ</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tham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gia</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tích</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cực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vào</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hoạt</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động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của</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toàn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xã</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hội</a:t>
                  </a:r>
                  <a:r>
                    <a:rPr kumimoji="1" lang="en-US" altLang="ja-JP" sz="800">
                      <a:solidFill>
                        <a:srgbClr val="000000"/>
                      </a:solidFill>
                      <a:latin typeface="Arial" panose="020B0604020202020204" pitchFamily="34" charset="0"/>
                      <a:ea typeface="BIZ UDPゴシック"/>
                      <a:cs typeface="Arial" panose="020B0604020202020204" pitchFamily="34" charset="0"/>
                    </a:rPr>
                    <a:t> </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192" name="グループ化 62">
                  <a:extLst>
                    <a:ext uri="{FF2B5EF4-FFF2-40B4-BE49-F238E27FC236}">
                      <a16:creationId xmlns:a16="http://schemas.microsoft.com/office/drawing/2014/main" id="{DA236D2A-4B1D-4226-B629-E27C8B23E680}"/>
                    </a:ext>
                  </a:extLst>
                </p:cNvPr>
                <p:cNvGrpSpPr/>
                <p:nvPr/>
              </p:nvGrpSpPr>
              <p:grpSpPr>
                <a:xfrm>
                  <a:off x="6518539" y="5233570"/>
                  <a:ext cx="1150397" cy="1103803"/>
                  <a:chOff x="6518539" y="5233570"/>
                  <a:chExt cx="1150397" cy="1103803"/>
                </a:xfrm>
              </p:grpSpPr>
              <p:sp>
                <p:nvSpPr>
                  <p:cNvPr id="193" name="テキスト ボックス 63">
                    <a:extLst>
                      <a:ext uri="{FF2B5EF4-FFF2-40B4-BE49-F238E27FC236}">
                        <a16:creationId xmlns:a16="http://schemas.microsoft.com/office/drawing/2014/main" id="{14BBEB65-034D-4F7C-8CB6-09A3326C0766}"/>
                      </a:ext>
                    </a:extLst>
                  </p:cNvPr>
                  <p:cNvSpPr txBox="1"/>
                  <p:nvPr/>
                </p:nvSpPr>
                <p:spPr>
                  <a:xfrm>
                    <a:off x="6518539" y="5233570"/>
                    <a:ext cx="1150397" cy="106705"/>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Dịch</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vụ</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hỗ</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trợ</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cuộc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sống</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và</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chăm</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sóc</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dự</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phòng</a:t>
                    </a:r>
                    <a:r>
                      <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a:t>
                    </a:r>
                    <a:r>
                      <a:rPr kumimoji="1" lang="en-US" altLang="ja-JP"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endParaRPr kumimoji="1" lang="ja-JP" altLang="en-US" sz="8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194" name="テキスト ボックス 64">
                    <a:extLst>
                      <a:ext uri="{FF2B5EF4-FFF2-40B4-BE49-F238E27FC236}">
                        <a16:creationId xmlns:a16="http://schemas.microsoft.com/office/drawing/2014/main" id="{CA0C582A-9098-470A-8C69-EE5C7BDBEBDA}"/>
                      </a:ext>
                    </a:extLst>
                  </p:cNvPr>
                  <p:cNvSpPr txBox="1"/>
                  <p:nvPr/>
                </p:nvSpPr>
                <p:spPr>
                  <a:xfrm>
                    <a:off x="6532180" y="6150639"/>
                    <a:ext cx="820980" cy="186734"/>
                  </a:xfrm>
                  <a:prstGeom prst="rect">
                    <a:avLst/>
                  </a:prstGeom>
                  <a:noFill/>
                </p:spPr>
                <p:txBody>
                  <a:bodyPr wrap="none" lIns="0" tIns="0" rIns="0" b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Tình</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nguyện</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viên</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và</a:t>
                    </a:r>
                    <a:endPar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tổ</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chức</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phi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lợi</a:t>
                    </a:r>
                    <a:r>
                      <a:rPr kumimoji="1" lang="en-US" altLang="ja-JP"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700" b="1"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nhuận</a:t>
                    </a:r>
                    <a:endParaRPr kumimoji="1" lang="ja-JP" altLang="en-US" sz="700" b="1"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nvGrpSpPr>
                  <p:cNvPr id="195" name="グループ化 65">
                    <a:extLst>
                      <a:ext uri="{FF2B5EF4-FFF2-40B4-BE49-F238E27FC236}">
                        <a16:creationId xmlns:a16="http://schemas.microsoft.com/office/drawing/2014/main" id="{5D736E4D-D9D3-4748-9A67-D57C4F306477}"/>
                      </a:ext>
                    </a:extLst>
                  </p:cNvPr>
                  <p:cNvGrpSpPr/>
                  <p:nvPr/>
                </p:nvGrpSpPr>
                <p:grpSpPr>
                  <a:xfrm>
                    <a:off x="6567285" y="5564367"/>
                    <a:ext cx="750779" cy="559190"/>
                    <a:chOff x="6449546" y="5564367"/>
                    <a:chExt cx="750779" cy="559190"/>
                  </a:xfrm>
                </p:grpSpPr>
                <p:sp>
                  <p:nvSpPr>
                    <p:cNvPr id="196" name="上半身｜5人グループ｜2">
                      <a:extLst>
                        <a:ext uri="{FF2B5EF4-FFF2-40B4-BE49-F238E27FC236}">
                          <a16:creationId xmlns:a16="http://schemas.microsoft.com/office/drawing/2014/main" id="{02C65A26-A853-4E8D-8918-58A752B989E9}"/>
                        </a:ext>
                      </a:extLst>
                    </p:cNvPr>
                    <p:cNvSpPr>
                      <a:spLocks noChangeAspect="1" noEditPoints="1"/>
                    </p:cNvSpPr>
                    <p:nvPr/>
                  </p:nvSpPr>
                  <p:spPr bwMode="auto">
                    <a:xfrm>
                      <a:off x="6449546" y="5564367"/>
                      <a:ext cx="750779" cy="360000"/>
                    </a:xfrm>
                    <a:custGeom>
                      <a:avLst/>
                      <a:gdLst>
                        <a:gd name="T0" fmla="*/ 658 w 739"/>
                        <a:gd name="T1" fmla="*/ 43 h 352"/>
                        <a:gd name="T2" fmla="*/ 572 w 739"/>
                        <a:gd name="T3" fmla="*/ 43 h 352"/>
                        <a:gd name="T4" fmla="*/ 626 w 739"/>
                        <a:gd name="T5" fmla="*/ 160 h 352"/>
                        <a:gd name="T6" fmla="*/ 696 w 739"/>
                        <a:gd name="T7" fmla="*/ 106 h 352"/>
                        <a:gd name="T8" fmla="*/ 725 w 739"/>
                        <a:gd name="T9" fmla="*/ 272 h 352"/>
                        <a:gd name="T10" fmla="*/ 633 w 739"/>
                        <a:gd name="T11" fmla="*/ 212 h 352"/>
                        <a:gd name="T12" fmla="*/ 492 w 739"/>
                        <a:gd name="T13" fmla="*/ 126 h 352"/>
                        <a:gd name="T14" fmla="*/ 492 w 739"/>
                        <a:gd name="T15" fmla="*/ 40 h 352"/>
                        <a:gd name="T16" fmla="*/ 492 w 739"/>
                        <a:gd name="T17" fmla="*/ 126 h 352"/>
                        <a:gd name="T18" fmla="*/ 538 w 739"/>
                        <a:gd name="T19" fmla="*/ 139 h 352"/>
                        <a:gd name="T20" fmla="*/ 613 w 739"/>
                        <a:gd name="T21" fmla="*/ 210 h 352"/>
                        <a:gd name="T22" fmla="*/ 504 w 739"/>
                        <a:gd name="T23" fmla="*/ 312 h 352"/>
                        <a:gd name="T24" fmla="*/ 503 w 739"/>
                        <a:gd name="T25" fmla="*/ 200 h 352"/>
                        <a:gd name="T26" fmla="*/ 124 w 739"/>
                        <a:gd name="T27" fmla="*/ 0 h 352"/>
                        <a:gd name="T28" fmla="*/ 124 w 739"/>
                        <a:gd name="T29" fmla="*/ 86 h 352"/>
                        <a:gd name="T30" fmla="*/ 106 w 739"/>
                        <a:gd name="T31" fmla="*/ 212 h 352"/>
                        <a:gd name="T32" fmla="*/ 14 w 739"/>
                        <a:gd name="T33" fmla="*/ 272 h 352"/>
                        <a:gd name="T34" fmla="*/ 43 w 739"/>
                        <a:gd name="T35" fmla="*/ 106 h 352"/>
                        <a:gd name="T36" fmla="*/ 113 w 739"/>
                        <a:gd name="T37" fmla="*/ 160 h 352"/>
                        <a:gd name="T38" fmla="*/ 290 w 739"/>
                        <a:gd name="T39" fmla="*/ 83 h 352"/>
                        <a:gd name="T40" fmla="*/ 203 w 739"/>
                        <a:gd name="T41" fmla="*/ 83 h 352"/>
                        <a:gd name="T42" fmla="*/ 290 w 739"/>
                        <a:gd name="T43" fmla="*/ 83 h 352"/>
                        <a:gd name="T44" fmla="*/ 235 w 739"/>
                        <a:gd name="T45" fmla="*/ 312 h 352"/>
                        <a:gd name="T46" fmla="*/ 126 w 739"/>
                        <a:gd name="T47" fmla="*/ 210 h 352"/>
                        <a:gd name="T48" fmla="*/ 201 w 739"/>
                        <a:gd name="T49" fmla="*/ 139 h 352"/>
                        <a:gd name="T50" fmla="*/ 229 w 739"/>
                        <a:gd name="T51" fmla="*/ 252 h 352"/>
                        <a:gd name="T52" fmla="*/ 412 w 739"/>
                        <a:gd name="T53" fmla="*/ 123 h 352"/>
                        <a:gd name="T54" fmla="*/ 326 w 739"/>
                        <a:gd name="T55" fmla="*/ 123 h 352"/>
                        <a:gd name="T56" fmla="*/ 249 w 739"/>
                        <a:gd name="T57" fmla="*/ 250 h 352"/>
                        <a:gd name="T58" fmla="*/ 324 w 739"/>
                        <a:gd name="T59" fmla="*/ 179 h 352"/>
                        <a:gd name="T60" fmla="*/ 377 w 739"/>
                        <a:gd name="T61" fmla="*/ 244 h 352"/>
                        <a:gd name="T62" fmla="*/ 450 w 739"/>
                        <a:gd name="T63" fmla="*/ 186 h 352"/>
                        <a:gd name="T64" fmla="*/ 479 w 739"/>
                        <a:gd name="T65" fmla="*/ 352 h 352"/>
                        <a:gd name="T66" fmla="*/ 249 w 739"/>
                        <a:gd name="T67" fmla="*/ 25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9" h="352">
                          <a:moveTo>
                            <a:pt x="615" y="86"/>
                          </a:moveTo>
                          <a:cubicBezTo>
                            <a:pt x="639" y="86"/>
                            <a:pt x="658" y="67"/>
                            <a:pt x="658" y="43"/>
                          </a:cubicBezTo>
                          <a:cubicBezTo>
                            <a:pt x="658" y="19"/>
                            <a:pt x="639" y="0"/>
                            <a:pt x="615" y="0"/>
                          </a:cubicBezTo>
                          <a:cubicBezTo>
                            <a:pt x="591" y="0"/>
                            <a:pt x="572" y="19"/>
                            <a:pt x="572" y="43"/>
                          </a:cubicBezTo>
                          <a:cubicBezTo>
                            <a:pt x="572" y="67"/>
                            <a:pt x="591" y="86"/>
                            <a:pt x="615" y="86"/>
                          </a:cubicBezTo>
                          <a:close/>
                          <a:moveTo>
                            <a:pt x="626" y="160"/>
                          </a:moveTo>
                          <a:cubicBezTo>
                            <a:pt x="661" y="99"/>
                            <a:pt x="661" y="99"/>
                            <a:pt x="661" y="99"/>
                          </a:cubicBezTo>
                          <a:cubicBezTo>
                            <a:pt x="675" y="102"/>
                            <a:pt x="688" y="105"/>
                            <a:pt x="696" y="106"/>
                          </a:cubicBezTo>
                          <a:cubicBezTo>
                            <a:pt x="730" y="112"/>
                            <a:pt x="739" y="137"/>
                            <a:pt x="736" y="170"/>
                          </a:cubicBezTo>
                          <a:cubicBezTo>
                            <a:pt x="725" y="272"/>
                            <a:pt x="725" y="272"/>
                            <a:pt x="725" y="272"/>
                          </a:cubicBezTo>
                          <a:cubicBezTo>
                            <a:pt x="627" y="272"/>
                            <a:pt x="627" y="272"/>
                            <a:pt x="627" y="272"/>
                          </a:cubicBezTo>
                          <a:cubicBezTo>
                            <a:pt x="633" y="212"/>
                            <a:pt x="633" y="212"/>
                            <a:pt x="633" y="212"/>
                          </a:cubicBezTo>
                          <a:cubicBezTo>
                            <a:pt x="635" y="189"/>
                            <a:pt x="632" y="172"/>
                            <a:pt x="626" y="160"/>
                          </a:cubicBezTo>
                          <a:close/>
                          <a:moveTo>
                            <a:pt x="492" y="126"/>
                          </a:moveTo>
                          <a:cubicBezTo>
                            <a:pt x="516" y="126"/>
                            <a:pt x="535" y="107"/>
                            <a:pt x="535" y="83"/>
                          </a:cubicBezTo>
                          <a:cubicBezTo>
                            <a:pt x="535" y="59"/>
                            <a:pt x="516" y="40"/>
                            <a:pt x="492" y="40"/>
                          </a:cubicBezTo>
                          <a:cubicBezTo>
                            <a:pt x="469" y="40"/>
                            <a:pt x="449" y="59"/>
                            <a:pt x="449" y="83"/>
                          </a:cubicBezTo>
                          <a:cubicBezTo>
                            <a:pt x="449" y="107"/>
                            <a:pt x="469" y="126"/>
                            <a:pt x="492" y="126"/>
                          </a:cubicBezTo>
                          <a:close/>
                          <a:moveTo>
                            <a:pt x="503" y="200"/>
                          </a:moveTo>
                          <a:cubicBezTo>
                            <a:pt x="538" y="139"/>
                            <a:pt x="538" y="139"/>
                            <a:pt x="538" y="139"/>
                          </a:cubicBezTo>
                          <a:cubicBezTo>
                            <a:pt x="552" y="142"/>
                            <a:pt x="565" y="144"/>
                            <a:pt x="573" y="146"/>
                          </a:cubicBezTo>
                          <a:cubicBezTo>
                            <a:pt x="607" y="152"/>
                            <a:pt x="616" y="177"/>
                            <a:pt x="613" y="210"/>
                          </a:cubicBezTo>
                          <a:cubicBezTo>
                            <a:pt x="602" y="312"/>
                            <a:pt x="602" y="312"/>
                            <a:pt x="602" y="312"/>
                          </a:cubicBezTo>
                          <a:cubicBezTo>
                            <a:pt x="504" y="312"/>
                            <a:pt x="504" y="312"/>
                            <a:pt x="504" y="312"/>
                          </a:cubicBezTo>
                          <a:cubicBezTo>
                            <a:pt x="510" y="252"/>
                            <a:pt x="510" y="252"/>
                            <a:pt x="510" y="252"/>
                          </a:cubicBezTo>
                          <a:cubicBezTo>
                            <a:pt x="513" y="229"/>
                            <a:pt x="509" y="212"/>
                            <a:pt x="503" y="200"/>
                          </a:cubicBezTo>
                          <a:close/>
                          <a:moveTo>
                            <a:pt x="167" y="43"/>
                          </a:moveTo>
                          <a:cubicBezTo>
                            <a:pt x="167" y="19"/>
                            <a:pt x="147" y="0"/>
                            <a:pt x="124" y="0"/>
                          </a:cubicBezTo>
                          <a:cubicBezTo>
                            <a:pt x="100" y="0"/>
                            <a:pt x="80" y="19"/>
                            <a:pt x="80" y="43"/>
                          </a:cubicBezTo>
                          <a:cubicBezTo>
                            <a:pt x="80" y="67"/>
                            <a:pt x="100" y="86"/>
                            <a:pt x="124" y="86"/>
                          </a:cubicBezTo>
                          <a:cubicBezTo>
                            <a:pt x="147" y="86"/>
                            <a:pt x="167" y="67"/>
                            <a:pt x="167" y="43"/>
                          </a:cubicBezTo>
                          <a:close/>
                          <a:moveTo>
                            <a:pt x="106" y="212"/>
                          </a:moveTo>
                          <a:cubicBezTo>
                            <a:pt x="112" y="272"/>
                            <a:pt x="112" y="272"/>
                            <a:pt x="112" y="272"/>
                          </a:cubicBezTo>
                          <a:cubicBezTo>
                            <a:pt x="14" y="272"/>
                            <a:pt x="14" y="272"/>
                            <a:pt x="14" y="272"/>
                          </a:cubicBezTo>
                          <a:cubicBezTo>
                            <a:pt x="3" y="170"/>
                            <a:pt x="3" y="170"/>
                            <a:pt x="3" y="170"/>
                          </a:cubicBezTo>
                          <a:cubicBezTo>
                            <a:pt x="0" y="137"/>
                            <a:pt x="9" y="112"/>
                            <a:pt x="43" y="106"/>
                          </a:cubicBezTo>
                          <a:cubicBezTo>
                            <a:pt x="50" y="105"/>
                            <a:pt x="64" y="102"/>
                            <a:pt x="78" y="99"/>
                          </a:cubicBezTo>
                          <a:cubicBezTo>
                            <a:pt x="113" y="160"/>
                            <a:pt x="113" y="160"/>
                            <a:pt x="113" y="160"/>
                          </a:cubicBezTo>
                          <a:cubicBezTo>
                            <a:pt x="107" y="172"/>
                            <a:pt x="103" y="189"/>
                            <a:pt x="106" y="212"/>
                          </a:cubicBezTo>
                          <a:close/>
                          <a:moveTo>
                            <a:pt x="290" y="83"/>
                          </a:moveTo>
                          <a:cubicBezTo>
                            <a:pt x="290" y="59"/>
                            <a:pt x="270" y="40"/>
                            <a:pt x="246" y="40"/>
                          </a:cubicBezTo>
                          <a:cubicBezTo>
                            <a:pt x="223" y="40"/>
                            <a:pt x="203" y="59"/>
                            <a:pt x="203" y="83"/>
                          </a:cubicBezTo>
                          <a:cubicBezTo>
                            <a:pt x="203" y="107"/>
                            <a:pt x="223" y="126"/>
                            <a:pt x="246" y="126"/>
                          </a:cubicBezTo>
                          <a:cubicBezTo>
                            <a:pt x="270" y="126"/>
                            <a:pt x="290" y="107"/>
                            <a:pt x="290" y="83"/>
                          </a:cubicBezTo>
                          <a:close/>
                          <a:moveTo>
                            <a:pt x="229" y="252"/>
                          </a:moveTo>
                          <a:cubicBezTo>
                            <a:pt x="235" y="312"/>
                            <a:pt x="235" y="312"/>
                            <a:pt x="235" y="312"/>
                          </a:cubicBezTo>
                          <a:cubicBezTo>
                            <a:pt x="137" y="312"/>
                            <a:pt x="137" y="312"/>
                            <a:pt x="137" y="312"/>
                          </a:cubicBezTo>
                          <a:cubicBezTo>
                            <a:pt x="126" y="210"/>
                            <a:pt x="126" y="210"/>
                            <a:pt x="126" y="210"/>
                          </a:cubicBezTo>
                          <a:cubicBezTo>
                            <a:pt x="123" y="177"/>
                            <a:pt x="132" y="152"/>
                            <a:pt x="166" y="146"/>
                          </a:cubicBezTo>
                          <a:cubicBezTo>
                            <a:pt x="173" y="144"/>
                            <a:pt x="187" y="142"/>
                            <a:pt x="201" y="139"/>
                          </a:cubicBezTo>
                          <a:cubicBezTo>
                            <a:pt x="236" y="200"/>
                            <a:pt x="236" y="200"/>
                            <a:pt x="236" y="200"/>
                          </a:cubicBezTo>
                          <a:cubicBezTo>
                            <a:pt x="230" y="212"/>
                            <a:pt x="226" y="229"/>
                            <a:pt x="229" y="252"/>
                          </a:cubicBezTo>
                          <a:close/>
                          <a:moveTo>
                            <a:pt x="369" y="166"/>
                          </a:moveTo>
                          <a:cubicBezTo>
                            <a:pt x="393" y="166"/>
                            <a:pt x="412" y="147"/>
                            <a:pt x="412" y="123"/>
                          </a:cubicBezTo>
                          <a:cubicBezTo>
                            <a:pt x="412" y="99"/>
                            <a:pt x="393" y="80"/>
                            <a:pt x="369" y="80"/>
                          </a:cubicBezTo>
                          <a:cubicBezTo>
                            <a:pt x="346" y="80"/>
                            <a:pt x="326" y="99"/>
                            <a:pt x="326" y="123"/>
                          </a:cubicBezTo>
                          <a:cubicBezTo>
                            <a:pt x="326" y="147"/>
                            <a:pt x="346" y="166"/>
                            <a:pt x="369" y="166"/>
                          </a:cubicBezTo>
                          <a:close/>
                          <a:moveTo>
                            <a:pt x="249" y="250"/>
                          </a:moveTo>
                          <a:cubicBezTo>
                            <a:pt x="246" y="217"/>
                            <a:pt x="255" y="192"/>
                            <a:pt x="289" y="186"/>
                          </a:cubicBezTo>
                          <a:cubicBezTo>
                            <a:pt x="296" y="184"/>
                            <a:pt x="310" y="182"/>
                            <a:pt x="324" y="179"/>
                          </a:cubicBezTo>
                          <a:cubicBezTo>
                            <a:pt x="361" y="244"/>
                            <a:pt x="361" y="244"/>
                            <a:pt x="361" y="244"/>
                          </a:cubicBezTo>
                          <a:cubicBezTo>
                            <a:pt x="366" y="252"/>
                            <a:pt x="373" y="252"/>
                            <a:pt x="377" y="244"/>
                          </a:cubicBezTo>
                          <a:cubicBezTo>
                            <a:pt x="415" y="179"/>
                            <a:pt x="415" y="179"/>
                            <a:pt x="415" y="179"/>
                          </a:cubicBezTo>
                          <a:cubicBezTo>
                            <a:pt x="429" y="182"/>
                            <a:pt x="443" y="184"/>
                            <a:pt x="450" y="186"/>
                          </a:cubicBezTo>
                          <a:cubicBezTo>
                            <a:pt x="484" y="192"/>
                            <a:pt x="493" y="217"/>
                            <a:pt x="490" y="250"/>
                          </a:cubicBezTo>
                          <a:cubicBezTo>
                            <a:pt x="479" y="352"/>
                            <a:pt x="479" y="352"/>
                            <a:pt x="479" y="352"/>
                          </a:cubicBezTo>
                          <a:cubicBezTo>
                            <a:pt x="260" y="352"/>
                            <a:pt x="260" y="352"/>
                            <a:pt x="260" y="352"/>
                          </a:cubicBezTo>
                          <a:lnTo>
                            <a:pt x="249" y="250"/>
                          </a:lnTo>
                          <a:close/>
                        </a:path>
                      </a:pathLst>
                    </a:custGeom>
                    <a:solidFill>
                      <a:srgbClr val="93929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nvGrpSpPr>
                    <p:cNvPr id="197" name="グループ化 67">
                      <a:extLst>
                        <a:ext uri="{FF2B5EF4-FFF2-40B4-BE49-F238E27FC236}">
                          <a16:creationId xmlns:a16="http://schemas.microsoft.com/office/drawing/2014/main" id="{023AA5A6-1C95-4A6E-AB8B-7C15729BCEF5}"/>
                        </a:ext>
                      </a:extLst>
                    </p:cNvPr>
                    <p:cNvGrpSpPr/>
                    <p:nvPr/>
                  </p:nvGrpSpPr>
                  <p:grpSpPr>
                    <a:xfrm>
                      <a:off x="6549065" y="5796000"/>
                      <a:ext cx="551740" cy="327557"/>
                      <a:chOff x="6624000" y="5720040"/>
                      <a:chExt cx="551740" cy="327557"/>
                    </a:xfrm>
                  </p:grpSpPr>
                  <p:grpSp>
                    <p:nvGrpSpPr>
                      <p:cNvPr id="198" name="老人｜女性">
                        <a:extLst>
                          <a:ext uri="{FF2B5EF4-FFF2-40B4-BE49-F238E27FC236}">
                            <a16:creationId xmlns:a16="http://schemas.microsoft.com/office/drawing/2014/main" id="{DCFC3498-3E03-41AE-A780-EB69D0CD2DED}"/>
                          </a:ext>
                        </a:extLst>
                      </p:cNvPr>
                      <p:cNvGrpSpPr>
                        <a:grpSpLocks noChangeAspect="1"/>
                      </p:cNvGrpSpPr>
                      <p:nvPr/>
                    </p:nvGrpSpPr>
                    <p:grpSpPr bwMode="auto">
                      <a:xfrm>
                        <a:off x="6923740" y="5729898"/>
                        <a:ext cx="252000" cy="317699"/>
                        <a:chOff x="2036" y="2117"/>
                        <a:chExt cx="537" cy="677"/>
                      </a:xfrm>
                    </p:grpSpPr>
                    <p:sp>
                      <p:nvSpPr>
                        <p:cNvPr id="202" name="Freeform 39">
                          <a:extLst>
                            <a:ext uri="{FF2B5EF4-FFF2-40B4-BE49-F238E27FC236}">
                              <a16:creationId xmlns:a16="http://schemas.microsoft.com/office/drawing/2014/main" id="{71C279CA-8289-49D2-800F-82367038C8B6}"/>
                            </a:ext>
                          </a:extLst>
                        </p:cNvPr>
                        <p:cNvSpPr>
                          <a:spLocks noEditPoints="1"/>
                        </p:cNvSpPr>
                        <p:nvPr/>
                      </p:nvSpPr>
                      <p:spPr bwMode="auto">
                        <a:xfrm>
                          <a:off x="2192" y="2149"/>
                          <a:ext cx="248" cy="383"/>
                        </a:xfrm>
                        <a:custGeom>
                          <a:avLst/>
                          <a:gdLst>
                            <a:gd name="T0" fmla="*/ 143 w 163"/>
                            <a:gd name="T1" fmla="*/ 108 h 252"/>
                            <a:gd name="T2" fmla="*/ 143 w 163"/>
                            <a:gd name="T3" fmla="*/ 53 h 252"/>
                            <a:gd name="T4" fmla="*/ 145 w 163"/>
                            <a:gd name="T5" fmla="*/ 53 h 252"/>
                            <a:gd name="T6" fmla="*/ 160 w 163"/>
                            <a:gd name="T7" fmla="*/ 76 h 252"/>
                            <a:gd name="T8" fmla="*/ 156 w 163"/>
                            <a:gd name="T9" fmla="*/ 99 h 252"/>
                            <a:gd name="T10" fmla="*/ 143 w 163"/>
                            <a:gd name="T11" fmla="*/ 114 h 252"/>
                            <a:gd name="T12" fmla="*/ 143 w 163"/>
                            <a:gd name="T13" fmla="*/ 108 h 252"/>
                            <a:gd name="T14" fmla="*/ 74 w 163"/>
                            <a:gd name="T15" fmla="*/ 0 h 252"/>
                            <a:gd name="T16" fmla="*/ 122 w 163"/>
                            <a:gd name="T17" fmla="*/ 43 h 252"/>
                            <a:gd name="T18" fmla="*/ 64 w 163"/>
                            <a:gd name="T19" fmla="*/ 1 h 252"/>
                            <a:gd name="T20" fmla="*/ 74 w 163"/>
                            <a:gd name="T21" fmla="*/ 0 h 252"/>
                            <a:gd name="T22" fmla="*/ 47 w 163"/>
                            <a:gd name="T23" fmla="*/ 8 h 252"/>
                            <a:gd name="T24" fmla="*/ 99 w 163"/>
                            <a:gd name="T25" fmla="*/ 46 h 252"/>
                            <a:gd name="T26" fmla="*/ 98 w 163"/>
                            <a:gd name="T27" fmla="*/ 47 h 252"/>
                            <a:gd name="T28" fmla="*/ 33 w 163"/>
                            <a:gd name="T29" fmla="*/ 22 h 252"/>
                            <a:gd name="T30" fmla="*/ 47 w 163"/>
                            <a:gd name="T31" fmla="*/ 8 h 252"/>
                            <a:gd name="T32" fmla="*/ 55 w 163"/>
                            <a:gd name="T33" fmla="*/ 246 h 252"/>
                            <a:gd name="T34" fmla="*/ 55 w 163"/>
                            <a:gd name="T35" fmla="*/ 246 h 252"/>
                            <a:gd name="T36" fmla="*/ 27 w 163"/>
                            <a:gd name="T37" fmla="*/ 240 h 252"/>
                            <a:gd name="T38" fmla="*/ 0 w 163"/>
                            <a:gd name="T39" fmla="*/ 194 h 252"/>
                            <a:gd name="T40" fmla="*/ 23 w 163"/>
                            <a:gd name="T41" fmla="*/ 179 h 252"/>
                            <a:gd name="T42" fmla="*/ 69 w 163"/>
                            <a:gd name="T43" fmla="*/ 236 h 252"/>
                            <a:gd name="T44" fmla="*/ 55 w 163"/>
                            <a:gd name="T45" fmla="*/ 246 h 252"/>
                            <a:gd name="T46" fmla="*/ 78 w 163"/>
                            <a:gd name="T47" fmla="*/ 236 h 252"/>
                            <a:gd name="T48" fmla="*/ 125 w 163"/>
                            <a:gd name="T49" fmla="*/ 179 h 252"/>
                            <a:gd name="T50" fmla="*/ 147 w 163"/>
                            <a:gd name="T51" fmla="*/ 194 h 252"/>
                            <a:gd name="T52" fmla="*/ 120 w 163"/>
                            <a:gd name="T53" fmla="*/ 240 h 252"/>
                            <a:gd name="T54" fmla="*/ 92 w 163"/>
                            <a:gd name="T55" fmla="*/ 246 h 252"/>
                            <a:gd name="T56" fmla="*/ 92 w 163"/>
                            <a:gd name="T57" fmla="*/ 246 h 252"/>
                            <a:gd name="T58" fmla="*/ 78 w 163"/>
                            <a:gd name="T59" fmla="*/ 236 h 252"/>
                            <a:gd name="T60" fmla="*/ 46 w 163"/>
                            <a:gd name="T61" fmla="*/ 183 h 252"/>
                            <a:gd name="T62" fmla="*/ 46 w 163"/>
                            <a:gd name="T63" fmla="*/ 151 h 252"/>
                            <a:gd name="T64" fmla="*/ 37 w 163"/>
                            <a:gd name="T65" fmla="*/ 145 h 252"/>
                            <a:gd name="T66" fmla="*/ 50 w 163"/>
                            <a:gd name="T67" fmla="*/ 103 h 252"/>
                            <a:gd name="T68" fmla="*/ 43 w 163"/>
                            <a:gd name="T69" fmla="*/ 89 h 252"/>
                            <a:gd name="T70" fmla="*/ 26 w 163"/>
                            <a:gd name="T71" fmla="*/ 120 h 252"/>
                            <a:gd name="T72" fmla="*/ 25 w 163"/>
                            <a:gd name="T73" fmla="*/ 108 h 252"/>
                            <a:gd name="T74" fmla="*/ 25 w 163"/>
                            <a:gd name="T75" fmla="*/ 48 h 252"/>
                            <a:gd name="T76" fmla="*/ 26 w 163"/>
                            <a:gd name="T77" fmla="*/ 37 h 252"/>
                            <a:gd name="T78" fmla="*/ 122 w 163"/>
                            <a:gd name="T79" fmla="*/ 74 h 252"/>
                            <a:gd name="T80" fmla="*/ 122 w 163"/>
                            <a:gd name="T81" fmla="*/ 108 h 252"/>
                            <a:gd name="T82" fmla="*/ 121 w 163"/>
                            <a:gd name="T83" fmla="*/ 120 h 252"/>
                            <a:gd name="T84" fmla="*/ 104 w 163"/>
                            <a:gd name="T85" fmla="*/ 89 h 252"/>
                            <a:gd name="T86" fmla="*/ 97 w 163"/>
                            <a:gd name="T87" fmla="*/ 103 h 252"/>
                            <a:gd name="T88" fmla="*/ 110 w 163"/>
                            <a:gd name="T89" fmla="*/ 145 h 252"/>
                            <a:gd name="T90" fmla="*/ 101 w 163"/>
                            <a:gd name="T91" fmla="*/ 151 h 252"/>
                            <a:gd name="T92" fmla="*/ 101 w 163"/>
                            <a:gd name="T93" fmla="*/ 183 h 252"/>
                            <a:gd name="T94" fmla="*/ 74 w 163"/>
                            <a:gd name="T95" fmla="*/ 217 h 252"/>
                            <a:gd name="T96" fmla="*/ 46 w 163"/>
                            <a:gd name="T97" fmla="*/ 1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52">
                              <a:moveTo>
                                <a:pt x="143" y="108"/>
                              </a:moveTo>
                              <a:cubicBezTo>
                                <a:pt x="143" y="53"/>
                                <a:pt x="143" y="53"/>
                                <a:pt x="143" y="53"/>
                              </a:cubicBezTo>
                              <a:cubicBezTo>
                                <a:pt x="144" y="53"/>
                                <a:pt x="145" y="53"/>
                                <a:pt x="145" y="53"/>
                              </a:cubicBezTo>
                              <a:cubicBezTo>
                                <a:pt x="156" y="55"/>
                                <a:pt x="163" y="65"/>
                                <a:pt x="160" y="76"/>
                              </a:cubicBezTo>
                              <a:cubicBezTo>
                                <a:pt x="156" y="99"/>
                                <a:pt x="156" y="99"/>
                                <a:pt x="156" y="99"/>
                              </a:cubicBezTo>
                              <a:cubicBezTo>
                                <a:pt x="154" y="106"/>
                                <a:pt x="149" y="111"/>
                                <a:pt x="143" y="114"/>
                              </a:cubicBezTo>
                              <a:cubicBezTo>
                                <a:pt x="143" y="112"/>
                                <a:pt x="143" y="110"/>
                                <a:pt x="143" y="108"/>
                              </a:cubicBezTo>
                              <a:close/>
                              <a:moveTo>
                                <a:pt x="74" y="0"/>
                              </a:moveTo>
                              <a:cubicBezTo>
                                <a:pt x="99" y="0"/>
                                <a:pt x="119" y="19"/>
                                <a:pt x="122" y="43"/>
                              </a:cubicBezTo>
                              <a:cubicBezTo>
                                <a:pt x="64" y="1"/>
                                <a:pt x="64" y="1"/>
                                <a:pt x="64" y="1"/>
                              </a:cubicBezTo>
                              <a:cubicBezTo>
                                <a:pt x="67" y="0"/>
                                <a:pt x="70" y="0"/>
                                <a:pt x="74" y="0"/>
                              </a:cubicBezTo>
                              <a:close/>
                              <a:moveTo>
                                <a:pt x="47" y="8"/>
                              </a:moveTo>
                              <a:cubicBezTo>
                                <a:pt x="99" y="46"/>
                                <a:pt x="99" y="46"/>
                                <a:pt x="99" y="46"/>
                              </a:cubicBezTo>
                              <a:cubicBezTo>
                                <a:pt x="98" y="47"/>
                                <a:pt x="98" y="47"/>
                                <a:pt x="98" y="47"/>
                              </a:cubicBezTo>
                              <a:cubicBezTo>
                                <a:pt x="33" y="22"/>
                                <a:pt x="33" y="22"/>
                                <a:pt x="33" y="22"/>
                              </a:cubicBezTo>
                              <a:cubicBezTo>
                                <a:pt x="36" y="16"/>
                                <a:pt x="41" y="12"/>
                                <a:pt x="47" y="8"/>
                              </a:cubicBezTo>
                              <a:close/>
                              <a:moveTo>
                                <a:pt x="55" y="246"/>
                              </a:moveTo>
                              <a:cubicBezTo>
                                <a:pt x="55" y="246"/>
                                <a:pt x="55" y="246"/>
                                <a:pt x="55" y="246"/>
                              </a:cubicBezTo>
                              <a:cubicBezTo>
                                <a:pt x="46" y="252"/>
                                <a:pt x="32" y="249"/>
                                <a:pt x="27" y="240"/>
                              </a:cubicBezTo>
                              <a:cubicBezTo>
                                <a:pt x="0" y="194"/>
                                <a:pt x="0" y="194"/>
                                <a:pt x="0" y="194"/>
                              </a:cubicBezTo>
                              <a:cubicBezTo>
                                <a:pt x="23" y="179"/>
                                <a:pt x="23" y="179"/>
                                <a:pt x="23" y="179"/>
                              </a:cubicBezTo>
                              <a:cubicBezTo>
                                <a:pt x="69" y="236"/>
                                <a:pt x="69" y="236"/>
                                <a:pt x="69" y="236"/>
                              </a:cubicBezTo>
                              <a:lnTo>
                                <a:pt x="55" y="246"/>
                              </a:lnTo>
                              <a:close/>
                              <a:moveTo>
                                <a:pt x="78" y="236"/>
                              </a:moveTo>
                              <a:cubicBezTo>
                                <a:pt x="125" y="179"/>
                                <a:pt x="125" y="179"/>
                                <a:pt x="125" y="179"/>
                              </a:cubicBezTo>
                              <a:cubicBezTo>
                                <a:pt x="147" y="194"/>
                                <a:pt x="147" y="194"/>
                                <a:pt x="147" y="194"/>
                              </a:cubicBezTo>
                              <a:cubicBezTo>
                                <a:pt x="120" y="240"/>
                                <a:pt x="120" y="240"/>
                                <a:pt x="120" y="240"/>
                              </a:cubicBezTo>
                              <a:cubicBezTo>
                                <a:pt x="115" y="249"/>
                                <a:pt x="102" y="252"/>
                                <a:pt x="92" y="246"/>
                              </a:cubicBezTo>
                              <a:cubicBezTo>
                                <a:pt x="92" y="246"/>
                                <a:pt x="92" y="246"/>
                                <a:pt x="92" y="246"/>
                              </a:cubicBezTo>
                              <a:lnTo>
                                <a:pt x="78" y="236"/>
                              </a:lnTo>
                              <a:close/>
                              <a:moveTo>
                                <a:pt x="46" y="183"/>
                              </a:moveTo>
                              <a:cubicBezTo>
                                <a:pt x="46" y="151"/>
                                <a:pt x="46" y="151"/>
                                <a:pt x="46" y="151"/>
                              </a:cubicBezTo>
                              <a:cubicBezTo>
                                <a:pt x="43" y="149"/>
                                <a:pt x="40" y="147"/>
                                <a:pt x="37" y="145"/>
                              </a:cubicBezTo>
                              <a:cubicBezTo>
                                <a:pt x="37" y="129"/>
                                <a:pt x="43" y="112"/>
                                <a:pt x="50" y="103"/>
                              </a:cubicBezTo>
                              <a:cubicBezTo>
                                <a:pt x="43" y="89"/>
                                <a:pt x="43" y="89"/>
                                <a:pt x="43" y="89"/>
                              </a:cubicBezTo>
                              <a:cubicBezTo>
                                <a:pt x="36" y="96"/>
                                <a:pt x="29" y="107"/>
                                <a:pt x="26" y="120"/>
                              </a:cubicBezTo>
                              <a:cubicBezTo>
                                <a:pt x="25" y="116"/>
                                <a:pt x="25" y="112"/>
                                <a:pt x="25" y="108"/>
                              </a:cubicBezTo>
                              <a:cubicBezTo>
                                <a:pt x="25" y="48"/>
                                <a:pt x="25" y="48"/>
                                <a:pt x="25" y="48"/>
                              </a:cubicBezTo>
                              <a:cubicBezTo>
                                <a:pt x="25" y="44"/>
                                <a:pt x="25" y="41"/>
                                <a:pt x="26" y="37"/>
                              </a:cubicBezTo>
                              <a:cubicBezTo>
                                <a:pt x="122" y="74"/>
                                <a:pt x="122" y="74"/>
                                <a:pt x="122" y="74"/>
                              </a:cubicBezTo>
                              <a:cubicBezTo>
                                <a:pt x="122" y="108"/>
                                <a:pt x="122" y="108"/>
                                <a:pt x="122" y="108"/>
                              </a:cubicBezTo>
                              <a:cubicBezTo>
                                <a:pt x="122" y="112"/>
                                <a:pt x="122" y="116"/>
                                <a:pt x="121" y="120"/>
                              </a:cubicBezTo>
                              <a:cubicBezTo>
                                <a:pt x="118" y="107"/>
                                <a:pt x="112" y="96"/>
                                <a:pt x="104" y="89"/>
                              </a:cubicBezTo>
                              <a:cubicBezTo>
                                <a:pt x="97" y="103"/>
                                <a:pt x="97" y="103"/>
                                <a:pt x="97" y="103"/>
                              </a:cubicBezTo>
                              <a:cubicBezTo>
                                <a:pt x="105" y="112"/>
                                <a:pt x="110" y="129"/>
                                <a:pt x="110" y="145"/>
                              </a:cubicBezTo>
                              <a:cubicBezTo>
                                <a:pt x="108" y="147"/>
                                <a:pt x="105" y="149"/>
                                <a:pt x="101" y="151"/>
                              </a:cubicBezTo>
                              <a:cubicBezTo>
                                <a:pt x="101" y="183"/>
                                <a:pt x="101" y="183"/>
                                <a:pt x="101" y="183"/>
                              </a:cubicBezTo>
                              <a:cubicBezTo>
                                <a:pt x="74" y="217"/>
                                <a:pt x="74" y="217"/>
                                <a:pt x="74" y="217"/>
                              </a:cubicBezTo>
                              <a:lnTo>
                                <a:pt x="4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03" name="Freeform 38">
                          <a:extLst>
                            <a:ext uri="{FF2B5EF4-FFF2-40B4-BE49-F238E27FC236}">
                              <a16:creationId xmlns:a16="http://schemas.microsoft.com/office/drawing/2014/main" id="{1ADC97EA-29C8-4588-9DD7-08E411982669}"/>
                            </a:ext>
                          </a:extLst>
                        </p:cNvPr>
                        <p:cNvSpPr>
                          <a:spLocks noEditPoints="1"/>
                        </p:cNvSpPr>
                        <p:nvPr/>
                      </p:nvSpPr>
                      <p:spPr bwMode="auto">
                        <a:xfrm>
                          <a:off x="2036" y="2117"/>
                          <a:ext cx="537" cy="677"/>
                        </a:xfrm>
                        <a:custGeom>
                          <a:avLst/>
                          <a:gdLst>
                            <a:gd name="T0" fmla="*/ 254 w 352"/>
                            <a:gd name="T1" fmla="*/ 199 h 445"/>
                            <a:gd name="T2" fmla="*/ 242 w 352"/>
                            <a:gd name="T3" fmla="*/ 151 h 445"/>
                            <a:gd name="T4" fmla="*/ 278 w 352"/>
                            <a:gd name="T5" fmla="*/ 100 h 445"/>
                            <a:gd name="T6" fmla="*/ 244 w 352"/>
                            <a:gd name="T7" fmla="*/ 58 h 445"/>
                            <a:gd name="T8" fmla="*/ 106 w 352"/>
                            <a:gd name="T9" fmla="*/ 69 h 445"/>
                            <a:gd name="T10" fmla="*/ 126 w 352"/>
                            <a:gd name="T11" fmla="*/ 181 h 445"/>
                            <a:gd name="T12" fmla="*/ 74 w 352"/>
                            <a:gd name="T13" fmla="*/ 205 h 445"/>
                            <a:gd name="T14" fmla="*/ 9 w 352"/>
                            <a:gd name="T15" fmla="*/ 429 h 445"/>
                            <a:gd name="T16" fmla="*/ 324 w 352"/>
                            <a:gd name="T17" fmla="*/ 445 h 445"/>
                            <a:gd name="T18" fmla="*/ 349 w 352"/>
                            <a:gd name="T19" fmla="*/ 309 h 445"/>
                            <a:gd name="T20" fmla="*/ 245 w 352"/>
                            <a:gd name="T21" fmla="*/ 129 h 445"/>
                            <a:gd name="T22" fmla="*/ 247 w 352"/>
                            <a:gd name="T23" fmla="*/ 74 h 445"/>
                            <a:gd name="T24" fmla="*/ 258 w 352"/>
                            <a:gd name="T25" fmla="*/ 120 h 445"/>
                            <a:gd name="T26" fmla="*/ 245 w 352"/>
                            <a:gd name="T27" fmla="*/ 129 h 445"/>
                            <a:gd name="T28" fmla="*/ 224 w 352"/>
                            <a:gd name="T29" fmla="*/ 64 h 445"/>
                            <a:gd name="T30" fmla="*/ 176 w 352"/>
                            <a:gd name="T31" fmla="*/ 21 h 445"/>
                            <a:gd name="T32" fmla="*/ 201 w 352"/>
                            <a:gd name="T33" fmla="*/ 67 h 445"/>
                            <a:gd name="T34" fmla="*/ 135 w 352"/>
                            <a:gd name="T35" fmla="*/ 43 h 445"/>
                            <a:gd name="T36" fmla="*/ 157 w 352"/>
                            <a:gd name="T37" fmla="*/ 267 h 445"/>
                            <a:gd name="T38" fmla="*/ 129 w 352"/>
                            <a:gd name="T39" fmla="*/ 261 h 445"/>
                            <a:gd name="T40" fmla="*/ 125 w 352"/>
                            <a:gd name="T41" fmla="*/ 200 h 445"/>
                            <a:gd name="T42" fmla="*/ 157 w 352"/>
                            <a:gd name="T43" fmla="*/ 267 h 445"/>
                            <a:gd name="T44" fmla="*/ 227 w 352"/>
                            <a:gd name="T45" fmla="*/ 200 h 445"/>
                            <a:gd name="T46" fmla="*/ 222 w 352"/>
                            <a:gd name="T47" fmla="*/ 261 h 445"/>
                            <a:gd name="T48" fmla="*/ 194 w 352"/>
                            <a:gd name="T49" fmla="*/ 267 h 445"/>
                            <a:gd name="T50" fmla="*/ 148 w 352"/>
                            <a:gd name="T51" fmla="*/ 204 h 445"/>
                            <a:gd name="T52" fmla="*/ 139 w 352"/>
                            <a:gd name="T53" fmla="*/ 166 h 445"/>
                            <a:gd name="T54" fmla="*/ 145 w 352"/>
                            <a:gd name="T55" fmla="*/ 110 h 445"/>
                            <a:gd name="T56" fmla="*/ 127 w 352"/>
                            <a:gd name="T57" fmla="*/ 129 h 445"/>
                            <a:gd name="T58" fmla="*/ 128 w 352"/>
                            <a:gd name="T59" fmla="*/ 58 h 445"/>
                            <a:gd name="T60" fmla="*/ 224 w 352"/>
                            <a:gd name="T61" fmla="*/ 129 h 445"/>
                            <a:gd name="T62" fmla="*/ 206 w 352"/>
                            <a:gd name="T63" fmla="*/ 110 h 445"/>
                            <a:gd name="T64" fmla="*/ 212 w 352"/>
                            <a:gd name="T65" fmla="*/ 166 h 445"/>
                            <a:gd name="T66" fmla="*/ 203 w 352"/>
                            <a:gd name="T67" fmla="*/ 204 h 445"/>
                            <a:gd name="T68" fmla="*/ 148 w 352"/>
                            <a:gd name="T69" fmla="*/ 20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445">
                              <a:moveTo>
                                <a:pt x="277" y="205"/>
                              </a:moveTo>
                              <a:cubicBezTo>
                                <a:pt x="272" y="203"/>
                                <a:pt x="263" y="201"/>
                                <a:pt x="254" y="199"/>
                              </a:cubicBezTo>
                              <a:cubicBezTo>
                                <a:pt x="226" y="181"/>
                                <a:pt x="226" y="181"/>
                                <a:pt x="226" y="181"/>
                              </a:cubicBezTo>
                              <a:cubicBezTo>
                                <a:pt x="234" y="173"/>
                                <a:pt x="239" y="163"/>
                                <a:pt x="242" y="151"/>
                              </a:cubicBezTo>
                              <a:cubicBezTo>
                                <a:pt x="257" y="150"/>
                                <a:pt x="270" y="138"/>
                                <a:pt x="273" y="123"/>
                              </a:cubicBezTo>
                              <a:cubicBezTo>
                                <a:pt x="278" y="100"/>
                                <a:pt x="278" y="100"/>
                                <a:pt x="278" y="100"/>
                              </a:cubicBezTo>
                              <a:cubicBezTo>
                                <a:pt x="282" y="81"/>
                                <a:pt x="270" y="62"/>
                                <a:pt x="251" y="58"/>
                              </a:cubicBezTo>
                              <a:cubicBezTo>
                                <a:pt x="248" y="58"/>
                                <a:pt x="246" y="58"/>
                                <a:pt x="244" y="58"/>
                              </a:cubicBezTo>
                              <a:cubicBezTo>
                                <a:pt x="238" y="25"/>
                                <a:pt x="210" y="0"/>
                                <a:pt x="176" y="0"/>
                              </a:cubicBezTo>
                              <a:cubicBezTo>
                                <a:pt x="137" y="0"/>
                                <a:pt x="106" y="31"/>
                                <a:pt x="106" y="69"/>
                              </a:cubicBezTo>
                              <a:cubicBezTo>
                                <a:pt x="106" y="129"/>
                                <a:pt x="106" y="129"/>
                                <a:pt x="106" y="129"/>
                              </a:cubicBezTo>
                              <a:cubicBezTo>
                                <a:pt x="106" y="151"/>
                                <a:pt x="113" y="169"/>
                                <a:pt x="126" y="181"/>
                              </a:cubicBezTo>
                              <a:cubicBezTo>
                                <a:pt x="98" y="199"/>
                                <a:pt x="98" y="199"/>
                                <a:pt x="98" y="199"/>
                              </a:cubicBezTo>
                              <a:cubicBezTo>
                                <a:pt x="88" y="201"/>
                                <a:pt x="79" y="203"/>
                                <a:pt x="74" y="205"/>
                              </a:cubicBezTo>
                              <a:cubicBezTo>
                                <a:pt x="25" y="217"/>
                                <a:pt x="0" y="253"/>
                                <a:pt x="3" y="309"/>
                              </a:cubicBezTo>
                              <a:cubicBezTo>
                                <a:pt x="4" y="328"/>
                                <a:pt x="6" y="379"/>
                                <a:pt x="9" y="429"/>
                              </a:cubicBezTo>
                              <a:cubicBezTo>
                                <a:pt x="9" y="438"/>
                                <a:pt x="16" y="445"/>
                                <a:pt x="27" y="445"/>
                              </a:cubicBezTo>
                              <a:cubicBezTo>
                                <a:pt x="324" y="445"/>
                                <a:pt x="324" y="445"/>
                                <a:pt x="324" y="445"/>
                              </a:cubicBezTo>
                              <a:cubicBezTo>
                                <a:pt x="335" y="445"/>
                                <a:pt x="342" y="438"/>
                                <a:pt x="342" y="429"/>
                              </a:cubicBezTo>
                              <a:cubicBezTo>
                                <a:pt x="345" y="379"/>
                                <a:pt x="348" y="328"/>
                                <a:pt x="349" y="309"/>
                              </a:cubicBezTo>
                              <a:cubicBezTo>
                                <a:pt x="352" y="253"/>
                                <a:pt x="327" y="217"/>
                                <a:pt x="277" y="205"/>
                              </a:cubicBezTo>
                              <a:close/>
                              <a:moveTo>
                                <a:pt x="245" y="129"/>
                              </a:moveTo>
                              <a:cubicBezTo>
                                <a:pt x="245" y="74"/>
                                <a:pt x="245" y="74"/>
                                <a:pt x="245" y="74"/>
                              </a:cubicBezTo>
                              <a:cubicBezTo>
                                <a:pt x="246" y="74"/>
                                <a:pt x="247" y="74"/>
                                <a:pt x="247" y="74"/>
                              </a:cubicBezTo>
                              <a:cubicBezTo>
                                <a:pt x="258" y="76"/>
                                <a:pt x="265" y="86"/>
                                <a:pt x="262" y="97"/>
                              </a:cubicBezTo>
                              <a:cubicBezTo>
                                <a:pt x="258" y="120"/>
                                <a:pt x="258" y="120"/>
                                <a:pt x="258" y="120"/>
                              </a:cubicBezTo>
                              <a:cubicBezTo>
                                <a:pt x="256" y="127"/>
                                <a:pt x="251" y="132"/>
                                <a:pt x="245" y="135"/>
                              </a:cubicBezTo>
                              <a:cubicBezTo>
                                <a:pt x="245" y="133"/>
                                <a:pt x="245" y="131"/>
                                <a:pt x="245" y="129"/>
                              </a:cubicBezTo>
                              <a:close/>
                              <a:moveTo>
                                <a:pt x="176" y="21"/>
                              </a:moveTo>
                              <a:cubicBezTo>
                                <a:pt x="201" y="21"/>
                                <a:pt x="221" y="40"/>
                                <a:pt x="224" y="64"/>
                              </a:cubicBezTo>
                              <a:cubicBezTo>
                                <a:pt x="166" y="22"/>
                                <a:pt x="166" y="22"/>
                                <a:pt x="166" y="22"/>
                              </a:cubicBezTo>
                              <a:cubicBezTo>
                                <a:pt x="169" y="21"/>
                                <a:pt x="172" y="21"/>
                                <a:pt x="176" y="21"/>
                              </a:cubicBezTo>
                              <a:close/>
                              <a:moveTo>
                                <a:pt x="149" y="29"/>
                              </a:moveTo>
                              <a:cubicBezTo>
                                <a:pt x="201" y="67"/>
                                <a:pt x="201" y="67"/>
                                <a:pt x="201" y="67"/>
                              </a:cubicBezTo>
                              <a:cubicBezTo>
                                <a:pt x="200" y="68"/>
                                <a:pt x="200" y="68"/>
                                <a:pt x="200" y="68"/>
                              </a:cubicBezTo>
                              <a:cubicBezTo>
                                <a:pt x="135" y="43"/>
                                <a:pt x="135" y="43"/>
                                <a:pt x="135" y="43"/>
                              </a:cubicBezTo>
                              <a:cubicBezTo>
                                <a:pt x="138" y="37"/>
                                <a:pt x="143" y="33"/>
                                <a:pt x="149" y="29"/>
                              </a:cubicBezTo>
                              <a:close/>
                              <a:moveTo>
                                <a:pt x="157" y="267"/>
                              </a:moveTo>
                              <a:cubicBezTo>
                                <a:pt x="157" y="267"/>
                                <a:pt x="157" y="267"/>
                                <a:pt x="157" y="267"/>
                              </a:cubicBezTo>
                              <a:cubicBezTo>
                                <a:pt x="148" y="273"/>
                                <a:pt x="134" y="270"/>
                                <a:pt x="129" y="261"/>
                              </a:cubicBezTo>
                              <a:cubicBezTo>
                                <a:pt x="102" y="215"/>
                                <a:pt x="102" y="215"/>
                                <a:pt x="102" y="215"/>
                              </a:cubicBezTo>
                              <a:cubicBezTo>
                                <a:pt x="125" y="200"/>
                                <a:pt x="125" y="200"/>
                                <a:pt x="125" y="200"/>
                              </a:cubicBezTo>
                              <a:cubicBezTo>
                                <a:pt x="171" y="257"/>
                                <a:pt x="171" y="257"/>
                                <a:pt x="171" y="257"/>
                              </a:cubicBezTo>
                              <a:lnTo>
                                <a:pt x="157" y="267"/>
                              </a:lnTo>
                              <a:close/>
                              <a:moveTo>
                                <a:pt x="180" y="257"/>
                              </a:moveTo>
                              <a:cubicBezTo>
                                <a:pt x="227" y="200"/>
                                <a:pt x="227" y="200"/>
                                <a:pt x="227" y="200"/>
                              </a:cubicBezTo>
                              <a:cubicBezTo>
                                <a:pt x="249" y="215"/>
                                <a:pt x="249" y="215"/>
                                <a:pt x="249" y="215"/>
                              </a:cubicBezTo>
                              <a:cubicBezTo>
                                <a:pt x="222" y="261"/>
                                <a:pt x="222" y="261"/>
                                <a:pt x="222" y="261"/>
                              </a:cubicBezTo>
                              <a:cubicBezTo>
                                <a:pt x="217" y="270"/>
                                <a:pt x="204" y="273"/>
                                <a:pt x="194" y="267"/>
                              </a:cubicBezTo>
                              <a:cubicBezTo>
                                <a:pt x="194" y="267"/>
                                <a:pt x="194" y="267"/>
                                <a:pt x="194" y="267"/>
                              </a:cubicBezTo>
                              <a:lnTo>
                                <a:pt x="180" y="257"/>
                              </a:lnTo>
                              <a:close/>
                              <a:moveTo>
                                <a:pt x="148" y="204"/>
                              </a:moveTo>
                              <a:cubicBezTo>
                                <a:pt x="148" y="172"/>
                                <a:pt x="148" y="172"/>
                                <a:pt x="148" y="172"/>
                              </a:cubicBezTo>
                              <a:cubicBezTo>
                                <a:pt x="145" y="170"/>
                                <a:pt x="142" y="168"/>
                                <a:pt x="139" y="166"/>
                              </a:cubicBezTo>
                              <a:cubicBezTo>
                                <a:pt x="139" y="150"/>
                                <a:pt x="145" y="133"/>
                                <a:pt x="152" y="124"/>
                              </a:cubicBezTo>
                              <a:cubicBezTo>
                                <a:pt x="145" y="110"/>
                                <a:pt x="145" y="110"/>
                                <a:pt x="145" y="110"/>
                              </a:cubicBezTo>
                              <a:cubicBezTo>
                                <a:pt x="138" y="117"/>
                                <a:pt x="131" y="128"/>
                                <a:pt x="128" y="141"/>
                              </a:cubicBezTo>
                              <a:cubicBezTo>
                                <a:pt x="127" y="137"/>
                                <a:pt x="127" y="133"/>
                                <a:pt x="127" y="129"/>
                              </a:cubicBezTo>
                              <a:cubicBezTo>
                                <a:pt x="127" y="69"/>
                                <a:pt x="127" y="69"/>
                                <a:pt x="127" y="69"/>
                              </a:cubicBezTo>
                              <a:cubicBezTo>
                                <a:pt x="127" y="65"/>
                                <a:pt x="127" y="62"/>
                                <a:pt x="128" y="58"/>
                              </a:cubicBezTo>
                              <a:cubicBezTo>
                                <a:pt x="224" y="95"/>
                                <a:pt x="224" y="95"/>
                                <a:pt x="224" y="95"/>
                              </a:cubicBezTo>
                              <a:cubicBezTo>
                                <a:pt x="224" y="129"/>
                                <a:pt x="224" y="129"/>
                                <a:pt x="224" y="129"/>
                              </a:cubicBezTo>
                              <a:cubicBezTo>
                                <a:pt x="224" y="133"/>
                                <a:pt x="224" y="137"/>
                                <a:pt x="223" y="141"/>
                              </a:cubicBezTo>
                              <a:cubicBezTo>
                                <a:pt x="220" y="128"/>
                                <a:pt x="214" y="117"/>
                                <a:pt x="206" y="110"/>
                              </a:cubicBezTo>
                              <a:cubicBezTo>
                                <a:pt x="199" y="124"/>
                                <a:pt x="199" y="124"/>
                                <a:pt x="199" y="124"/>
                              </a:cubicBezTo>
                              <a:cubicBezTo>
                                <a:pt x="207" y="133"/>
                                <a:pt x="212" y="150"/>
                                <a:pt x="212" y="166"/>
                              </a:cubicBezTo>
                              <a:cubicBezTo>
                                <a:pt x="210" y="168"/>
                                <a:pt x="207" y="170"/>
                                <a:pt x="203" y="172"/>
                              </a:cubicBezTo>
                              <a:cubicBezTo>
                                <a:pt x="203" y="204"/>
                                <a:pt x="203" y="204"/>
                                <a:pt x="203" y="204"/>
                              </a:cubicBezTo>
                              <a:cubicBezTo>
                                <a:pt x="176" y="238"/>
                                <a:pt x="176" y="238"/>
                                <a:pt x="176" y="238"/>
                              </a:cubicBezTo>
                              <a:lnTo>
                                <a:pt x="148" y="204"/>
                              </a:lnTo>
                              <a:close/>
                            </a:path>
                          </a:pathLst>
                        </a:custGeom>
                        <a:solidFill>
                          <a:srgbClr val="DC0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nvGrpSpPr>
                      <p:cNvPr id="199" name="老人｜男性">
                        <a:extLst>
                          <a:ext uri="{FF2B5EF4-FFF2-40B4-BE49-F238E27FC236}">
                            <a16:creationId xmlns:a16="http://schemas.microsoft.com/office/drawing/2014/main" id="{5A0DB716-99BC-4627-AC4B-766308993060}"/>
                          </a:ext>
                        </a:extLst>
                      </p:cNvPr>
                      <p:cNvGrpSpPr>
                        <a:grpSpLocks noChangeAspect="1"/>
                      </p:cNvGrpSpPr>
                      <p:nvPr/>
                    </p:nvGrpSpPr>
                    <p:grpSpPr bwMode="auto">
                      <a:xfrm>
                        <a:off x="6624000" y="5720040"/>
                        <a:ext cx="288000" cy="327557"/>
                        <a:chOff x="909" y="2119"/>
                        <a:chExt cx="597" cy="679"/>
                      </a:xfrm>
                    </p:grpSpPr>
                    <p:sp>
                      <p:nvSpPr>
                        <p:cNvPr id="200" name="Freeform 34">
                          <a:extLst>
                            <a:ext uri="{FF2B5EF4-FFF2-40B4-BE49-F238E27FC236}">
                              <a16:creationId xmlns:a16="http://schemas.microsoft.com/office/drawing/2014/main" id="{B2229AE1-DE92-409D-AAC7-441E39A3A446}"/>
                            </a:ext>
                          </a:extLst>
                        </p:cNvPr>
                        <p:cNvSpPr>
                          <a:spLocks noEditPoints="1"/>
                        </p:cNvSpPr>
                        <p:nvPr/>
                      </p:nvSpPr>
                      <p:spPr bwMode="auto">
                        <a:xfrm>
                          <a:off x="1079" y="2151"/>
                          <a:ext cx="258" cy="385"/>
                        </a:xfrm>
                        <a:custGeom>
                          <a:avLst/>
                          <a:gdLst>
                            <a:gd name="T0" fmla="*/ 39 w 169"/>
                            <a:gd name="T1" fmla="*/ 253 h 253"/>
                            <a:gd name="T2" fmla="*/ 0 w 169"/>
                            <a:gd name="T3" fmla="*/ 181 h 253"/>
                            <a:gd name="T4" fmla="*/ 15 w 169"/>
                            <a:gd name="T5" fmla="*/ 175 h 253"/>
                            <a:gd name="T6" fmla="*/ 53 w 169"/>
                            <a:gd name="T7" fmla="*/ 245 h 253"/>
                            <a:gd name="T8" fmla="*/ 39 w 169"/>
                            <a:gd name="T9" fmla="*/ 253 h 253"/>
                            <a:gd name="T10" fmla="*/ 130 w 169"/>
                            <a:gd name="T11" fmla="*/ 253 h 253"/>
                            <a:gd name="T12" fmla="*/ 169 w 169"/>
                            <a:gd name="T13" fmla="*/ 181 h 253"/>
                            <a:gd name="T14" fmla="*/ 154 w 169"/>
                            <a:gd name="T15" fmla="*/ 175 h 253"/>
                            <a:gd name="T16" fmla="*/ 116 w 169"/>
                            <a:gd name="T17" fmla="*/ 245 h 253"/>
                            <a:gd name="T18" fmla="*/ 130 w 169"/>
                            <a:gd name="T19" fmla="*/ 253 h 253"/>
                            <a:gd name="T20" fmla="*/ 52 w 169"/>
                            <a:gd name="T21" fmla="*/ 34 h 253"/>
                            <a:gd name="T22" fmla="*/ 52 w 169"/>
                            <a:gd name="T23" fmla="*/ 36 h 253"/>
                            <a:gd name="T24" fmla="*/ 128 w 169"/>
                            <a:gd name="T25" fmla="*/ 15 h 253"/>
                            <a:gd name="T26" fmla="*/ 112 w 169"/>
                            <a:gd name="T27" fmla="*/ 3 h 253"/>
                            <a:gd name="T28" fmla="*/ 52 w 169"/>
                            <a:gd name="T29" fmla="*/ 34 h 253"/>
                            <a:gd name="T30" fmla="*/ 36 w 169"/>
                            <a:gd name="T31" fmla="*/ 25 h 253"/>
                            <a:gd name="T32" fmla="*/ 86 w 169"/>
                            <a:gd name="T33" fmla="*/ 0 h 253"/>
                            <a:gd name="T34" fmla="*/ 77 w 169"/>
                            <a:gd name="T35" fmla="*/ 0 h 253"/>
                            <a:gd name="T36" fmla="*/ 36 w 169"/>
                            <a:gd name="T37" fmla="*/ 25 h 253"/>
                            <a:gd name="T38" fmla="*/ 55 w 169"/>
                            <a:gd name="T39" fmla="*/ 146 h 253"/>
                            <a:gd name="T40" fmla="*/ 55 w 169"/>
                            <a:gd name="T41" fmla="*/ 193 h 253"/>
                            <a:gd name="T42" fmla="*/ 84 w 169"/>
                            <a:gd name="T43" fmla="*/ 228 h 253"/>
                            <a:gd name="T44" fmla="*/ 84 w 169"/>
                            <a:gd name="T45" fmla="*/ 229 h 253"/>
                            <a:gd name="T46" fmla="*/ 85 w 169"/>
                            <a:gd name="T47" fmla="*/ 229 h 253"/>
                            <a:gd name="T48" fmla="*/ 84 w 169"/>
                            <a:gd name="T49" fmla="*/ 228 h 253"/>
                            <a:gd name="T50" fmla="*/ 113 w 169"/>
                            <a:gd name="T51" fmla="*/ 193 h 253"/>
                            <a:gd name="T52" fmla="*/ 113 w 169"/>
                            <a:gd name="T53" fmla="*/ 146 h 253"/>
                            <a:gd name="T54" fmla="*/ 118 w 169"/>
                            <a:gd name="T55" fmla="*/ 143 h 253"/>
                            <a:gd name="T56" fmla="*/ 121 w 169"/>
                            <a:gd name="T57" fmla="*/ 141 h 253"/>
                            <a:gd name="T58" fmla="*/ 108 w 169"/>
                            <a:gd name="T59" fmla="*/ 105 h 253"/>
                            <a:gd name="T60" fmla="*/ 115 w 169"/>
                            <a:gd name="T61" fmla="*/ 91 h 253"/>
                            <a:gd name="T62" fmla="*/ 133 w 169"/>
                            <a:gd name="T63" fmla="*/ 124 h 253"/>
                            <a:gd name="T64" fmla="*/ 135 w 169"/>
                            <a:gd name="T65" fmla="*/ 102 h 253"/>
                            <a:gd name="T66" fmla="*/ 135 w 169"/>
                            <a:gd name="T67" fmla="*/ 41 h 253"/>
                            <a:gd name="T68" fmla="*/ 134 w 169"/>
                            <a:gd name="T69" fmla="*/ 30 h 253"/>
                            <a:gd name="T70" fmla="*/ 34 w 169"/>
                            <a:gd name="T71" fmla="*/ 57 h 253"/>
                            <a:gd name="T72" fmla="*/ 34 w 169"/>
                            <a:gd name="T73" fmla="*/ 102 h 253"/>
                            <a:gd name="T74" fmla="*/ 36 w 169"/>
                            <a:gd name="T75" fmla="*/ 124 h 253"/>
                            <a:gd name="T76" fmla="*/ 54 w 169"/>
                            <a:gd name="T77" fmla="*/ 91 h 253"/>
                            <a:gd name="T78" fmla="*/ 61 w 169"/>
                            <a:gd name="T79" fmla="*/ 105 h 253"/>
                            <a:gd name="T80" fmla="*/ 48 w 169"/>
                            <a:gd name="T81" fmla="*/ 141 h 253"/>
                            <a:gd name="T82" fmla="*/ 51 w 169"/>
                            <a:gd name="T83" fmla="*/ 143 h 253"/>
                            <a:gd name="T84" fmla="*/ 55 w 169"/>
                            <a:gd name="T85" fmla="*/ 1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53">
                              <a:moveTo>
                                <a:pt x="39" y="253"/>
                              </a:moveTo>
                              <a:cubicBezTo>
                                <a:pt x="0" y="181"/>
                                <a:pt x="0" y="181"/>
                                <a:pt x="0" y="181"/>
                              </a:cubicBezTo>
                              <a:cubicBezTo>
                                <a:pt x="15" y="175"/>
                                <a:pt x="15" y="175"/>
                                <a:pt x="15" y="175"/>
                              </a:cubicBezTo>
                              <a:cubicBezTo>
                                <a:pt x="53" y="245"/>
                                <a:pt x="53" y="245"/>
                                <a:pt x="53" y="245"/>
                              </a:cubicBezTo>
                              <a:lnTo>
                                <a:pt x="39" y="253"/>
                              </a:lnTo>
                              <a:close/>
                              <a:moveTo>
                                <a:pt x="130" y="253"/>
                              </a:moveTo>
                              <a:cubicBezTo>
                                <a:pt x="169" y="181"/>
                                <a:pt x="169" y="181"/>
                                <a:pt x="169" y="181"/>
                              </a:cubicBezTo>
                              <a:cubicBezTo>
                                <a:pt x="154" y="175"/>
                                <a:pt x="154" y="175"/>
                                <a:pt x="154" y="175"/>
                              </a:cubicBezTo>
                              <a:cubicBezTo>
                                <a:pt x="116" y="245"/>
                                <a:pt x="116" y="245"/>
                                <a:pt x="116" y="245"/>
                              </a:cubicBezTo>
                              <a:lnTo>
                                <a:pt x="130" y="253"/>
                              </a:lnTo>
                              <a:close/>
                              <a:moveTo>
                                <a:pt x="52" y="34"/>
                              </a:moveTo>
                              <a:cubicBezTo>
                                <a:pt x="52" y="36"/>
                                <a:pt x="52" y="36"/>
                                <a:pt x="52" y="36"/>
                              </a:cubicBezTo>
                              <a:cubicBezTo>
                                <a:pt x="128" y="15"/>
                                <a:pt x="128" y="15"/>
                                <a:pt x="128" y="15"/>
                              </a:cubicBezTo>
                              <a:cubicBezTo>
                                <a:pt x="124" y="10"/>
                                <a:pt x="119" y="6"/>
                                <a:pt x="112" y="3"/>
                              </a:cubicBezTo>
                              <a:lnTo>
                                <a:pt x="52" y="34"/>
                              </a:lnTo>
                              <a:close/>
                              <a:moveTo>
                                <a:pt x="36" y="25"/>
                              </a:moveTo>
                              <a:cubicBezTo>
                                <a:pt x="86" y="0"/>
                                <a:pt x="86" y="0"/>
                                <a:pt x="86" y="0"/>
                              </a:cubicBezTo>
                              <a:cubicBezTo>
                                <a:pt x="77" y="0"/>
                                <a:pt x="77" y="0"/>
                                <a:pt x="77" y="0"/>
                              </a:cubicBezTo>
                              <a:cubicBezTo>
                                <a:pt x="51" y="0"/>
                                <a:pt x="40" y="12"/>
                                <a:pt x="36" y="25"/>
                              </a:cubicBezTo>
                              <a:close/>
                              <a:moveTo>
                                <a:pt x="55" y="146"/>
                              </a:moveTo>
                              <a:cubicBezTo>
                                <a:pt x="55" y="193"/>
                                <a:pt x="55" y="193"/>
                                <a:pt x="55" y="193"/>
                              </a:cubicBezTo>
                              <a:cubicBezTo>
                                <a:pt x="84" y="228"/>
                                <a:pt x="84" y="228"/>
                                <a:pt x="84" y="228"/>
                              </a:cubicBezTo>
                              <a:cubicBezTo>
                                <a:pt x="84" y="229"/>
                                <a:pt x="84" y="229"/>
                                <a:pt x="84" y="229"/>
                              </a:cubicBezTo>
                              <a:cubicBezTo>
                                <a:pt x="85" y="229"/>
                                <a:pt x="85" y="229"/>
                                <a:pt x="85" y="229"/>
                              </a:cubicBezTo>
                              <a:cubicBezTo>
                                <a:pt x="84" y="228"/>
                                <a:pt x="84" y="228"/>
                                <a:pt x="84" y="228"/>
                              </a:cubicBezTo>
                              <a:cubicBezTo>
                                <a:pt x="113" y="193"/>
                                <a:pt x="113" y="193"/>
                                <a:pt x="113" y="193"/>
                              </a:cubicBezTo>
                              <a:cubicBezTo>
                                <a:pt x="113" y="146"/>
                                <a:pt x="113" y="146"/>
                                <a:pt x="113" y="146"/>
                              </a:cubicBezTo>
                              <a:cubicBezTo>
                                <a:pt x="118" y="143"/>
                                <a:pt x="118" y="143"/>
                                <a:pt x="118" y="143"/>
                              </a:cubicBezTo>
                              <a:cubicBezTo>
                                <a:pt x="119" y="142"/>
                                <a:pt x="120" y="142"/>
                                <a:pt x="121" y="141"/>
                              </a:cubicBezTo>
                              <a:cubicBezTo>
                                <a:pt x="119" y="127"/>
                                <a:pt x="114" y="114"/>
                                <a:pt x="108" y="105"/>
                              </a:cubicBezTo>
                              <a:cubicBezTo>
                                <a:pt x="115" y="91"/>
                                <a:pt x="115" y="91"/>
                                <a:pt x="115" y="91"/>
                              </a:cubicBezTo>
                              <a:cubicBezTo>
                                <a:pt x="123" y="99"/>
                                <a:pt x="129" y="111"/>
                                <a:pt x="133" y="124"/>
                              </a:cubicBezTo>
                              <a:cubicBezTo>
                                <a:pt x="134" y="118"/>
                                <a:pt x="135" y="111"/>
                                <a:pt x="135" y="102"/>
                              </a:cubicBezTo>
                              <a:cubicBezTo>
                                <a:pt x="135" y="41"/>
                                <a:pt x="135" y="41"/>
                                <a:pt x="135" y="41"/>
                              </a:cubicBezTo>
                              <a:cubicBezTo>
                                <a:pt x="135" y="38"/>
                                <a:pt x="134" y="34"/>
                                <a:pt x="134" y="30"/>
                              </a:cubicBezTo>
                              <a:cubicBezTo>
                                <a:pt x="34" y="57"/>
                                <a:pt x="34" y="57"/>
                                <a:pt x="34" y="57"/>
                              </a:cubicBezTo>
                              <a:cubicBezTo>
                                <a:pt x="34" y="102"/>
                                <a:pt x="34" y="102"/>
                                <a:pt x="34" y="102"/>
                              </a:cubicBezTo>
                              <a:cubicBezTo>
                                <a:pt x="34" y="111"/>
                                <a:pt x="35" y="118"/>
                                <a:pt x="36" y="124"/>
                              </a:cubicBezTo>
                              <a:cubicBezTo>
                                <a:pt x="40" y="111"/>
                                <a:pt x="46" y="99"/>
                                <a:pt x="54" y="91"/>
                              </a:cubicBezTo>
                              <a:cubicBezTo>
                                <a:pt x="61" y="105"/>
                                <a:pt x="61" y="105"/>
                                <a:pt x="61" y="105"/>
                              </a:cubicBezTo>
                              <a:cubicBezTo>
                                <a:pt x="54" y="113"/>
                                <a:pt x="49" y="127"/>
                                <a:pt x="48" y="141"/>
                              </a:cubicBezTo>
                              <a:cubicBezTo>
                                <a:pt x="49" y="142"/>
                                <a:pt x="50" y="143"/>
                                <a:pt x="51" y="143"/>
                              </a:cubicBezTo>
                              <a:lnTo>
                                <a:pt x="5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201" name="Freeform 33">
                          <a:extLst>
                            <a:ext uri="{FF2B5EF4-FFF2-40B4-BE49-F238E27FC236}">
                              <a16:creationId xmlns:a16="http://schemas.microsoft.com/office/drawing/2014/main" id="{B3DF4A17-F694-4EF1-A719-9A79681DA3EF}"/>
                            </a:ext>
                          </a:extLst>
                        </p:cNvPr>
                        <p:cNvSpPr>
                          <a:spLocks noEditPoints="1"/>
                        </p:cNvSpPr>
                        <p:nvPr/>
                      </p:nvSpPr>
                      <p:spPr bwMode="auto">
                        <a:xfrm>
                          <a:off x="909" y="2119"/>
                          <a:ext cx="597" cy="679"/>
                        </a:xfrm>
                        <a:custGeom>
                          <a:avLst/>
                          <a:gdLst>
                            <a:gd name="T0" fmla="*/ 16 w 392"/>
                            <a:gd name="T1" fmla="*/ 446 h 446"/>
                            <a:gd name="T2" fmla="*/ 376 w 392"/>
                            <a:gd name="T3" fmla="*/ 446 h 446"/>
                            <a:gd name="T4" fmla="*/ 392 w 392"/>
                            <a:gd name="T5" fmla="*/ 430 h 446"/>
                            <a:gd name="T6" fmla="*/ 392 w 392"/>
                            <a:gd name="T7" fmla="*/ 302 h 446"/>
                            <a:gd name="T8" fmla="*/ 329 w 392"/>
                            <a:gd name="T9" fmla="*/ 212 h 446"/>
                            <a:gd name="T10" fmla="*/ 281 w 392"/>
                            <a:gd name="T11" fmla="*/ 202 h 446"/>
                            <a:gd name="T12" fmla="*/ 242 w 392"/>
                            <a:gd name="T13" fmla="*/ 274 h 446"/>
                            <a:gd name="T14" fmla="*/ 228 w 392"/>
                            <a:gd name="T15" fmla="*/ 266 h 446"/>
                            <a:gd name="T16" fmla="*/ 266 w 392"/>
                            <a:gd name="T17" fmla="*/ 196 h 446"/>
                            <a:gd name="T18" fmla="*/ 246 w 392"/>
                            <a:gd name="T19" fmla="*/ 187 h 446"/>
                            <a:gd name="T20" fmla="*/ 246 w 392"/>
                            <a:gd name="T21" fmla="*/ 178 h 446"/>
                            <a:gd name="T22" fmla="*/ 267 w 392"/>
                            <a:gd name="T23" fmla="*/ 123 h 446"/>
                            <a:gd name="T24" fmla="*/ 267 w 392"/>
                            <a:gd name="T25" fmla="*/ 62 h 446"/>
                            <a:gd name="T26" fmla="*/ 204 w 392"/>
                            <a:gd name="T27" fmla="*/ 0 h 446"/>
                            <a:gd name="T28" fmla="*/ 189 w 392"/>
                            <a:gd name="T29" fmla="*/ 0 h 446"/>
                            <a:gd name="T30" fmla="*/ 126 w 392"/>
                            <a:gd name="T31" fmla="*/ 62 h 446"/>
                            <a:gd name="T32" fmla="*/ 126 w 392"/>
                            <a:gd name="T33" fmla="*/ 123 h 446"/>
                            <a:gd name="T34" fmla="*/ 147 w 392"/>
                            <a:gd name="T35" fmla="*/ 178 h 446"/>
                            <a:gd name="T36" fmla="*/ 147 w 392"/>
                            <a:gd name="T37" fmla="*/ 187 h 446"/>
                            <a:gd name="T38" fmla="*/ 127 w 392"/>
                            <a:gd name="T39" fmla="*/ 196 h 446"/>
                            <a:gd name="T40" fmla="*/ 165 w 392"/>
                            <a:gd name="T41" fmla="*/ 266 h 446"/>
                            <a:gd name="T42" fmla="*/ 151 w 392"/>
                            <a:gd name="T43" fmla="*/ 274 h 446"/>
                            <a:gd name="T44" fmla="*/ 112 w 392"/>
                            <a:gd name="T45" fmla="*/ 202 h 446"/>
                            <a:gd name="T46" fmla="*/ 64 w 392"/>
                            <a:gd name="T47" fmla="*/ 212 h 446"/>
                            <a:gd name="T48" fmla="*/ 0 w 392"/>
                            <a:gd name="T49" fmla="*/ 302 h 446"/>
                            <a:gd name="T50" fmla="*/ 0 w 392"/>
                            <a:gd name="T51" fmla="*/ 430 h 446"/>
                            <a:gd name="T52" fmla="*/ 16 w 392"/>
                            <a:gd name="T53" fmla="*/ 446 h 446"/>
                            <a:gd name="T54" fmla="*/ 224 w 392"/>
                            <a:gd name="T55" fmla="*/ 24 h 446"/>
                            <a:gd name="T56" fmla="*/ 240 w 392"/>
                            <a:gd name="T57" fmla="*/ 36 h 446"/>
                            <a:gd name="T58" fmla="*/ 164 w 392"/>
                            <a:gd name="T59" fmla="*/ 57 h 446"/>
                            <a:gd name="T60" fmla="*/ 164 w 392"/>
                            <a:gd name="T61" fmla="*/ 55 h 446"/>
                            <a:gd name="T62" fmla="*/ 224 w 392"/>
                            <a:gd name="T63" fmla="*/ 24 h 446"/>
                            <a:gd name="T64" fmla="*/ 189 w 392"/>
                            <a:gd name="T65" fmla="*/ 21 h 446"/>
                            <a:gd name="T66" fmla="*/ 198 w 392"/>
                            <a:gd name="T67" fmla="*/ 21 h 446"/>
                            <a:gd name="T68" fmla="*/ 148 w 392"/>
                            <a:gd name="T69" fmla="*/ 46 h 446"/>
                            <a:gd name="T70" fmla="*/ 189 w 392"/>
                            <a:gd name="T71" fmla="*/ 21 h 446"/>
                            <a:gd name="T72" fmla="*/ 163 w 392"/>
                            <a:gd name="T73" fmla="*/ 164 h 446"/>
                            <a:gd name="T74" fmla="*/ 160 w 392"/>
                            <a:gd name="T75" fmla="*/ 162 h 446"/>
                            <a:gd name="T76" fmla="*/ 173 w 392"/>
                            <a:gd name="T77" fmla="*/ 126 h 446"/>
                            <a:gd name="T78" fmla="*/ 166 w 392"/>
                            <a:gd name="T79" fmla="*/ 112 h 446"/>
                            <a:gd name="T80" fmla="*/ 148 w 392"/>
                            <a:gd name="T81" fmla="*/ 145 h 446"/>
                            <a:gd name="T82" fmla="*/ 146 w 392"/>
                            <a:gd name="T83" fmla="*/ 123 h 446"/>
                            <a:gd name="T84" fmla="*/ 146 w 392"/>
                            <a:gd name="T85" fmla="*/ 78 h 446"/>
                            <a:gd name="T86" fmla="*/ 246 w 392"/>
                            <a:gd name="T87" fmla="*/ 51 h 446"/>
                            <a:gd name="T88" fmla="*/ 247 w 392"/>
                            <a:gd name="T89" fmla="*/ 62 h 446"/>
                            <a:gd name="T90" fmla="*/ 247 w 392"/>
                            <a:gd name="T91" fmla="*/ 123 h 446"/>
                            <a:gd name="T92" fmla="*/ 245 w 392"/>
                            <a:gd name="T93" fmla="*/ 145 h 446"/>
                            <a:gd name="T94" fmla="*/ 227 w 392"/>
                            <a:gd name="T95" fmla="*/ 112 h 446"/>
                            <a:gd name="T96" fmla="*/ 220 w 392"/>
                            <a:gd name="T97" fmla="*/ 126 h 446"/>
                            <a:gd name="T98" fmla="*/ 233 w 392"/>
                            <a:gd name="T99" fmla="*/ 162 h 446"/>
                            <a:gd name="T100" fmla="*/ 230 w 392"/>
                            <a:gd name="T101" fmla="*/ 164 h 446"/>
                            <a:gd name="T102" fmla="*/ 225 w 392"/>
                            <a:gd name="T103" fmla="*/ 167 h 446"/>
                            <a:gd name="T104" fmla="*/ 225 w 392"/>
                            <a:gd name="T105" fmla="*/ 214 h 446"/>
                            <a:gd name="T106" fmla="*/ 196 w 392"/>
                            <a:gd name="T107" fmla="*/ 249 h 446"/>
                            <a:gd name="T108" fmla="*/ 197 w 392"/>
                            <a:gd name="T109" fmla="*/ 250 h 446"/>
                            <a:gd name="T110" fmla="*/ 196 w 392"/>
                            <a:gd name="T111" fmla="*/ 250 h 446"/>
                            <a:gd name="T112" fmla="*/ 196 w 392"/>
                            <a:gd name="T113" fmla="*/ 249 h 446"/>
                            <a:gd name="T114" fmla="*/ 167 w 392"/>
                            <a:gd name="T115" fmla="*/ 214 h 446"/>
                            <a:gd name="T116" fmla="*/ 167 w 392"/>
                            <a:gd name="T117" fmla="*/ 167 h 446"/>
                            <a:gd name="T118" fmla="*/ 163 w 392"/>
                            <a:gd name="T119" fmla="*/ 16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446">
                              <a:moveTo>
                                <a:pt x="16" y="446"/>
                              </a:moveTo>
                              <a:cubicBezTo>
                                <a:pt x="376" y="446"/>
                                <a:pt x="376" y="446"/>
                                <a:pt x="376" y="446"/>
                              </a:cubicBezTo>
                              <a:cubicBezTo>
                                <a:pt x="387" y="446"/>
                                <a:pt x="392" y="440"/>
                                <a:pt x="392" y="430"/>
                              </a:cubicBezTo>
                              <a:cubicBezTo>
                                <a:pt x="392" y="302"/>
                                <a:pt x="392" y="302"/>
                                <a:pt x="392" y="302"/>
                              </a:cubicBezTo>
                              <a:cubicBezTo>
                                <a:pt x="392" y="251"/>
                                <a:pt x="375" y="222"/>
                                <a:pt x="329" y="212"/>
                              </a:cubicBezTo>
                              <a:cubicBezTo>
                                <a:pt x="312" y="209"/>
                                <a:pt x="295" y="205"/>
                                <a:pt x="281" y="202"/>
                              </a:cubicBezTo>
                              <a:cubicBezTo>
                                <a:pt x="242" y="274"/>
                                <a:pt x="242" y="274"/>
                                <a:pt x="242" y="274"/>
                              </a:cubicBezTo>
                              <a:cubicBezTo>
                                <a:pt x="228" y="266"/>
                                <a:pt x="228" y="266"/>
                                <a:pt x="228" y="266"/>
                              </a:cubicBezTo>
                              <a:cubicBezTo>
                                <a:pt x="266" y="196"/>
                                <a:pt x="266" y="196"/>
                                <a:pt x="266" y="196"/>
                              </a:cubicBezTo>
                              <a:cubicBezTo>
                                <a:pt x="246" y="187"/>
                                <a:pt x="246" y="187"/>
                                <a:pt x="246" y="187"/>
                              </a:cubicBezTo>
                              <a:cubicBezTo>
                                <a:pt x="246" y="178"/>
                                <a:pt x="246" y="178"/>
                                <a:pt x="246" y="178"/>
                              </a:cubicBezTo>
                              <a:cubicBezTo>
                                <a:pt x="264" y="163"/>
                                <a:pt x="267" y="147"/>
                                <a:pt x="267" y="123"/>
                              </a:cubicBezTo>
                              <a:cubicBezTo>
                                <a:pt x="267" y="62"/>
                                <a:pt x="267" y="62"/>
                                <a:pt x="267" y="62"/>
                              </a:cubicBezTo>
                              <a:cubicBezTo>
                                <a:pt x="267" y="24"/>
                                <a:pt x="243" y="0"/>
                                <a:pt x="204" y="0"/>
                              </a:cubicBezTo>
                              <a:cubicBezTo>
                                <a:pt x="189" y="0"/>
                                <a:pt x="189" y="0"/>
                                <a:pt x="189" y="0"/>
                              </a:cubicBezTo>
                              <a:cubicBezTo>
                                <a:pt x="150" y="0"/>
                                <a:pt x="126" y="24"/>
                                <a:pt x="126" y="62"/>
                              </a:cubicBezTo>
                              <a:cubicBezTo>
                                <a:pt x="126" y="123"/>
                                <a:pt x="126" y="123"/>
                                <a:pt x="126" y="123"/>
                              </a:cubicBezTo>
                              <a:cubicBezTo>
                                <a:pt x="126" y="147"/>
                                <a:pt x="129" y="163"/>
                                <a:pt x="147" y="178"/>
                              </a:cubicBezTo>
                              <a:cubicBezTo>
                                <a:pt x="147" y="187"/>
                                <a:pt x="147" y="187"/>
                                <a:pt x="147" y="187"/>
                              </a:cubicBezTo>
                              <a:cubicBezTo>
                                <a:pt x="127" y="196"/>
                                <a:pt x="127" y="196"/>
                                <a:pt x="127" y="196"/>
                              </a:cubicBezTo>
                              <a:cubicBezTo>
                                <a:pt x="165" y="266"/>
                                <a:pt x="165" y="266"/>
                                <a:pt x="165" y="266"/>
                              </a:cubicBezTo>
                              <a:cubicBezTo>
                                <a:pt x="151" y="274"/>
                                <a:pt x="151" y="274"/>
                                <a:pt x="151" y="274"/>
                              </a:cubicBezTo>
                              <a:cubicBezTo>
                                <a:pt x="112" y="202"/>
                                <a:pt x="112" y="202"/>
                                <a:pt x="112" y="202"/>
                              </a:cubicBezTo>
                              <a:cubicBezTo>
                                <a:pt x="98" y="205"/>
                                <a:pt x="81" y="209"/>
                                <a:pt x="64" y="212"/>
                              </a:cubicBezTo>
                              <a:cubicBezTo>
                                <a:pt x="17" y="222"/>
                                <a:pt x="0" y="251"/>
                                <a:pt x="0" y="302"/>
                              </a:cubicBezTo>
                              <a:cubicBezTo>
                                <a:pt x="0" y="430"/>
                                <a:pt x="0" y="430"/>
                                <a:pt x="0" y="430"/>
                              </a:cubicBezTo>
                              <a:cubicBezTo>
                                <a:pt x="0" y="440"/>
                                <a:pt x="6" y="446"/>
                                <a:pt x="16" y="446"/>
                              </a:cubicBezTo>
                              <a:close/>
                              <a:moveTo>
                                <a:pt x="224" y="24"/>
                              </a:moveTo>
                              <a:cubicBezTo>
                                <a:pt x="231" y="27"/>
                                <a:pt x="236" y="31"/>
                                <a:pt x="240" y="36"/>
                              </a:cubicBezTo>
                              <a:cubicBezTo>
                                <a:pt x="164" y="57"/>
                                <a:pt x="164" y="57"/>
                                <a:pt x="164" y="57"/>
                              </a:cubicBezTo>
                              <a:cubicBezTo>
                                <a:pt x="164" y="55"/>
                                <a:pt x="164" y="55"/>
                                <a:pt x="164" y="55"/>
                              </a:cubicBezTo>
                              <a:lnTo>
                                <a:pt x="224" y="24"/>
                              </a:lnTo>
                              <a:close/>
                              <a:moveTo>
                                <a:pt x="189" y="21"/>
                              </a:moveTo>
                              <a:cubicBezTo>
                                <a:pt x="198" y="21"/>
                                <a:pt x="198" y="21"/>
                                <a:pt x="198" y="21"/>
                              </a:cubicBezTo>
                              <a:cubicBezTo>
                                <a:pt x="148" y="46"/>
                                <a:pt x="148" y="46"/>
                                <a:pt x="148" y="46"/>
                              </a:cubicBezTo>
                              <a:cubicBezTo>
                                <a:pt x="152" y="33"/>
                                <a:pt x="163" y="21"/>
                                <a:pt x="189" y="21"/>
                              </a:cubicBezTo>
                              <a:close/>
                              <a:moveTo>
                                <a:pt x="163" y="164"/>
                              </a:moveTo>
                              <a:cubicBezTo>
                                <a:pt x="162" y="164"/>
                                <a:pt x="161" y="163"/>
                                <a:pt x="160" y="162"/>
                              </a:cubicBezTo>
                              <a:cubicBezTo>
                                <a:pt x="161" y="148"/>
                                <a:pt x="166" y="134"/>
                                <a:pt x="173" y="126"/>
                              </a:cubicBezTo>
                              <a:cubicBezTo>
                                <a:pt x="166" y="112"/>
                                <a:pt x="166" y="112"/>
                                <a:pt x="166" y="112"/>
                              </a:cubicBezTo>
                              <a:cubicBezTo>
                                <a:pt x="158" y="120"/>
                                <a:pt x="152" y="132"/>
                                <a:pt x="148" y="145"/>
                              </a:cubicBezTo>
                              <a:cubicBezTo>
                                <a:pt x="147" y="139"/>
                                <a:pt x="146" y="132"/>
                                <a:pt x="146" y="123"/>
                              </a:cubicBezTo>
                              <a:cubicBezTo>
                                <a:pt x="146" y="78"/>
                                <a:pt x="146" y="78"/>
                                <a:pt x="146" y="78"/>
                              </a:cubicBezTo>
                              <a:cubicBezTo>
                                <a:pt x="246" y="51"/>
                                <a:pt x="246" y="51"/>
                                <a:pt x="246" y="51"/>
                              </a:cubicBezTo>
                              <a:cubicBezTo>
                                <a:pt x="246" y="55"/>
                                <a:pt x="247" y="59"/>
                                <a:pt x="247" y="62"/>
                              </a:cubicBezTo>
                              <a:cubicBezTo>
                                <a:pt x="247" y="123"/>
                                <a:pt x="247" y="123"/>
                                <a:pt x="247" y="123"/>
                              </a:cubicBezTo>
                              <a:cubicBezTo>
                                <a:pt x="247" y="132"/>
                                <a:pt x="246" y="139"/>
                                <a:pt x="245" y="145"/>
                              </a:cubicBezTo>
                              <a:cubicBezTo>
                                <a:pt x="241" y="132"/>
                                <a:pt x="235" y="120"/>
                                <a:pt x="227" y="112"/>
                              </a:cubicBezTo>
                              <a:cubicBezTo>
                                <a:pt x="220" y="126"/>
                                <a:pt x="220" y="126"/>
                                <a:pt x="220" y="126"/>
                              </a:cubicBezTo>
                              <a:cubicBezTo>
                                <a:pt x="226" y="135"/>
                                <a:pt x="231" y="148"/>
                                <a:pt x="233" y="162"/>
                              </a:cubicBezTo>
                              <a:cubicBezTo>
                                <a:pt x="232" y="163"/>
                                <a:pt x="231" y="163"/>
                                <a:pt x="230" y="164"/>
                              </a:cubicBezTo>
                              <a:cubicBezTo>
                                <a:pt x="225" y="167"/>
                                <a:pt x="225" y="167"/>
                                <a:pt x="225" y="167"/>
                              </a:cubicBezTo>
                              <a:cubicBezTo>
                                <a:pt x="225" y="214"/>
                                <a:pt x="225" y="214"/>
                                <a:pt x="225" y="214"/>
                              </a:cubicBezTo>
                              <a:cubicBezTo>
                                <a:pt x="196" y="249"/>
                                <a:pt x="196" y="249"/>
                                <a:pt x="196" y="249"/>
                              </a:cubicBezTo>
                              <a:cubicBezTo>
                                <a:pt x="197" y="250"/>
                                <a:pt x="197" y="250"/>
                                <a:pt x="197" y="250"/>
                              </a:cubicBezTo>
                              <a:cubicBezTo>
                                <a:pt x="196" y="250"/>
                                <a:pt x="196" y="250"/>
                                <a:pt x="196" y="250"/>
                              </a:cubicBezTo>
                              <a:cubicBezTo>
                                <a:pt x="196" y="249"/>
                                <a:pt x="196" y="249"/>
                                <a:pt x="196" y="249"/>
                              </a:cubicBezTo>
                              <a:cubicBezTo>
                                <a:pt x="167" y="214"/>
                                <a:pt x="167" y="214"/>
                                <a:pt x="167" y="214"/>
                              </a:cubicBezTo>
                              <a:cubicBezTo>
                                <a:pt x="167" y="167"/>
                                <a:pt x="167" y="167"/>
                                <a:pt x="167" y="167"/>
                              </a:cubicBezTo>
                              <a:lnTo>
                                <a:pt x="163" y="164"/>
                              </a:lnTo>
                              <a:close/>
                            </a:path>
                          </a:pathLst>
                        </a:custGeom>
                        <a:solidFill>
                          <a:srgbClr val="DC0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grpSp>
              </p:grpSp>
            </p:grpSp>
          </p:grpSp>
          <p:grpSp>
            <p:nvGrpSpPr>
              <p:cNvPr id="174" name="グループ化 36">
                <a:extLst>
                  <a:ext uri="{FF2B5EF4-FFF2-40B4-BE49-F238E27FC236}">
                    <a16:creationId xmlns:a16="http://schemas.microsoft.com/office/drawing/2014/main" id="{49D90E53-6886-4222-BC8C-4989B2589231}"/>
                  </a:ext>
                </a:extLst>
              </p:cNvPr>
              <p:cNvGrpSpPr/>
              <p:nvPr/>
            </p:nvGrpSpPr>
            <p:grpSpPr>
              <a:xfrm>
                <a:off x="4495120" y="5707882"/>
                <a:ext cx="1260000" cy="971520"/>
                <a:chOff x="4495088" y="5707882"/>
                <a:chExt cx="1260000" cy="971520"/>
              </a:xfrm>
            </p:grpSpPr>
            <p:grpSp>
              <p:nvGrpSpPr>
                <p:cNvPr id="179" name="グループ化 45">
                  <a:extLst>
                    <a:ext uri="{FF2B5EF4-FFF2-40B4-BE49-F238E27FC236}">
                      <a16:creationId xmlns:a16="http://schemas.microsoft.com/office/drawing/2014/main" id="{D60ED14F-FCB4-42E2-8304-3226B108968B}"/>
                    </a:ext>
                  </a:extLst>
                </p:cNvPr>
                <p:cNvGrpSpPr/>
                <p:nvPr/>
              </p:nvGrpSpPr>
              <p:grpSpPr>
                <a:xfrm>
                  <a:off x="4495088" y="5707882"/>
                  <a:ext cx="1260000" cy="971520"/>
                  <a:chOff x="4537119" y="4671901"/>
                  <a:chExt cx="1260000" cy="971520"/>
                </a:xfrm>
              </p:grpSpPr>
              <p:sp>
                <p:nvSpPr>
                  <p:cNvPr id="189" name="正方形/長方形 59">
                    <a:extLst>
                      <a:ext uri="{FF2B5EF4-FFF2-40B4-BE49-F238E27FC236}">
                        <a16:creationId xmlns:a16="http://schemas.microsoft.com/office/drawing/2014/main" id="{AF5E0509-FBE6-41F3-86C7-470AF958C8A7}"/>
                      </a:ext>
                    </a:extLst>
                  </p:cNvPr>
                  <p:cNvSpPr/>
                  <p:nvPr/>
                </p:nvSpPr>
                <p:spPr bwMode="auto">
                  <a:xfrm>
                    <a:off x="4537119" y="4877051"/>
                    <a:ext cx="1260000" cy="766370"/>
                  </a:xfrm>
                  <a:prstGeom prst="rect">
                    <a:avLst/>
                  </a:prstGeom>
                  <a:solidFill>
                    <a:srgbClr val="FFFFFF"/>
                  </a:solidFill>
                  <a:ln w="19050" cap="flat" cmpd="sng" algn="ctr">
                    <a:solidFill>
                      <a:srgbClr val="329B7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190" name="テキスト ボックス 60">
                    <a:extLst>
                      <a:ext uri="{FF2B5EF4-FFF2-40B4-BE49-F238E27FC236}">
                        <a16:creationId xmlns:a16="http://schemas.microsoft.com/office/drawing/2014/main" id="{604FBFE9-5733-4071-B07F-C4777916A714}"/>
                      </a:ext>
                    </a:extLst>
                  </p:cNvPr>
                  <p:cNvSpPr txBox="1"/>
                  <p:nvPr/>
                </p:nvSpPr>
                <p:spPr>
                  <a:xfrm>
                    <a:off x="4537119" y="4671901"/>
                    <a:ext cx="1260000" cy="436837"/>
                  </a:xfrm>
                  <a:prstGeom prst="rect">
                    <a:avLst/>
                  </a:prstGeom>
                  <a:solidFill>
                    <a:srgbClr val="329B73"/>
                  </a:solidFill>
                  <a:ln w="19050" cap="flat" cmpd="sng" algn="ctr">
                    <a:solidFill>
                      <a:srgbClr val="329B73"/>
                    </a:solidFill>
                    <a:prstDash val="solid"/>
                    <a:round/>
                    <a:headEnd type="none" w="med" len="med"/>
                    <a:tailEnd type="none" w="med" len="med"/>
                  </a:ln>
                </p:spPr>
                <p:txBody>
                  <a:bodyPr wrap="square" lIns="0" tIns="36000" rIns="0" bIns="36000" rtlCol="0">
                    <a:noAutofit/>
                  </a:bodyPr>
                  <a:lstStyle/>
                  <a:p>
                    <a:pPr marL="0" marR="0" lvl="0" indent="0" algn="ctr" defTabSz="984740" rtl="0" eaLnBrk="1" fontAlgn="auto" latinLnBrk="0" hangingPunct="1">
                      <a:lnSpc>
                        <a:spcPct val="110000"/>
                      </a:lnSpc>
                      <a:spcBef>
                        <a:spcPts val="0"/>
                      </a:spcBef>
                      <a:spcAft>
                        <a:spcPts val="0"/>
                      </a:spcAft>
                      <a:buClrTx/>
                      <a:buSzTx/>
                      <a:buFontTx/>
                      <a:buNone/>
                      <a:tabLst/>
                      <a:defRPr/>
                    </a:pPr>
                    <a:r>
                      <a:rPr kumimoji="1" lang="en-CA" altLang="ja-JP" sz="800" err="1">
                        <a:latin typeface="Arial" panose="020B0604020202020204" pitchFamily="34" charset="0"/>
                        <a:cs typeface="Arial" panose="020B0604020202020204" pitchFamily="34" charset="0"/>
                      </a:rPr>
                      <a:t>Hệ</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thống</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chăm</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sóc</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tích</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hợp</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người</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cao</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tuổi</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tại</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cộng</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đồng</a:t>
                    </a:r>
                    <a:r>
                      <a:rPr kumimoji="1" lang="en-CA" altLang="ja-JP" sz="800">
                        <a:latin typeface="Arial" panose="020B0604020202020204" pitchFamily="34" charset="0"/>
                        <a:cs typeface="Arial" panose="020B0604020202020204" pitchFamily="34" charset="0"/>
                      </a:rPr>
                      <a:t> qua </a:t>
                    </a:r>
                    <a:r>
                      <a:rPr kumimoji="1" lang="en-CA" altLang="ja-JP" sz="800" err="1">
                        <a:latin typeface="Arial" panose="020B0604020202020204" pitchFamily="34" charset="0"/>
                        <a:cs typeface="Arial" panose="020B0604020202020204" pitchFamily="34" charset="0"/>
                      </a:rPr>
                      <a:t>vai</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trò</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cộng</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tác</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viên</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dân</a:t>
                    </a:r>
                    <a:r>
                      <a:rPr kumimoji="1" lang="en-CA" altLang="ja-JP" sz="800">
                        <a:latin typeface="Arial" panose="020B0604020202020204" pitchFamily="34" charset="0"/>
                        <a:cs typeface="Arial" panose="020B0604020202020204" pitchFamily="34" charset="0"/>
                      </a:rPr>
                      <a:t> </a:t>
                    </a:r>
                    <a:r>
                      <a:rPr kumimoji="1" lang="en-CA" altLang="ja-JP" sz="800" err="1">
                        <a:latin typeface="Arial" panose="020B0604020202020204" pitchFamily="34" charset="0"/>
                        <a:cs typeface="Arial" panose="020B0604020202020204" pitchFamily="34" charset="0"/>
                      </a:rPr>
                      <a:t>số</a:t>
                    </a:r>
                    <a:endParaRPr kumimoji="0" lang="en-US" altLang="ja-JP" sz="700" b="1" i="0" u="none" strike="noStrike" kern="0" cap="none" spc="0" normalizeH="0" baseline="0" noProof="0">
                      <a:ln>
                        <a:noFill/>
                      </a:ln>
                      <a:solidFill>
                        <a:srgbClr val="FFFFFF"/>
                      </a:solidFill>
                      <a:effectLst/>
                      <a:uLnTx/>
                      <a:uFillTx/>
                      <a:latin typeface="Arial" panose="020B0604020202020204" pitchFamily="34" charset="0"/>
                      <a:ea typeface="Meiryo UI"/>
                      <a:cs typeface="Arial" panose="020B0604020202020204" pitchFamily="34" charset="0"/>
                    </a:endParaRPr>
                  </a:p>
                </p:txBody>
              </p:sp>
            </p:grpSp>
            <p:grpSp>
              <p:nvGrpSpPr>
                <p:cNvPr id="180" name="グループ化 46">
                  <a:extLst>
                    <a:ext uri="{FF2B5EF4-FFF2-40B4-BE49-F238E27FC236}">
                      <a16:creationId xmlns:a16="http://schemas.microsoft.com/office/drawing/2014/main" id="{32879434-3E15-4D58-8BFB-5B5B0F86D758}"/>
                    </a:ext>
                  </a:extLst>
                </p:cNvPr>
                <p:cNvGrpSpPr/>
                <p:nvPr/>
              </p:nvGrpSpPr>
              <p:grpSpPr>
                <a:xfrm>
                  <a:off x="4627403" y="6075098"/>
                  <a:ext cx="995371" cy="592051"/>
                  <a:chOff x="4639460" y="6075098"/>
                  <a:chExt cx="995371" cy="592051"/>
                </a:xfrm>
              </p:grpSpPr>
              <p:sp>
                <p:nvSpPr>
                  <p:cNvPr id="181" name="Freeform 6">
                    <a:extLst>
                      <a:ext uri="{FF2B5EF4-FFF2-40B4-BE49-F238E27FC236}">
                        <a16:creationId xmlns:a16="http://schemas.microsoft.com/office/drawing/2014/main" id="{939A95B0-4969-48AA-8590-CF73F8ED4D7D}"/>
                      </a:ext>
                    </a:extLst>
                  </p:cNvPr>
                  <p:cNvSpPr>
                    <a:spLocks noEditPoints="1"/>
                  </p:cNvSpPr>
                  <p:nvPr/>
                </p:nvSpPr>
                <p:spPr bwMode="auto">
                  <a:xfrm>
                    <a:off x="4639460" y="6178938"/>
                    <a:ext cx="396000" cy="39600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nvGrpSpPr>
                  <p:cNvPr id="182" name="ビジネスマン｜男性">
                    <a:extLst>
                      <a:ext uri="{FF2B5EF4-FFF2-40B4-BE49-F238E27FC236}">
                        <a16:creationId xmlns:a16="http://schemas.microsoft.com/office/drawing/2014/main" id="{BBEEF3C9-4143-4500-B4FE-C9A4802951F3}"/>
                      </a:ext>
                    </a:extLst>
                  </p:cNvPr>
                  <p:cNvGrpSpPr>
                    <a:grpSpLocks noChangeAspect="1"/>
                  </p:cNvGrpSpPr>
                  <p:nvPr/>
                </p:nvGrpSpPr>
                <p:grpSpPr bwMode="auto">
                  <a:xfrm>
                    <a:off x="4952198" y="6075098"/>
                    <a:ext cx="324000" cy="504215"/>
                    <a:chOff x="907" y="1034"/>
                    <a:chExt cx="667" cy="1038"/>
                  </a:xfrm>
                </p:grpSpPr>
                <p:sp>
                  <p:nvSpPr>
                    <p:cNvPr id="187" name="Freeform 30">
                      <a:extLst>
                        <a:ext uri="{FF2B5EF4-FFF2-40B4-BE49-F238E27FC236}">
                          <a16:creationId xmlns:a16="http://schemas.microsoft.com/office/drawing/2014/main" id="{C08455AB-D46F-44C0-A3F5-3AB4708F80AA}"/>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188" name="Freeform 31">
                      <a:extLst>
                        <a:ext uri="{FF2B5EF4-FFF2-40B4-BE49-F238E27FC236}">
                          <a16:creationId xmlns:a16="http://schemas.microsoft.com/office/drawing/2014/main" id="{4597288D-7888-460C-B5E4-EFC001524E86}"/>
                        </a:ext>
                      </a:extLst>
                    </p:cNvPr>
                    <p:cNvSpPr>
                      <a:spLocks noEditPoints="1"/>
                    </p:cNvSpPr>
                    <p:nvPr/>
                  </p:nvSpPr>
                  <p:spPr bwMode="auto">
                    <a:xfrm>
                      <a:off x="907" y="1381"/>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29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sp>
                <p:nvSpPr>
                  <p:cNvPr id="183" name="Freeform 10">
                    <a:extLst>
                      <a:ext uri="{FF2B5EF4-FFF2-40B4-BE49-F238E27FC236}">
                        <a16:creationId xmlns:a16="http://schemas.microsoft.com/office/drawing/2014/main" id="{76D01B24-E6F8-4676-9B1F-A115BAB5CDC3}"/>
                      </a:ext>
                    </a:extLst>
                  </p:cNvPr>
                  <p:cNvSpPr>
                    <a:spLocks noEditPoints="1"/>
                  </p:cNvSpPr>
                  <p:nvPr/>
                </p:nvSpPr>
                <p:spPr bwMode="auto">
                  <a:xfrm>
                    <a:off x="5296447" y="6245512"/>
                    <a:ext cx="288000" cy="321686"/>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29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panose="020B0604020202020204" pitchFamily="34" charset="0"/>
                      <a:ea typeface="BIZ UDPゴシック"/>
                      <a:cs typeface="Arial" panose="020B0604020202020204" pitchFamily="34" charset="0"/>
                    </a:endParaRPr>
                  </a:p>
                </p:txBody>
              </p:sp>
              <p:grpSp>
                <p:nvGrpSpPr>
                  <p:cNvPr id="184" name="モバイルPC｜背面">
                    <a:extLst>
                      <a:ext uri="{FF2B5EF4-FFF2-40B4-BE49-F238E27FC236}">
                        <a16:creationId xmlns:a16="http://schemas.microsoft.com/office/drawing/2014/main" id="{66AE0C07-4966-476E-AB5F-F424FD9392A2}"/>
                      </a:ext>
                    </a:extLst>
                  </p:cNvPr>
                  <p:cNvGrpSpPr>
                    <a:grpSpLocks noChangeAspect="1"/>
                  </p:cNvGrpSpPr>
                  <p:nvPr/>
                </p:nvGrpSpPr>
                <p:grpSpPr bwMode="auto">
                  <a:xfrm>
                    <a:off x="5382831" y="6313531"/>
                    <a:ext cx="252000" cy="353618"/>
                    <a:chOff x="3173" y="1331"/>
                    <a:chExt cx="739" cy="1037"/>
                  </a:xfrm>
                </p:grpSpPr>
                <p:sp>
                  <p:nvSpPr>
                    <p:cNvPr id="185" name="Rectangle 15">
                      <a:extLst>
                        <a:ext uri="{FF2B5EF4-FFF2-40B4-BE49-F238E27FC236}">
                          <a16:creationId xmlns:a16="http://schemas.microsoft.com/office/drawing/2014/main" id="{15D010C2-E663-456B-A546-60A6883003B0}"/>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sp>
                  <p:nvSpPr>
                    <p:cNvPr id="186" name="Freeform 16">
                      <a:extLst>
                        <a:ext uri="{FF2B5EF4-FFF2-40B4-BE49-F238E27FC236}">
                          <a16:creationId xmlns:a16="http://schemas.microsoft.com/office/drawing/2014/main" id="{DD9F0BFB-6A13-4FFB-9015-111E5B8369D0}"/>
                        </a:ext>
                      </a:extLst>
                    </p:cNvPr>
                    <p:cNvSpPr>
                      <a:spLocks noEditPoints="1"/>
                    </p:cNvSpPr>
                    <p:nvPr/>
                  </p:nvSpPr>
                  <p:spPr bwMode="auto">
                    <a:xfrm>
                      <a:off x="3173" y="1829"/>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grpSp>
            </p:grpSp>
          </p:grpSp>
          <p:cxnSp>
            <p:nvCxnSpPr>
              <p:cNvPr id="175" name="直線矢印コネクタ 37">
                <a:extLst>
                  <a:ext uri="{FF2B5EF4-FFF2-40B4-BE49-F238E27FC236}">
                    <a16:creationId xmlns:a16="http://schemas.microsoft.com/office/drawing/2014/main" id="{54E8209E-2BEC-464F-8DE5-6EE16E1DDB24}"/>
                  </a:ext>
                </a:extLst>
              </p:cNvPr>
              <p:cNvCxnSpPr>
                <a:cxnSpLocks/>
              </p:cNvCxnSpPr>
              <p:nvPr/>
            </p:nvCxnSpPr>
            <p:spPr>
              <a:xfrm flipV="1">
                <a:off x="3816032" y="4032000"/>
                <a:ext cx="684000" cy="0"/>
              </a:xfrm>
              <a:prstGeom prst="straightConnector1">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正方形/長方形 39">
                <a:extLst>
                  <a:ext uri="{FF2B5EF4-FFF2-40B4-BE49-F238E27FC236}">
                    <a16:creationId xmlns:a16="http://schemas.microsoft.com/office/drawing/2014/main" id="{986E9CAD-B190-4BD3-9AE3-01D19733EB89}"/>
                  </a:ext>
                </a:extLst>
              </p:cNvPr>
              <p:cNvSpPr/>
              <p:nvPr/>
            </p:nvSpPr>
            <p:spPr bwMode="auto">
              <a:xfrm>
                <a:off x="1886063" y="5473274"/>
                <a:ext cx="1865509" cy="367923"/>
              </a:xfrm>
              <a:prstGeom prst="rect">
                <a:avLst/>
              </a:prstGeom>
              <a:solidFill>
                <a:srgbClr val="E2ECFD"/>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Bệnh</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nhân</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có</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1" lang="en-US" altLang="ja-JP" sz="800" b="0" i="0" u="none" strike="noStrike" kern="1200" cap="none" spc="0" normalizeH="0" baseline="0" noProof="0" err="1">
                    <a:ln>
                      <a:noFill/>
                    </a:ln>
                    <a:solidFill>
                      <a:srgbClr val="000000"/>
                    </a:solidFill>
                    <a:effectLst/>
                    <a:uLnTx/>
                    <a:uFillTx/>
                    <a:latin typeface="Arial" panose="020B0604020202020204" pitchFamily="34" charset="0"/>
                    <a:ea typeface="BIZ UDPゴシック"/>
                    <a:cs typeface="Arial" panose="020B0604020202020204" pitchFamily="34" charset="0"/>
                  </a:rPr>
                  <a:t>thể</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tiếp</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nhận</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các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dịch</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vụ</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phục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hồi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chức</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năng</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tại</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địa</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điểm</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họ</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lựa</a:t>
                </a:r>
                <a:r>
                  <a:rPr kumimoji="1" lang="en-US" altLang="ja-JP" sz="800">
                    <a:solidFill>
                      <a:srgbClr val="000000"/>
                    </a:solidFill>
                    <a:latin typeface="Arial" panose="020B0604020202020204" pitchFamily="34" charset="0"/>
                    <a:ea typeface="BIZ UDPゴシック"/>
                    <a:cs typeface="Arial" panose="020B0604020202020204" pitchFamily="34" charset="0"/>
                  </a:rPr>
                  <a:t> </a:t>
                </a:r>
                <a:r>
                  <a:rPr kumimoji="1" lang="en-US" altLang="ja-JP" sz="800" err="1">
                    <a:solidFill>
                      <a:srgbClr val="000000"/>
                    </a:solidFill>
                    <a:latin typeface="Arial" panose="020B0604020202020204" pitchFamily="34" charset="0"/>
                    <a:ea typeface="BIZ UDPゴシック"/>
                    <a:cs typeface="Arial" panose="020B0604020202020204" pitchFamily="34" charset="0"/>
                  </a:rPr>
                  <a:t>chọn</a:t>
                </a:r>
                <a:endPar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BIZ UDPゴシック"/>
                  <a:cs typeface="Arial" panose="020B0604020202020204" pitchFamily="34" charset="0"/>
                </a:endParaRPr>
              </a:p>
            </p:txBody>
          </p:sp>
          <p:cxnSp>
            <p:nvCxnSpPr>
              <p:cNvPr id="177" name="直線矢印コネクタ 40">
                <a:extLst>
                  <a:ext uri="{FF2B5EF4-FFF2-40B4-BE49-F238E27FC236}">
                    <a16:creationId xmlns:a16="http://schemas.microsoft.com/office/drawing/2014/main" id="{4EABEC5F-4E08-4551-9031-4368966F5E39}"/>
                  </a:ext>
                </a:extLst>
              </p:cNvPr>
              <p:cNvCxnSpPr>
                <a:cxnSpLocks/>
              </p:cNvCxnSpPr>
              <p:nvPr/>
            </p:nvCxnSpPr>
            <p:spPr>
              <a:xfrm flipV="1">
                <a:off x="3816032" y="6084000"/>
                <a:ext cx="684000" cy="0"/>
              </a:xfrm>
              <a:prstGeom prst="straightConnector1">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直線矢印コネクタ 42">
                <a:extLst>
                  <a:ext uri="{FF2B5EF4-FFF2-40B4-BE49-F238E27FC236}">
                    <a16:creationId xmlns:a16="http://schemas.microsoft.com/office/drawing/2014/main" id="{79EF0096-18D8-4BCF-BE73-CA576E250D82}"/>
                  </a:ext>
                </a:extLst>
              </p:cNvPr>
              <p:cNvCxnSpPr>
                <a:cxnSpLocks/>
              </p:cNvCxnSpPr>
              <p:nvPr/>
            </p:nvCxnSpPr>
            <p:spPr>
              <a:xfrm flipV="1">
                <a:off x="5755120" y="6084000"/>
                <a:ext cx="756000" cy="0"/>
              </a:xfrm>
              <a:prstGeom prst="straightConnector1">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281" name="正方形/長方形 151">
            <a:extLst>
              <a:ext uri="{FF2B5EF4-FFF2-40B4-BE49-F238E27FC236}">
                <a16:creationId xmlns:a16="http://schemas.microsoft.com/office/drawing/2014/main" id="{81209F6E-BCC5-4868-B6A3-085ADE277369}"/>
              </a:ext>
            </a:extLst>
          </p:cNvPr>
          <p:cNvSpPr/>
          <p:nvPr/>
        </p:nvSpPr>
        <p:spPr bwMode="auto">
          <a:xfrm>
            <a:off x="5310294" y="4471309"/>
            <a:ext cx="669947" cy="454450"/>
          </a:xfrm>
          <a:prstGeom prst="rect">
            <a:avLst/>
          </a:prstGeom>
          <a:solidFill>
            <a:srgbClr val="E2ECFD"/>
          </a:solidFill>
          <a:ln w="12700" cap="flat" cmpd="sng" algn="ctr">
            <a:solidFill>
              <a:srgbClr val="E2ECF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err="1">
                <a:ln>
                  <a:noFill/>
                </a:ln>
                <a:solidFill>
                  <a:srgbClr val="000000"/>
                </a:solidFill>
                <a:effectLst/>
                <a:uLnTx/>
                <a:uFillTx/>
                <a:latin typeface="Arial" panose="020B0604020202020204" pitchFamily="34" charset="0"/>
                <a:ea typeface="BIZ UDPゴシック"/>
                <a:cs typeface="Arial" panose="020B0604020202020204" pitchFamily="34" charset="0"/>
              </a:rPr>
              <a:t>Nhanh</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0" lang="en-US" altLang="ja-JP" sz="800" b="0" i="0" u="none" strike="noStrike" kern="1200" cap="none" spc="0" normalizeH="0" baseline="0" noProof="0" dirty="0" err="1">
                <a:ln>
                  <a:noFill/>
                </a:ln>
                <a:solidFill>
                  <a:srgbClr val="000000"/>
                </a:solidFill>
                <a:effectLst/>
                <a:uLnTx/>
                <a:uFillTx/>
                <a:latin typeface="Arial" panose="020B0604020202020204" pitchFamily="34" charset="0"/>
                <a:ea typeface="BIZ UDPゴシック"/>
                <a:cs typeface="Arial" panose="020B0604020202020204" pitchFamily="34" charset="0"/>
              </a:rPr>
              <a:t>chóng</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BIZ UDPゴシック"/>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0" dirty="0" err="1">
                <a:ln>
                  <a:noFill/>
                </a:ln>
                <a:solidFill>
                  <a:srgbClr val="000000"/>
                </a:solidFill>
                <a:effectLst/>
                <a:uLnTx/>
                <a:uFillTx/>
                <a:latin typeface="Arial" panose="020B0604020202020204" pitchFamily="34" charset="0"/>
                <a:ea typeface="BIZ UDPゴシック"/>
                <a:cs typeface="Arial" panose="020B0604020202020204" pitchFamily="34" charset="0"/>
              </a:rPr>
              <a:t>hồi</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BIZ UDPゴシック"/>
                <a:cs typeface="Arial" panose="020B0604020202020204" pitchFamily="34" charset="0"/>
              </a:rPr>
              <a:t> </a:t>
            </a:r>
            <a:r>
              <a:rPr kumimoji="0" lang="en-US" altLang="ja-JP" sz="800" b="0" i="0" u="none" strike="noStrike" kern="1200" cap="none" spc="0" normalizeH="0" baseline="0" noProof="0" dirty="0" err="1">
                <a:ln>
                  <a:noFill/>
                </a:ln>
                <a:solidFill>
                  <a:srgbClr val="000000"/>
                </a:solidFill>
                <a:effectLst/>
                <a:uLnTx/>
                <a:uFillTx/>
                <a:latin typeface="Arial" panose="020B0604020202020204" pitchFamily="34" charset="0"/>
                <a:ea typeface="BIZ UDPゴシック"/>
                <a:cs typeface="Arial" panose="020B0604020202020204" pitchFamily="34" charset="0"/>
              </a:rPr>
              <a:t>phục</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BIZ UDPゴシック"/>
                <a:cs typeface="Arial" panose="020B0604020202020204" pitchFamily="34" charset="0"/>
              </a:rPr>
              <a:t> </a:t>
            </a:r>
          </a:p>
        </p:txBody>
      </p:sp>
      <p:cxnSp>
        <p:nvCxnSpPr>
          <p:cNvPr id="282" name="コネクタ: カギ線 156">
            <a:extLst>
              <a:ext uri="{FF2B5EF4-FFF2-40B4-BE49-F238E27FC236}">
                <a16:creationId xmlns:a16="http://schemas.microsoft.com/office/drawing/2014/main" id="{1711C457-16C7-4AF5-93CD-E8D8589BFAEA}"/>
              </a:ext>
            </a:extLst>
          </p:cNvPr>
          <p:cNvCxnSpPr>
            <a:cxnSpLocks/>
          </p:cNvCxnSpPr>
          <p:nvPr/>
        </p:nvCxnSpPr>
        <p:spPr>
          <a:xfrm rot="16200000" flipV="1">
            <a:off x="5450035" y="3921351"/>
            <a:ext cx="553353" cy="302220"/>
          </a:xfrm>
          <a:prstGeom prst="bentConnector3">
            <a:avLst>
              <a:gd name="adj1" fmla="val 50000"/>
            </a:avLst>
          </a:prstGeom>
          <a:ln w="25400" cap="sq" cmpd="sng" algn="ctr">
            <a:solidFill>
              <a:srgbClr val="939292"/>
            </a:solidFill>
            <a:prstDash val="solid"/>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3" name="正方形/長方形 159">
            <a:extLst>
              <a:ext uri="{FF2B5EF4-FFF2-40B4-BE49-F238E27FC236}">
                <a16:creationId xmlns:a16="http://schemas.microsoft.com/office/drawing/2014/main" id="{2B54D824-9100-4616-8CEE-DF51001BEC29}"/>
              </a:ext>
            </a:extLst>
          </p:cNvPr>
          <p:cNvSpPr/>
          <p:nvPr/>
        </p:nvSpPr>
        <p:spPr bwMode="auto">
          <a:xfrm>
            <a:off x="7594604" y="4724019"/>
            <a:ext cx="483496" cy="126569"/>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dirty="0" err="1">
                <a:solidFill>
                  <a:srgbClr val="000000"/>
                </a:solidFill>
                <a:latin typeface="BIZ UDPゴシック"/>
                <a:ea typeface="BIZ UDPゴシック"/>
              </a:rPr>
              <a:t>Hợp</a:t>
            </a:r>
            <a:r>
              <a:rPr kumimoji="1" lang="en-US" altLang="ja-JP" sz="800" dirty="0">
                <a:solidFill>
                  <a:srgbClr val="000000"/>
                </a:solidFill>
                <a:latin typeface="BIZ UDPゴシック"/>
                <a:ea typeface="BIZ UDPゴシック"/>
              </a:rPr>
              <a:t> </a:t>
            </a:r>
            <a:r>
              <a:rPr kumimoji="1" lang="en-US" altLang="ja-JP" sz="800" dirty="0" err="1">
                <a:solidFill>
                  <a:srgbClr val="000000"/>
                </a:solidFill>
                <a:latin typeface="BIZ UDPゴシック"/>
                <a:ea typeface="BIZ UDPゴシック"/>
              </a:rPr>
              <a:t>tác</a:t>
            </a:r>
            <a:r>
              <a:rPr kumimoji="1" lang="en-US" altLang="ja-JP" sz="800" dirty="0">
                <a:solidFill>
                  <a:srgbClr val="000000"/>
                </a:solidFill>
                <a:latin typeface="BIZ UDPゴシック"/>
                <a:ea typeface="BIZ UDPゴシック"/>
              </a:rPr>
              <a:t> </a:t>
            </a:r>
            <a:endParaRPr kumimoji="1" lang="en-US" altLang="ja-JP" sz="800" b="0" i="0" u="none" strike="noStrike" kern="1200" cap="none" spc="0" normalizeH="0" baseline="0" noProof="0" dirty="0">
              <a:ln>
                <a:noFill/>
              </a:ln>
              <a:solidFill>
                <a:srgbClr val="000000"/>
              </a:solidFill>
              <a:effectLst/>
              <a:uLnTx/>
              <a:uFillTx/>
              <a:latin typeface="BIZ UDPゴシック"/>
              <a:ea typeface="BIZ UDPゴシック"/>
            </a:endParaRPr>
          </a:p>
        </p:txBody>
      </p:sp>
      <p:sp>
        <p:nvSpPr>
          <p:cNvPr id="284" name="正方形/長方形 159">
            <a:extLst>
              <a:ext uri="{FF2B5EF4-FFF2-40B4-BE49-F238E27FC236}">
                <a16:creationId xmlns:a16="http://schemas.microsoft.com/office/drawing/2014/main" id="{F75A39EE-B4E8-4CF7-B60F-3B5C0665AD7A}"/>
              </a:ext>
            </a:extLst>
          </p:cNvPr>
          <p:cNvSpPr/>
          <p:nvPr/>
        </p:nvSpPr>
        <p:spPr bwMode="auto">
          <a:xfrm>
            <a:off x="7654475" y="5505074"/>
            <a:ext cx="483496" cy="126569"/>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dirty="0" err="1">
                <a:solidFill>
                  <a:srgbClr val="000000"/>
                </a:solidFill>
                <a:latin typeface="BIZ UDPゴシック"/>
                <a:ea typeface="BIZ UDPゴシック"/>
              </a:rPr>
              <a:t>Hợp</a:t>
            </a:r>
            <a:r>
              <a:rPr kumimoji="1" lang="en-US" altLang="ja-JP" sz="800" dirty="0">
                <a:solidFill>
                  <a:srgbClr val="000000"/>
                </a:solidFill>
                <a:latin typeface="BIZ UDPゴシック"/>
                <a:ea typeface="BIZ UDPゴシック"/>
              </a:rPr>
              <a:t> </a:t>
            </a:r>
            <a:r>
              <a:rPr kumimoji="1" lang="en-US" altLang="ja-JP" sz="800" dirty="0" err="1">
                <a:solidFill>
                  <a:srgbClr val="000000"/>
                </a:solidFill>
                <a:latin typeface="BIZ UDPゴシック"/>
                <a:ea typeface="BIZ UDPゴシック"/>
              </a:rPr>
              <a:t>tác</a:t>
            </a:r>
            <a:r>
              <a:rPr kumimoji="1" lang="en-US" altLang="ja-JP" sz="800" dirty="0">
                <a:solidFill>
                  <a:srgbClr val="000000"/>
                </a:solidFill>
                <a:latin typeface="BIZ UDPゴシック"/>
                <a:ea typeface="BIZ UDPゴシック"/>
              </a:rPr>
              <a:t> </a:t>
            </a:r>
            <a:endParaRPr kumimoji="1" lang="en-US" altLang="ja-JP" sz="800" b="0" i="0" u="none" strike="noStrike" kern="1200" cap="none" spc="0" normalizeH="0" baseline="0" noProof="0" dirty="0">
              <a:ln>
                <a:noFill/>
              </a:ln>
              <a:solidFill>
                <a:srgbClr val="000000"/>
              </a:solidFill>
              <a:effectLst/>
              <a:uLnTx/>
              <a:uFillTx/>
              <a:latin typeface="BIZ UDPゴシック"/>
              <a:ea typeface="BIZ UDPゴシック"/>
            </a:endParaRPr>
          </a:p>
        </p:txBody>
      </p:sp>
      <p:sp>
        <p:nvSpPr>
          <p:cNvPr id="285" name="正方形/長方形 159">
            <a:extLst>
              <a:ext uri="{FF2B5EF4-FFF2-40B4-BE49-F238E27FC236}">
                <a16:creationId xmlns:a16="http://schemas.microsoft.com/office/drawing/2014/main" id="{22F9673F-D2B4-491B-B425-8020289F0B2D}"/>
              </a:ext>
            </a:extLst>
          </p:cNvPr>
          <p:cNvSpPr/>
          <p:nvPr/>
        </p:nvSpPr>
        <p:spPr bwMode="auto">
          <a:xfrm>
            <a:off x="5309978" y="5513933"/>
            <a:ext cx="483496" cy="126569"/>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err="1">
                <a:solidFill>
                  <a:srgbClr val="000000"/>
                </a:solidFill>
                <a:latin typeface="BIZ UDPゴシック"/>
                <a:ea typeface="BIZ UDPゴシック"/>
              </a:rPr>
              <a:t>Hợp</a:t>
            </a:r>
            <a:r>
              <a:rPr kumimoji="1" lang="en-US" altLang="ja-JP" sz="800">
                <a:solidFill>
                  <a:srgbClr val="000000"/>
                </a:solidFill>
                <a:latin typeface="BIZ UDPゴシック"/>
                <a:ea typeface="BIZ UDPゴシック"/>
              </a:rPr>
              <a:t> </a:t>
            </a:r>
            <a:r>
              <a:rPr kumimoji="1" lang="en-US" altLang="ja-JP" sz="800" err="1">
                <a:solidFill>
                  <a:srgbClr val="000000"/>
                </a:solidFill>
                <a:latin typeface="BIZ UDPゴシック"/>
                <a:ea typeface="BIZ UDPゴシック"/>
              </a:rPr>
              <a:t>tác</a:t>
            </a:r>
            <a:r>
              <a:rPr kumimoji="1" lang="en-US" altLang="ja-JP" sz="800">
                <a:solidFill>
                  <a:srgbClr val="000000"/>
                </a:solidFill>
                <a:latin typeface="BIZ UDPゴシック"/>
                <a:ea typeface="BIZ UDPゴシック"/>
              </a:rPr>
              <a:t> </a:t>
            </a:r>
            <a:endParaRPr kumimoji="1" lang="en-US" altLang="ja-JP" sz="800" b="0" i="0" u="none" strike="noStrike" kern="1200" cap="none" spc="0" normalizeH="0" baseline="0" noProof="0">
              <a:ln>
                <a:noFill/>
              </a:ln>
              <a:solidFill>
                <a:srgbClr val="000000"/>
              </a:solidFill>
              <a:effectLst/>
              <a:uLnTx/>
              <a:uFillTx/>
              <a:latin typeface="BIZ UDPゴシック"/>
              <a:ea typeface="BIZ UDPゴシック"/>
            </a:endParaRPr>
          </a:p>
        </p:txBody>
      </p:sp>
      <p:sp>
        <p:nvSpPr>
          <p:cNvPr id="286" name="正方形/長方形 159">
            <a:extLst>
              <a:ext uri="{FF2B5EF4-FFF2-40B4-BE49-F238E27FC236}">
                <a16:creationId xmlns:a16="http://schemas.microsoft.com/office/drawing/2014/main" id="{FABECF56-A3F7-448C-86A4-C7ED584A6CE7}"/>
              </a:ext>
            </a:extLst>
          </p:cNvPr>
          <p:cNvSpPr/>
          <p:nvPr/>
        </p:nvSpPr>
        <p:spPr bwMode="auto">
          <a:xfrm>
            <a:off x="5339987" y="3131852"/>
            <a:ext cx="483496" cy="126569"/>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err="1">
                <a:solidFill>
                  <a:srgbClr val="000000"/>
                </a:solidFill>
                <a:latin typeface="BIZ UDPゴシック"/>
                <a:ea typeface="BIZ UDPゴシック"/>
              </a:rPr>
              <a:t>Hợp</a:t>
            </a:r>
            <a:r>
              <a:rPr kumimoji="1" lang="en-US" altLang="ja-JP" sz="800">
                <a:solidFill>
                  <a:srgbClr val="000000"/>
                </a:solidFill>
                <a:latin typeface="BIZ UDPゴシック"/>
                <a:ea typeface="BIZ UDPゴシック"/>
              </a:rPr>
              <a:t> </a:t>
            </a:r>
            <a:r>
              <a:rPr kumimoji="1" lang="en-US" altLang="ja-JP" sz="800" err="1">
                <a:solidFill>
                  <a:srgbClr val="000000"/>
                </a:solidFill>
                <a:latin typeface="BIZ UDPゴシック"/>
                <a:ea typeface="BIZ UDPゴシック"/>
              </a:rPr>
              <a:t>tác</a:t>
            </a:r>
            <a:r>
              <a:rPr kumimoji="1" lang="en-US" altLang="ja-JP" sz="800">
                <a:solidFill>
                  <a:srgbClr val="000000"/>
                </a:solidFill>
                <a:latin typeface="BIZ UDPゴシック"/>
                <a:ea typeface="BIZ UDPゴシック"/>
              </a:rPr>
              <a:t> </a:t>
            </a:r>
            <a:endParaRPr kumimoji="1" lang="en-US" altLang="ja-JP" sz="800" b="0" i="0" u="none" strike="noStrike" kern="1200" cap="none" spc="0" normalizeH="0" baseline="0" noProof="0">
              <a:ln>
                <a:noFill/>
              </a:ln>
              <a:solidFill>
                <a:srgbClr val="000000"/>
              </a:solidFill>
              <a:effectLst/>
              <a:uLnTx/>
              <a:uFillTx/>
              <a:latin typeface="BIZ UDPゴシック"/>
              <a:ea typeface="BIZ UDPゴシック"/>
            </a:endParaRPr>
          </a:p>
        </p:txBody>
      </p:sp>
      <p:sp>
        <p:nvSpPr>
          <p:cNvPr id="287" name="正方形/長方形 159">
            <a:extLst>
              <a:ext uri="{FF2B5EF4-FFF2-40B4-BE49-F238E27FC236}">
                <a16:creationId xmlns:a16="http://schemas.microsoft.com/office/drawing/2014/main" id="{2363B21F-8164-4E4A-A8E8-06E39BE5CCFD}"/>
              </a:ext>
            </a:extLst>
          </p:cNvPr>
          <p:cNvSpPr/>
          <p:nvPr/>
        </p:nvSpPr>
        <p:spPr bwMode="auto">
          <a:xfrm>
            <a:off x="7654475" y="3183904"/>
            <a:ext cx="483496" cy="126569"/>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dirty="0" err="1">
                <a:solidFill>
                  <a:srgbClr val="000000"/>
                </a:solidFill>
                <a:latin typeface="BIZ UDPゴシック"/>
                <a:ea typeface="BIZ UDPゴシック"/>
              </a:rPr>
              <a:t>Hợp</a:t>
            </a:r>
            <a:r>
              <a:rPr kumimoji="1" lang="en-US" altLang="ja-JP" sz="800" dirty="0">
                <a:solidFill>
                  <a:srgbClr val="000000"/>
                </a:solidFill>
                <a:latin typeface="BIZ UDPゴシック"/>
                <a:ea typeface="BIZ UDPゴシック"/>
              </a:rPr>
              <a:t> </a:t>
            </a:r>
            <a:r>
              <a:rPr kumimoji="1" lang="en-US" altLang="ja-JP" sz="800" dirty="0" err="1">
                <a:solidFill>
                  <a:srgbClr val="000000"/>
                </a:solidFill>
                <a:latin typeface="BIZ UDPゴシック"/>
                <a:ea typeface="BIZ UDPゴシック"/>
              </a:rPr>
              <a:t>tác</a:t>
            </a:r>
            <a:r>
              <a:rPr kumimoji="1" lang="en-US" altLang="ja-JP" sz="800" dirty="0">
                <a:solidFill>
                  <a:srgbClr val="000000"/>
                </a:solidFill>
                <a:latin typeface="BIZ UDPゴシック"/>
                <a:ea typeface="BIZ UDPゴシック"/>
              </a:rPr>
              <a:t> </a:t>
            </a:r>
            <a:endParaRPr kumimoji="1" lang="en-US" altLang="ja-JP" sz="800" b="0" i="0" u="none" strike="noStrike" kern="1200" cap="none" spc="0" normalizeH="0" baseline="0" noProof="0" dirty="0">
              <a:ln>
                <a:noFill/>
              </a:ln>
              <a:solidFill>
                <a:srgbClr val="000000"/>
              </a:solidFill>
              <a:effectLst/>
              <a:uLnTx/>
              <a:uFillTx/>
              <a:latin typeface="BIZ UDPゴシック"/>
              <a:ea typeface="BIZ UDPゴシック"/>
            </a:endParaRPr>
          </a:p>
        </p:txBody>
      </p:sp>
    </p:spTree>
    <p:extLst>
      <p:ext uri="{BB962C8B-B14F-4D97-AF65-F5344CB8AC3E}">
        <p14:creationId xmlns:p14="http://schemas.microsoft.com/office/powerpoint/2010/main" val="234896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879472"/>
            <a:ext cx="11880000" cy="913583"/>
          </a:xfrm>
        </p:spPr>
        <p:txBody>
          <a:bodyPr/>
          <a:lstStyle/>
          <a:p>
            <a:r>
              <a:rPr kumimoji="1" lang="en-CA" altLang="ja-JP" sz="2800" dirty="0">
                <a:latin typeface="Times New Roman" panose="02020603050405020304" pitchFamily="18" charset="0"/>
                <a:cs typeface="Times New Roman" panose="02020603050405020304" pitchFamily="18" charset="0"/>
              </a:rPr>
              <a:t>“</a:t>
            </a:r>
            <a:r>
              <a:rPr kumimoji="1" lang="en-CA" altLang="ja-JP" sz="2800" dirty="0" err="1">
                <a:latin typeface="Times New Roman" panose="02020603050405020304" pitchFamily="18" charset="0"/>
                <a:cs typeface="Times New Roman" panose="02020603050405020304" pitchFamily="18" charset="0"/>
              </a:rPr>
              <a:t>Địa</a:t>
            </a:r>
            <a:r>
              <a:rPr kumimoji="1" lang="en-CA" altLang="ja-JP" sz="2800" dirty="0">
                <a:latin typeface="Times New Roman" panose="02020603050405020304" pitchFamily="18" charset="0"/>
                <a:cs typeface="Times New Roman" panose="02020603050405020304" pitchFamily="18" charset="0"/>
              </a:rPr>
              <a:t> </a:t>
            </a:r>
            <a:r>
              <a:rPr kumimoji="1" lang="en-CA" altLang="ja-JP" sz="2800" dirty="0" err="1">
                <a:latin typeface="Times New Roman" panose="02020603050405020304" pitchFamily="18" charset="0"/>
                <a:cs typeface="Times New Roman" panose="02020603050405020304" pitchFamily="18" charset="0"/>
              </a:rPr>
              <a:t>điểm</a:t>
            </a:r>
            <a:r>
              <a:rPr kumimoji="1" lang="en-CA" altLang="ja-JP" sz="2800" dirty="0">
                <a:latin typeface="Times New Roman" panose="02020603050405020304" pitchFamily="18" charset="0"/>
                <a:cs typeface="Times New Roman" panose="02020603050405020304" pitchFamily="18" charset="0"/>
              </a:rPr>
              <a:t> </a:t>
            </a:r>
            <a:r>
              <a:rPr kumimoji="1" lang="en-CA" altLang="ja-JP" sz="2800" dirty="0" err="1">
                <a:latin typeface="Times New Roman" panose="02020603050405020304" pitchFamily="18" charset="0"/>
                <a:cs typeface="Times New Roman" panose="02020603050405020304" pitchFamily="18" charset="0"/>
              </a:rPr>
              <a:t>t</a:t>
            </a:r>
            <a:r>
              <a:rPr lang="en-CA" altLang="ja-JP" sz="2800" dirty="0" err="1">
                <a:latin typeface="Times New Roman" panose="02020603050405020304" pitchFamily="18" charset="0"/>
                <a:cs typeface="Times New Roman" panose="02020603050405020304" pitchFamily="18" charset="0"/>
              </a:rPr>
              <a:t>ụ</a:t>
            </a:r>
            <a:r>
              <a:rPr lang="en-CA" altLang="ja-JP" sz="2800" dirty="0">
                <a:latin typeface="Times New Roman" panose="02020603050405020304" pitchFamily="18" charset="0"/>
                <a:cs typeface="Times New Roman" panose="02020603050405020304" pitchFamily="18" charset="0"/>
              </a:rPr>
              <a:t> </a:t>
            </a:r>
            <a:r>
              <a:rPr kumimoji="1" lang="en-CA" altLang="ja-JP" sz="2800" dirty="0" err="1">
                <a:latin typeface="Times New Roman" panose="02020603050405020304" pitchFamily="18" charset="0"/>
                <a:cs typeface="Times New Roman" panose="02020603050405020304" pitchFamily="18" charset="0"/>
              </a:rPr>
              <a:t>họp</a:t>
            </a:r>
            <a:r>
              <a:rPr kumimoji="1" lang="en-CA" altLang="ja-JP" sz="2800" dirty="0">
                <a:latin typeface="Times New Roman" panose="02020603050405020304" pitchFamily="18" charset="0"/>
                <a:cs typeface="Times New Roman" panose="02020603050405020304" pitchFamily="18" charset="0"/>
              </a:rPr>
              <a:t>” </a:t>
            </a:r>
            <a:r>
              <a:rPr lang="en-CA" altLang="ja-JP" sz="2800" dirty="0">
                <a:latin typeface="Times New Roman" panose="02020603050405020304" pitchFamily="18" charset="0"/>
                <a:cs typeface="Times New Roman" panose="02020603050405020304" pitchFamily="18" charset="0"/>
              </a:rPr>
              <a:t>do </a:t>
            </a:r>
            <a:r>
              <a:rPr lang="en-CA" altLang="ja-JP" sz="2800" dirty="0" err="1">
                <a:latin typeface="Times New Roman" panose="02020603050405020304" pitchFamily="18" charset="0"/>
                <a:cs typeface="Times New Roman" panose="02020603050405020304" pitchFamily="18" charset="0"/>
              </a:rPr>
              <a:t>Trung</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tâm</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hỗ</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trợ</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chăm</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sóc</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dài</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hạn</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toàn</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diện</a:t>
            </a:r>
            <a:r>
              <a:rPr lang="en-CA" altLang="ja-JP" sz="2800" dirty="0">
                <a:latin typeface="Times New Roman" panose="02020603050405020304" pitchFamily="18" charset="0"/>
                <a:cs typeface="Times New Roman" panose="02020603050405020304" pitchFamily="18" charset="0"/>
              </a:rPr>
              <a:t> ở </a:t>
            </a:r>
            <a:r>
              <a:rPr lang="en-CA" altLang="ja-JP" sz="2800" dirty="0" err="1">
                <a:latin typeface="Times New Roman" panose="02020603050405020304" pitchFamily="18" charset="0"/>
                <a:cs typeface="Times New Roman" panose="02020603050405020304" pitchFamily="18" charset="0"/>
              </a:rPr>
              <a:t>địa</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phương</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bố</a:t>
            </a:r>
            <a:r>
              <a:rPr lang="en-CA" altLang="ja-JP" sz="2800" dirty="0">
                <a:latin typeface="Times New Roman" panose="02020603050405020304" pitchFamily="18" charset="0"/>
                <a:cs typeface="Times New Roman" panose="02020603050405020304" pitchFamily="18" charset="0"/>
              </a:rPr>
              <a:t> </a:t>
            </a:r>
            <a:r>
              <a:rPr lang="en-CA" altLang="ja-JP" sz="2800" dirty="0" err="1">
                <a:latin typeface="Times New Roman" panose="02020603050405020304" pitchFamily="18" charset="0"/>
                <a:cs typeface="Times New Roman" panose="02020603050405020304" pitchFamily="18" charset="0"/>
              </a:rPr>
              <a:t>trí</a:t>
            </a:r>
            <a:r>
              <a:rPr lang="en-CA" altLang="ja-JP" sz="2800" dirty="0">
                <a:latin typeface="Times New Roman" panose="02020603050405020304" pitchFamily="18" charset="0"/>
                <a:cs typeface="Times New Roman" panose="02020603050405020304" pitchFamily="18" charset="0"/>
              </a:rPr>
              <a:t> </a:t>
            </a:r>
            <a:endParaRPr kumimoji="1" lang="en-US" altLang="ja-JP" sz="28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sp>
        <p:nvSpPr>
          <p:cNvPr id="37" name="source_title">
            <a:extLst>
              <a:ext uri="{FF2B5EF4-FFF2-40B4-BE49-F238E27FC236}">
                <a16:creationId xmlns:a16="http://schemas.microsoft.com/office/drawing/2014/main" id="{7B99DF01-F861-43F8-94F9-1EFA05132DD8}"/>
              </a:ext>
            </a:extLst>
          </p:cNvPr>
          <p:cNvSpPr txBox="1">
            <a:spLocks noChangeArrowheads="1"/>
          </p:cNvSpPr>
          <p:nvPr/>
        </p:nvSpPr>
        <p:spPr bwMode="gray">
          <a:xfrm>
            <a:off x="1154414" y="6918418"/>
            <a:ext cx="109000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defTabSz="914400"/>
            <a:r>
              <a:rPr lang="en-US" altLang="ja-JP" sz="800">
                <a:solidFill>
                  <a:srgbClr val="000000"/>
                </a:solidFill>
                <a:latin typeface="Meiryo UI" panose="020B0604030504040204" pitchFamily="50" charset="-128"/>
                <a:ea typeface="Meiryo UI" panose="020B0604030504040204" pitchFamily="50" charset="-128"/>
              </a:rPr>
              <a:t>Source: Ministry of Health, </a:t>
            </a:r>
            <a:r>
              <a:rPr lang="en-US" altLang="ja-JP" sz="800" err="1">
                <a:solidFill>
                  <a:srgbClr val="000000"/>
                </a:solidFill>
                <a:latin typeface="Meiryo UI" panose="020B0604030504040204" pitchFamily="50" charset="-128"/>
                <a:ea typeface="Meiryo UI" panose="020B0604030504040204" pitchFamily="50" charset="-128"/>
              </a:rPr>
              <a:t>Labour</a:t>
            </a:r>
            <a:r>
              <a:rPr lang="en-US" altLang="ja-JP" sz="800">
                <a:solidFill>
                  <a:srgbClr val="000000"/>
                </a:solidFill>
                <a:latin typeface="Meiryo UI" panose="020B0604030504040204" pitchFamily="50" charset="-128"/>
                <a:ea typeface="Meiryo UI" panose="020B0604030504040204" pitchFamily="50" charset="-128"/>
              </a:rPr>
              <a:t> and Welfare, https://www.mhlw.go.jp/topics/kaigo/yobou/dl/torikumi_09.pdf, viewed February 17</a:t>
            </a:r>
            <a:r>
              <a:rPr lang="en-US" altLang="ja-JP" sz="800" baseline="30000">
                <a:solidFill>
                  <a:srgbClr val="000000"/>
                </a:solidFill>
                <a:latin typeface="Meiryo UI" panose="020B0604030504040204" pitchFamily="50" charset="-128"/>
                <a:ea typeface="Meiryo UI" panose="020B0604030504040204" pitchFamily="50" charset="-128"/>
              </a:rPr>
              <a:t>th</a:t>
            </a:r>
            <a:r>
              <a:rPr lang="en-US" altLang="ja-JP" sz="800">
                <a:solidFill>
                  <a:srgbClr val="000000"/>
                </a:solidFill>
                <a:latin typeface="Meiryo UI" panose="020B0604030504040204" pitchFamily="50" charset="-128"/>
                <a:ea typeface="Meiryo UI" panose="020B0604030504040204" pitchFamily="50" charset="-128"/>
              </a:rPr>
              <a:t>, 2021(last accessed on November 6th, 2021)</a:t>
            </a:r>
          </a:p>
          <a:p>
            <a:pPr defTabSz="914400"/>
            <a:endParaRPr lang="ja-JP" altLang="en-US" sz="800">
              <a:solidFill>
                <a:srgbClr val="000000"/>
              </a:solidFill>
              <a:latin typeface="Meiryo UI" panose="020B0604030504040204" pitchFamily="50" charset="-128"/>
              <a:ea typeface="Meiryo UI" panose="020B0604030504040204" pitchFamily="50" charset="-128"/>
            </a:endParaRPr>
          </a:p>
        </p:txBody>
      </p:sp>
      <p:pic>
        <p:nvPicPr>
          <p:cNvPr id="41" name="図 40">
            <a:extLst>
              <a:ext uri="{FF2B5EF4-FFF2-40B4-BE49-F238E27FC236}">
                <a16:creationId xmlns:a16="http://schemas.microsoft.com/office/drawing/2014/main" id="{3B6BCE64-2854-47C0-BD78-35DE4A6DD0E8}"/>
              </a:ext>
            </a:extLst>
          </p:cNvPr>
          <p:cNvPicPr>
            <a:picLocks noChangeAspect="1"/>
          </p:cNvPicPr>
          <p:nvPr/>
        </p:nvPicPr>
        <p:blipFill>
          <a:blip r:embed="rId3"/>
          <a:stretch>
            <a:fillRect/>
          </a:stretch>
        </p:blipFill>
        <p:spPr>
          <a:xfrm>
            <a:off x="3898231" y="2228408"/>
            <a:ext cx="5931049" cy="4436966"/>
          </a:xfrm>
          <a:prstGeom prst="rect">
            <a:avLst/>
          </a:prstGeom>
        </p:spPr>
      </p:pic>
    </p:spTree>
    <p:extLst>
      <p:ext uri="{BB962C8B-B14F-4D97-AF65-F5344CB8AC3E}">
        <p14:creationId xmlns:p14="http://schemas.microsoft.com/office/powerpoint/2010/main" val="33842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01BCC7F6-AE35-4E45-AB76-04591D982B9A}"/>
              </a:ext>
            </a:extLst>
          </p:cNvPr>
          <p:cNvSpPr>
            <a:spLocks noGrp="1"/>
          </p:cNvSpPr>
          <p:nvPr>
            <p:ph type="body" sz="quarter" idx="17"/>
          </p:nvPr>
        </p:nvSpPr>
        <p:spPr>
          <a:xfrm>
            <a:off x="791794" y="2160000"/>
            <a:ext cx="11880206" cy="2166747"/>
          </a:xfrm>
        </p:spPr>
        <p:txBody>
          <a:bodyPr/>
          <a:lstStyle/>
          <a:p>
            <a:pPr lvl="0">
              <a:spcAft>
                <a:spcPts val="1200"/>
              </a:spcAft>
            </a:pPr>
            <a:r>
              <a:rPr lang="en-US" altLang="ja-JP" sz="2800" u="none" spc="100" baseline="0" dirty="0" err="1">
                <a:latin typeface="Times New Roman" panose="02020603050405020304" pitchFamily="18" charset="0"/>
                <a:cs typeface="Times New Roman" panose="02020603050405020304" pitchFamily="18" charset="0"/>
              </a:rPr>
              <a:t>Giới</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thiệu</a:t>
            </a:r>
            <a:r>
              <a:rPr lang="ja-JP" altLang="en-US" sz="2800" u="none" spc="100" baseline="0" dirty="0">
                <a:latin typeface="Times New Roman" panose="02020603050405020304" pitchFamily="18" charset="0"/>
                <a:cs typeface="Times New Roman" panose="02020603050405020304" pitchFamily="18" charset="0"/>
              </a:rPr>
              <a:t>　</a:t>
            </a:r>
            <a:r>
              <a:rPr lang="ja-JP" altLang="en-US" sz="2800" spc="100" dirty="0">
                <a:latin typeface="Times New Roman" panose="02020603050405020304" pitchFamily="18" charset="0"/>
                <a:cs typeface="Times New Roman" panose="02020603050405020304" pitchFamily="18" charset="0"/>
              </a:rPr>
              <a:t>	</a:t>
            </a:r>
            <a:r>
              <a:rPr lang="en-US" altLang="ja-JP" sz="2800" u="none" spc="100" baseline="0" dirty="0">
                <a:latin typeface="Times New Roman" panose="02020603050405020304" pitchFamily="18" charset="0"/>
                <a:cs typeface="Times New Roman" panose="02020603050405020304" pitchFamily="18" charset="0"/>
              </a:rPr>
              <a:t>2</a:t>
            </a:r>
          </a:p>
          <a:p>
            <a:pPr lvl="0">
              <a:spcAft>
                <a:spcPts val="1200"/>
              </a:spcAft>
            </a:pPr>
            <a:r>
              <a:rPr lang="en-CA" altLang="ja-JP" sz="2800" u="none" spc="100" baseline="0" dirty="0" err="1">
                <a:latin typeface="Times New Roman" panose="02020603050405020304" pitchFamily="18" charset="0"/>
                <a:cs typeface="Times New Roman" panose="02020603050405020304" pitchFamily="18" charset="0"/>
              </a:rPr>
              <a:t>Tầm</a:t>
            </a:r>
            <a:r>
              <a:rPr lang="en-CA" altLang="ja-JP" sz="2800" u="none" spc="100" baseline="0" dirty="0">
                <a:latin typeface="Times New Roman" panose="02020603050405020304" pitchFamily="18" charset="0"/>
                <a:cs typeface="Times New Roman" panose="02020603050405020304" pitchFamily="18" charset="0"/>
              </a:rPr>
              <a:t> </a:t>
            </a:r>
            <a:r>
              <a:rPr lang="en-CA" altLang="ja-JP" sz="2800" u="none" spc="100" baseline="0" dirty="0" err="1">
                <a:latin typeface="Times New Roman" panose="02020603050405020304" pitchFamily="18" charset="0"/>
                <a:cs typeface="Times New Roman" panose="02020603050405020304" pitchFamily="18" charset="0"/>
              </a:rPr>
              <a:t>quan</a:t>
            </a:r>
            <a:r>
              <a:rPr lang="en-CA" altLang="ja-JP" sz="2800" u="none" spc="100" baseline="0" dirty="0">
                <a:latin typeface="Times New Roman" panose="02020603050405020304" pitchFamily="18" charset="0"/>
                <a:cs typeface="Times New Roman" panose="02020603050405020304" pitchFamily="18" charset="0"/>
              </a:rPr>
              <a:t> </a:t>
            </a:r>
            <a:r>
              <a:rPr lang="en-CA" altLang="ja-JP" sz="2800" u="none" spc="100" baseline="0" dirty="0" err="1">
                <a:latin typeface="Times New Roman" panose="02020603050405020304" pitchFamily="18" charset="0"/>
                <a:cs typeface="Times New Roman" panose="02020603050405020304" pitchFamily="18" charset="0"/>
              </a:rPr>
              <a:t>trọng</a:t>
            </a:r>
            <a:r>
              <a:rPr lang="en-CA" altLang="ja-JP" sz="2800" u="none" spc="100" baseline="0" dirty="0">
                <a:latin typeface="Times New Roman" panose="02020603050405020304" pitchFamily="18" charset="0"/>
                <a:cs typeface="Times New Roman" panose="02020603050405020304" pitchFamily="18" charset="0"/>
              </a:rPr>
              <a:t> </a:t>
            </a:r>
            <a:r>
              <a:rPr lang="en-CA" altLang="ja-JP" sz="2800" u="none" spc="100" baseline="0" dirty="0" err="1">
                <a:latin typeface="Times New Roman" panose="02020603050405020304" pitchFamily="18" charset="0"/>
                <a:cs typeface="Times New Roman" panose="02020603050405020304" pitchFamily="18" charset="0"/>
              </a:rPr>
              <a:t>của</a:t>
            </a:r>
            <a:r>
              <a:rPr lang="en-CA" altLang="ja-JP" sz="2800" u="none" spc="100" baseline="0" dirty="0">
                <a:latin typeface="Times New Roman" panose="02020603050405020304" pitchFamily="18" charset="0"/>
                <a:cs typeface="Times New Roman" panose="02020603050405020304" pitchFamily="18" charset="0"/>
              </a:rPr>
              <a:t> CCSPC</a:t>
            </a:r>
            <a:r>
              <a:rPr lang="ja-JP" altLang="en-US" sz="2800" u="none" spc="100" baseline="0" dirty="0">
                <a:latin typeface="Times New Roman" panose="02020603050405020304" pitchFamily="18" charset="0"/>
                <a:cs typeface="Times New Roman" panose="02020603050405020304" pitchFamily="18" charset="0"/>
              </a:rPr>
              <a:t>　</a:t>
            </a:r>
            <a:r>
              <a:rPr lang="ja-JP" altLang="en-US" sz="2800" spc="100" dirty="0">
                <a:latin typeface="Times New Roman" panose="02020603050405020304" pitchFamily="18" charset="0"/>
                <a:cs typeface="Times New Roman" panose="02020603050405020304" pitchFamily="18" charset="0"/>
              </a:rPr>
              <a:t>	</a:t>
            </a:r>
            <a:r>
              <a:rPr lang="en-US" altLang="ja-JP" sz="2800" u="none" spc="100" baseline="0" dirty="0">
                <a:latin typeface="Times New Roman" panose="02020603050405020304" pitchFamily="18" charset="0"/>
                <a:cs typeface="Times New Roman" panose="02020603050405020304" pitchFamily="18" charset="0"/>
              </a:rPr>
              <a:t>10</a:t>
            </a:r>
          </a:p>
          <a:p>
            <a:pPr lvl="0">
              <a:spcAft>
                <a:spcPts val="1200"/>
              </a:spcAft>
            </a:pPr>
            <a:r>
              <a:rPr lang="en-US" altLang="ja-JP" sz="2800" u="none" spc="100" baseline="0" dirty="0" err="1">
                <a:latin typeface="Times New Roman" panose="02020603050405020304" pitchFamily="18" charset="0"/>
                <a:cs typeface="Times New Roman" panose="02020603050405020304" pitchFamily="18" charset="0"/>
              </a:rPr>
              <a:t>Bài</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học</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từ</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Nhật</a:t>
            </a:r>
            <a:r>
              <a:rPr lang="en-US" altLang="ja-JP" sz="2800" u="none" spc="100" baseline="0" dirty="0">
                <a:latin typeface="Times New Roman" panose="02020603050405020304" pitchFamily="18" charset="0"/>
                <a:cs typeface="Times New Roman" panose="02020603050405020304" pitchFamily="18" charset="0"/>
              </a:rPr>
              <a:t> </a:t>
            </a:r>
            <a:r>
              <a:rPr lang="en-US" altLang="ja-JP" sz="2800" u="none" spc="100" baseline="0" dirty="0" err="1">
                <a:latin typeface="Times New Roman" panose="02020603050405020304" pitchFamily="18" charset="0"/>
                <a:cs typeface="Times New Roman" panose="02020603050405020304" pitchFamily="18" charset="0"/>
              </a:rPr>
              <a:t>Bản</a:t>
            </a:r>
            <a:r>
              <a:rPr lang="ja-JP" altLang="en-US" sz="2800" u="none" spc="100" baseline="0" dirty="0">
                <a:latin typeface="Times New Roman" panose="02020603050405020304" pitchFamily="18" charset="0"/>
                <a:cs typeface="Times New Roman" panose="02020603050405020304" pitchFamily="18" charset="0"/>
              </a:rPr>
              <a:t>　</a:t>
            </a:r>
            <a:r>
              <a:rPr lang="ja-JP" altLang="en-US" sz="2800" spc="100" dirty="0">
                <a:latin typeface="Times New Roman" panose="02020603050405020304" pitchFamily="18" charset="0"/>
                <a:cs typeface="Times New Roman" panose="02020603050405020304" pitchFamily="18" charset="0"/>
              </a:rPr>
              <a:t>	</a:t>
            </a:r>
            <a:r>
              <a:rPr lang="en-US" altLang="ja-JP" sz="2800" u="none" spc="100" baseline="0" dirty="0">
                <a:latin typeface="Times New Roman" panose="02020603050405020304" pitchFamily="18" charset="0"/>
                <a:cs typeface="Times New Roman" panose="02020603050405020304" pitchFamily="18" charset="0"/>
              </a:rPr>
              <a:t>20</a:t>
            </a:r>
          </a:p>
        </p:txBody>
      </p:sp>
      <p:sp>
        <p:nvSpPr>
          <p:cNvPr id="6" name="タイトル 5">
            <a:extLst>
              <a:ext uri="{FF2B5EF4-FFF2-40B4-BE49-F238E27FC236}">
                <a16:creationId xmlns:a16="http://schemas.microsoft.com/office/drawing/2014/main" id="{C3910CD9-B2DB-4786-AD6C-42943F1C060C}"/>
              </a:ext>
            </a:extLst>
          </p:cNvPr>
          <p:cNvSpPr>
            <a:spLocks noGrp="1"/>
          </p:cNvSpPr>
          <p:nvPr>
            <p:ph type="title"/>
          </p:nvPr>
        </p:nvSpPr>
        <p:spPr/>
        <p:txBody>
          <a:bodyPr/>
          <a:lstStyle/>
          <a:p>
            <a:r>
              <a:rPr lang="en-US" altLang="ja-JP" dirty="0" err="1">
                <a:latin typeface="Times New Roman" panose="02020603050405020304" pitchFamily="18" charset="0"/>
                <a:cs typeface="Times New Roman" panose="02020603050405020304" pitchFamily="18" charset="0"/>
              </a:rPr>
              <a:t>Nội</a:t>
            </a:r>
            <a:r>
              <a:rPr lang="en-US" altLang="ja-JP" dirty="0">
                <a:latin typeface="Times New Roman" panose="02020603050405020304" pitchFamily="18" charset="0"/>
                <a:cs typeface="Times New Roman" panose="02020603050405020304" pitchFamily="18" charset="0"/>
              </a:rPr>
              <a:t> dung</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3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108580"/>
            <a:ext cx="11880000" cy="502445"/>
          </a:xfrm>
        </p:spPr>
        <p:txBody>
          <a:bodyPr anchor="ctr" anchorCtr="0"/>
          <a:lstStyle/>
          <a:p>
            <a:r>
              <a:rPr kumimoji="1" lang="en-US" altLang="ja-JP" sz="3200" dirty="0" err="1">
                <a:latin typeface="Times New Roman" panose="02020603050405020304" pitchFamily="18" charset="0"/>
                <a:cs typeface="Times New Roman" panose="02020603050405020304" pitchFamily="18" charset="0"/>
              </a:rPr>
              <a:t>Lộ</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trình</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xây</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dựng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Hệ</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thống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Tích</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hợp</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tại</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Cộng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đồng</a:t>
            </a:r>
            <a:r>
              <a:rPr kumimoji="1" lang="en-US" altLang="ja-JP" sz="3200" dirty="0">
                <a:latin typeface="Times New Roman" panose="02020603050405020304" pitchFamily="18" charset="0"/>
                <a:cs typeface="Times New Roman" panose="02020603050405020304" pitchFamily="18" charset="0"/>
              </a:rPr>
              <a:t> </a:t>
            </a: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nchor="ctr" anchorCtr="0"/>
          <a:lstStyle/>
          <a:p>
            <a:r>
              <a:rPr kumimoji="1" lang="en-CA" altLang="ja-JP" dirty="0" err="1">
                <a:latin typeface="Times New Roman" panose="02020603050405020304" pitchFamily="18" charset="0"/>
                <a:cs typeface="Times New Roman" panose="02020603050405020304" pitchFamily="18" charset="0"/>
              </a:rPr>
              <a:t>Vì</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sao</a:t>
            </a:r>
            <a:r>
              <a:rPr kumimoji="1" lang="en-CA" altLang="ja-JP" dirty="0">
                <a:latin typeface="Times New Roman" panose="02020603050405020304" pitchFamily="18" charset="0"/>
                <a:cs typeface="Times New Roman" panose="02020603050405020304" pitchFamily="18" charset="0"/>
              </a:rPr>
              <a:t> CCSPC </a:t>
            </a:r>
            <a:r>
              <a:rPr kumimoji="1" lang="en-CA" altLang="ja-JP" dirty="0" err="1">
                <a:latin typeface="Times New Roman" panose="02020603050405020304" pitchFamily="18" charset="0"/>
                <a:cs typeface="Times New Roman" panose="02020603050405020304" pitchFamily="18" charset="0"/>
              </a:rPr>
              <a:t>quan</a:t>
            </a:r>
            <a:r>
              <a:rPr kumimoji="1" lang="en-CA" altLang="ja-JP" dirty="0">
                <a:latin typeface="Times New Roman" panose="02020603050405020304" pitchFamily="18" charset="0"/>
                <a:cs typeface="Times New Roman" panose="02020603050405020304" pitchFamily="18" charset="0"/>
              </a:rPr>
              <a:t> </a:t>
            </a:r>
            <a:r>
              <a:rPr kumimoji="1" lang="en-CA" altLang="ja-JP" dirty="0" err="1">
                <a:latin typeface="Times New Roman" panose="02020603050405020304" pitchFamily="18" charset="0"/>
                <a:cs typeface="Times New Roman" panose="02020603050405020304" pitchFamily="18" charset="0"/>
              </a:rPr>
              <a:t>trọng</a:t>
            </a:r>
            <a:r>
              <a:rPr kumimoji="1" lang="en-CA"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14" name="グループ化 13">
            <a:extLst>
              <a:ext uri="{FF2B5EF4-FFF2-40B4-BE49-F238E27FC236}">
                <a16:creationId xmlns:a16="http://schemas.microsoft.com/office/drawing/2014/main" id="{21391B77-74C2-46E0-A390-A2C17E88657F}"/>
              </a:ext>
            </a:extLst>
          </p:cNvPr>
          <p:cNvGrpSpPr/>
          <p:nvPr/>
        </p:nvGrpSpPr>
        <p:grpSpPr>
          <a:xfrm>
            <a:off x="2475012" y="2351693"/>
            <a:ext cx="8116273" cy="3454214"/>
            <a:chOff x="1424603" y="2076397"/>
            <a:chExt cx="7563028" cy="3675930"/>
          </a:xfrm>
        </p:grpSpPr>
        <p:sp>
          <p:nvSpPr>
            <p:cNvPr id="15" name="正方形/長方形 14">
              <a:extLst>
                <a:ext uri="{FF2B5EF4-FFF2-40B4-BE49-F238E27FC236}">
                  <a16:creationId xmlns:a16="http://schemas.microsoft.com/office/drawing/2014/main" id="{E0CB987C-1385-4782-AC38-D7D8A3A12CF9}"/>
                </a:ext>
              </a:extLst>
            </p:cNvPr>
            <p:cNvSpPr/>
            <p:nvPr/>
          </p:nvSpPr>
          <p:spPr>
            <a:xfrm>
              <a:off x="1424608" y="4555327"/>
              <a:ext cx="7563023" cy="1197000"/>
            </a:xfrm>
            <a:prstGeom prst="rect">
              <a:avLst/>
            </a:prstGeom>
            <a:solidFill>
              <a:srgbClr val="E2ECF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511">
                <a:solidFill>
                  <a:schemeClr val="tx1"/>
                </a:solidFill>
                <a:latin typeface="Times New Roman" panose="02020603050405020304" pitchFamily="18" charset="0"/>
                <a:cs typeface="Times New Roman" panose="02020603050405020304" pitchFamily="18" charset="0"/>
              </a:endParaRPr>
            </a:p>
          </p:txBody>
        </p:sp>
        <p:sp>
          <p:nvSpPr>
            <p:cNvPr id="16" name="直角三角形 15">
              <a:extLst>
                <a:ext uri="{FF2B5EF4-FFF2-40B4-BE49-F238E27FC236}">
                  <a16:creationId xmlns:a16="http://schemas.microsoft.com/office/drawing/2014/main" id="{3DCF2FD4-9112-4365-A54D-6081AAC524C1}"/>
                </a:ext>
              </a:extLst>
            </p:cNvPr>
            <p:cNvSpPr/>
            <p:nvPr/>
          </p:nvSpPr>
          <p:spPr>
            <a:xfrm flipH="1">
              <a:off x="1424603" y="2076397"/>
              <a:ext cx="7563028" cy="2492964"/>
            </a:xfrm>
            <a:prstGeom prst="rtTriangle">
              <a:avLst/>
            </a:prstGeom>
            <a:solidFill>
              <a:srgbClr val="E2ECF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511">
                <a:solidFill>
                  <a:schemeClr val="tx1"/>
                </a:solidFill>
                <a:latin typeface="Times New Roman" panose="02020603050405020304" pitchFamily="18" charset="0"/>
                <a:cs typeface="Times New Roman" panose="02020603050405020304" pitchFamily="18" charset="0"/>
              </a:endParaRPr>
            </a:p>
          </p:txBody>
        </p:sp>
      </p:grpSp>
      <p:grpSp>
        <p:nvGrpSpPr>
          <p:cNvPr id="17" name="グループ化 16">
            <a:extLst>
              <a:ext uri="{FF2B5EF4-FFF2-40B4-BE49-F238E27FC236}">
                <a16:creationId xmlns:a16="http://schemas.microsoft.com/office/drawing/2014/main" id="{B88E5C02-0686-4113-A5FC-9AB7E5947635}"/>
              </a:ext>
            </a:extLst>
          </p:cNvPr>
          <p:cNvGrpSpPr/>
          <p:nvPr/>
        </p:nvGrpSpPr>
        <p:grpSpPr>
          <a:xfrm>
            <a:off x="3140046" y="3752416"/>
            <a:ext cx="2096831" cy="2424614"/>
            <a:chOff x="1788435" y="4541434"/>
            <a:chExt cx="1942721" cy="2246413"/>
          </a:xfrm>
        </p:grpSpPr>
        <p:sp>
          <p:nvSpPr>
            <p:cNvPr id="20" name="Oval 29">
              <a:extLst>
                <a:ext uri="{FF2B5EF4-FFF2-40B4-BE49-F238E27FC236}">
                  <a16:creationId xmlns:a16="http://schemas.microsoft.com/office/drawing/2014/main" id="{2114E4B7-1551-4D3C-A96D-A326BE037D96}"/>
                </a:ext>
              </a:extLst>
            </p:cNvPr>
            <p:cNvSpPr>
              <a:spLocks noChangeAspect="1" noChangeArrowheads="1"/>
            </p:cNvSpPr>
            <p:nvPr/>
          </p:nvSpPr>
          <p:spPr bwMode="gray">
            <a:xfrm>
              <a:off x="1788435" y="4541434"/>
              <a:ext cx="1942721" cy="1943446"/>
            </a:xfrm>
            <a:prstGeom prst="ellipse">
              <a:avLst/>
            </a:prstGeom>
            <a:solidFill>
              <a:srgbClr val="FFFFFF"/>
            </a:solidFill>
            <a:ln w="31750" cap="flat" cmpd="sng" algn="ctr">
              <a:solidFill>
                <a:srgbClr val="80AEF8"/>
              </a:solidFill>
              <a:prstDash val="solid"/>
              <a:round/>
              <a:headEnd type="none" w="med" len="sm"/>
              <a:tailEnd type="non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748510" anchor="ctr" anchorCtr="0"/>
            <a:lstStyle/>
            <a:p>
              <a:pPr algn="ctr" fontAlgn="base">
                <a:lnSpc>
                  <a:spcPct val="110000"/>
                </a:lnSpc>
                <a:buFontTx/>
                <a:buNone/>
              </a:pPr>
              <a:endParaRPr lang="en-US" altLang="ja-JP" sz="2400" b="1" dirty="0">
                <a:solidFill>
                  <a:srgbClr val="80AEF8"/>
                </a:solidFill>
                <a:latin typeface="Times New Roman" panose="02020603050405020304" pitchFamily="18" charset="0"/>
                <a:cs typeface="Times New Roman" panose="02020603050405020304" pitchFamily="18" charset="0"/>
              </a:endParaRPr>
            </a:p>
            <a:p>
              <a:pPr algn="ctr" fontAlgn="base">
                <a:lnSpc>
                  <a:spcPct val="110000"/>
                </a:lnSpc>
                <a:buFontTx/>
                <a:buNone/>
              </a:pPr>
              <a:endParaRPr lang="en-US" altLang="ja-JP" sz="2400" b="1" dirty="0">
                <a:solidFill>
                  <a:srgbClr val="80AEF8"/>
                </a:solidFill>
                <a:latin typeface="Times New Roman" panose="02020603050405020304" pitchFamily="18" charset="0"/>
                <a:cs typeface="Times New Roman" panose="02020603050405020304" pitchFamily="18" charset="0"/>
              </a:endParaRPr>
            </a:p>
            <a:p>
              <a:pPr algn="ctr" fontAlgn="base">
                <a:lnSpc>
                  <a:spcPct val="110000"/>
                </a:lnSpc>
                <a:buFontTx/>
                <a:buNone/>
              </a:pPr>
              <a:endParaRPr lang="en-US" altLang="ja-JP" sz="2400" b="1" dirty="0">
                <a:solidFill>
                  <a:srgbClr val="80AEF8"/>
                </a:solidFill>
                <a:latin typeface="Times New Roman" panose="02020603050405020304" pitchFamily="18" charset="0"/>
                <a:cs typeface="Times New Roman" panose="02020603050405020304" pitchFamily="18" charset="0"/>
              </a:endParaRPr>
            </a:p>
            <a:p>
              <a:pPr algn="ctr" fontAlgn="base">
                <a:lnSpc>
                  <a:spcPct val="110000"/>
                </a:lnSpc>
                <a:buFontTx/>
                <a:buNone/>
              </a:pPr>
              <a:endParaRPr lang="en-US" altLang="ja-JP" sz="2400" b="1" dirty="0">
                <a:solidFill>
                  <a:srgbClr val="80AEF8"/>
                </a:solidFill>
                <a:latin typeface="Times New Roman" panose="02020603050405020304" pitchFamily="18" charset="0"/>
                <a:cs typeface="Times New Roman" panose="02020603050405020304" pitchFamily="18" charset="0"/>
              </a:endParaRPr>
            </a:p>
            <a:p>
              <a:pPr algn="ctr" fontAlgn="base">
                <a:lnSpc>
                  <a:spcPct val="110000"/>
                </a:lnSpc>
                <a:buFontTx/>
                <a:buNone/>
              </a:pPr>
              <a:endParaRPr lang="en-US" altLang="ja-JP" sz="2400" b="1" dirty="0">
                <a:solidFill>
                  <a:srgbClr val="80AEF8"/>
                </a:solidFill>
                <a:latin typeface="Times New Roman" panose="02020603050405020304" pitchFamily="18" charset="0"/>
                <a:cs typeface="Times New Roman" panose="02020603050405020304" pitchFamily="18" charset="0"/>
              </a:endParaRPr>
            </a:p>
            <a:p>
              <a:pPr algn="ctr" fontAlgn="base">
                <a:lnSpc>
                  <a:spcPct val="110000"/>
                </a:lnSpc>
                <a:buFontTx/>
                <a:buNone/>
              </a:pPr>
              <a:r>
                <a:rPr lang="en-US" altLang="ja-JP" sz="2400" b="1" dirty="0" err="1">
                  <a:solidFill>
                    <a:srgbClr val="80AEF8"/>
                  </a:solidFill>
                  <a:latin typeface="Times New Roman" panose="02020603050405020304" pitchFamily="18" charset="0"/>
                  <a:cs typeface="Times New Roman" panose="02020603050405020304" pitchFamily="18" charset="0"/>
                </a:rPr>
                <a:t>Nghiên</a:t>
              </a:r>
              <a:r>
                <a:rPr lang="en-US" altLang="ja-JP" sz="2400" b="1" dirty="0">
                  <a:solidFill>
                    <a:srgbClr val="80AEF8"/>
                  </a:solidFill>
                  <a:latin typeface="Times New Roman" panose="02020603050405020304" pitchFamily="18" charset="0"/>
                  <a:cs typeface="Times New Roman" panose="02020603050405020304" pitchFamily="18" charset="0"/>
                </a:rPr>
                <a:t> </a:t>
              </a:r>
              <a:r>
                <a:rPr lang="en-US" altLang="ja-JP" sz="2400" b="1" dirty="0" err="1">
                  <a:solidFill>
                    <a:srgbClr val="80AEF8"/>
                  </a:solidFill>
                  <a:latin typeface="Times New Roman" panose="02020603050405020304" pitchFamily="18" charset="0"/>
                  <a:cs typeface="Times New Roman" panose="02020603050405020304" pitchFamily="18" charset="0"/>
                </a:rPr>
                <a:t>cứu</a:t>
              </a:r>
              <a:r>
                <a:rPr lang="en-US" altLang="ja-JP" sz="2400" b="1" dirty="0">
                  <a:solidFill>
                    <a:srgbClr val="80AEF8"/>
                  </a:solidFill>
                  <a:latin typeface="Times New Roman" panose="02020603050405020304" pitchFamily="18" charset="0"/>
                  <a:cs typeface="Times New Roman" panose="02020603050405020304" pitchFamily="18" charset="0"/>
                </a:rPr>
                <a:t> </a:t>
              </a:r>
            </a:p>
            <a:p>
              <a:pPr algn="ctr" fontAlgn="base">
                <a:lnSpc>
                  <a:spcPct val="110000"/>
                </a:lnSpc>
                <a:buFontTx/>
                <a:buNone/>
              </a:pPr>
              <a:r>
                <a:rPr lang="en-US" altLang="ja-JP" sz="2400" b="1" dirty="0" err="1">
                  <a:solidFill>
                    <a:srgbClr val="80AEF8"/>
                  </a:solidFill>
                  <a:latin typeface="Times New Roman" panose="02020603050405020304" pitchFamily="18" charset="0"/>
                  <a:cs typeface="Times New Roman" panose="02020603050405020304" pitchFamily="18" charset="0"/>
                </a:rPr>
                <a:t>khả</a:t>
              </a:r>
              <a:r>
                <a:rPr lang="en-US" altLang="ja-JP" sz="2400" b="1" dirty="0">
                  <a:solidFill>
                    <a:srgbClr val="80AEF8"/>
                  </a:solidFill>
                  <a:latin typeface="Times New Roman" panose="02020603050405020304" pitchFamily="18" charset="0"/>
                  <a:cs typeface="Times New Roman" panose="02020603050405020304" pitchFamily="18" charset="0"/>
                </a:rPr>
                <a:t> </a:t>
              </a:r>
              <a:r>
                <a:rPr lang="en-US" altLang="ja-JP" sz="2400" b="1" dirty="0" err="1">
                  <a:solidFill>
                    <a:srgbClr val="80AEF8"/>
                  </a:solidFill>
                  <a:latin typeface="Times New Roman" panose="02020603050405020304" pitchFamily="18" charset="0"/>
                  <a:cs typeface="Times New Roman" panose="02020603050405020304" pitchFamily="18" charset="0"/>
                </a:rPr>
                <a:t>thi</a:t>
              </a:r>
              <a:endParaRPr lang="en-US" altLang="ja-JP" sz="2400" b="1" dirty="0">
                <a:solidFill>
                  <a:srgbClr val="80AEF8"/>
                </a:solidFill>
                <a:latin typeface="Times New Roman" panose="02020603050405020304" pitchFamily="18" charset="0"/>
                <a:cs typeface="Times New Roman" panose="02020603050405020304" pitchFamily="18" charset="0"/>
              </a:endParaRPr>
            </a:p>
          </p:txBody>
        </p:sp>
        <p:sp>
          <p:nvSpPr>
            <p:cNvPr id="19" name="Text Box 31">
              <a:extLst>
                <a:ext uri="{FF2B5EF4-FFF2-40B4-BE49-F238E27FC236}">
                  <a16:creationId xmlns:a16="http://schemas.microsoft.com/office/drawing/2014/main" id="{93262489-1EE7-4B46-91A3-07E89FFBE05B}"/>
                </a:ext>
              </a:extLst>
            </p:cNvPr>
            <p:cNvSpPr txBox="1">
              <a:spLocks noChangeArrowheads="1"/>
            </p:cNvSpPr>
            <p:nvPr/>
          </p:nvSpPr>
          <p:spPr bwMode="gray">
            <a:xfrm>
              <a:off x="2545926" y="6588237"/>
              <a:ext cx="427734" cy="199610"/>
            </a:xfrm>
            <a:prstGeom prst="rect">
              <a:avLst/>
            </a:prstGeom>
            <a:noFill/>
            <a:ln>
              <a:noFill/>
            </a:ln>
            <a:effectLst/>
            <a:extLst>
              <a:ext uri="{909E8E84-426E-40DD-AFC4-6F175D3DCCD1}">
                <a14:hiddenFill xmlns:a14="http://schemas.microsoft.com/office/drawing/2010/main">
                  <a:solidFill>
                    <a:srgbClr val="BBC8D9"/>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marL="191900" indent="-191900"/>
              <a:r>
                <a:rPr lang="en-US" altLang="ja-JP" sz="1400" b="1">
                  <a:solidFill>
                    <a:srgbClr val="000000"/>
                  </a:solidFill>
                  <a:latin typeface="Times New Roman" panose="02020603050405020304" pitchFamily="18" charset="0"/>
                  <a:cs typeface="Times New Roman" panose="02020603050405020304" pitchFamily="18" charset="0"/>
                </a:rPr>
                <a:t>2022</a:t>
              </a:r>
            </a:p>
          </p:txBody>
        </p:sp>
      </p:grpSp>
      <p:grpSp>
        <p:nvGrpSpPr>
          <p:cNvPr id="22" name="グループ化 21">
            <a:extLst>
              <a:ext uri="{FF2B5EF4-FFF2-40B4-BE49-F238E27FC236}">
                <a16:creationId xmlns:a16="http://schemas.microsoft.com/office/drawing/2014/main" id="{AA816479-813A-485D-AACB-01DA18327BA9}"/>
              </a:ext>
            </a:extLst>
          </p:cNvPr>
          <p:cNvGrpSpPr/>
          <p:nvPr/>
        </p:nvGrpSpPr>
        <p:grpSpPr>
          <a:xfrm>
            <a:off x="1891907" y="4684602"/>
            <a:ext cx="1165921" cy="1544422"/>
            <a:chOff x="539750" y="5405110"/>
            <a:chExt cx="1080230" cy="1430912"/>
          </a:xfrm>
        </p:grpSpPr>
        <p:sp>
          <p:nvSpPr>
            <p:cNvPr id="23" name="Text Box 31">
              <a:extLst>
                <a:ext uri="{FF2B5EF4-FFF2-40B4-BE49-F238E27FC236}">
                  <a16:creationId xmlns:a16="http://schemas.microsoft.com/office/drawing/2014/main" id="{379837BB-D388-4B36-ACD7-7C5ABFFD6E9F}"/>
                </a:ext>
              </a:extLst>
            </p:cNvPr>
            <p:cNvSpPr txBox="1">
              <a:spLocks noChangeArrowheads="1"/>
            </p:cNvSpPr>
            <p:nvPr/>
          </p:nvSpPr>
          <p:spPr bwMode="gray">
            <a:xfrm>
              <a:off x="826221" y="6636412"/>
              <a:ext cx="793759" cy="199610"/>
            </a:xfrm>
            <a:prstGeom prst="rect">
              <a:avLst/>
            </a:prstGeom>
            <a:noFill/>
            <a:ln>
              <a:noFill/>
            </a:ln>
            <a:effectLst/>
            <a:extLst>
              <a:ext uri="{909E8E84-426E-40DD-AFC4-6F175D3DCCD1}">
                <a14:hiddenFill xmlns:a14="http://schemas.microsoft.com/office/drawing/2010/main">
                  <a:solidFill>
                    <a:srgbClr val="BBC8D9"/>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fontAlgn="base"/>
              <a:r>
                <a:rPr lang="en-US" altLang="ja-JP" sz="1400" b="1">
                  <a:solidFill>
                    <a:srgbClr val="000000"/>
                  </a:solidFill>
                  <a:latin typeface="Times New Roman" panose="02020603050405020304" pitchFamily="18" charset="0"/>
                  <a:cs typeface="Times New Roman" panose="02020603050405020304" pitchFamily="18" charset="0"/>
                </a:rPr>
                <a:t>2021</a:t>
              </a:r>
              <a:endParaRPr lang="en-US" altLang="ja-JP" sz="1400">
                <a:solidFill>
                  <a:srgbClr val="000000"/>
                </a:solidFill>
                <a:latin typeface="Times New Roman" panose="02020603050405020304" pitchFamily="18" charset="0"/>
                <a:cs typeface="Times New Roman" panose="02020603050405020304" pitchFamily="18" charset="0"/>
              </a:endParaRPr>
            </a:p>
          </p:txBody>
        </p:sp>
        <p:grpSp>
          <p:nvGrpSpPr>
            <p:cNvPr id="24" name="Group 47">
              <a:extLst>
                <a:ext uri="{FF2B5EF4-FFF2-40B4-BE49-F238E27FC236}">
                  <a16:creationId xmlns:a16="http://schemas.microsoft.com/office/drawing/2014/main" id="{63A23233-95E8-4A05-BBC0-77B2D7F4634C}"/>
                </a:ext>
              </a:extLst>
            </p:cNvPr>
            <p:cNvGrpSpPr>
              <a:grpSpLocks noChangeAspect="1"/>
            </p:cNvGrpSpPr>
            <p:nvPr/>
          </p:nvGrpSpPr>
          <p:grpSpPr bwMode="auto">
            <a:xfrm>
              <a:off x="539750" y="5405110"/>
              <a:ext cx="1080230" cy="1079770"/>
              <a:chOff x="535" y="2704"/>
              <a:chExt cx="893" cy="893"/>
            </a:xfrm>
          </p:grpSpPr>
          <p:sp>
            <p:nvSpPr>
              <p:cNvPr id="25" name="Oval 57">
                <a:extLst>
                  <a:ext uri="{FF2B5EF4-FFF2-40B4-BE49-F238E27FC236}">
                    <a16:creationId xmlns:a16="http://schemas.microsoft.com/office/drawing/2014/main" id="{8BBBED43-8137-498D-9975-EE73ECCFCB31}"/>
                  </a:ext>
                </a:extLst>
              </p:cNvPr>
              <p:cNvSpPr>
                <a:spLocks noChangeArrowheads="1"/>
              </p:cNvSpPr>
              <p:nvPr/>
            </p:nvSpPr>
            <p:spPr bwMode="gray">
              <a:xfrm>
                <a:off x="715" y="2885"/>
                <a:ext cx="636" cy="636"/>
              </a:xfrm>
              <a:prstGeom prst="ellipse">
                <a:avLst/>
              </a:prstGeom>
              <a:solidFill>
                <a:srgbClr val="FFFFFF"/>
              </a:solidFill>
              <a:ln>
                <a:noFill/>
              </a:ln>
              <a:effectLst/>
              <a:extLst>
                <a:ext uri="{91240B29-F687-4F45-9708-019B960494DF}">
                  <a14:hiddenLine xmlns:a14="http://schemas.microsoft.com/office/drawing/2010/main" w="9525" algn="ctr">
                    <a:solidFill>
                      <a:schemeClr val="tx1"/>
                    </a:solidFill>
                    <a:round/>
                    <a:headEnd type="none" w="med" len="sm"/>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p>
                <a:endParaRPr lang="ja-JP" altLang="en-US" sz="2400">
                  <a:latin typeface="Times New Roman" panose="02020603050405020304" pitchFamily="18" charset="0"/>
                  <a:cs typeface="Times New Roman" panose="02020603050405020304" pitchFamily="18" charset="0"/>
                </a:endParaRPr>
              </a:p>
            </p:txBody>
          </p:sp>
          <p:sp>
            <p:nvSpPr>
              <p:cNvPr id="26" name="Oval 56">
                <a:extLst>
                  <a:ext uri="{FF2B5EF4-FFF2-40B4-BE49-F238E27FC236}">
                    <a16:creationId xmlns:a16="http://schemas.microsoft.com/office/drawing/2014/main" id="{5994A828-AA0A-4A80-8C3E-D59B49FE0E7B}"/>
                  </a:ext>
                </a:extLst>
              </p:cNvPr>
              <p:cNvSpPr>
                <a:spLocks noChangeAspect="1" noChangeArrowheads="1"/>
              </p:cNvSpPr>
              <p:nvPr/>
            </p:nvSpPr>
            <p:spPr bwMode="gray">
              <a:xfrm>
                <a:off x="535" y="2704"/>
                <a:ext cx="893" cy="893"/>
              </a:xfrm>
              <a:prstGeom prst="ellipse">
                <a:avLst/>
              </a:prstGeom>
              <a:solidFill>
                <a:srgbClr val="FFFFFF"/>
              </a:solidFill>
              <a:ln w="25400" cap="flat" cmpd="sng" algn="ctr">
                <a:solidFill>
                  <a:srgbClr val="595757"/>
                </a:solidFill>
                <a:prstDash val="solid"/>
                <a:round/>
                <a:headEnd type="none" w="med" len="sm"/>
                <a:tailEnd type="non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lstStyle/>
              <a:p>
                <a:pPr algn="ctr">
                  <a:lnSpc>
                    <a:spcPct val="90000"/>
                  </a:lnSpc>
                  <a:buNone/>
                </a:pPr>
                <a:endParaRPr lang="en-US" altLang="ja-JP" sz="1600" b="1">
                  <a:solidFill>
                    <a:srgbClr val="595757"/>
                  </a:solidFill>
                  <a:latin typeface="Times New Roman" panose="02020603050405020304" pitchFamily="18" charset="0"/>
                  <a:cs typeface="Times New Roman" panose="02020603050405020304" pitchFamily="18" charset="0"/>
                </a:endParaRPr>
              </a:p>
            </p:txBody>
          </p:sp>
        </p:grpSp>
      </p:grpSp>
      <p:sp>
        <p:nvSpPr>
          <p:cNvPr id="27" name="Freeform 38">
            <a:extLst>
              <a:ext uri="{FF2B5EF4-FFF2-40B4-BE49-F238E27FC236}">
                <a16:creationId xmlns:a16="http://schemas.microsoft.com/office/drawing/2014/main" id="{112310EC-DAAE-44D2-8E1B-D7DEC0E3F067}"/>
              </a:ext>
            </a:extLst>
          </p:cNvPr>
          <p:cNvSpPr>
            <a:spLocks/>
          </p:cNvSpPr>
          <p:nvPr/>
        </p:nvSpPr>
        <p:spPr bwMode="gray">
          <a:xfrm>
            <a:off x="6622048" y="3877253"/>
            <a:ext cx="219345" cy="249371"/>
          </a:xfrm>
          <a:custGeom>
            <a:avLst/>
            <a:gdLst>
              <a:gd name="T0" fmla="*/ 0 w 168"/>
              <a:gd name="T1" fmla="*/ 116 h 191"/>
              <a:gd name="T2" fmla="*/ 61 w 168"/>
              <a:gd name="T3" fmla="*/ 0 h 191"/>
              <a:gd name="T4" fmla="*/ 168 w 168"/>
              <a:gd name="T5" fmla="*/ 191 h 191"/>
              <a:gd name="T6" fmla="*/ 0 w 168"/>
              <a:gd name="T7" fmla="*/ 116 h 191"/>
            </a:gdLst>
            <a:ahLst/>
            <a:cxnLst>
              <a:cxn ang="0">
                <a:pos x="T0" y="T1"/>
              </a:cxn>
              <a:cxn ang="0">
                <a:pos x="T2" y="T3"/>
              </a:cxn>
              <a:cxn ang="0">
                <a:pos x="T4" y="T5"/>
              </a:cxn>
              <a:cxn ang="0">
                <a:pos x="T6" y="T7"/>
              </a:cxn>
            </a:cxnLst>
            <a:rect l="0" t="0" r="r" b="b"/>
            <a:pathLst>
              <a:path w="168" h="191">
                <a:moveTo>
                  <a:pt x="0" y="116"/>
                </a:moveTo>
                <a:lnTo>
                  <a:pt x="61" y="0"/>
                </a:lnTo>
                <a:lnTo>
                  <a:pt x="168" y="191"/>
                </a:lnTo>
                <a:lnTo>
                  <a:pt x="0" y="116"/>
                </a:lnTo>
                <a:close/>
              </a:path>
            </a:pathLst>
          </a:custGeom>
          <a:solidFill>
            <a:srgbClr val="E9EDF3"/>
          </a:solidFill>
          <a:ln>
            <a:noFill/>
          </a:ln>
          <a:effectLst/>
          <a:extLst>
            <a:ext uri="{91240B29-F687-4F45-9708-019B960494DF}">
              <a14:hiddenLine xmlns:a14="http://schemas.microsoft.com/office/drawing/2010/main" w="3175" cap="flat" cmpd="sng">
                <a:solidFill>
                  <a:schemeClr val="tx1"/>
                </a:solidFill>
                <a:prstDash val="solid"/>
                <a:round/>
                <a:headEnd type="none" w="med" len="sm"/>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p>
            <a:endParaRPr lang="ja-JP" altLang="en-US" sz="2400">
              <a:latin typeface="Times New Roman" panose="02020603050405020304" pitchFamily="18" charset="0"/>
              <a:cs typeface="Times New Roman" panose="02020603050405020304" pitchFamily="18" charset="0"/>
            </a:endParaRPr>
          </a:p>
        </p:txBody>
      </p:sp>
      <p:sp>
        <p:nvSpPr>
          <p:cNvPr id="28" name="Text Box 31">
            <a:extLst>
              <a:ext uri="{FF2B5EF4-FFF2-40B4-BE49-F238E27FC236}">
                <a16:creationId xmlns:a16="http://schemas.microsoft.com/office/drawing/2014/main" id="{FD664A71-0FCF-4D7E-A08E-FE4A9E43DF77}"/>
              </a:ext>
            </a:extLst>
          </p:cNvPr>
          <p:cNvSpPr txBox="1">
            <a:spLocks noChangeAspect="1" noChangeArrowheads="1"/>
          </p:cNvSpPr>
          <p:nvPr/>
        </p:nvSpPr>
        <p:spPr bwMode="gray">
          <a:xfrm>
            <a:off x="6792561" y="5937893"/>
            <a:ext cx="615553" cy="246221"/>
          </a:xfrm>
          <a:prstGeom prst="rect">
            <a:avLst/>
          </a:prstGeom>
          <a:noFill/>
          <a:ln>
            <a:noFill/>
          </a:ln>
          <a:effectLst/>
          <a:extLst>
            <a:ext uri="{909E8E84-426E-40DD-AFC4-6F175D3DCCD1}">
              <a14:hiddenFill xmlns:a14="http://schemas.microsoft.com/office/drawing/2010/main">
                <a:solidFill>
                  <a:srgbClr val="BBC8D9"/>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ctr" fontAlgn="base">
              <a:buFontTx/>
              <a:buNone/>
            </a:pPr>
            <a:r>
              <a:rPr lang="en-US" altLang="ja-JP" sz="1600" b="1" dirty="0">
                <a:solidFill>
                  <a:srgbClr val="000000"/>
                </a:solidFill>
                <a:latin typeface="Times New Roman" panose="02020603050405020304" pitchFamily="18" charset="0"/>
                <a:cs typeface="Times New Roman" panose="02020603050405020304" pitchFamily="18" charset="0"/>
              </a:rPr>
              <a:t>2023</a:t>
            </a:r>
            <a:r>
              <a:rPr lang="ja-JP" altLang="en-US" sz="1600" b="1" dirty="0">
                <a:solidFill>
                  <a:srgbClr val="000000"/>
                </a:solidFill>
                <a:latin typeface="Times New Roman" panose="02020603050405020304" pitchFamily="18" charset="0"/>
                <a:cs typeface="Times New Roman" panose="02020603050405020304" pitchFamily="18" charset="0"/>
              </a:rPr>
              <a:t>～</a:t>
            </a:r>
            <a:endParaRPr lang="en-US" altLang="ja-JP" sz="1600" b="1" dirty="0">
              <a:solidFill>
                <a:srgbClr val="000000"/>
              </a:solidFill>
              <a:latin typeface="Times New Roman" panose="02020603050405020304" pitchFamily="18" charset="0"/>
              <a:cs typeface="Times New Roman" panose="02020603050405020304" pitchFamily="18" charset="0"/>
            </a:endParaRPr>
          </a:p>
        </p:txBody>
      </p:sp>
      <p:grpSp>
        <p:nvGrpSpPr>
          <p:cNvPr id="37" name="グループ化 36">
            <a:extLst>
              <a:ext uri="{FF2B5EF4-FFF2-40B4-BE49-F238E27FC236}">
                <a16:creationId xmlns:a16="http://schemas.microsoft.com/office/drawing/2014/main" id="{5A93BB1F-9465-459B-B833-5BCBA2EE5050}"/>
              </a:ext>
            </a:extLst>
          </p:cNvPr>
          <p:cNvGrpSpPr/>
          <p:nvPr/>
        </p:nvGrpSpPr>
        <p:grpSpPr>
          <a:xfrm>
            <a:off x="5418693" y="2896990"/>
            <a:ext cx="3147317" cy="2953038"/>
            <a:chOff x="4083739" y="3820880"/>
            <a:chExt cx="2916000" cy="2736000"/>
          </a:xfrm>
        </p:grpSpPr>
        <p:sp>
          <p:nvSpPr>
            <p:cNvPr id="38" name="Oval 42">
              <a:extLst>
                <a:ext uri="{FF2B5EF4-FFF2-40B4-BE49-F238E27FC236}">
                  <a16:creationId xmlns:a16="http://schemas.microsoft.com/office/drawing/2014/main" id="{01661E21-7330-4DE5-A738-F70A4DB0C998}"/>
                </a:ext>
              </a:extLst>
            </p:cNvPr>
            <p:cNvSpPr>
              <a:spLocks noChangeAspect="1" noChangeArrowheads="1"/>
            </p:cNvSpPr>
            <p:nvPr/>
          </p:nvSpPr>
          <p:spPr bwMode="gray">
            <a:xfrm>
              <a:off x="4173739" y="3820880"/>
              <a:ext cx="2736000" cy="2736000"/>
            </a:xfrm>
            <a:prstGeom prst="ellipse">
              <a:avLst/>
            </a:prstGeom>
            <a:solidFill>
              <a:srgbClr val="FFFFFF"/>
            </a:solidFill>
            <a:ln w="31750" cap="flat" cmpd="sng" algn="ctr">
              <a:solidFill>
                <a:srgbClr val="3C82F5"/>
              </a:solidFill>
              <a:prstDash val="solid"/>
              <a:round/>
              <a:headEnd type="none" w="med" len="sm"/>
              <a:tailEnd type="non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2098212" anchor="ctr" anchorCtr="0"/>
            <a:lstStyle/>
            <a:p>
              <a:pPr algn="ctr"/>
              <a:endParaRPr lang="en-US" altLang="ja-JP" sz="2400" dirty="0">
                <a:latin typeface="Times New Roman" panose="02020603050405020304" pitchFamily="18" charset="0"/>
                <a:cs typeface="Times New Roman" panose="02020603050405020304" pitchFamily="18" charset="0"/>
              </a:endParaRPr>
            </a:p>
            <a:p>
              <a:pPr algn="ctr"/>
              <a:endParaRPr lang="en-US" altLang="ja-JP" sz="2400" dirty="0">
                <a:latin typeface="Times New Roman" panose="02020603050405020304" pitchFamily="18" charset="0"/>
                <a:cs typeface="Times New Roman" panose="02020603050405020304" pitchFamily="18" charset="0"/>
              </a:endParaRPr>
            </a:p>
            <a:p>
              <a:pPr algn="ctr"/>
              <a:r>
                <a:rPr lang="en-US" altLang="ja-JP" sz="2400" dirty="0" err="1">
                  <a:latin typeface="Times New Roman" panose="02020603050405020304" pitchFamily="18" charset="0"/>
                  <a:cs typeface="Times New Roman" panose="02020603050405020304" pitchFamily="18" charset="0"/>
                </a:rPr>
                <a:t>Mở</a:t>
              </a:r>
              <a:r>
                <a:rPr lang="en-US" altLang="ja-JP" sz="2400" dirty="0">
                  <a:latin typeface="Times New Roman" panose="02020603050405020304" pitchFamily="18" charset="0"/>
                  <a:cs typeface="Times New Roman" panose="02020603050405020304" pitchFamily="18" charset="0"/>
                </a:rPr>
                <a:t> </a:t>
              </a:r>
              <a:r>
                <a:rPr lang="en-US" altLang="ja-JP" sz="2400" dirty="0" err="1">
                  <a:latin typeface="Times New Roman" panose="02020603050405020304" pitchFamily="18" charset="0"/>
                  <a:cs typeface="Times New Roman" panose="02020603050405020304" pitchFamily="18" charset="0"/>
                </a:rPr>
                <a:t>rộng</a:t>
              </a:r>
              <a:r>
                <a:rPr lang="en-US" altLang="ja-JP" sz="2400" dirty="0">
                  <a:latin typeface="Times New Roman" panose="02020603050405020304" pitchFamily="18" charset="0"/>
                  <a:cs typeface="Times New Roman" panose="02020603050405020304" pitchFamily="18" charset="0"/>
                </a:rPr>
                <a:t> ở </a:t>
              </a:r>
              <a:r>
                <a:rPr lang="en-US" altLang="ja-JP" sz="2400" dirty="0" err="1">
                  <a:latin typeface="Times New Roman" panose="02020603050405020304" pitchFamily="18" charset="0"/>
                  <a:cs typeface="Times New Roman" panose="02020603050405020304" pitchFamily="18" charset="0"/>
                </a:rPr>
                <a:t>Việt</a:t>
              </a:r>
              <a:r>
                <a:rPr lang="en-US" altLang="ja-JP" sz="2400" dirty="0">
                  <a:latin typeface="Times New Roman" panose="02020603050405020304" pitchFamily="18" charset="0"/>
                  <a:cs typeface="Times New Roman" panose="02020603050405020304" pitchFamily="18" charset="0"/>
                </a:rPr>
                <a:t> Nam</a:t>
              </a:r>
              <a:endParaRPr lang="ja-JP" altLang="en-US" sz="2400" dirty="0">
                <a:latin typeface="Times New Roman" panose="02020603050405020304" pitchFamily="18" charset="0"/>
                <a:cs typeface="Times New Roman" panose="02020603050405020304" pitchFamily="18" charset="0"/>
              </a:endParaRPr>
            </a:p>
          </p:txBody>
        </p:sp>
        <p:grpSp>
          <p:nvGrpSpPr>
            <p:cNvPr id="40" name="グループ化 39">
              <a:extLst>
                <a:ext uri="{FF2B5EF4-FFF2-40B4-BE49-F238E27FC236}">
                  <a16:creationId xmlns:a16="http://schemas.microsoft.com/office/drawing/2014/main" id="{901020E2-2162-4AE9-9A0A-2373D732387D}"/>
                </a:ext>
              </a:extLst>
            </p:cNvPr>
            <p:cNvGrpSpPr/>
            <p:nvPr/>
          </p:nvGrpSpPr>
          <p:grpSpPr>
            <a:xfrm>
              <a:off x="4083739" y="5191241"/>
              <a:ext cx="2916000" cy="1180760"/>
              <a:chOff x="4083739" y="5155241"/>
              <a:chExt cx="2916000" cy="1180760"/>
            </a:xfrm>
          </p:grpSpPr>
          <p:sp>
            <p:nvSpPr>
              <p:cNvPr id="41" name="Text Box 44">
                <a:extLst>
                  <a:ext uri="{FF2B5EF4-FFF2-40B4-BE49-F238E27FC236}">
                    <a16:creationId xmlns:a16="http://schemas.microsoft.com/office/drawing/2014/main" id="{8A6DDADA-0341-49EF-98C9-C8D4D8707259}"/>
                  </a:ext>
                </a:extLst>
              </p:cNvPr>
              <p:cNvSpPr txBox="1">
                <a:spLocks noChangeArrowheads="1"/>
              </p:cNvSpPr>
              <p:nvPr/>
            </p:nvSpPr>
            <p:spPr bwMode="gray">
              <a:xfrm>
                <a:off x="4083739" y="5155241"/>
                <a:ext cx="2916000" cy="1180760"/>
              </a:xfrm>
              <a:prstGeom prst="roundRect">
                <a:avLst>
                  <a:gd name="adj" fmla="val 7046"/>
                </a:avLst>
              </a:prstGeom>
              <a:solidFill>
                <a:srgbClr val="3C82F5"/>
              </a:solidFill>
              <a:ln w="12700" cap="flat" cmpd="sng" algn="ctr">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8856" rIns="0" bIns="0" anchor="ctr" anchorCtr="0">
                <a:noAutofit/>
              </a:bodyPr>
              <a:lstStyle/>
              <a:p>
                <a:pPr algn="ctr">
                  <a:buNone/>
                </a:pPr>
                <a:endParaRPr lang="en-US" altLang="ja-JP" sz="1400" b="1">
                  <a:solidFill>
                    <a:schemeClr val="bg1"/>
                  </a:solidFill>
                  <a:latin typeface="Times New Roman" panose="02020603050405020304" pitchFamily="18" charset="0"/>
                  <a:cs typeface="Times New Roman" panose="02020603050405020304" pitchFamily="18" charset="0"/>
                </a:endParaRPr>
              </a:p>
            </p:txBody>
          </p:sp>
          <p:grpSp>
            <p:nvGrpSpPr>
              <p:cNvPr id="42" name="グループ化 41">
                <a:extLst>
                  <a:ext uri="{FF2B5EF4-FFF2-40B4-BE49-F238E27FC236}">
                    <a16:creationId xmlns:a16="http://schemas.microsoft.com/office/drawing/2014/main" id="{2AD95FD5-29D1-4074-A03F-68D4F0CA7AE0}"/>
                  </a:ext>
                </a:extLst>
              </p:cNvPr>
              <p:cNvGrpSpPr/>
              <p:nvPr/>
            </p:nvGrpSpPr>
            <p:grpSpPr>
              <a:xfrm>
                <a:off x="4209739" y="5245458"/>
                <a:ext cx="2664000" cy="982544"/>
                <a:chOff x="4176000" y="5245458"/>
                <a:chExt cx="2664000" cy="982544"/>
              </a:xfrm>
            </p:grpSpPr>
            <p:sp>
              <p:nvSpPr>
                <p:cNvPr id="43" name="Oval 47">
                  <a:extLst>
                    <a:ext uri="{FF2B5EF4-FFF2-40B4-BE49-F238E27FC236}">
                      <a16:creationId xmlns:a16="http://schemas.microsoft.com/office/drawing/2014/main" id="{FEA33034-73FE-44C0-9660-64FCAE11C2C8}"/>
                    </a:ext>
                  </a:extLst>
                </p:cNvPr>
                <p:cNvSpPr>
                  <a:spLocks noChangeArrowheads="1"/>
                </p:cNvSpPr>
                <p:nvPr/>
              </p:nvSpPr>
              <p:spPr bwMode="gray">
                <a:xfrm>
                  <a:off x="5544000" y="5245458"/>
                  <a:ext cx="1296000" cy="982543"/>
                </a:xfrm>
                <a:prstGeom prst="roundRect">
                  <a:avLst>
                    <a:gd name="adj" fmla="val 3732"/>
                  </a:avLst>
                </a:prstGeom>
                <a:solidFill>
                  <a:srgbClr val="FFFFFF"/>
                </a:solidFill>
                <a:ln w="22225" cap="flat" cmpd="sng" algn="ctr">
                  <a:noFill/>
                  <a:prstDash val="solid"/>
                  <a:round/>
                  <a:headEnd type="none" w="med" len="sm"/>
                  <a:tailEnd type="none" w="med" len="sm"/>
                </a:ln>
                <a:effectLst/>
                <a:extLst>
                  <a:ext uri="{91240B29-F687-4F45-9708-019B960494DF}">
                    <a14:hiddenLine xmlns:a14="http://schemas.microsoft.com/office/drawing/2010/main" w="22225" cap="flat" cmpd="sng" algn="ctr">
                      <a:solidFill>
                        <a:srgbClr val="FFFFFF"/>
                      </a:solidFill>
                      <a:prstDash val="solid"/>
                      <a:round/>
                      <a:headEnd type="none" w="med" len="sm"/>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7712" rIns="0" bIns="77712" anchor="ctr" anchorCtr="0">
                  <a:noAutofit/>
                </a:bodyPr>
                <a:lstStyle/>
                <a:p>
                  <a:pPr algn="ctr">
                    <a:lnSpc>
                      <a:spcPct val="110000"/>
                    </a:lnSpc>
                    <a:buNone/>
                  </a:pPr>
                  <a:r>
                    <a:rPr lang="en-US" altLang="ja-JP" b="1" dirty="0" err="1">
                      <a:latin typeface="Times New Roman" panose="02020603050405020304" pitchFamily="18" charset="0"/>
                      <a:cs typeface="Times New Roman" panose="02020603050405020304" pitchFamily="18" charset="0"/>
                    </a:rPr>
                    <a:t>Phát</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triển</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nhân</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lực</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chăm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sóc</a:t>
                  </a:r>
                  <a:r>
                    <a:rPr lang="en-US" altLang="ja-JP" b="1" dirty="0">
                      <a:latin typeface="Times New Roman" panose="02020603050405020304" pitchFamily="18" charset="0"/>
                      <a:cs typeface="Times New Roman" panose="02020603050405020304" pitchFamily="18" charset="0"/>
                    </a:rPr>
                    <a:t> y </a:t>
                  </a:r>
                  <a:r>
                    <a:rPr lang="en-US" altLang="ja-JP" b="1" dirty="0" err="1">
                      <a:latin typeface="Times New Roman" panose="02020603050405020304" pitchFamily="18" charset="0"/>
                      <a:cs typeface="Times New Roman" panose="02020603050405020304" pitchFamily="18" charset="0"/>
                    </a:rPr>
                    <a:t>tế</a:t>
                  </a:r>
                  <a:r>
                    <a:rPr lang="en-US" altLang="ja-JP" b="1" dirty="0">
                      <a:latin typeface="Times New Roman" panose="02020603050405020304" pitchFamily="18" charset="0"/>
                      <a:cs typeface="Times New Roman" panose="02020603050405020304" pitchFamily="18" charset="0"/>
                    </a:rPr>
                    <a:t>/LTC </a:t>
                  </a:r>
                </a:p>
              </p:txBody>
            </p:sp>
            <p:sp>
              <p:nvSpPr>
                <p:cNvPr id="44" name="Oval 61">
                  <a:extLst>
                    <a:ext uri="{FF2B5EF4-FFF2-40B4-BE49-F238E27FC236}">
                      <a16:creationId xmlns:a16="http://schemas.microsoft.com/office/drawing/2014/main" id="{43ABFECD-8627-4BD1-9DA5-AF99E31A8CA3}"/>
                    </a:ext>
                  </a:extLst>
                </p:cNvPr>
                <p:cNvSpPr>
                  <a:spLocks noChangeArrowheads="1"/>
                </p:cNvSpPr>
                <p:nvPr/>
              </p:nvSpPr>
              <p:spPr bwMode="gray">
                <a:xfrm>
                  <a:off x="4176000" y="5245459"/>
                  <a:ext cx="1296000" cy="982543"/>
                </a:xfrm>
                <a:prstGeom prst="roundRect">
                  <a:avLst>
                    <a:gd name="adj" fmla="val 6084"/>
                  </a:avLst>
                </a:prstGeom>
                <a:solidFill>
                  <a:srgbClr val="FFFFFF"/>
                </a:solidFill>
                <a:ln w="22225" cap="flat" cmpd="sng" algn="ctr">
                  <a:noFill/>
                  <a:prstDash val="solid"/>
                  <a:round/>
                  <a:headEnd type="none" w="med" len="sm"/>
                  <a:tailEnd type="none" w="med" len="sm"/>
                </a:ln>
                <a:effectLst/>
                <a:extLst>
                  <a:ext uri="{91240B29-F687-4F45-9708-019B960494DF}">
                    <a14:hiddenLine xmlns:a14="http://schemas.microsoft.com/office/drawing/2010/main" w="22225" cap="flat" cmpd="sng" algn="ctr">
                      <a:solidFill>
                        <a:srgbClr val="FFFFFF"/>
                      </a:solidFill>
                      <a:prstDash val="solid"/>
                      <a:round/>
                      <a:headEnd type="none" w="med" len="sm"/>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77712" rIns="0" bIns="77712" anchor="ctr" anchorCtr="0">
                  <a:noAutofit/>
                </a:bodyPr>
                <a:lstStyle/>
                <a:p>
                  <a:pPr algn="ctr">
                    <a:lnSpc>
                      <a:spcPct val="110000"/>
                    </a:lnSpc>
                    <a:buNone/>
                  </a:pPr>
                  <a:r>
                    <a:rPr lang="en-US" altLang="ja-JP" b="1" dirty="0" err="1">
                      <a:latin typeface="Times New Roman" panose="02020603050405020304" pitchFamily="18" charset="0"/>
                      <a:cs typeface="Times New Roman" panose="02020603050405020304" pitchFamily="18" charset="0"/>
                    </a:rPr>
                    <a:t>Hệ</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thống</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thông</a:t>
                  </a:r>
                  <a:r>
                    <a:rPr lang="en-US" altLang="ja-JP" b="1" dirty="0">
                      <a:latin typeface="Times New Roman" panose="02020603050405020304" pitchFamily="18" charset="0"/>
                      <a:cs typeface="Times New Roman" panose="02020603050405020304" pitchFamily="18" charset="0"/>
                    </a:rPr>
                    <a:t> tin </a:t>
                  </a:r>
                  <a:r>
                    <a:rPr lang="en-US" altLang="ja-JP" b="1" dirty="0" err="1">
                      <a:latin typeface="Times New Roman" panose="02020603050405020304" pitchFamily="18" charset="0"/>
                      <a:cs typeface="Times New Roman" panose="02020603050405020304" pitchFamily="18" charset="0"/>
                    </a:rPr>
                    <a:t>chăm</a:t>
                  </a:r>
                  <a:r>
                    <a:rPr lang="en-US" altLang="ja-JP" b="1" dirty="0">
                      <a:latin typeface="Times New Roman" panose="02020603050405020304" pitchFamily="18" charset="0"/>
                      <a:cs typeface="Times New Roman" panose="02020603050405020304" pitchFamily="18" charset="0"/>
                    </a:rPr>
                    <a:t> </a:t>
                  </a:r>
                  <a:r>
                    <a:rPr lang="en-US" altLang="ja-JP" b="1" dirty="0" err="1">
                      <a:latin typeface="Times New Roman" panose="02020603050405020304" pitchFamily="18" charset="0"/>
                      <a:cs typeface="Times New Roman" panose="02020603050405020304" pitchFamily="18" charset="0"/>
                    </a:rPr>
                    <a:t>sóc</a:t>
                  </a:r>
                  <a:r>
                    <a:rPr lang="en-US" altLang="ja-JP" b="1" dirty="0">
                      <a:latin typeface="Times New Roman" panose="02020603050405020304" pitchFamily="18" charset="0"/>
                      <a:cs typeface="Times New Roman" panose="02020603050405020304" pitchFamily="18" charset="0"/>
                    </a:rPr>
                    <a:t> y </a:t>
                  </a:r>
                  <a:r>
                    <a:rPr lang="en-US" altLang="ja-JP" b="1" dirty="0" err="1">
                      <a:latin typeface="Times New Roman" panose="02020603050405020304" pitchFamily="18" charset="0"/>
                      <a:cs typeface="Times New Roman" panose="02020603050405020304" pitchFamily="18" charset="0"/>
                    </a:rPr>
                    <a:t>tế</a:t>
                  </a:r>
                  <a:r>
                    <a:rPr lang="en-US" altLang="ja-JP" b="1" dirty="0">
                      <a:latin typeface="Times New Roman" panose="02020603050405020304" pitchFamily="18" charset="0"/>
                      <a:cs typeface="Times New Roman" panose="02020603050405020304" pitchFamily="18" charset="0"/>
                    </a:rPr>
                    <a:t>/LTC</a:t>
                  </a:r>
                </a:p>
              </p:txBody>
            </p:sp>
          </p:grpSp>
        </p:grpSp>
      </p:grpSp>
      <p:sp>
        <p:nvSpPr>
          <p:cNvPr id="45" name="Oval 8">
            <a:extLst>
              <a:ext uri="{FF2B5EF4-FFF2-40B4-BE49-F238E27FC236}">
                <a16:creationId xmlns:a16="http://schemas.microsoft.com/office/drawing/2014/main" id="{1F2EF618-B1B0-4ED4-B81C-313F97B3F35D}"/>
              </a:ext>
            </a:extLst>
          </p:cNvPr>
          <p:cNvSpPr>
            <a:spLocks noChangeAspect="1" noChangeArrowheads="1"/>
          </p:cNvSpPr>
          <p:nvPr/>
        </p:nvSpPr>
        <p:spPr bwMode="gray">
          <a:xfrm>
            <a:off x="8747828" y="2351423"/>
            <a:ext cx="2785205" cy="3498606"/>
          </a:xfrm>
          <a:prstGeom prst="roundRect">
            <a:avLst>
              <a:gd name="adj" fmla="val 8329"/>
            </a:avLst>
          </a:prstGeom>
          <a:solidFill>
            <a:srgbClr val="DCA000"/>
          </a:solidFill>
          <a:ln w="50800" cap="flat" cmpd="sng" algn="ctr">
            <a:solidFill>
              <a:srgbClr val="FFFFFF"/>
            </a:solidFill>
            <a:prstDash val="solid"/>
            <a:round/>
            <a:headEnd type="none" w="med" len="med"/>
            <a:tailEnd type="none" w="med" len="med"/>
          </a:ln>
          <a:effectLst/>
        </p:spPr>
        <p:txBody>
          <a:bodyPr wrap="square" lIns="0" tIns="0" rIns="0" bIns="0" anchor="ctr" anchorCtr="0"/>
          <a:lstStyle/>
          <a:p>
            <a:pPr algn="ctr">
              <a:lnSpc>
                <a:spcPct val="130000"/>
              </a:lnSpc>
              <a:buNone/>
            </a:pPr>
            <a:r>
              <a:rPr lang="en-US" altLang="ja-JP" sz="2400" b="1" dirty="0" err="1">
                <a:solidFill>
                  <a:schemeClr val="bg1"/>
                </a:solidFill>
                <a:latin typeface="Times New Roman" panose="02020603050405020304" pitchFamily="18" charset="0"/>
                <a:cs typeface="Times New Roman" panose="02020603050405020304" pitchFamily="18" charset="0"/>
              </a:rPr>
              <a:t>Xây</a:t>
            </a:r>
            <a:r>
              <a:rPr lang="en-US" altLang="ja-JP" sz="2400" b="1" dirty="0">
                <a:solidFill>
                  <a:schemeClr val="bg1"/>
                </a:solidFill>
                <a:latin typeface="Times New Roman" panose="02020603050405020304" pitchFamily="18" charset="0"/>
                <a:cs typeface="Times New Roman" panose="02020603050405020304" pitchFamily="18" charset="0"/>
              </a:rPr>
              <a:t> </a:t>
            </a:r>
            <a:r>
              <a:rPr lang="en-US" altLang="ja-JP" sz="2400" b="1" dirty="0" err="1">
                <a:solidFill>
                  <a:schemeClr val="bg1"/>
                </a:solidFill>
                <a:latin typeface="Times New Roman" panose="02020603050405020304" pitchFamily="18" charset="0"/>
                <a:cs typeface="Times New Roman" panose="02020603050405020304" pitchFamily="18" charset="0"/>
              </a:rPr>
              <a:t>dựng</a:t>
            </a:r>
            <a:r>
              <a:rPr lang="en-US" altLang="ja-JP" sz="2400" b="1" dirty="0">
                <a:solidFill>
                  <a:schemeClr val="bg1"/>
                </a:solidFill>
                <a:latin typeface="Times New Roman" panose="02020603050405020304" pitchFamily="18" charset="0"/>
                <a:cs typeface="Times New Roman" panose="02020603050405020304" pitchFamily="18" charset="0"/>
              </a:rPr>
              <a:t> </a:t>
            </a:r>
          </a:p>
          <a:p>
            <a:pPr algn="ctr"/>
            <a:r>
              <a:rPr kumimoji="1" lang="en-US" altLang="ja-JP" sz="2800" b="1" dirty="0" err="1">
                <a:solidFill>
                  <a:schemeClr val="bg1"/>
                </a:solidFill>
                <a:latin typeface="Times New Roman" panose="02020603050405020304" pitchFamily="18" charset="0"/>
                <a:cs typeface="Times New Roman" panose="02020603050405020304" pitchFamily="18" charset="0"/>
              </a:rPr>
              <a:t>Phiên</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bản</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Việt</a:t>
            </a:r>
            <a:r>
              <a:rPr kumimoji="1" lang="en-US" altLang="ja-JP" sz="2800" b="1" dirty="0">
                <a:solidFill>
                  <a:schemeClr val="bg1"/>
                </a:solidFill>
                <a:latin typeface="Times New Roman" panose="02020603050405020304" pitchFamily="18" charset="0"/>
                <a:cs typeface="Times New Roman" panose="02020603050405020304" pitchFamily="18" charset="0"/>
              </a:rPr>
              <a:t> Nam </a:t>
            </a:r>
            <a:r>
              <a:rPr kumimoji="1" lang="en-US" altLang="ja-JP" sz="2800" b="1" dirty="0" err="1">
                <a:solidFill>
                  <a:schemeClr val="bg1"/>
                </a:solidFill>
                <a:latin typeface="Times New Roman" panose="02020603050405020304" pitchFamily="18" charset="0"/>
                <a:cs typeface="Times New Roman" panose="02020603050405020304" pitchFamily="18" charset="0"/>
              </a:rPr>
              <a:t>của</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Hệ</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thống</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Chăm</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sóc</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Tích</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hợp</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tại</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Cộng</a:t>
            </a:r>
            <a:r>
              <a:rPr kumimoji="1" lang="en-US" altLang="ja-JP" sz="2800" b="1" dirty="0">
                <a:solidFill>
                  <a:schemeClr val="bg1"/>
                </a:solidFill>
                <a:latin typeface="Times New Roman" panose="02020603050405020304" pitchFamily="18" charset="0"/>
                <a:cs typeface="Times New Roman" panose="02020603050405020304" pitchFamily="18" charset="0"/>
              </a:rPr>
              <a:t> </a:t>
            </a:r>
            <a:r>
              <a:rPr kumimoji="1" lang="en-US" altLang="ja-JP" sz="2800" b="1" dirty="0" err="1">
                <a:solidFill>
                  <a:schemeClr val="bg1"/>
                </a:solidFill>
                <a:latin typeface="Times New Roman" panose="02020603050405020304" pitchFamily="18" charset="0"/>
                <a:cs typeface="Times New Roman" panose="02020603050405020304" pitchFamily="18" charset="0"/>
              </a:rPr>
              <a:t>đồng</a:t>
            </a:r>
            <a:endParaRPr kumimoji="1" lang="en-US" altLang="ja-JP" sz="2800" b="1"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65CCB92-9582-4552-ACE9-23B74F30BDD2}"/>
              </a:ext>
            </a:extLst>
          </p:cNvPr>
          <p:cNvSpPr txBox="1"/>
          <p:nvPr/>
        </p:nvSpPr>
        <p:spPr>
          <a:xfrm>
            <a:off x="1859780" y="4930509"/>
            <a:ext cx="1215629" cy="757130"/>
          </a:xfrm>
          <a:prstGeom prst="rect">
            <a:avLst/>
          </a:prstGeom>
          <a:noFill/>
        </p:spPr>
        <p:txBody>
          <a:bodyPr wrap="square">
            <a:spAutoFit/>
          </a:bodyPr>
          <a:lstStyle/>
          <a:p>
            <a:pPr algn="ctr">
              <a:lnSpc>
                <a:spcPct val="90000"/>
              </a:lnSpc>
              <a:buNone/>
            </a:pPr>
            <a:r>
              <a:rPr lang="en-US" altLang="ja-JP" sz="1600" b="1" dirty="0" err="1">
                <a:solidFill>
                  <a:srgbClr val="595757"/>
                </a:solidFill>
                <a:latin typeface="Times New Roman" panose="02020603050405020304" pitchFamily="18" charset="0"/>
                <a:cs typeface="Times New Roman" panose="02020603050405020304" pitchFamily="18" charset="0"/>
              </a:rPr>
              <a:t>Chức</a:t>
            </a:r>
            <a:r>
              <a:rPr lang="en-US" altLang="ja-JP" sz="1600" b="1" dirty="0">
                <a:solidFill>
                  <a:srgbClr val="595757"/>
                </a:solidFill>
                <a:latin typeface="Times New Roman" panose="02020603050405020304" pitchFamily="18" charset="0"/>
                <a:cs typeface="Times New Roman" panose="02020603050405020304" pitchFamily="18" charset="0"/>
              </a:rPr>
              <a:t> </a:t>
            </a:r>
            <a:r>
              <a:rPr lang="en-US" altLang="ja-JP" sz="1600" b="1" dirty="0" err="1">
                <a:solidFill>
                  <a:srgbClr val="595757"/>
                </a:solidFill>
                <a:latin typeface="Times New Roman" panose="02020603050405020304" pitchFamily="18" charset="0"/>
                <a:cs typeface="Times New Roman" panose="02020603050405020304" pitchFamily="18" charset="0"/>
              </a:rPr>
              <a:t>năng</a:t>
            </a:r>
            <a:endParaRPr lang="en-US" altLang="ja-JP" sz="1600" b="1" dirty="0">
              <a:solidFill>
                <a:srgbClr val="595757"/>
              </a:solidFill>
              <a:latin typeface="Times New Roman" panose="02020603050405020304" pitchFamily="18" charset="0"/>
              <a:cs typeface="Times New Roman" panose="02020603050405020304" pitchFamily="18" charset="0"/>
            </a:endParaRPr>
          </a:p>
          <a:p>
            <a:pPr algn="ctr">
              <a:lnSpc>
                <a:spcPct val="90000"/>
              </a:lnSpc>
              <a:buNone/>
            </a:pPr>
            <a:r>
              <a:rPr lang="en-US" altLang="ja-JP" sz="1600" b="1" dirty="0">
                <a:solidFill>
                  <a:srgbClr val="595757"/>
                </a:solidFill>
                <a:latin typeface="Times New Roman" panose="02020603050405020304" pitchFamily="18" charset="0"/>
                <a:cs typeface="Times New Roman" panose="02020603050405020304" pitchFamily="18" charset="0"/>
              </a:rPr>
              <a:t> </a:t>
            </a:r>
            <a:r>
              <a:rPr lang="en-US" altLang="ja-JP" sz="1600" b="1" dirty="0" err="1">
                <a:solidFill>
                  <a:srgbClr val="595757"/>
                </a:solidFill>
                <a:latin typeface="Times New Roman" panose="02020603050405020304" pitchFamily="18" charset="0"/>
                <a:cs typeface="Times New Roman" panose="02020603050405020304" pitchFamily="18" charset="0"/>
              </a:rPr>
              <a:t>cơ</a:t>
            </a:r>
            <a:r>
              <a:rPr lang="en-US" altLang="ja-JP" sz="1600" b="1" dirty="0">
                <a:solidFill>
                  <a:srgbClr val="595757"/>
                </a:solidFill>
                <a:latin typeface="Times New Roman" panose="02020603050405020304" pitchFamily="18" charset="0"/>
                <a:cs typeface="Times New Roman" panose="02020603050405020304" pitchFamily="18" charset="0"/>
              </a:rPr>
              <a:t> </a:t>
            </a:r>
            <a:r>
              <a:rPr lang="en-US" altLang="ja-JP" sz="1600" b="1" dirty="0" err="1">
                <a:solidFill>
                  <a:srgbClr val="595757"/>
                </a:solidFill>
                <a:latin typeface="Times New Roman" panose="02020603050405020304" pitchFamily="18" charset="0"/>
                <a:cs typeface="Times New Roman" panose="02020603050405020304" pitchFamily="18" charset="0"/>
              </a:rPr>
              <a:t>bản</a:t>
            </a:r>
            <a:r>
              <a:rPr lang="en-US" altLang="ja-JP" sz="1600" b="1" dirty="0">
                <a:solidFill>
                  <a:srgbClr val="595757"/>
                </a:solidFill>
                <a:latin typeface="Times New Roman" panose="02020603050405020304" pitchFamily="18" charset="0"/>
                <a:cs typeface="Times New Roman" panose="02020603050405020304" pitchFamily="18" charset="0"/>
              </a:rPr>
              <a:t> </a:t>
            </a:r>
            <a:r>
              <a:rPr lang="en-US" altLang="ja-JP" sz="1600" b="1" dirty="0" err="1">
                <a:solidFill>
                  <a:srgbClr val="595757"/>
                </a:solidFill>
                <a:latin typeface="Times New Roman" panose="02020603050405020304" pitchFamily="18" charset="0"/>
                <a:cs typeface="Times New Roman" panose="02020603050405020304" pitchFamily="18" charset="0"/>
              </a:rPr>
              <a:t>của</a:t>
            </a:r>
            <a:r>
              <a:rPr lang="en-US" altLang="ja-JP" sz="1600" b="1" dirty="0">
                <a:solidFill>
                  <a:srgbClr val="595757"/>
                </a:solidFill>
                <a:latin typeface="Times New Roman" panose="02020603050405020304" pitchFamily="18" charset="0"/>
                <a:cs typeface="Times New Roman" panose="02020603050405020304" pitchFamily="18" charset="0"/>
              </a:rPr>
              <a:t> CCSPC</a:t>
            </a:r>
            <a:r>
              <a:rPr lang="ja-JP" altLang="en-US" sz="1600" b="1" dirty="0">
                <a:solidFill>
                  <a:srgbClr val="595757"/>
                </a:solidFill>
                <a:latin typeface="Times New Roman" panose="02020603050405020304" pitchFamily="18" charset="0"/>
                <a:cs typeface="Times New Roman" panose="02020603050405020304" pitchFamily="18" charset="0"/>
              </a:rPr>
              <a:t>　</a:t>
            </a:r>
            <a:endParaRPr lang="en-US" altLang="ja-JP" sz="1600" b="1" dirty="0">
              <a:solidFill>
                <a:srgbClr val="59575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3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1B9E2-6104-4767-8911-35238BBC5450}"/>
              </a:ext>
            </a:extLst>
          </p:cNvPr>
          <p:cNvSpPr>
            <a:spLocks noGrp="1"/>
          </p:cNvSpPr>
          <p:nvPr>
            <p:ph type="title"/>
          </p:nvPr>
        </p:nvSpPr>
        <p:spPr>
          <a:xfrm>
            <a:off x="2267999" y="2214443"/>
            <a:ext cx="10404000" cy="809068"/>
          </a:xfrm>
        </p:spPr>
        <p:txBody>
          <a:bodyPr/>
          <a:lstStyle/>
          <a:p>
            <a:r>
              <a:rPr lang="en-US" altLang="ja-JP" sz="4800" dirty="0" err="1">
                <a:latin typeface="Times New Roman" panose="02020603050405020304" pitchFamily="18" charset="0"/>
                <a:cs typeface="Times New Roman" panose="02020603050405020304" pitchFamily="18" charset="0"/>
              </a:rPr>
              <a:t>Bài</a:t>
            </a:r>
            <a:r>
              <a:rPr lang="en-US" altLang="ja-JP" sz="4800" dirty="0">
                <a:latin typeface="Times New Roman" panose="02020603050405020304" pitchFamily="18" charset="0"/>
                <a:cs typeface="Times New Roman" panose="02020603050405020304" pitchFamily="18" charset="0"/>
              </a:rPr>
              <a:t> </a:t>
            </a:r>
            <a:r>
              <a:rPr lang="en-US" altLang="ja-JP" sz="4800" dirty="0" err="1">
                <a:latin typeface="Times New Roman" panose="02020603050405020304" pitchFamily="18" charset="0"/>
                <a:cs typeface="Times New Roman" panose="02020603050405020304" pitchFamily="18" charset="0"/>
              </a:rPr>
              <a:t>học</a:t>
            </a:r>
            <a:r>
              <a:rPr lang="en-US" altLang="ja-JP" sz="4800" dirty="0">
                <a:latin typeface="Times New Roman" panose="02020603050405020304" pitchFamily="18" charset="0"/>
                <a:cs typeface="Times New Roman" panose="02020603050405020304" pitchFamily="18" charset="0"/>
              </a:rPr>
              <a:t> </a:t>
            </a:r>
            <a:r>
              <a:rPr lang="en-US" altLang="ja-JP" sz="4800" dirty="0" err="1">
                <a:latin typeface="Times New Roman" panose="02020603050405020304" pitchFamily="18" charset="0"/>
                <a:cs typeface="Times New Roman" panose="02020603050405020304" pitchFamily="18" charset="0"/>
              </a:rPr>
              <a:t>từ</a:t>
            </a:r>
            <a:r>
              <a:rPr lang="en-US" altLang="ja-JP" sz="4800" dirty="0">
                <a:latin typeface="Times New Roman" panose="02020603050405020304" pitchFamily="18" charset="0"/>
                <a:cs typeface="Times New Roman" panose="02020603050405020304" pitchFamily="18" charset="0"/>
              </a:rPr>
              <a:t> </a:t>
            </a:r>
            <a:r>
              <a:rPr lang="en-US" altLang="ja-JP" sz="4800" dirty="0" err="1">
                <a:latin typeface="Times New Roman" panose="02020603050405020304" pitchFamily="18" charset="0"/>
                <a:cs typeface="Times New Roman" panose="02020603050405020304" pitchFamily="18" charset="0"/>
              </a:rPr>
              <a:t>Nhật</a:t>
            </a:r>
            <a:r>
              <a:rPr lang="en-US" altLang="ja-JP" sz="4800" dirty="0">
                <a:latin typeface="Times New Roman" panose="02020603050405020304" pitchFamily="18" charset="0"/>
                <a:cs typeface="Times New Roman" panose="02020603050405020304" pitchFamily="18" charset="0"/>
              </a:rPr>
              <a:t> </a:t>
            </a:r>
            <a:r>
              <a:rPr lang="en-US" altLang="ja-JP" sz="4800" dirty="0" err="1">
                <a:latin typeface="Times New Roman" panose="02020603050405020304" pitchFamily="18" charset="0"/>
                <a:cs typeface="Times New Roman" panose="02020603050405020304" pitchFamily="18" charset="0"/>
              </a:rPr>
              <a:t>Bản</a:t>
            </a:r>
            <a:endParaRPr kumimoji="1" lang="ja-JP"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46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a:extLst>
              <a:ext uri="{FF2B5EF4-FFF2-40B4-BE49-F238E27FC236}">
                <a16:creationId xmlns:a16="http://schemas.microsoft.com/office/drawing/2014/main" id="{7785941C-85A6-478E-9B72-989383F7C69C}"/>
              </a:ext>
            </a:extLst>
          </p:cNvPr>
          <p:cNvCxnSpPr>
            <a:cxnSpLocks/>
          </p:cNvCxnSpPr>
          <p:nvPr/>
        </p:nvCxnSpPr>
        <p:spPr>
          <a:xfrm flipV="1">
            <a:off x="9145609" y="2613660"/>
            <a:ext cx="0" cy="3468240"/>
          </a:xfrm>
          <a:prstGeom prst="line">
            <a:avLst/>
          </a:prstGeom>
          <a:ln w="3175" cap="sq" cmpd="sng" algn="ctr">
            <a:solidFill>
              <a:srgbClr val="939292"/>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037471"/>
            <a:ext cx="11880000" cy="584134"/>
          </a:xfrm>
        </p:spPr>
        <p:txBody>
          <a:bodyPr/>
          <a:lstStyle/>
          <a:p>
            <a:r>
              <a:rPr kumimoji="1" lang="en-US" altLang="ja-JP" dirty="0">
                <a:latin typeface="Times New Roman" panose="02020603050405020304" pitchFamily="18" charset="0"/>
                <a:cs typeface="Times New Roman" panose="02020603050405020304" pitchFamily="18" charset="0"/>
              </a:rPr>
              <a:t>Xu </a:t>
            </a:r>
            <a:r>
              <a:rPr kumimoji="1" lang="en-US" altLang="ja-JP" dirty="0" err="1">
                <a:latin typeface="Times New Roman" panose="02020603050405020304" pitchFamily="18" charset="0"/>
                <a:cs typeface="Times New Roman" panose="02020603050405020304" pitchFamily="18" charset="0"/>
              </a:rPr>
              <a:t>hướng</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già</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hóa</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dân</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số</a:t>
            </a:r>
            <a:r>
              <a:rPr kumimoji="1" lang="en-US" altLang="ja-JP"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ở </a:t>
            </a:r>
            <a:r>
              <a:rPr lang="en-US" altLang="ja-JP" dirty="0" err="1">
                <a:latin typeface="Times New Roman" panose="02020603050405020304" pitchFamily="18" charset="0"/>
                <a:cs typeface="Times New Roman" panose="02020603050405020304" pitchFamily="18" charset="0"/>
              </a:rPr>
              <a:t>châu</a:t>
            </a:r>
            <a:r>
              <a:rPr lang="en-US" altLang="ja-JP" dirty="0">
                <a:latin typeface="Times New Roman" panose="02020603050405020304" pitchFamily="18" charset="0"/>
                <a:cs typeface="Times New Roman" panose="02020603050405020304" pitchFamily="18" charset="0"/>
              </a:rPr>
              <a:t> Á</a:t>
            </a:r>
            <a:endParaRPr kumimoji="1" lang="ja-JP" altLang="en-US"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Bài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học</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từ</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Nhật</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Bản</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13" name="テキスト プレースホルダー 12">
            <a:extLst>
              <a:ext uri="{FF2B5EF4-FFF2-40B4-BE49-F238E27FC236}">
                <a16:creationId xmlns:a16="http://schemas.microsoft.com/office/drawing/2014/main" id="{CA8A0357-635B-418F-96B6-59758763341C}"/>
              </a:ext>
            </a:extLst>
          </p:cNvPr>
          <p:cNvSpPr>
            <a:spLocks noGrp="1"/>
          </p:cNvSpPr>
          <p:nvPr>
            <p:ph type="body" sz="quarter" idx="20"/>
          </p:nvPr>
        </p:nvSpPr>
        <p:spPr>
          <a:xfrm>
            <a:off x="790575" y="7028578"/>
            <a:ext cx="11880850" cy="135422"/>
          </a:xfrm>
        </p:spPr>
        <p:txBody>
          <a:bodyPr/>
          <a:lstStyle/>
          <a:p>
            <a:r>
              <a:rPr lang="en-US" altLang="ja-JP"/>
              <a:t>Source</a:t>
            </a:r>
            <a:r>
              <a:rPr lang="en-CA" altLang="ja-JP"/>
              <a:t>:</a:t>
            </a:r>
            <a:r>
              <a:rPr lang="en-US" altLang="ja-JP"/>
              <a:t> </a:t>
            </a:r>
            <a:r>
              <a:rPr kumimoji="1" lang="en-US" altLang="ja-JP"/>
              <a:t>https://databank.worldbank.org/source/world-development-indicators (last accessed on January 12th, 2021)</a:t>
            </a:r>
          </a:p>
        </p:txBody>
      </p:sp>
      <p:graphicFrame>
        <p:nvGraphicFramePr>
          <p:cNvPr id="6" name="グラフ 5">
            <a:extLst>
              <a:ext uri="{FF2B5EF4-FFF2-40B4-BE49-F238E27FC236}">
                <a16:creationId xmlns:a16="http://schemas.microsoft.com/office/drawing/2014/main" id="{06345C17-3D6C-4A97-9B59-3E3A6807F65D}"/>
              </a:ext>
            </a:extLst>
          </p:cNvPr>
          <p:cNvGraphicFramePr>
            <a:graphicFrameLocks/>
          </p:cNvGraphicFramePr>
          <p:nvPr/>
        </p:nvGraphicFramePr>
        <p:xfrm>
          <a:off x="790575" y="2157414"/>
          <a:ext cx="11880000" cy="4790776"/>
        </p:xfrm>
        <a:graphic>
          <a:graphicData uri="http://schemas.openxmlformats.org/drawingml/2006/chart">
            <c:chart xmlns:c="http://schemas.openxmlformats.org/drawingml/2006/chart" xmlns:r="http://schemas.openxmlformats.org/officeDocument/2006/relationships" r:id="rId3"/>
          </a:graphicData>
        </a:graphic>
      </p:graphicFrame>
      <p:sp>
        <p:nvSpPr>
          <p:cNvPr id="8" name="四角形: 角を丸くする 25">
            <a:extLst>
              <a:ext uri="{FF2B5EF4-FFF2-40B4-BE49-F238E27FC236}">
                <a16:creationId xmlns:a16="http://schemas.microsoft.com/office/drawing/2014/main" id="{92D978E9-9382-4937-9C48-3603CDB5ED4C}"/>
              </a:ext>
            </a:extLst>
          </p:cNvPr>
          <p:cNvSpPr/>
          <p:nvPr/>
        </p:nvSpPr>
        <p:spPr>
          <a:xfrm>
            <a:off x="5309729" y="2880000"/>
            <a:ext cx="2035943" cy="1038136"/>
          </a:xfrm>
          <a:prstGeom prst="roundRect">
            <a:avLst/>
          </a:prstGeom>
          <a:solidFill>
            <a:srgbClr val="DCA00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FAD9E2"/>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t" anchorCtr="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Xây</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dựng</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Hệ</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thống</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Bảo</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hiểm</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chăm</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sóc</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dài</a:t>
            </a:r>
            <a:r>
              <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1" lang="en-CA" altLang="zh-TW" sz="16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hạn</a:t>
            </a:r>
            <a:endParaRPr kumimoji="1" lang="en-CA" altLang="zh-TW" sz="16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cxnSp>
        <p:nvCxnSpPr>
          <p:cNvPr id="14" name="直線コネクタ 13">
            <a:extLst>
              <a:ext uri="{FF2B5EF4-FFF2-40B4-BE49-F238E27FC236}">
                <a16:creationId xmlns:a16="http://schemas.microsoft.com/office/drawing/2014/main" id="{E31D0FA6-0FC9-411A-9EE7-4918AA12AFEC}"/>
              </a:ext>
            </a:extLst>
          </p:cNvPr>
          <p:cNvCxnSpPr/>
          <p:nvPr/>
        </p:nvCxnSpPr>
        <p:spPr>
          <a:xfrm>
            <a:off x="1296000" y="4608000"/>
            <a:ext cx="11052000" cy="0"/>
          </a:xfrm>
          <a:prstGeom prst="line">
            <a:avLst/>
          </a:prstGeom>
          <a:ln w="19050" cap="sq">
            <a:solidFill>
              <a:srgbClr val="DCA000"/>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2D469F8E-B569-47FC-BDE6-CCA12742D974}"/>
              </a:ext>
            </a:extLst>
          </p:cNvPr>
          <p:cNvCxnSpPr/>
          <p:nvPr/>
        </p:nvCxnSpPr>
        <p:spPr>
          <a:xfrm>
            <a:off x="6227738" y="3707829"/>
            <a:ext cx="0" cy="792088"/>
          </a:xfrm>
          <a:prstGeom prst="straightConnector1">
            <a:avLst/>
          </a:prstGeom>
          <a:ln w="12700" cap="sq">
            <a:solidFill>
              <a:srgbClr val="DCA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1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825123"/>
            <a:ext cx="12314606" cy="1044132"/>
          </a:xfrm>
        </p:spPr>
        <p:txBody>
          <a:bodyPr/>
          <a:lstStyle/>
          <a:p>
            <a:r>
              <a:rPr kumimoji="1" lang="en-CA" altLang="ja-JP" sz="3200" dirty="0" err="1">
                <a:latin typeface="Times New Roman" panose="02020603050405020304" pitchFamily="18" charset="0"/>
                <a:cs typeface="Times New Roman" panose="02020603050405020304" pitchFamily="18" charset="0"/>
              </a:rPr>
              <a:t>Tầm</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nhìn</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tương</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lai</a:t>
            </a:r>
            <a:r>
              <a:rPr kumimoji="1" lang="en-CA" altLang="ja-JP" sz="3200" dirty="0">
                <a:latin typeface="Times New Roman" panose="02020603050405020304" pitchFamily="18" charset="0"/>
                <a:cs typeface="Times New Roman" panose="02020603050405020304" pitchFamily="18" charset="0"/>
              </a:rPr>
              <a:t> – </a:t>
            </a:r>
            <a:r>
              <a:rPr kumimoji="1" lang="en-CA" altLang="ja-JP" sz="3200" dirty="0" err="1">
                <a:latin typeface="Times New Roman" panose="02020603050405020304" pitchFamily="18" charset="0"/>
                <a:cs typeface="Times New Roman" panose="02020603050405020304" pitchFamily="18" charset="0"/>
              </a:rPr>
              <a:t>Xây</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dựng</a:t>
            </a:r>
            <a:r>
              <a:rPr kumimoji="1" lang="en-CA" altLang="ja-JP" sz="3200" dirty="0">
                <a:latin typeface="Times New Roman" panose="02020603050405020304" pitchFamily="18" charset="0"/>
                <a:cs typeface="Times New Roman" panose="02020603050405020304" pitchFamily="18" charset="0"/>
              </a:rPr>
              <a:t> CCSPC </a:t>
            </a:r>
            <a:r>
              <a:rPr kumimoji="1" lang="en-CA" altLang="ja-JP" sz="3200" dirty="0" err="1">
                <a:latin typeface="Times New Roman" panose="02020603050405020304" pitchFamily="18" charset="0"/>
                <a:cs typeface="Times New Roman" panose="02020603050405020304" pitchFamily="18" charset="0"/>
              </a:rPr>
              <a:t>như</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một</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trung</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tâm</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dữ</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liệu</a:t>
            </a:r>
            <a:r>
              <a:rPr kumimoji="1" lang="en-CA" altLang="ja-JP" sz="3200" dirty="0">
                <a:latin typeface="Times New Roman" panose="02020603050405020304" pitchFamily="18" charset="0"/>
                <a:cs typeface="Times New Roman" panose="02020603050405020304" pitchFamily="18" charset="0"/>
              </a:rPr>
              <a:t> NCT</a:t>
            </a:r>
            <a:endParaRPr kumimoji="1" lang="ja-JP" altLang="en-US"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Bài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học</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từ</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Nhật</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Bản</a:t>
            </a:r>
            <a:r>
              <a:rPr kumimoji="1" lang="en-US"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37" name="グループ化 36">
            <a:extLst>
              <a:ext uri="{FF2B5EF4-FFF2-40B4-BE49-F238E27FC236}">
                <a16:creationId xmlns:a16="http://schemas.microsoft.com/office/drawing/2014/main" id="{8A0B1E83-558D-4BD1-BF2C-0E37C5C07578}"/>
              </a:ext>
            </a:extLst>
          </p:cNvPr>
          <p:cNvGrpSpPr/>
          <p:nvPr/>
        </p:nvGrpSpPr>
        <p:grpSpPr>
          <a:xfrm>
            <a:off x="854075" y="2072889"/>
            <a:ext cx="11833360" cy="5255149"/>
            <a:chOff x="790575" y="2072889"/>
            <a:chExt cx="11833360" cy="5255149"/>
          </a:xfrm>
        </p:grpSpPr>
        <p:sp>
          <p:nvSpPr>
            <p:cNvPr id="250" name="フローチャート: 磁気ディスク 249">
              <a:extLst>
                <a:ext uri="{FF2B5EF4-FFF2-40B4-BE49-F238E27FC236}">
                  <a16:creationId xmlns:a16="http://schemas.microsoft.com/office/drawing/2014/main" id="{84FDBF67-02DB-474C-AC55-E2B3681DF367}"/>
                </a:ext>
              </a:extLst>
            </p:cNvPr>
            <p:cNvSpPr>
              <a:spLocks/>
            </p:cNvSpPr>
            <p:nvPr/>
          </p:nvSpPr>
          <p:spPr>
            <a:xfrm>
              <a:off x="6285086" y="5763049"/>
              <a:ext cx="1044000" cy="612000"/>
            </a:xfrm>
            <a:prstGeom prst="flowChartMagneticDisk">
              <a:avLst/>
            </a:prstGeom>
            <a:solidFill>
              <a:srgbClr val="595757"/>
            </a:solidFill>
            <a:ln w="15875" cap="flat" cmpd="sng" algn="ctr">
              <a:solidFill>
                <a:srgbClr val="FFFFFF"/>
              </a:solidFill>
              <a:prstDash val="solid"/>
              <a:miter lim="800000"/>
              <a:headEnd type="none" w="med" len="med"/>
              <a:tailEnd type="none" w="med" len="med"/>
            </a:ln>
            <a:effectLst/>
          </p:spPr>
          <p:txBody>
            <a:bodyPr lIns="0" tIns="36000" rIns="0" bIns="0" rtlCol="0" anchor="t" anchorCtr="0">
              <a:noAutofit/>
            </a:bodyPr>
            <a:lstStyle/>
            <a:p>
              <a:pPr algn="ctr" fontAlgn="ctr">
                <a:buNone/>
              </a:pPr>
              <a:r>
                <a:rPr lang="en-US" altLang="ja-JP" sz="1200" b="1" kern="0" dirty="0" err="1">
                  <a:solidFill>
                    <a:schemeClr val="bg1"/>
                  </a:solidFill>
                  <a:latin typeface="Times New Roman" panose="02020603050405020304" pitchFamily="18" charset="0"/>
                  <a:cs typeface="Times New Roman" panose="02020603050405020304" pitchFamily="18" charset="0"/>
                </a:rPr>
                <a:t>Hệ</a:t>
              </a:r>
              <a:r>
                <a:rPr lang="en-US" altLang="ja-JP" sz="1200" b="1" kern="0" dirty="0">
                  <a:solidFill>
                    <a:schemeClr val="bg1"/>
                  </a:solidFill>
                  <a:latin typeface="Times New Roman" panose="02020603050405020304" pitchFamily="18" charset="0"/>
                  <a:cs typeface="Times New Roman" panose="02020603050405020304" pitchFamily="18" charset="0"/>
                </a:rPr>
                <a:t> </a:t>
              </a:r>
              <a:r>
                <a:rPr lang="en-US" altLang="ja-JP" sz="1200" b="1" kern="0" dirty="0" err="1">
                  <a:solidFill>
                    <a:schemeClr val="bg1"/>
                  </a:solidFill>
                  <a:latin typeface="Times New Roman" panose="02020603050405020304" pitchFamily="18" charset="0"/>
                  <a:cs typeface="Times New Roman" panose="02020603050405020304" pitchFamily="18" charset="0"/>
                </a:rPr>
                <a:t>thống</a:t>
              </a:r>
              <a:r>
                <a:rPr lang="en-US" altLang="ja-JP" sz="1200" b="1" kern="0" dirty="0">
                  <a:solidFill>
                    <a:schemeClr val="bg1"/>
                  </a:solidFill>
                  <a:latin typeface="Times New Roman" panose="02020603050405020304" pitchFamily="18" charset="0"/>
                  <a:cs typeface="Times New Roman" panose="02020603050405020304" pitchFamily="18" charset="0"/>
                </a:rPr>
                <a:t> </a:t>
              </a:r>
              <a:r>
                <a:rPr lang="en-US" altLang="ja-JP" sz="1200" b="1" kern="0" dirty="0" err="1">
                  <a:solidFill>
                    <a:schemeClr val="bg1"/>
                  </a:solidFill>
                  <a:latin typeface="Times New Roman" panose="02020603050405020304" pitchFamily="18" charset="0"/>
                  <a:cs typeface="Times New Roman" panose="02020603050405020304" pitchFamily="18" charset="0"/>
                </a:rPr>
                <a:t>thông</a:t>
              </a:r>
              <a:r>
                <a:rPr lang="en-US" altLang="ja-JP" sz="1200" b="1" kern="0" dirty="0">
                  <a:solidFill>
                    <a:schemeClr val="bg1"/>
                  </a:solidFill>
                  <a:latin typeface="Times New Roman" panose="02020603050405020304" pitchFamily="18" charset="0"/>
                  <a:cs typeface="Times New Roman" panose="02020603050405020304" pitchFamily="18" charset="0"/>
                </a:rPr>
                <a:t> tin</a:t>
              </a:r>
            </a:p>
            <a:p>
              <a:pPr algn="ctr" fontAlgn="ctr">
                <a:buNone/>
              </a:pPr>
              <a:r>
                <a:rPr lang="en-US" altLang="ja-JP" sz="1200" b="1" kern="0" dirty="0">
                  <a:solidFill>
                    <a:schemeClr val="bg1"/>
                  </a:solidFill>
                  <a:latin typeface="Times New Roman" panose="02020603050405020304" pitchFamily="18" charset="0"/>
                  <a:cs typeface="Times New Roman" panose="02020603050405020304" pitchFamily="18" charset="0"/>
                </a:rPr>
                <a:t>System</a:t>
              </a:r>
              <a:endParaRPr lang="ja-JP" altLang="en-US" sz="1200" b="1" kern="0" dirty="0">
                <a:solidFill>
                  <a:schemeClr val="bg1"/>
                </a:solidFill>
                <a:latin typeface="Times New Roman" panose="02020603050405020304" pitchFamily="18" charset="0"/>
                <a:cs typeface="Times New Roman" panose="02020603050405020304" pitchFamily="18" charset="0"/>
              </a:endParaRPr>
            </a:p>
            <a:p>
              <a:pPr marL="0" marR="0" lvl="0" indent="0" algn="ctr" defTabSz="914400" eaLnBrk="1" fontAlgn="ctr" latinLnBrk="0" hangingPunct="1">
                <a:spcBef>
                  <a:spcPts val="0"/>
                </a:spcBef>
                <a:spcAft>
                  <a:spcPts val="0"/>
                </a:spcAft>
                <a:buClrTx/>
                <a:buSzTx/>
                <a:buFontTx/>
                <a:buNone/>
                <a:tabLst/>
                <a:defRPr/>
              </a:pPr>
              <a:endParaRPr kumimoji="1" lang="ja-JP" altLang="en-US" sz="1200" b="1" i="0" u="none" strike="noStrike" kern="0" cap="none" spc="0" normalizeH="0" baseline="0" noProof="0" dirty="0">
                <a:ln>
                  <a:noFill/>
                </a:ln>
                <a:solidFill>
                  <a:srgbClr val="FFFFFF"/>
                </a:solidFill>
                <a:effectLst/>
                <a:uLnTx/>
                <a:uFillTx/>
                <a:latin typeface="Times New Roman" panose="02020603050405020304" pitchFamily="18" charset="0"/>
                <a:ea typeface="BIZ UDPゴシック"/>
                <a:cs typeface="Times New Roman" panose="02020603050405020304" pitchFamily="18" charset="0"/>
              </a:endParaRPr>
            </a:p>
          </p:txBody>
        </p:sp>
        <p:cxnSp>
          <p:nvCxnSpPr>
            <p:cNvPr id="52" name="直線矢印コネクタ 51">
              <a:extLst>
                <a:ext uri="{FF2B5EF4-FFF2-40B4-BE49-F238E27FC236}">
                  <a16:creationId xmlns:a16="http://schemas.microsoft.com/office/drawing/2014/main" id="{039435AA-BB94-477B-AA40-BE2213238664}"/>
                </a:ext>
              </a:extLst>
            </p:cNvPr>
            <p:cNvCxnSpPr>
              <a:cxnSpLocks/>
            </p:cNvCxnSpPr>
            <p:nvPr/>
          </p:nvCxnSpPr>
          <p:spPr>
            <a:xfrm flipH="1" flipV="1">
              <a:off x="4285660" y="6048876"/>
              <a:ext cx="1944000" cy="0"/>
            </a:xfrm>
            <a:prstGeom prst="straightConnector1">
              <a:avLst/>
            </a:prstGeom>
            <a:noFill/>
            <a:ln w="25400" cap="sq" cmpd="sng" algn="ctr">
              <a:solidFill>
                <a:srgbClr val="595757"/>
              </a:solidFill>
              <a:prstDash val="solid"/>
              <a:miter lim="800000"/>
              <a:headEnd type="none" w="med" len="med"/>
              <a:tailEnd type="triangle" w="med" len="med"/>
            </a:ln>
            <a:effectLst/>
          </p:spPr>
        </p:cxnSp>
        <p:cxnSp>
          <p:nvCxnSpPr>
            <p:cNvPr id="53" name="直線矢印コネクタ 52">
              <a:extLst>
                <a:ext uri="{FF2B5EF4-FFF2-40B4-BE49-F238E27FC236}">
                  <a16:creationId xmlns:a16="http://schemas.microsoft.com/office/drawing/2014/main" id="{A3C1CE7D-2216-48F1-8E3D-BD205EACC3F8}"/>
                </a:ext>
              </a:extLst>
            </p:cNvPr>
            <p:cNvCxnSpPr>
              <a:cxnSpLocks/>
            </p:cNvCxnSpPr>
            <p:nvPr/>
          </p:nvCxnSpPr>
          <p:spPr>
            <a:xfrm flipH="1" flipV="1">
              <a:off x="4422746" y="6636908"/>
              <a:ext cx="1872000" cy="0"/>
            </a:xfrm>
            <a:prstGeom prst="straightConnector1">
              <a:avLst/>
            </a:prstGeom>
            <a:noFill/>
            <a:ln w="25400" cap="sq" cmpd="sng" algn="ctr">
              <a:solidFill>
                <a:srgbClr val="329B73"/>
              </a:solidFill>
              <a:prstDash val="solid"/>
              <a:miter lim="800000"/>
              <a:headEnd type="triangle" w="med" len="med"/>
              <a:tailEnd type="none" w="med" len="med"/>
            </a:ln>
            <a:effectLst/>
          </p:spPr>
        </p:cxnSp>
        <p:cxnSp>
          <p:nvCxnSpPr>
            <p:cNvPr id="54" name="直線矢印コネクタ 53">
              <a:extLst>
                <a:ext uri="{FF2B5EF4-FFF2-40B4-BE49-F238E27FC236}">
                  <a16:creationId xmlns:a16="http://schemas.microsoft.com/office/drawing/2014/main" id="{303DB621-E3C6-49CC-9141-D276861B02FB}"/>
                </a:ext>
              </a:extLst>
            </p:cNvPr>
            <p:cNvCxnSpPr>
              <a:cxnSpLocks/>
            </p:cNvCxnSpPr>
            <p:nvPr/>
          </p:nvCxnSpPr>
          <p:spPr>
            <a:xfrm flipH="1" flipV="1">
              <a:off x="7412614" y="6061233"/>
              <a:ext cx="2880000" cy="0"/>
            </a:xfrm>
            <a:prstGeom prst="straightConnector1">
              <a:avLst/>
            </a:prstGeom>
            <a:noFill/>
            <a:ln w="25400" cap="sq" cmpd="sng" algn="ctr">
              <a:solidFill>
                <a:srgbClr val="595757"/>
              </a:solidFill>
              <a:prstDash val="solid"/>
              <a:miter lim="800000"/>
              <a:headEnd type="triangle" w="med" len="med"/>
              <a:tailEnd type="none" w="med" len="med"/>
            </a:ln>
            <a:effectLst/>
          </p:spPr>
        </p:cxnSp>
        <p:cxnSp>
          <p:nvCxnSpPr>
            <p:cNvPr id="55" name="直線矢印コネクタ 54">
              <a:extLst>
                <a:ext uri="{FF2B5EF4-FFF2-40B4-BE49-F238E27FC236}">
                  <a16:creationId xmlns:a16="http://schemas.microsoft.com/office/drawing/2014/main" id="{BD8F82F9-E40C-4E97-9A2C-644DEEA77DAE}"/>
                </a:ext>
              </a:extLst>
            </p:cNvPr>
            <p:cNvCxnSpPr>
              <a:cxnSpLocks/>
            </p:cNvCxnSpPr>
            <p:nvPr/>
          </p:nvCxnSpPr>
          <p:spPr>
            <a:xfrm flipH="1" flipV="1">
              <a:off x="7412614" y="6203764"/>
              <a:ext cx="2880000" cy="0"/>
            </a:xfrm>
            <a:prstGeom prst="straightConnector1">
              <a:avLst/>
            </a:prstGeom>
            <a:noFill/>
            <a:ln w="25400" cap="sq" cmpd="sng" algn="ctr">
              <a:solidFill>
                <a:srgbClr val="003B83"/>
              </a:solidFill>
              <a:prstDash val="solid"/>
              <a:miter lim="800000"/>
              <a:headEnd type="none" w="med" len="med"/>
              <a:tailEnd type="triangle" w="med" len="med"/>
            </a:ln>
            <a:effectLst/>
          </p:spPr>
        </p:cxnSp>
        <p:cxnSp>
          <p:nvCxnSpPr>
            <p:cNvPr id="56" name="直線矢印コネクタ 55">
              <a:extLst>
                <a:ext uri="{FF2B5EF4-FFF2-40B4-BE49-F238E27FC236}">
                  <a16:creationId xmlns:a16="http://schemas.microsoft.com/office/drawing/2014/main" id="{1B348E47-FB9D-4D36-A2AA-1375A8AE7D9F}"/>
                </a:ext>
              </a:extLst>
            </p:cNvPr>
            <p:cNvCxnSpPr>
              <a:cxnSpLocks/>
            </p:cNvCxnSpPr>
            <p:nvPr/>
          </p:nvCxnSpPr>
          <p:spPr>
            <a:xfrm flipH="1">
              <a:off x="6893054" y="4583600"/>
              <a:ext cx="0" cy="1152000"/>
            </a:xfrm>
            <a:prstGeom prst="straightConnector1">
              <a:avLst/>
            </a:prstGeom>
            <a:noFill/>
            <a:ln w="25400" cap="sq" cmpd="sng" algn="ctr">
              <a:solidFill>
                <a:srgbClr val="595757"/>
              </a:solidFill>
              <a:prstDash val="solid"/>
              <a:miter lim="800000"/>
              <a:headEnd type="triangle" w="med" len="med"/>
              <a:tailEnd type="none" w="med" len="med"/>
            </a:ln>
            <a:effectLst/>
          </p:spPr>
        </p:cxnSp>
        <p:cxnSp>
          <p:nvCxnSpPr>
            <p:cNvPr id="57" name="直線矢印コネクタ 56">
              <a:extLst>
                <a:ext uri="{FF2B5EF4-FFF2-40B4-BE49-F238E27FC236}">
                  <a16:creationId xmlns:a16="http://schemas.microsoft.com/office/drawing/2014/main" id="{3AB61397-47A9-46D0-B394-1EC269FD51D0}"/>
                </a:ext>
              </a:extLst>
            </p:cNvPr>
            <p:cNvCxnSpPr>
              <a:cxnSpLocks/>
            </p:cNvCxnSpPr>
            <p:nvPr/>
          </p:nvCxnSpPr>
          <p:spPr>
            <a:xfrm flipH="1">
              <a:off x="6707595" y="4577250"/>
              <a:ext cx="0" cy="1188000"/>
            </a:xfrm>
            <a:prstGeom prst="straightConnector1">
              <a:avLst/>
            </a:prstGeom>
            <a:noFill/>
            <a:ln w="25400" cap="sq" cmpd="sng" algn="ctr">
              <a:solidFill>
                <a:srgbClr val="DC003C"/>
              </a:solidFill>
              <a:prstDash val="solid"/>
              <a:miter lim="800000"/>
              <a:headEnd type="none" w="med" len="med"/>
              <a:tailEnd type="triangle" w="med" len="med"/>
            </a:ln>
            <a:effectLst/>
          </p:spPr>
        </p:cxnSp>
        <p:cxnSp>
          <p:nvCxnSpPr>
            <p:cNvPr id="59" name="直線矢印コネクタ 58">
              <a:extLst>
                <a:ext uri="{FF2B5EF4-FFF2-40B4-BE49-F238E27FC236}">
                  <a16:creationId xmlns:a16="http://schemas.microsoft.com/office/drawing/2014/main" id="{21FDD7AB-9F75-4E51-B5A4-255C23094507}"/>
                </a:ext>
              </a:extLst>
            </p:cNvPr>
            <p:cNvCxnSpPr>
              <a:cxnSpLocks/>
            </p:cNvCxnSpPr>
            <p:nvPr/>
          </p:nvCxnSpPr>
          <p:spPr>
            <a:xfrm flipV="1">
              <a:off x="3261794" y="4310863"/>
              <a:ext cx="2736000" cy="0"/>
            </a:xfrm>
            <a:prstGeom prst="straightConnector1">
              <a:avLst/>
            </a:prstGeom>
            <a:noFill/>
            <a:ln w="25400" cap="sq" cmpd="sng" algn="ctr">
              <a:solidFill>
                <a:srgbClr val="DC003C"/>
              </a:solidFill>
              <a:prstDash val="solid"/>
              <a:miter lim="800000"/>
              <a:headEnd type="triangle" w="med" len="med"/>
              <a:tailEnd type="triangle" w="med" len="med"/>
            </a:ln>
            <a:effectLst/>
          </p:spPr>
        </p:cxnSp>
        <p:cxnSp>
          <p:nvCxnSpPr>
            <p:cNvPr id="61" name="直線矢印コネクタ 60">
              <a:extLst>
                <a:ext uri="{FF2B5EF4-FFF2-40B4-BE49-F238E27FC236}">
                  <a16:creationId xmlns:a16="http://schemas.microsoft.com/office/drawing/2014/main" id="{E147A3C1-CF41-4378-ACB5-E2F542CBCBF2}"/>
                </a:ext>
              </a:extLst>
            </p:cNvPr>
            <p:cNvCxnSpPr>
              <a:cxnSpLocks/>
            </p:cNvCxnSpPr>
            <p:nvPr/>
          </p:nvCxnSpPr>
          <p:spPr>
            <a:xfrm flipV="1">
              <a:off x="7609840" y="4243130"/>
              <a:ext cx="2952000" cy="0"/>
            </a:xfrm>
            <a:prstGeom prst="straightConnector1">
              <a:avLst/>
            </a:prstGeom>
            <a:noFill/>
            <a:ln w="25400" cap="sq" cmpd="sng" algn="ctr">
              <a:solidFill>
                <a:srgbClr val="DC003C"/>
              </a:solidFill>
              <a:prstDash val="solid"/>
              <a:miter lim="800000"/>
              <a:headEnd type="triangle" w="med" len="med"/>
              <a:tailEnd type="triangle" w="med" len="med"/>
            </a:ln>
            <a:effectLst/>
          </p:spPr>
        </p:cxnSp>
        <p:cxnSp>
          <p:nvCxnSpPr>
            <p:cNvPr id="12" name="直線矢印コネクタ 11">
              <a:extLst>
                <a:ext uri="{FF2B5EF4-FFF2-40B4-BE49-F238E27FC236}">
                  <a16:creationId xmlns:a16="http://schemas.microsoft.com/office/drawing/2014/main" id="{D6046C23-3DF3-4A74-B616-8289DCB9EAE6}"/>
                </a:ext>
              </a:extLst>
            </p:cNvPr>
            <p:cNvCxnSpPr>
              <a:cxnSpLocks/>
            </p:cNvCxnSpPr>
            <p:nvPr/>
          </p:nvCxnSpPr>
          <p:spPr>
            <a:xfrm flipV="1">
              <a:off x="6811739" y="6377090"/>
              <a:ext cx="0" cy="216000"/>
            </a:xfrm>
            <a:prstGeom prst="straightConnector1">
              <a:avLst/>
            </a:prstGeom>
            <a:noFill/>
            <a:ln w="25400" cap="sq" cmpd="sng" algn="ctr">
              <a:solidFill>
                <a:srgbClr val="003B83"/>
              </a:solidFill>
              <a:prstDash val="solid"/>
              <a:miter lim="800000"/>
              <a:headEnd type="triangle" w="med" len="med"/>
              <a:tailEnd type="triangle" w="med" len="med"/>
            </a:ln>
            <a:effectLst/>
          </p:spPr>
        </p:cxnSp>
        <p:sp>
          <p:nvSpPr>
            <p:cNvPr id="155" name="テキスト ボックス 154">
              <a:extLst>
                <a:ext uri="{FF2B5EF4-FFF2-40B4-BE49-F238E27FC236}">
                  <a16:creationId xmlns:a16="http://schemas.microsoft.com/office/drawing/2014/main" id="{BECBC315-A620-44E8-8805-61033FABD24D}"/>
                </a:ext>
              </a:extLst>
            </p:cNvPr>
            <p:cNvSpPr txBox="1"/>
            <p:nvPr/>
          </p:nvSpPr>
          <p:spPr>
            <a:xfrm>
              <a:off x="2444857" y="6723529"/>
              <a:ext cx="1800027" cy="430887"/>
            </a:xfrm>
            <a:prstGeom prst="rect">
              <a:avLst/>
            </a:prstGeom>
            <a:noFill/>
            <a:ln>
              <a:noFill/>
            </a:ln>
          </p:spPr>
          <p:txBody>
            <a:bodyPr wrap="square" lIns="0" tIns="0" rIns="0" bIns="0" rtlCol="0">
              <a:spAutoFit/>
            </a:bodyPr>
            <a:lstStyle/>
            <a:p>
              <a:pPr algn="ctr" fontAlgn="ctr">
                <a:buNone/>
              </a:pPr>
              <a:r>
                <a:rPr lang="en-US" altLang="ja-JP" sz="1400" b="1" kern="0" spc="138" dirty="0" err="1">
                  <a:solidFill>
                    <a:srgbClr val="329B73"/>
                  </a:solidFill>
                  <a:latin typeface="Times New Roman" panose="02020603050405020304" pitchFamily="18" charset="0"/>
                  <a:cs typeface="Times New Roman" panose="02020603050405020304" pitchFamily="18" charset="0"/>
                </a:rPr>
                <a:t>Bộ</a:t>
              </a:r>
              <a:r>
                <a:rPr lang="en-US" altLang="ja-JP" sz="1400" b="1" kern="0" spc="138" dirty="0">
                  <a:solidFill>
                    <a:srgbClr val="329B73"/>
                  </a:solidFill>
                  <a:latin typeface="Times New Roman" panose="02020603050405020304" pitchFamily="18" charset="0"/>
                  <a:cs typeface="Times New Roman" panose="02020603050405020304" pitchFamily="18" charset="0"/>
                </a:rPr>
                <a:t> Y </a:t>
              </a:r>
              <a:r>
                <a:rPr lang="en-US" altLang="ja-JP" sz="1400" b="1" kern="0" spc="138" dirty="0" err="1">
                  <a:solidFill>
                    <a:srgbClr val="329B73"/>
                  </a:solidFill>
                  <a:latin typeface="Times New Roman" panose="02020603050405020304" pitchFamily="18" charset="0"/>
                  <a:cs typeface="Times New Roman" panose="02020603050405020304" pitchFamily="18" charset="0"/>
                </a:rPr>
                <a:t>tế</a:t>
              </a:r>
              <a:r>
                <a:rPr lang="en-US" altLang="ja-JP" sz="1400" b="1" kern="0" spc="138" dirty="0">
                  <a:solidFill>
                    <a:srgbClr val="329B73"/>
                  </a:solidFill>
                  <a:latin typeface="Times New Roman" panose="02020603050405020304" pitchFamily="18" charset="0"/>
                  <a:cs typeface="Times New Roman" panose="02020603050405020304" pitchFamily="18" charset="0"/>
                </a:rPr>
                <a:t> /</a:t>
              </a:r>
            </a:p>
            <a:p>
              <a:pPr algn="ctr" fontAlgn="ctr">
                <a:buNone/>
              </a:pPr>
              <a:r>
                <a:rPr lang="en-US" altLang="ja-JP" sz="1400" b="1" kern="0" spc="138" dirty="0">
                  <a:solidFill>
                    <a:srgbClr val="329B73"/>
                  </a:solidFill>
                  <a:latin typeface="Times New Roman" panose="02020603050405020304" pitchFamily="18" charset="0"/>
                  <a:cs typeface="Times New Roman" panose="02020603050405020304" pitchFamily="18" charset="0"/>
                </a:rPr>
                <a:t>Municipalities</a:t>
              </a:r>
              <a:endParaRPr lang="ja-JP" altLang="en-US" sz="1400" b="1" kern="0" spc="138" dirty="0">
                <a:solidFill>
                  <a:srgbClr val="329B73"/>
                </a:solidFill>
                <a:latin typeface="Times New Roman" panose="02020603050405020304" pitchFamily="18" charset="0"/>
                <a:cs typeface="Times New Roman" panose="02020603050405020304" pitchFamily="18" charset="0"/>
              </a:endParaRPr>
            </a:p>
          </p:txBody>
        </p:sp>
        <p:sp>
          <p:nvSpPr>
            <p:cNvPr id="156" name="テキスト ボックス 155">
              <a:extLst>
                <a:ext uri="{FF2B5EF4-FFF2-40B4-BE49-F238E27FC236}">
                  <a16:creationId xmlns:a16="http://schemas.microsoft.com/office/drawing/2014/main" id="{17B25802-C289-4A43-83E8-A2249810DFD3}"/>
                </a:ext>
              </a:extLst>
            </p:cNvPr>
            <p:cNvSpPr txBox="1"/>
            <p:nvPr/>
          </p:nvSpPr>
          <p:spPr>
            <a:xfrm>
              <a:off x="4490578" y="6450058"/>
              <a:ext cx="1736337" cy="161583"/>
            </a:xfrm>
            <a:prstGeom prst="rect">
              <a:avLst/>
            </a:prstGeom>
            <a:noFill/>
            <a:ln>
              <a:noFill/>
            </a:ln>
          </p:spPr>
          <p:txBody>
            <a:bodyPr wrap="square" lIns="0" tIns="0" rIns="0" bIns="0" rtlCol="0">
              <a:spAutoFit/>
            </a:bodyPr>
            <a:lstStyle/>
            <a:p>
              <a:pPr algn="ctr">
                <a:buNone/>
              </a:pPr>
              <a:r>
                <a:rPr lang="en-US" altLang="ja-JP" sz="1050" b="1" kern="0" dirty="0" err="1">
                  <a:solidFill>
                    <a:srgbClr val="329B73"/>
                  </a:solidFill>
                  <a:latin typeface="Times New Roman" panose="02020603050405020304" pitchFamily="18" charset="0"/>
                  <a:cs typeface="Times New Roman" panose="02020603050405020304" pitchFamily="18" charset="0"/>
                </a:rPr>
                <a:t>Thông</a:t>
              </a:r>
              <a:r>
                <a:rPr lang="en-US" altLang="ja-JP" sz="1050" b="1" kern="0" dirty="0">
                  <a:solidFill>
                    <a:srgbClr val="329B73"/>
                  </a:solidFill>
                  <a:latin typeface="Times New Roman" panose="02020603050405020304" pitchFamily="18" charset="0"/>
                  <a:cs typeface="Times New Roman" panose="02020603050405020304" pitchFamily="18" charset="0"/>
                </a:rPr>
                <a:t> tin y </a:t>
              </a:r>
              <a:r>
                <a:rPr lang="en-US" altLang="ja-JP" sz="1050" b="1" kern="0" dirty="0" err="1">
                  <a:solidFill>
                    <a:srgbClr val="329B73"/>
                  </a:solidFill>
                  <a:latin typeface="Times New Roman" panose="02020603050405020304" pitchFamily="18" charset="0"/>
                  <a:cs typeface="Times New Roman" panose="02020603050405020304" pitchFamily="18" charset="0"/>
                </a:rPr>
                <a:t>học</a:t>
              </a:r>
              <a:endParaRPr lang="ja-JP" altLang="en-US" sz="1050" b="1" kern="0" dirty="0">
                <a:solidFill>
                  <a:srgbClr val="329B73"/>
                </a:solidFill>
                <a:latin typeface="Times New Roman" panose="02020603050405020304" pitchFamily="18" charset="0"/>
                <a:cs typeface="Times New Roman" panose="02020603050405020304" pitchFamily="18" charset="0"/>
              </a:endParaRPr>
            </a:p>
          </p:txBody>
        </p:sp>
        <p:sp>
          <p:nvSpPr>
            <p:cNvPr id="157" name="テキスト ボックス 156">
              <a:extLst>
                <a:ext uri="{FF2B5EF4-FFF2-40B4-BE49-F238E27FC236}">
                  <a16:creationId xmlns:a16="http://schemas.microsoft.com/office/drawing/2014/main" id="{0821836F-274A-4DD0-A7A0-308887E196D9}"/>
                </a:ext>
              </a:extLst>
            </p:cNvPr>
            <p:cNvSpPr txBox="1"/>
            <p:nvPr/>
          </p:nvSpPr>
          <p:spPr>
            <a:xfrm>
              <a:off x="4416285" y="5862224"/>
              <a:ext cx="1682750" cy="161583"/>
            </a:xfrm>
            <a:prstGeom prst="rect">
              <a:avLst/>
            </a:prstGeom>
            <a:noFill/>
            <a:ln>
              <a:noFill/>
            </a:ln>
          </p:spPr>
          <p:txBody>
            <a:bodyPr wrap="square" lIns="0" tIns="0" rIns="0" bIns="0" rtlCol="0">
              <a:spAutoFit/>
            </a:bodyPr>
            <a:lstStyle/>
            <a:p>
              <a:pPr algn="ctr">
                <a:buNone/>
              </a:pPr>
              <a:r>
                <a:rPr lang="en-US" altLang="ja-JP" sz="1050" b="1" kern="0" dirty="0" err="1">
                  <a:solidFill>
                    <a:srgbClr val="222222"/>
                  </a:solidFill>
                  <a:latin typeface="Times New Roman" panose="02020603050405020304" pitchFamily="18" charset="0"/>
                  <a:cs typeface="Times New Roman" panose="02020603050405020304" pitchFamily="18" charset="0"/>
                </a:rPr>
                <a:t>Báo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tham</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gia</a:t>
              </a:r>
              <a:r>
                <a:rPr lang="en-US" altLang="ja-JP" sz="1050" b="1" kern="0" dirty="0">
                  <a:solidFill>
                    <a:srgbClr val="222222"/>
                  </a:solidFill>
                  <a:latin typeface="Times New Roman" panose="02020603050405020304" pitchFamily="18" charset="0"/>
                  <a:cs typeface="Times New Roman" panose="02020603050405020304" pitchFamily="18" charset="0"/>
                </a:rPr>
                <a:t> </a:t>
              </a:r>
            </a:p>
          </p:txBody>
        </p:sp>
        <p:sp>
          <p:nvSpPr>
            <p:cNvPr id="158" name="テキスト ボックス 157">
              <a:extLst>
                <a:ext uri="{FF2B5EF4-FFF2-40B4-BE49-F238E27FC236}">
                  <a16:creationId xmlns:a16="http://schemas.microsoft.com/office/drawing/2014/main" id="{34D6ADF5-58A3-4A00-AD67-C0565BADEC43}"/>
                </a:ext>
              </a:extLst>
            </p:cNvPr>
            <p:cNvSpPr txBox="1"/>
            <p:nvPr/>
          </p:nvSpPr>
          <p:spPr>
            <a:xfrm>
              <a:off x="7097451" y="6681707"/>
              <a:ext cx="1589149" cy="646331"/>
            </a:xfrm>
            <a:prstGeom prst="rect">
              <a:avLst/>
            </a:prstGeom>
            <a:noFill/>
            <a:ln>
              <a:noFill/>
            </a:ln>
          </p:spPr>
          <p:txBody>
            <a:bodyPr wrap="square" lIns="0" tIns="0" rIns="0" bIns="0" rtlCol="0">
              <a:spAutoFit/>
            </a:bodyPr>
            <a:lstStyle/>
            <a:p>
              <a:pPr algn="ctr" fontAlgn="ctr">
                <a:buNone/>
              </a:pPr>
              <a:r>
                <a:rPr lang="en-US" altLang="ja-JP" sz="1400" b="1" kern="0" dirty="0" err="1">
                  <a:solidFill>
                    <a:srgbClr val="003B83"/>
                  </a:solidFill>
                  <a:latin typeface="Times New Roman" panose="02020603050405020304" pitchFamily="18" charset="0"/>
                  <a:cs typeface="Times New Roman" panose="02020603050405020304" pitchFamily="18" charset="0"/>
                </a:rPr>
                <a:t>Dự</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báo</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nguy</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cơ</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chăm</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sóc</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dự</a:t>
              </a:r>
              <a:r>
                <a:rPr lang="en-US" altLang="ja-JP" sz="1400" b="1" kern="0" dirty="0">
                  <a:solidFill>
                    <a:srgbClr val="003B83"/>
                  </a:solidFill>
                  <a:latin typeface="Times New Roman" panose="02020603050405020304" pitchFamily="18" charset="0"/>
                  <a:cs typeface="Times New Roman" panose="02020603050405020304" pitchFamily="18" charset="0"/>
                </a:rPr>
                <a:t> </a:t>
              </a:r>
              <a:r>
                <a:rPr lang="en-US" altLang="ja-JP" sz="1400" b="1" kern="0" dirty="0" err="1">
                  <a:solidFill>
                    <a:srgbClr val="003B83"/>
                  </a:solidFill>
                  <a:latin typeface="Times New Roman" panose="02020603050405020304" pitchFamily="18" charset="0"/>
                  <a:cs typeface="Times New Roman" panose="02020603050405020304" pitchFamily="18" charset="0"/>
                </a:rPr>
                <a:t>phòng</a:t>
              </a:r>
              <a:r>
                <a:rPr lang="en-US" altLang="ja-JP" sz="1400" b="1" kern="0" dirty="0">
                  <a:solidFill>
                    <a:srgbClr val="003B83"/>
                  </a:solidFill>
                  <a:latin typeface="Times New Roman" panose="02020603050405020304" pitchFamily="18" charset="0"/>
                  <a:cs typeface="Times New Roman" panose="02020603050405020304" pitchFamily="18" charset="0"/>
                </a:rPr>
                <a:t> AI</a:t>
              </a:r>
              <a:r>
                <a:rPr lang="ja-JP" altLang="en-US" sz="1400" b="1" kern="0" dirty="0">
                  <a:solidFill>
                    <a:srgbClr val="003B83"/>
                  </a:solidFill>
                  <a:latin typeface="Times New Roman" panose="02020603050405020304" pitchFamily="18" charset="0"/>
                  <a:cs typeface="Times New Roman" panose="02020603050405020304" pitchFamily="18" charset="0"/>
                </a:rPr>
                <a:t>*</a:t>
              </a:r>
            </a:p>
          </p:txBody>
        </p:sp>
        <p:sp>
          <p:nvSpPr>
            <p:cNvPr id="159" name="テキスト ボックス 158">
              <a:extLst>
                <a:ext uri="{FF2B5EF4-FFF2-40B4-BE49-F238E27FC236}">
                  <a16:creationId xmlns:a16="http://schemas.microsoft.com/office/drawing/2014/main" id="{A7594889-9079-4262-81F2-9EC3ED07BAD5}"/>
                </a:ext>
              </a:extLst>
            </p:cNvPr>
            <p:cNvSpPr txBox="1"/>
            <p:nvPr/>
          </p:nvSpPr>
          <p:spPr>
            <a:xfrm>
              <a:off x="8261907" y="6235236"/>
              <a:ext cx="1181414" cy="161583"/>
            </a:xfrm>
            <a:prstGeom prst="rect">
              <a:avLst/>
            </a:prstGeom>
            <a:noFill/>
            <a:ln>
              <a:noFill/>
            </a:ln>
          </p:spPr>
          <p:txBody>
            <a:bodyPr wrap="none" lIns="0" tIns="0" rIns="0" bIns="0" rtlCol="0">
              <a:spAutoFit/>
            </a:bodyPr>
            <a:lstStyle/>
            <a:p>
              <a:pPr algn="ctr">
                <a:buNone/>
              </a:pPr>
              <a:r>
                <a:rPr lang="en-US" altLang="ja-JP" sz="1050" b="1" kern="0">
                  <a:solidFill>
                    <a:srgbClr val="003B83"/>
                  </a:solidFill>
                  <a:latin typeface="Times New Roman" panose="02020603050405020304" pitchFamily="18" charset="0"/>
                  <a:cs typeface="Times New Roman" panose="02020603050405020304" pitchFamily="18" charset="0"/>
                </a:rPr>
                <a:t>Point System Source</a:t>
              </a:r>
              <a:endParaRPr lang="ja-JP" altLang="en-US" sz="1050" b="1" kern="0">
                <a:solidFill>
                  <a:srgbClr val="003B83"/>
                </a:solidFill>
                <a:latin typeface="Times New Roman" panose="02020603050405020304" pitchFamily="18" charset="0"/>
                <a:cs typeface="Times New Roman" panose="02020603050405020304" pitchFamily="18" charset="0"/>
              </a:endParaRPr>
            </a:p>
          </p:txBody>
        </p:sp>
        <p:sp>
          <p:nvSpPr>
            <p:cNvPr id="160" name="テキスト ボックス 159">
              <a:extLst>
                <a:ext uri="{FF2B5EF4-FFF2-40B4-BE49-F238E27FC236}">
                  <a16:creationId xmlns:a16="http://schemas.microsoft.com/office/drawing/2014/main" id="{B97CC12A-6C81-4145-A8E6-61B9137646B4}"/>
                </a:ext>
              </a:extLst>
            </p:cNvPr>
            <p:cNvSpPr txBox="1"/>
            <p:nvPr/>
          </p:nvSpPr>
          <p:spPr>
            <a:xfrm>
              <a:off x="8151308" y="5715564"/>
              <a:ext cx="1402628" cy="323165"/>
            </a:xfrm>
            <a:prstGeom prst="rect">
              <a:avLst/>
            </a:prstGeom>
            <a:noFill/>
            <a:ln>
              <a:noFill/>
            </a:ln>
          </p:spPr>
          <p:txBody>
            <a:bodyPr wrap="none" lIns="0" tIns="0" rIns="0" bIns="0" rtlCol="0">
              <a:spAutoFit/>
            </a:bodyPr>
            <a:lstStyle/>
            <a:p>
              <a:pPr algn="ctr">
                <a:buNone/>
              </a:pPr>
              <a:r>
                <a:rPr lang="en-US" altLang="ja-JP" sz="1050" b="1" kern="0" dirty="0" err="1">
                  <a:solidFill>
                    <a:srgbClr val="222222"/>
                  </a:solidFill>
                  <a:latin typeface="Times New Roman" panose="02020603050405020304" pitchFamily="18" charset="0"/>
                  <a:cs typeface="Times New Roman" panose="02020603050405020304" pitchFamily="18" charset="0"/>
                </a:rPr>
                <a:t>Báo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tham</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gia</a:t>
              </a:r>
              <a:endParaRPr lang="ja-JP" altLang="en-US" sz="1050" b="1" kern="0" dirty="0">
                <a:solidFill>
                  <a:srgbClr val="222222"/>
                </a:solidFill>
                <a:latin typeface="Times New Roman" panose="02020603050405020304" pitchFamily="18" charset="0"/>
                <a:cs typeface="Times New Roman" panose="02020603050405020304" pitchFamily="18" charset="0"/>
              </a:endParaRPr>
            </a:p>
            <a:p>
              <a:pPr algn="ctr">
                <a:buNone/>
              </a:pPr>
              <a:r>
                <a:rPr lang="en-US" altLang="ja-JP" sz="1050" b="1" kern="0" dirty="0" err="1">
                  <a:solidFill>
                    <a:srgbClr val="222222"/>
                  </a:solidFill>
                  <a:latin typeface="Times New Roman" panose="02020603050405020304" pitchFamily="18" charset="0"/>
                  <a:cs typeface="Times New Roman" panose="02020603050405020304" pitchFamily="18" charset="0"/>
                </a:rPr>
                <a:t>Báo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sử</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dụng</a:t>
              </a:r>
              <a:r>
                <a:rPr lang="en-US" altLang="ja-JP" sz="1050" b="1" kern="0" dirty="0">
                  <a:solidFill>
                    <a:srgbClr val="222222"/>
                  </a:solidFill>
                  <a:latin typeface="Times New Roman" panose="02020603050405020304" pitchFamily="18" charset="0"/>
                  <a:cs typeface="Times New Roman" panose="02020603050405020304" pitchFamily="18" charset="0"/>
                </a:rPr>
                <a:t> dịch vụ</a:t>
              </a:r>
              <a:endParaRPr lang="ja-JP" altLang="en-US" sz="1050" b="1" kern="0" dirty="0">
                <a:solidFill>
                  <a:srgbClr val="222222"/>
                </a:solidFill>
                <a:latin typeface="Times New Roman" panose="02020603050405020304" pitchFamily="18" charset="0"/>
                <a:cs typeface="Times New Roman" panose="02020603050405020304" pitchFamily="18" charset="0"/>
              </a:endParaRPr>
            </a:p>
          </p:txBody>
        </p:sp>
        <p:sp>
          <p:nvSpPr>
            <p:cNvPr id="161" name="テキスト ボックス 160">
              <a:extLst>
                <a:ext uri="{FF2B5EF4-FFF2-40B4-BE49-F238E27FC236}">
                  <a16:creationId xmlns:a16="http://schemas.microsoft.com/office/drawing/2014/main" id="{40631F9C-60C4-4C6F-A8D3-1CF641DD9404}"/>
                </a:ext>
              </a:extLst>
            </p:cNvPr>
            <p:cNvSpPr txBox="1"/>
            <p:nvPr/>
          </p:nvSpPr>
          <p:spPr>
            <a:xfrm>
              <a:off x="9961474" y="6723529"/>
              <a:ext cx="1570302" cy="215444"/>
            </a:xfrm>
            <a:prstGeom prst="rect">
              <a:avLst/>
            </a:prstGeom>
            <a:noFill/>
            <a:ln>
              <a:noFill/>
            </a:ln>
          </p:spPr>
          <p:txBody>
            <a:bodyPr wrap="none" lIns="0" tIns="0" rIns="0" bIns="0" rtlCol="0">
              <a:spAutoFit/>
            </a:bodyPr>
            <a:lstStyle/>
            <a:p>
              <a:pPr algn="ctr" fontAlgn="ctr">
                <a:buNone/>
              </a:pPr>
              <a:r>
                <a:rPr lang="en-US" altLang="zh-TW" sz="1400" b="1" kern="0" spc="138" dirty="0" err="1">
                  <a:solidFill>
                    <a:srgbClr val="003B83"/>
                  </a:solidFill>
                  <a:latin typeface="Times New Roman" panose="02020603050405020304" pitchFamily="18" charset="0"/>
                  <a:cs typeface="Times New Roman" panose="02020603050405020304" pitchFamily="18" charset="0"/>
                </a:rPr>
                <a:t>Khu</a:t>
              </a:r>
              <a:r>
                <a:rPr lang="en-US" altLang="zh-TW" sz="1400" b="1" kern="0" spc="138" dirty="0">
                  <a:solidFill>
                    <a:srgbClr val="003B83"/>
                  </a:solidFill>
                  <a:latin typeface="Times New Roman" panose="02020603050405020304" pitchFamily="18" charset="0"/>
                  <a:cs typeface="Times New Roman" panose="02020603050405020304" pitchFamily="18" charset="0"/>
                </a:rPr>
                <a:t> </a:t>
              </a:r>
              <a:r>
                <a:rPr lang="en-US" altLang="zh-TW" sz="1400" b="1" kern="0" spc="138" dirty="0" err="1">
                  <a:solidFill>
                    <a:srgbClr val="003B83"/>
                  </a:solidFill>
                  <a:latin typeface="Times New Roman" panose="02020603050405020304" pitchFamily="18" charset="0"/>
                  <a:cs typeface="Times New Roman" panose="02020603050405020304" pitchFamily="18" charset="0"/>
                </a:rPr>
                <a:t>vực</a:t>
              </a:r>
              <a:r>
                <a:rPr lang="en-US" altLang="zh-TW" sz="1400" b="1" kern="0" spc="138" dirty="0">
                  <a:solidFill>
                    <a:srgbClr val="003B83"/>
                  </a:solidFill>
                  <a:latin typeface="Times New Roman" panose="02020603050405020304" pitchFamily="18" charset="0"/>
                  <a:cs typeface="Times New Roman" panose="02020603050405020304" pitchFamily="18" charset="0"/>
                </a:rPr>
                <a:t> </a:t>
              </a:r>
              <a:r>
                <a:rPr lang="en-US" altLang="zh-TW" sz="1400" b="1" kern="0" spc="138" dirty="0" err="1">
                  <a:solidFill>
                    <a:srgbClr val="003B83"/>
                  </a:solidFill>
                  <a:latin typeface="Times New Roman" panose="02020603050405020304" pitchFamily="18" charset="0"/>
                  <a:cs typeface="Times New Roman" panose="02020603050405020304" pitchFamily="18" charset="0"/>
                </a:rPr>
                <a:t>tư</a:t>
              </a:r>
              <a:r>
                <a:rPr lang="en-US" altLang="zh-TW" sz="1400" b="1" kern="0" spc="138" dirty="0">
                  <a:solidFill>
                    <a:srgbClr val="003B83"/>
                  </a:solidFill>
                  <a:latin typeface="Times New Roman" panose="02020603050405020304" pitchFamily="18" charset="0"/>
                  <a:cs typeface="Times New Roman" panose="02020603050405020304" pitchFamily="18" charset="0"/>
                </a:rPr>
                <a:t> nhân</a:t>
              </a:r>
              <a:endParaRPr lang="zh-TW" altLang="en-US" sz="1400" b="1" kern="0" spc="138" dirty="0">
                <a:solidFill>
                  <a:srgbClr val="003B83"/>
                </a:solidFill>
                <a:latin typeface="Times New Roman" panose="02020603050405020304" pitchFamily="18" charset="0"/>
                <a:cs typeface="Times New Roman" panose="02020603050405020304" pitchFamily="18" charset="0"/>
              </a:endParaRPr>
            </a:p>
          </p:txBody>
        </p:sp>
        <p:grpSp>
          <p:nvGrpSpPr>
            <p:cNvPr id="34" name="グループ化 33">
              <a:extLst>
                <a:ext uri="{FF2B5EF4-FFF2-40B4-BE49-F238E27FC236}">
                  <a16:creationId xmlns:a16="http://schemas.microsoft.com/office/drawing/2014/main" id="{A94777D3-5CBA-43E3-9D7E-ACB953588407}"/>
                </a:ext>
              </a:extLst>
            </p:cNvPr>
            <p:cNvGrpSpPr/>
            <p:nvPr/>
          </p:nvGrpSpPr>
          <p:grpSpPr>
            <a:xfrm>
              <a:off x="790575" y="2455620"/>
              <a:ext cx="1863725" cy="1412272"/>
              <a:chOff x="790575" y="2404820"/>
              <a:chExt cx="1863725" cy="1412272"/>
            </a:xfrm>
          </p:grpSpPr>
          <p:sp>
            <p:nvSpPr>
              <p:cNvPr id="151" name="角丸四角形 110">
                <a:extLst>
                  <a:ext uri="{FF2B5EF4-FFF2-40B4-BE49-F238E27FC236}">
                    <a16:creationId xmlns:a16="http://schemas.microsoft.com/office/drawing/2014/main" id="{037FC46E-3328-4984-B149-47697DD6ADEE}"/>
                  </a:ext>
                </a:extLst>
              </p:cNvPr>
              <p:cNvSpPr/>
              <p:nvPr/>
            </p:nvSpPr>
            <p:spPr>
              <a:xfrm>
                <a:off x="790575" y="2404820"/>
                <a:ext cx="1863725" cy="1389429"/>
              </a:xfrm>
              <a:prstGeom prst="roundRect">
                <a:avLst>
                  <a:gd name="adj" fmla="val 9992"/>
                </a:avLst>
              </a:prstGeom>
              <a:solidFill>
                <a:srgbClr val="E8C1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Quản</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lý</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lịch</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sử</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tham</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gia</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và</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thông</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báo</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các</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sự</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kiện</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của</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CCSPC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thông</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qua </a:t>
                </a:r>
                <a:r>
                  <a:rPr lang="en-US" altLang="ja-JP" sz="1400" b="1" kern="0" dirty="0" err="1">
                    <a:solidFill>
                      <a:schemeClr val="tx1"/>
                    </a:solidFill>
                    <a:latin typeface="Times New Roman" panose="02020603050405020304" pitchFamily="18" charset="0"/>
                    <a:ea typeface="BIZ UDPゴシック"/>
                    <a:cs typeface="Times New Roman" panose="02020603050405020304" pitchFamily="18" charset="0"/>
                  </a:rPr>
                  <a:t>phần</a:t>
                </a:r>
                <a:r>
                  <a:rPr lang="en-US" altLang="ja-JP" sz="1400" b="1" kern="0" dirty="0">
                    <a:solidFill>
                      <a:schemeClr val="tx1"/>
                    </a:solidFill>
                    <a:latin typeface="Times New Roman" panose="02020603050405020304" pitchFamily="18" charset="0"/>
                    <a:ea typeface="BIZ UDPゴシック"/>
                    <a:cs typeface="Times New Roman" panose="02020603050405020304" pitchFamily="18" charset="0"/>
                  </a:rPr>
                  <a:t> </a:t>
                </a:r>
                <a:r>
                  <a:rPr lang="en-US" altLang="ja-JP" sz="1400" b="1" kern="0" dirty="0" err="1">
                    <a:solidFill>
                      <a:schemeClr val="tx1"/>
                    </a:solidFill>
                    <a:latin typeface="Times New Roman" panose="02020603050405020304" pitchFamily="18" charset="0"/>
                    <a:ea typeface="BIZ UDPゴシック"/>
                    <a:cs typeface="Times New Roman" panose="02020603050405020304" pitchFamily="18" charset="0"/>
                  </a:rPr>
                  <a:t>mềm</a:t>
                </a:r>
                <a:endPar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endParaRPr>
              </a:p>
            </p:txBody>
          </p:sp>
          <p:sp>
            <p:nvSpPr>
              <p:cNvPr id="166" name="二等辺三角形 165">
                <a:extLst>
                  <a:ext uri="{FF2B5EF4-FFF2-40B4-BE49-F238E27FC236}">
                    <a16:creationId xmlns:a16="http://schemas.microsoft.com/office/drawing/2014/main" id="{93ABC562-B7F8-4F35-82F8-1D5C532480CB}"/>
                  </a:ext>
                </a:extLst>
              </p:cNvPr>
              <p:cNvSpPr/>
              <p:nvPr/>
            </p:nvSpPr>
            <p:spPr>
              <a:xfrm rot="9225173">
                <a:off x="2287129" y="3600090"/>
                <a:ext cx="144000" cy="217002"/>
              </a:xfrm>
              <a:prstGeom prst="triangle">
                <a:avLst/>
              </a:prstGeom>
              <a:solidFill>
                <a:srgbClr val="E8C1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None/>
                </a:pPr>
                <a:endParaRPr lang="ja-JP" altLang="en-US" sz="1600">
                  <a:solidFill>
                    <a:schemeClr val="tx1"/>
                  </a:solidFill>
                  <a:latin typeface="Times New Roman" panose="02020603050405020304" pitchFamily="18" charset="0"/>
                  <a:cs typeface="Times New Roman" panose="02020603050405020304" pitchFamily="18" charset="0"/>
                </a:endParaRPr>
              </a:p>
            </p:txBody>
          </p:sp>
        </p:grpSp>
        <p:sp>
          <p:nvSpPr>
            <p:cNvPr id="168" name="テキスト ボックス 167">
              <a:extLst>
                <a:ext uri="{FF2B5EF4-FFF2-40B4-BE49-F238E27FC236}">
                  <a16:creationId xmlns:a16="http://schemas.microsoft.com/office/drawing/2014/main" id="{DCB204F6-E8D4-4753-A004-22FB864D370A}"/>
                </a:ext>
              </a:extLst>
            </p:cNvPr>
            <p:cNvSpPr txBox="1"/>
            <p:nvPr/>
          </p:nvSpPr>
          <p:spPr>
            <a:xfrm>
              <a:off x="5754676" y="4775552"/>
              <a:ext cx="970140" cy="323165"/>
            </a:xfrm>
            <a:prstGeom prst="rect">
              <a:avLst/>
            </a:prstGeom>
            <a:noFill/>
            <a:ln>
              <a:noFill/>
            </a:ln>
          </p:spPr>
          <p:txBody>
            <a:bodyPr wrap="square" lIns="0" tIns="0" rIns="0" bIns="0" rtlCol="0">
              <a:spAutoFit/>
            </a:bodyPr>
            <a:lstStyle/>
            <a:p>
              <a:pPr algn="ctr" fontAlgn="ctr">
                <a:buNone/>
              </a:pPr>
              <a:r>
                <a:rPr lang="en-US" altLang="ja-JP" sz="1050" b="1" kern="0" dirty="0" err="1">
                  <a:solidFill>
                    <a:srgbClr val="DC003C"/>
                  </a:solidFill>
                  <a:latin typeface="Times New Roman" panose="02020603050405020304" pitchFamily="18" charset="0"/>
                  <a:cs typeface="Times New Roman" panose="02020603050405020304" pitchFamily="18" charset="0"/>
                </a:rPr>
                <a:t>Lịch</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sử</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và</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khối</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lượng</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hoạt</a:t>
              </a:r>
              <a:r>
                <a:rPr lang="en-US" altLang="ja-JP" sz="1050" b="1" kern="0" dirty="0">
                  <a:solidFill>
                    <a:srgbClr val="DC003C"/>
                  </a:solidFill>
                  <a:latin typeface="Times New Roman" panose="02020603050405020304" pitchFamily="18" charset="0"/>
                  <a:cs typeface="Times New Roman" panose="02020603050405020304" pitchFamily="18" charset="0"/>
                </a:rPr>
                <a:t> động</a:t>
              </a:r>
              <a:endParaRPr lang="ja-JP" altLang="en-US" sz="1050" b="1" kern="0" dirty="0">
                <a:solidFill>
                  <a:srgbClr val="DC003C"/>
                </a:solidFill>
                <a:latin typeface="Times New Roman" panose="02020603050405020304" pitchFamily="18" charset="0"/>
                <a:cs typeface="Times New Roman" panose="02020603050405020304" pitchFamily="18" charset="0"/>
              </a:endParaRPr>
            </a:p>
          </p:txBody>
        </p:sp>
        <p:sp>
          <p:nvSpPr>
            <p:cNvPr id="169" name="テキスト ボックス 168">
              <a:extLst>
                <a:ext uri="{FF2B5EF4-FFF2-40B4-BE49-F238E27FC236}">
                  <a16:creationId xmlns:a16="http://schemas.microsoft.com/office/drawing/2014/main" id="{AA6E94EA-B2A3-489D-AD83-D191D67092C3}"/>
                </a:ext>
              </a:extLst>
            </p:cNvPr>
            <p:cNvSpPr txBox="1"/>
            <p:nvPr/>
          </p:nvSpPr>
          <p:spPr>
            <a:xfrm>
              <a:off x="4062612" y="5196394"/>
              <a:ext cx="1378068" cy="161583"/>
            </a:xfrm>
            <a:prstGeom prst="rect">
              <a:avLst/>
            </a:prstGeom>
            <a:noFill/>
            <a:ln>
              <a:noFill/>
            </a:ln>
          </p:spPr>
          <p:txBody>
            <a:bodyPr wrap="square" lIns="0" tIns="0" rIns="0" bIns="0" rtlCol="0">
              <a:spAutoFit/>
            </a:bodyPr>
            <a:lstStyle/>
            <a:p>
              <a:pPr algn="ctr">
                <a:buNone/>
              </a:pPr>
              <a:r>
                <a:rPr lang="en-US" altLang="ja-JP" sz="1050" b="1" kern="0" dirty="0" err="1">
                  <a:solidFill>
                    <a:srgbClr val="222222"/>
                  </a:solidFill>
                  <a:latin typeface="Times New Roman" panose="02020603050405020304" pitchFamily="18" charset="0"/>
                  <a:cs typeface="Times New Roman" panose="02020603050405020304" pitchFamily="18" charset="0"/>
                </a:rPr>
                <a:t>Báo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của</a:t>
              </a:r>
              <a:r>
                <a:rPr lang="en-US" altLang="ja-JP" sz="1050" b="1" kern="0" dirty="0">
                  <a:solidFill>
                    <a:srgbClr val="222222"/>
                  </a:solidFill>
                  <a:latin typeface="Times New Roman" panose="02020603050405020304" pitchFamily="18" charset="0"/>
                  <a:cs typeface="Times New Roman" panose="02020603050405020304" pitchFamily="18" charset="0"/>
                </a:rPr>
                <a:t> CCSPC </a:t>
              </a:r>
              <a:endParaRPr lang="ja-JP" altLang="en-US" sz="1050" b="1" kern="0" dirty="0">
                <a:solidFill>
                  <a:srgbClr val="222222"/>
                </a:solidFill>
                <a:latin typeface="Times New Roman" panose="02020603050405020304" pitchFamily="18" charset="0"/>
                <a:cs typeface="Times New Roman" panose="02020603050405020304" pitchFamily="18" charset="0"/>
              </a:endParaRPr>
            </a:p>
          </p:txBody>
        </p:sp>
        <p:sp>
          <p:nvSpPr>
            <p:cNvPr id="170" name="テキスト ボックス 169">
              <a:extLst>
                <a:ext uri="{FF2B5EF4-FFF2-40B4-BE49-F238E27FC236}">
                  <a16:creationId xmlns:a16="http://schemas.microsoft.com/office/drawing/2014/main" id="{F6F0B6FA-AFF3-4EDD-B3E6-23C5BD2AD431}"/>
                </a:ext>
              </a:extLst>
            </p:cNvPr>
            <p:cNvSpPr txBox="1"/>
            <p:nvPr/>
          </p:nvSpPr>
          <p:spPr>
            <a:xfrm>
              <a:off x="6809528" y="5123557"/>
              <a:ext cx="1195845" cy="323165"/>
            </a:xfrm>
            <a:prstGeom prst="rect">
              <a:avLst/>
            </a:prstGeom>
            <a:noFill/>
            <a:ln>
              <a:noFill/>
            </a:ln>
          </p:spPr>
          <p:txBody>
            <a:bodyPr wrap="square" lIns="0" tIns="0" rIns="0" bIns="0" rtlCol="0">
              <a:spAutoFit/>
            </a:bodyPr>
            <a:lstStyle/>
            <a:p>
              <a:pPr algn="ctr">
                <a:buNone/>
              </a:pPr>
              <a:r>
                <a:rPr lang="en-US" altLang="ja-JP" sz="1050" b="1" kern="0" dirty="0" err="1">
                  <a:solidFill>
                    <a:srgbClr val="222222"/>
                  </a:solidFill>
                  <a:latin typeface="Times New Roman" panose="02020603050405020304" pitchFamily="18" charset="0"/>
                  <a:cs typeface="Times New Roman" panose="02020603050405020304" pitchFamily="18" charset="0"/>
                </a:rPr>
                <a:t>Cảnh</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báo</a:t>
              </a:r>
              <a:r>
                <a:rPr lang="en-US" altLang="ja-JP" sz="1050" b="1" kern="0" dirty="0">
                  <a:solidFill>
                    <a:srgbClr val="222222"/>
                  </a:solidFill>
                  <a:latin typeface="Times New Roman" panose="02020603050405020304" pitchFamily="18" charset="0"/>
                  <a:cs typeface="Times New Roman" panose="02020603050405020304" pitchFamily="18" charset="0"/>
                </a:rPr>
                <a:t> y </a:t>
              </a:r>
              <a:r>
                <a:rPr lang="en-US" altLang="ja-JP" sz="1050" b="1" kern="0" dirty="0" err="1">
                  <a:solidFill>
                    <a:srgbClr val="222222"/>
                  </a:solidFill>
                  <a:latin typeface="Times New Roman" panose="02020603050405020304" pitchFamily="18" charset="0"/>
                  <a:cs typeface="Times New Roman" panose="02020603050405020304" pitchFamily="18" charset="0"/>
                </a:rPr>
                <a:t>tế</a:t>
              </a:r>
              <a:endParaRPr lang="ja-JP" altLang="en-US" sz="1050" b="1" kern="0" dirty="0">
                <a:solidFill>
                  <a:srgbClr val="222222"/>
                </a:solidFill>
                <a:latin typeface="Times New Roman" panose="02020603050405020304" pitchFamily="18" charset="0"/>
                <a:cs typeface="Times New Roman" panose="02020603050405020304" pitchFamily="18" charset="0"/>
              </a:endParaRPr>
            </a:p>
            <a:p>
              <a:pPr algn="ctr">
                <a:buNone/>
              </a:pPr>
              <a:r>
                <a:rPr lang="en-US" altLang="ja-JP" sz="1050" b="1" kern="0" dirty="0">
                  <a:solidFill>
                    <a:srgbClr val="222222"/>
                  </a:solidFill>
                  <a:latin typeface="Times New Roman" panose="02020603050405020304" pitchFamily="18" charset="0"/>
                  <a:cs typeface="Times New Roman" panose="02020603050405020304" pitchFamily="18" charset="0"/>
                </a:rPr>
                <a:t>Point System</a:t>
              </a:r>
              <a:endParaRPr lang="ja-JP" altLang="en-US" sz="1050" b="1" kern="0" dirty="0">
                <a:solidFill>
                  <a:srgbClr val="222222"/>
                </a:solidFill>
                <a:latin typeface="Times New Roman" panose="02020603050405020304" pitchFamily="18" charset="0"/>
                <a:cs typeface="Times New Roman" panose="02020603050405020304" pitchFamily="18" charset="0"/>
              </a:endParaRPr>
            </a:p>
          </p:txBody>
        </p:sp>
        <p:sp>
          <p:nvSpPr>
            <p:cNvPr id="171" name="テキスト ボックス 170">
              <a:extLst>
                <a:ext uri="{FF2B5EF4-FFF2-40B4-BE49-F238E27FC236}">
                  <a16:creationId xmlns:a16="http://schemas.microsoft.com/office/drawing/2014/main" id="{A233DB6A-F422-4C09-B1A1-986AD2376CC0}"/>
                </a:ext>
              </a:extLst>
            </p:cNvPr>
            <p:cNvSpPr txBox="1"/>
            <p:nvPr/>
          </p:nvSpPr>
          <p:spPr>
            <a:xfrm>
              <a:off x="8769350" y="5000403"/>
              <a:ext cx="1657350" cy="323165"/>
            </a:xfrm>
            <a:prstGeom prst="rect">
              <a:avLst/>
            </a:prstGeom>
            <a:noFill/>
            <a:ln>
              <a:noFill/>
            </a:ln>
          </p:spPr>
          <p:txBody>
            <a:bodyPr wrap="square" lIns="0" tIns="0" rIns="0" bIns="0" rtlCol="0">
              <a:spAutoFit/>
            </a:bodyPr>
            <a:lstStyle/>
            <a:p>
              <a:pPr algn="ctr" fontAlgn="ctr">
                <a:buNone/>
              </a:pPr>
              <a:r>
                <a:rPr lang="en-US" altLang="ja-JP" sz="1050" b="1" kern="0" dirty="0" err="1">
                  <a:solidFill>
                    <a:srgbClr val="003B83"/>
                  </a:solidFill>
                  <a:latin typeface="Times New Roman" panose="02020603050405020304" pitchFamily="18" charset="0"/>
                  <a:cs typeface="Times New Roman" panose="02020603050405020304" pitchFamily="18" charset="0"/>
                </a:rPr>
                <a:t>Nội</a:t>
              </a:r>
              <a:r>
                <a:rPr lang="en-US" altLang="ja-JP" sz="1050" b="1" kern="0" dirty="0">
                  <a:solidFill>
                    <a:srgbClr val="003B83"/>
                  </a:solidFill>
                  <a:latin typeface="Times New Roman" panose="02020603050405020304" pitchFamily="18" charset="0"/>
                  <a:cs typeface="Times New Roman" panose="02020603050405020304" pitchFamily="18" charset="0"/>
                </a:rPr>
                <a:t> dung </a:t>
              </a:r>
              <a:r>
                <a:rPr lang="en-US" altLang="ja-JP" sz="1050" b="1" kern="0" dirty="0" err="1">
                  <a:solidFill>
                    <a:srgbClr val="003B83"/>
                  </a:solidFill>
                  <a:latin typeface="Times New Roman" panose="02020603050405020304" pitchFamily="18" charset="0"/>
                  <a:cs typeface="Times New Roman" panose="02020603050405020304" pitchFamily="18" charset="0"/>
                </a:rPr>
                <a:t>mới</a:t>
              </a:r>
              <a:endParaRPr lang="ja-JP" altLang="en-US" sz="1050" b="1" kern="0" dirty="0">
                <a:solidFill>
                  <a:srgbClr val="003B83"/>
                </a:solidFill>
                <a:latin typeface="Times New Roman" panose="02020603050405020304" pitchFamily="18" charset="0"/>
                <a:cs typeface="Times New Roman" panose="02020603050405020304" pitchFamily="18" charset="0"/>
              </a:endParaRPr>
            </a:p>
            <a:p>
              <a:pPr algn="ctr" fontAlgn="ctr">
                <a:buNone/>
              </a:pPr>
              <a:r>
                <a:rPr lang="en-US" altLang="ja-JP" sz="1050" b="1" kern="0" dirty="0" err="1">
                  <a:solidFill>
                    <a:srgbClr val="003B83"/>
                  </a:solidFill>
                  <a:latin typeface="Times New Roman" panose="02020603050405020304" pitchFamily="18" charset="0"/>
                  <a:cs typeface="Times New Roman" panose="02020603050405020304" pitchFamily="18" charset="0"/>
                </a:rPr>
                <a:t>Đặc</a:t>
              </a:r>
              <a:r>
                <a:rPr lang="en-US" altLang="ja-JP" sz="1050" b="1" kern="0" dirty="0">
                  <a:solidFill>
                    <a:srgbClr val="003B83"/>
                  </a:solidFill>
                  <a:latin typeface="Times New Roman" panose="02020603050405020304" pitchFamily="18" charset="0"/>
                  <a:cs typeface="Times New Roman" panose="02020603050405020304" pitchFamily="18" charset="0"/>
                </a:rPr>
                <a:t> </a:t>
              </a:r>
              <a:r>
                <a:rPr lang="en-US" altLang="ja-JP" sz="1050" b="1" kern="0" dirty="0" err="1">
                  <a:solidFill>
                    <a:srgbClr val="003B83"/>
                  </a:solidFill>
                  <a:latin typeface="Times New Roman" panose="02020603050405020304" pitchFamily="18" charset="0"/>
                  <a:cs typeface="Times New Roman" panose="02020603050405020304" pitchFamily="18" charset="0"/>
                </a:rPr>
                <a:t>trưng</a:t>
              </a:r>
              <a:r>
                <a:rPr lang="en-US" altLang="ja-JP" sz="1050" b="1" kern="0" dirty="0">
                  <a:solidFill>
                    <a:srgbClr val="003B83"/>
                  </a:solidFill>
                  <a:latin typeface="Times New Roman" panose="02020603050405020304" pitchFamily="18" charset="0"/>
                  <a:cs typeface="Times New Roman" panose="02020603050405020304" pitchFamily="18" charset="0"/>
                </a:rPr>
                <a:t> dịch vụ </a:t>
              </a:r>
              <a:r>
                <a:rPr lang="en-US" altLang="ja-JP" sz="1050" b="1" kern="0" dirty="0" err="1">
                  <a:solidFill>
                    <a:srgbClr val="003B83"/>
                  </a:solidFill>
                  <a:latin typeface="Times New Roman" panose="02020603050405020304" pitchFamily="18" charset="0"/>
                  <a:cs typeface="Times New Roman" panose="02020603050405020304" pitchFamily="18" charset="0"/>
                </a:rPr>
                <a:t>mới</a:t>
              </a:r>
              <a:r>
                <a:rPr lang="en-US" altLang="ja-JP" sz="1050" b="1" kern="0" dirty="0">
                  <a:solidFill>
                    <a:srgbClr val="003B83"/>
                  </a:solidFill>
                  <a:latin typeface="Times New Roman" panose="02020603050405020304" pitchFamily="18" charset="0"/>
                  <a:cs typeface="Times New Roman" panose="02020603050405020304" pitchFamily="18" charset="0"/>
                </a:rPr>
                <a:t> </a:t>
              </a:r>
            </a:p>
          </p:txBody>
        </p:sp>
        <p:sp>
          <p:nvSpPr>
            <p:cNvPr id="172" name="テキスト ボックス 171">
              <a:extLst>
                <a:ext uri="{FF2B5EF4-FFF2-40B4-BE49-F238E27FC236}">
                  <a16:creationId xmlns:a16="http://schemas.microsoft.com/office/drawing/2014/main" id="{831F43F3-D23F-4542-A039-6AE048B78107}"/>
                </a:ext>
              </a:extLst>
            </p:cNvPr>
            <p:cNvSpPr txBox="1"/>
            <p:nvPr/>
          </p:nvSpPr>
          <p:spPr>
            <a:xfrm>
              <a:off x="8015318" y="4447226"/>
              <a:ext cx="2792381" cy="323165"/>
            </a:xfrm>
            <a:prstGeom prst="rect">
              <a:avLst/>
            </a:prstGeom>
            <a:noFill/>
            <a:ln>
              <a:noFill/>
            </a:ln>
          </p:spPr>
          <p:txBody>
            <a:bodyPr wrap="square" lIns="0" tIns="0" rIns="0" bIns="0" rtlCol="0">
              <a:spAutoFit/>
            </a:bodyPr>
            <a:lstStyle>
              <a:defPPr>
                <a:defRPr lang="en-US"/>
              </a:defPPr>
              <a:lvl1pPr algn="ctr" fontAlgn="ctr">
                <a:buNone/>
                <a:defRPr sz="900" b="1" kern="0">
                  <a:solidFill>
                    <a:srgbClr val="DC003C"/>
                  </a:solidFill>
                  <a:latin typeface="+mn-ea"/>
                </a:defRPr>
              </a:lvl1pPr>
            </a:lstStyle>
            <a:p>
              <a:r>
                <a:rPr lang="en-US" altLang="ja-JP" sz="1050" dirty="0">
                  <a:latin typeface="Times New Roman" panose="02020603050405020304" pitchFamily="18" charset="0"/>
                  <a:cs typeface="Times New Roman" panose="02020603050405020304" pitchFamily="18" charset="0"/>
                </a:rPr>
                <a:t>App Services</a:t>
              </a:r>
            </a:p>
            <a:p>
              <a:r>
                <a:rPr lang="en-US" altLang="ja-JP" sz="1050" dirty="0" err="1">
                  <a:latin typeface="Times New Roman" panose="02020603050405020304" pitchFamily="18" charset="0"/>
                  <a:cs typeface="Times New Roman" panose="02020603050405020304" pitchFamily="18" charset="0"/>
                </a:rPr>
                <a:t>Phát</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triển</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phầm</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mềm</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bởi</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khu</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vực</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tư</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nhân</a:t>
              </a:r>
              <a:endParaRPr lang="ja-JP" altLang="en-US" sz="1050" dirty="0">
                <a:latin typeface="Times New Roman" panose="02020603050405020304" pitchFamily="18" charset="0"/>
                <a:cs typeface="Times New Roman" panose="02020603050405020304" pitchFamily="18" charset="0"/>
              </a:endParaRPr>
            </a:p>
          </p:txBody>
        </p:sp>
        <p:sp>
          <p:nvSpPr>
            <p:cNvPr id="173" name="テキスト ボックス 172">
              <a:extLst>
                <a:ext uri="{FF2B5EF4-FFF2-40B4-BE49-F238E27FC236}">
                  <a16:creationId xmlns:a16="http://schemas.microsoft.com/office/drawing/2014/main" id="{0BEB066E-3660-4A1C-BDF9-B9EBD86AC51C}"/>
                </a:ext>
              </a:extLst>
            </p:cNvPr>
            <p:cNvSpPr txBox="1"/>
            <p:nvPr/>
          </p:nvSpPr>
          <p:spPr>
            <a:xfrm>
              <a:off x="8651425" y="4052389"/>
              <a:ext cx="1159901" cy="161583"/>
            </a:xfrm>
            <a:prstGeom prst="rect">
              <a:avLst/>
            </a:prstGeom>
            <a:noFill/>
            <a:ln>
              <a:noFill/>
            </a:ln>
          </p:spPr>
          <p:txBody>
            <a:bodyPr wrap="square" lIns="0" tIns="0" rIns="0" bIns="0" rtlCol="0">
              <a:spAutoFit/>
            </a:bodyPr>
            <a:lstStyle>
              <a:defPPr>
                <a:defRPr lang="en-US"/>
              </a:defPPr>
              <a:lvl1pPr algn="ctr" fontAlgn="ctr">
                <a:buNone/>
                <a:defRPr sz="900" b="1" kern="0">
                  <a:solidFill>
                    <a:srgbClr val="DC003C"/>
                  </a:solidFill>
                  <a:latin typeface="+mn-ea"/>
                </a:defRPr>
              </a:lvl1pPr>
            </a:lstStyle>
            <a:p>
              <a:r>
                <a:rPr lang="en-US" altLang="ja-JP" sz="1050" dirty="0" err="1">
                  <a:latin typeface="Times New Roman" panose="02020603050405020304" pitchFamily="18" charset="0"/>
                  <a:cs typeface="Times New Roman" panose="02020603050405020304" pitchFamily="18" charset="0"/>
                </a:rPr>
                <a:t>Điểm</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các</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trò</a:t>
              </a:r>
              <a:r>
                <a:rPr lang="en-US" altLang="ja-JP" sz="1050" dirty="0">
                  <a:latin typeface="Times New Roman" panose="02020603050405020304" pitchFamily="18" charset="0"/>
                  <a:cs typeface="Times New Roman" panose="02020603050405020304" pitchFamily="18" charset="0"/>
                </a:rPr>
                <a:t> </a:t>
              </a:r>
              <a:r>
                <a:rPr lang="en-US" altLang="ja-JP" sz="1050" dirty="0" err="1">
                  <a:latin typeface="Times New Roman" panose="02020603050405020304" pitchFamily="18" charset="0"/>
                  <a:cs typeface="Times New Roman" panose="02020603050405020304" pitchFamily="18" charset="0"/>
                </a:rPr>
                <a:t>chơi</a:t>
              </a:r>
              <a:endParaRPr lang="ja-JP" altLang="en-US" sz="1050" dirty="0">
                <a:latin typeface="Times New Roman" panose="02020603050405020304" pitchFamily="18" charset="0"/>
                <a:cs typeface="Times New Roman" panose="02020603050405020304" pitchFamily="18" charset="0"/>
              </a:endParaRPr>
            </a:p>
          </p:txBody>
        </p:sp>
        <p:sp>
          <p:nvSpPr>
            <p:cNvPr id="174" name="テキスト ボックス 173">
              <a:extLst>
                <a:ext uri="{FF2B5EF4-FFF2-40B4-BE49-F238E27FC236}">
                  <a16:creationId xmlns:a16="http://schemas.microsoft.com/office/drawing/2014/main" id="{4574CE53-67B2-4639-BCCB-BDA276F90D5A}"/>
                </a:ext>
              </a:extLst>
            </p:cNvPr>
            <p:cNvSpPr txBox="1"/>
            <p:nvPr/>
          </p:nvSpPr>
          <p:spPr>
            <a:xfrm>
              <a:off x="8856133" y="3277237"/>
              <a:ext cx="1041400" cy="484748"/>
            </a:xfrm>
            <a:prstGeom prst="rect">
              <a:avLst/>
            </a:prstGeom>
            <a:noFill/>
            <a:ln>
              <a:noFill/>
            </a:ln>
          </p:spPr>
          <p:txBody>
            <a:bodyPr wrap="square" lIns="0" tIns="0" rIns="0" bIns="0" rtlCol="0">
              <a:spAutoFit/>
            </a:bodyPr>
            <a:lstStyle>
              <a:defPPr>
                <a:defRPr lang="en-US"/>
              </a:defPPr>
              <a:lvl1pPr algn="ctr" fontAlgn="ctr">
                <a:buNone/>
                <a:defRPr sz="900" b="1" kern="0">
                  <a:solidFill>
                    <a:srgbClr val="DC003C"/>
                  </a:solidFill>
                  <a:latin typeface="+mn-ea"/>
                </a:defRPr>
              </a:lvl1pPr>
            </a:lstStyle>
            <a:p>
              <a:r>
                <a:rPr lang="en-US" altLang="zh-CN" sz="1050" dirty="0" err="1">
                  <a:latin typeface="Times New Roman" panose="02020603050405020304" pitchFamily="18" charset="0"/>
                  <a:cs typeface="Times New Roman" panose="02020603050405020304" pitchFamily="18" charset="0"/>
                </a:rPr>
                <a:t>Số</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bước</a:t>
              </a:r>
              <a:r>
                <a:rPr lang="en-US" altLang="zh-CN" sz="1050" dirty="0">
                  <a:latin typeface="Times New Roman" panose="02020603050405020304" pitchFamily="18" charset="0"/>
                  <a:cs typeface="Times New Roman" panose="02020603050405020304" pitchFamily="18" charset="0"/>
                </a:rPr>
                <a:t> </a:t>
              </a:r>
              <a:br>
                <a:rPr lang="en-US" altLang="zh-CN" sz="1050" dirty="0">
                  <a:latin typeface="Times New Roman" panose="02020603050405020304" pitchFamily="18" charset="0"/>
                  <a:cs typeface="Times New Roman" panose="02020603050405020304" pitchFamily="18" charset="0"/>
                </a:rPr>
              </a:br>
              <a:r>
                <a:rPr lang="en-US" altLang="zh-CN" sz="1050" dirty="0" err="1">
                  <a:latin typeface="Times New Roman" panose="02020603050405020304" pitchFamily="18" charset="0"/>
                  <a:cs typeface="Times New Roman" panose="02020603050405020304" pitchFamily="18" charset="0"/>
                </a:rPr>
                <a:t>Tốc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độ</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bộ</a:t>
              </a:r>
              <a:r>
                <a:rPr lang="en-US" altLang="zh-CN" sz="1050" dirty="0">
                  <a:latin typeface="Times New Roman" panose="02020603050405020304" pitchFamily="18" charset="0"/>
                  <a:cs typeface="Times New Roman" panose="02020603050405020304" pitchFamily="18" charset="0"/>
                </a:rPr>
                <a:t> </a:t>
              </a:r>
            </a:p>
            <a:p>
              <a:r>
                <a:rPr lang="en-US" altLang="zh-CN" sz="1050" dirty="0" err="1">
                  <a:latin typeface="Times New Roman" panose="02020603050405020304" pitchFamily="18" charset="0"/>
                  <a:cs typeface="Times New Roman" panose="02020603050405020304" pitchFamily="18" charset="0"/>
                </a:rPr>
                <a:t>Tần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suất</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bộ</a:t>
              </a:r>
              <a:endParaRPr lang="ja-JP" altLang="en-US" sz="1050" dirty="0">
                <a:latin typeface="Times New Roman" panose="02020603050405020304" pitchFamily="18" charset="0"/>
                <a:cs typeface="Times New Roman" panose="02020603050405020304" pitchFamily="18" charset="0"/>
              </a:endParaRPr>
            </a:p>
          </p:txBody>
        </p:sp>
        <p:sp>
          <p:nvSpPr>
            <p:cNvPr id="175" name="テキスト ボックス 174">
              <a:extLst>
                <a:ext uri="{FF2B5EF4-FFF2-40B4-BE49-F238E27FC236}">
                  <a16:creationId xmlns:a16="http://schemas.microsoft.com/office/drawing/2014/main" id="{C970BA30-7DBB-4DAA-B862-63AA17FE6DE5}"/>
                </a:ext>
              </a:extLst>
            </p:cNvPr>
            <p:cNvSpPr txBox="1"/>
            <p:nvPr/>
          </p:nvSpPr>
          <p:spPr>
            <a:xfrm>
              <a:off x="4123250" y="4137132"/>
              <a:ext cx="1013098" cy="161583"/>
            </a:xfrm>
            <a:prstGeom prst="rect">
              <a:avLst/>
            </a:prstGeom>
            <a:noFill/>
            <a:ln>
              <a:noFill/>
            </a:ln>
          </p:spPr>
          <p:txBody>
            <a:bodyPr wrap="none" lIns="0" tIns="0" rIns="0" bIns="0" rtlCol="0">
              <a:spAutoFit/>
            </a:bodyPr>
            <a:lstStyle/>
            <a:p>
              <a:pPr algn="ctr" fontAlgn="ctr">
                <a:buNone/>
              </a:pPr>
              <a:r>
                <a:rPr lang="en-US" altLang="ja-JP" sz="1050" b="1" kern="0" dirty="0" err="1">
                  <a:solidFill>
                    <a:srgbClr val="DC003C"/>
                  </a:solidFill>
                  <a:latin typeface="Times New Roman" panose="02020603050405020304" pitchFamily="18" charset="0"/>
                  <a:cs typeface="Times New Roman" panose="02020603050405020304" pitchFamily="18" charset="0"/>
                </a:rPr>
                <a:t>Thông</a:t>
              </a:r>
              <a:r>
                <a:rPr lang="en-US" altLang="ja-JP" sz="1050" b="1" kern="0" dirty="0">
                  <a:solidFill>
                    <a:srgbClr val="DC003C"/>
                  </a:solidFill>
                  <a:latin typeface="Times New Roman" panose="02020603050405020304" pitchFamily="18" charset="0"/>
                  <a:cs typeface="Times New Roman" panose="02020603050405020304" pitchFamily="18" charset="0"/>
                </a:rPr>
                <a:t> tin </a:t>
              </a:r>
              <a:r>
                <a:rPr lang="en-US" altLang="ja-JP" sz="1050" b="1" kern="0" dirty="0" err="1">
                  <a:solidFill>
                    <a:srgbClr val="DC003C"/>
                  </a:solidFill>
                  <a:latin typeface="Times New Roman" panose="02020603050405020304" pitchFamily="18" charset="0"/>
                  <a:cs typeface="Times New Roman" panose="02020603050405020304" pitchFamily="18" charset="0"/>
                </a:rPr>
                <a:t>sự</a:t>
              </a:r>
              <a:r>
                <a:rPr lang="en-US" altLang="ja-JP" sz="1050" b="1" kern="0" dirty="0">
                  <a:solidFill>
                    <a:srgbClr val="DC003C"/>
                  </a:solidFill>
                  <a:latin typeface="Times New Roman" panose="02020603050405020304" pitchFamily="18" charset="0"/>
                  <a:cs typeface="Times New Roman" panose="02020603050405020304" pitchFamily="18" charset="0"/>
                </a:rPr>
                <a:t> kiện</a:t>
              </a:r>
              <a:endParaRPr lang="ja-JP" altLang="en-US" sz="1050" b="1" kern="0" dirty="0">
                <a:solidFill>
                  <a:srgbClr val="DC003C"/>
                </a:solidFill>
                <a:latin typeface="Times New Roman" panose="02020603050405020304" pitchFamily="18" charset="0"/>
                <a:cs typeface="Times New Roman" panose="02020603050405020304" pitchFamily="18" charset="0"/>
              </a:endParaRPr>
            </a:p>
          </p:txBody>
        </p:sp>
        <p:sp>
          <p:nvSpPr>
            <p:cNvPr id="176" name="テキスト ボックス 175">
              <a:extLst>
                <a:ext uri="{FF2B5EF4-FFF2-40B4-BE49-F238E27FC236}">
                  <a16:creationId xmlns:a16="http://schemas.microsoft.com/office/drawing/2014/main" id="{303FB992-80AB-484B-B510-6EF28340DCD1}"/>
                </a:ext>
              </a:extLst>
            </p:cNvPr>
            <p:cNvSpPr txBox="1"/>
            <p:nvPr/>
          </p:nvSpPr>
          <p:spPr>
            <a:xfrm>
              <a:off x="4134470" y="4347347"/>
              <a:ext cx="990656" cy="161583"/>
            </a:xfrm>
            <a:prstGeom prst="rect">
              <a:avLst/>
            </a:prstGeom>
            <a:noFill/>
            <a:ln>
              <a:noFill/>
            </a:ln>
          </p:spPr>
          <p:txBody>
            <a:bodyPr wrap="none" lIns="0" tIns="0" rIns="0" bIns="0" rtlCol="0">
              <a:spAutoFit/>
            </a:bodyPr>
            <a:lstStyle/>
            <a:p>
              <a:pPr algn="ctr" fontAlgn="ctr">
                <a:buNone/>
              </a:pPr>
              <a:r>
                <a:rPr lang="en-US" altLang="ja-JP" sz="1050" b="1" kern="0" dirty="0" err="1">
                  <a:solidFill>
                    <a:srgbClr val="DC003C"/>
                  </a:solidFill>
                  <a:latin typeface="Times New Roman" panose="02020603050405020304" pitchFamily="18" charset="0"/>
                  <a:cs typeface="Times New Roman" panose="02020603050405020304" pitchFamily="18" charset="0"/>
                </a:rPr>
                <a:t>Báo</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cáo</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tham</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gia</a:t>
              </a:r>
              <a:endParaRPr lang="ja-JP" altLang="en-US" sz="1050" b="1" kern="0" dirty="0">
                <a:solidFill>
                  <a:srgbClr val="DC003C"/>
                </a:solidFill>
                <a:latin typeface="Times New Roman" panose="02020603050405020304" pitchFamily="18" charset="0"/>
                <a:cs typeface="Times New Roman" panose="02020603050405020304" pitchFamily="18" charset="0"/>
              </a:endParaRPr>
            </a:p>
          </p:txBody>
        </p:sp>
        <p:sp>
          <p:nvSpPr>
            <p:cNvPr id="178" name="テキスト ボックス 177">
              <a:extLst>
                <a:ext uri="{FF2B5EF4-FFF2-40B4-BE49-F238E27FC236}">
                  <a16:creationId xmlns:a16="http://schemas.microsoft.com/office/drawing/2014/main" id="{7B82E829-3F28-4704-9BD7-D8F7E911179C}"/>
                </a:ext>
              </a:extLst>
            </p:cNvPr>
            <p:cNvSpPr txBox="1"/>
            <p:nvPr/>
          </p:nvSpPr>
          <p:spPr>
            <a:xfrm>
              <a:off x="4350709" y="3632227"/>
              <a:ext cx="697476" cy="323165"/>
            </a:xfrm>
            <a:prstGeom prst="rect">
              <a:avLst/>
            </a:prstGeom>
            <a:noFill/>
            <a:ln>
              <a:noFill/>
            </a:ln>
          </p:spPr>
          <p:txBody>
            <a:bodyPr wrap="square" lIns="0" tIns="0" rIns="0" bIns="0" rtlCol="0">
              <a:spAutoFit/>
            </a:bodyPr>
            <a:lstStyle/>
            <a:p>
              <a:pPr algn="ctr" fontAlgn="ctr">
                <a:buNone/>
              </a:pPr>
              <a:r>
                <a:rPr lang="en-US" altLang="ja-JP" sz="1050" b="1" kern="0" dirty="0" err="1">
                  <a:solidFill>
                    <a:srgbClr val="DC003C"/>
                  </a:solidFill>
                  <a:latin typeface="Times New Roman" panose="02020603050405020304" pitchFamily="18" charset="0"/>
                  <a:cs typeface="Times New Roman" panose="02020603050405020304" pitchFamily="18" charset="0"/>
                </a:rPr>
                <a:t>Lịch</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sử</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hoạt</a:t>
              </a:r>
              <a:r>
                <a:rPr lang="en-US" altLang="ja-JP" sz="1050" b="1" kern="0" dirty="0">
                  <a:solidFill>
                    <a:srgbClr val="DC003C"/>
                  </a:solidFill>
                  <a:latin typeface="Times New Roman" panose="02020603050405020304" pitchFamily="18" charset="0"/>
                  <a:cs typeface="Times New Roman" panose="02020603050405020304" pitchFamily="18" charset="0"/>
                </a:rPr>
                <a:t> động</a:t>
              </a:r>
              <a:endParaRPr lang="ja-JP" altLang="en-US" sz="1050" b="1" kern="0" dirty="0">
                <a:solidFill>
                  <a:srgbClr val="DC003C"/>
                </a:solidFill>
                <a:latin typeface="Times New Roman" panose="02020603050405020304" pitchFamily="18" charset="0"/>
                <a:cs typeface="Times New Roman" panose="02020603050405020304" pitchFamily="18" charset="0"/>
              </a:endParaRPr>
            </a:p>
          </p:txBody>
        </p:sp>
        <p:sp>
          <p:nvSpPr>
            <p:cNvPr id="179" name="テキスト ボックス 178">
              <a:extLst>
                <a:ext uri="{FF2B5EF4-FFF2-40B4-BE49-F238E27FC236}">
                  <a16:creationId xmlns:a16="http://schemas.microsoft.com/office/drawing/2014/main" id="{CD33B725-CF76-4D59-8476-1A2B6B4DF9EF}"/>
                </a:ext>
              </a:extLst>
            </p:cNvPr>
            <p:cNvSpPr txBox="1"/>
            <p:nvPr/>
          </p:nvSpPr>
          <p:spPr>
            <a:xfrm>
              <a:off x="4484143" y="3129664"/>
              <a:ext cx="979927" cy="323165"/>
            </a:xfrm>
            <a:prstGeom prst="rect">
              <a:avLst/>
            </a:prstGeom>
            <a:noFill/>
            <a:ln>
              <a:noFill/>
            </a:ln>
          </p:spPr>
          <p:txBody>
            <a:bodyPr wrap="square" lIns="0" tIns="0" rIns="0" bIns="0" rtlCol="0">
              <a:spAutoFit/>
            </a:bodyPr>
            <a:lstStyle/>
            <a:p>
              <a:pPr algn="ctr" fontAlgn="ctr">
                <a:buNone/>
              </a:pPr>
              <a:r>
                <a:rPr lang="en-US" altLang="ja-JP" sz="1050" b="1" kern="0" dirty="0" err="1">
                  <a:solidFill>
                    <a:srgbClr val="DC003C"/>
                  </a:solidFill>
                  <a:latin typeface="Times New Roman" panose="02020603050405020304" pitchFamily="18" charset="0"/>
                  <a:cs typeface="Times New Roman" panose="02020603050405020304" pitchFamily="18" charset="0"/>
                </a:rPr>
                <a:t>Thời</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gian</a:t>
              </a:r>
              <a:r>
                <a:rPr lang="en-US" altLang="ja-JP" sz="1050" b="1" kern="0" dirty="0">
                  <a:solidFill>
                    <a:srgbClr val="DC003C"/>
                  </a:solidFill>
                  <a:latin typeface="Times New Roman" panose="02020603050405020304" pitchFamily="18" charset="0"/>
                  <a:cs typeface="Times New Roman" panose="02020603050405020304" pitchFamily="18" charset="0"/>
                </a:rPr>
                <a:t>/</a:t>
              </a:r>
              <a:r>
                <a:rPr lang="en-US" altLang="ja-JP" sz="1050" b="1" kern="0" dirty="0" err="1">
                  <a:solidFill>
                    <a:srgbClr val="DC003C"/>
                  </a:solidFill>
                  <a:latin typeface="Times New Roman" panose="02020603050405020304" pitchFamily="18" charset="0"/>
                  <a:cs typeface="Times New Roman" panose="02020603050405020304" pitchFamily="18" charset="0"/>
                </a:rPr>
                <a:t>tần</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xuất</a:t>
              </a:r>
              <a:r>
                <a:rPr lang="en-US" altLang="ja-JP" sz="1050" b="1" kern="0" dirty="0">
                  <a:solidFill>
                    <a:srgbClr val="DC003C"/>
                  </a:solidFill>
                  <a:latin typeface="Times New Roman" panose="02020603050405020304" pitchFamily="18" charset="0"/>
                  <a:cs typeface="Times New Roman" panose="02020603050405020304" pitchFamily="18" charset="0"/>
                </a:rPr>
                <a:t> </a:t>
              </a:r>
              <a:r>
                <a:rPr lang="en-US" altLang="ja-JP" sz="1050" b="1" kern="0" dirty="0" err="1">
                  <a:solidFill>
                    <a:srgbClr val="DC003C"/>
                  </a:solidFill>
                  <a:latin typeface="Times New Roman" panose="02020603050405020304" pitchFamily="18" charset="0"/>
                  <a:cs typeface="Times New Roman" panose="02020603050405020304" pitchFamily="18" charset="0"/>
                </a:rPr>
                <a:t>xem</a:t>
              </a:r>
              <a:endParaRPr lang="ja-JP" altLang="en-US" sz="1050" b="1" kern="0" dirty="0">
                <a:solidFill>
                  <a:srgbClr val="DC003C"/>
                </a:solidFill>
                <a:latin typeface="Times New Roman" panose="02020603050405020304" pitchFamily="18" charset="0"/>
                <a:cs typeface="Times New Roman" panose="02020603050405020304" pitchFamily="18" charset="0"/>
              </a:endParaRPr>
            </a:p>
          </p:txBody>
        </p:sp>
        <p:grpSp>
          <p:nvGrpSpPr>
            <p:cNvPr id="6" name="グループ化 5">
              <a:extLst>
                <a:ext uri="{FF2B5EF4-FFF2-40B4-BE49-F238E27FC236}">
                  <a16:creationId xmlns:a16="http://schemas.microsoft.com/office/drawing/2014/main" id="{C4501FEF-2971-42DF-ABB9-966D0B612896}"/>
                </a:ext>
              </a:extLst>
            </p:cNvPr>
            <p:cNvGrpSpPr/>
            <p:nvPr/>
          </p:nvGrpSpPr>
          <p:grpSpPr>
            <a:xfrm>
              <a:off x="2067569" y="3926939"/>
              <a:ext cx="1584000" cy="576487"/>
              <a:chOff x="2067569" y="3926939"/>
              <a:chExt cx="1584000" cy="576487"/>
            </a:xfrm>
          </p:grpSpPr>
          <p:sp>
            <p:nvSpPr>
              <p:cNvPr id="147" name="テキスト ボックス 146">
                <a:extLst>
                  <a:ext uri="{FF2B5EF4-FFF2-40B4-BE49-F238E27FC236}">
                    <a16:creationId xmlns:a16="http://schemas.microsoft.com/office/drawing/2014/main" id="{83618E7C-2C89-406A-9CBE-29B93028FEA6}"/>
                  </a:ext>
                </a:extLst>
              </p:cNvPr>
              <p:cNvSpPr txBox="1"/>
              <p:nvPr/>
            </p:nvSpPr>
            <p:spPr>
              <a:xfrm>
                <a:off x="2067569" y="3926939"/>
                <a:ext cx="1584000" cy="201600"/>
              </a:xfrm>
              <a:prstGeom prst="roundRect">
                <a:avLst/>
              </a:prstGeom>
              <a:solidFill>
                <a:srgbClr val="3C82F5"/>
              </a:solidFill>
              <a:ln w="9525" cap="flat" cmpd="sng" algn="ctr">
                <a:solidFill>
                  <a:srgbClr val="3C82F5"/>
                </a:solidFill>
                <a:prstDash val="solid"/>
                <a:round/>
                <a:headEnd type="none" w="med" len="med"/>
                <a:tailEnd type="none" w="med" len="med"/>
              </a:ln>
            </p:spPr>
            <p:txBody>
              <a:bodyPr wrap="square" lIns="0" tIns="0" rIns="0" bIns="0" rtlCol="0" anchor="ctr" anchorCtr="0">
                <a:noAutofit/>
              </a:bodyPr>
              <a:lstStyle/>
              <a:p>
                <a:pPr algn="ctr" fontAlgn="ctr">
                  <a:buNone/>
                </a:pPr>
                <a:r>
                  <a:rPr lang="en-US" altLang="ja-JP" sz="1100" b="1" kern="0" dirty="0" err="1">
                    <a:solidFill>
                      <a:schemeClr val="bg1"/>
                    </a:solidFill>
                    <a:latin typeface="Times New Roman" panose="02020603050405020304" pitchFamily="18" charset="0"/>
                    <a:cs typeface="Times New Roman" panose="02020603050405020304" pitchFamily="18" charset="0"/>
                  </a:rPr>
                  <a:t>Hoạt</a:t>
                </a:r>
                <a:r>
                  <a:rPr lang="en-US" altLang="ja-JP" sz="1100" b="1" kern="0" dirty="0">
                    <a:solidFill>
                      <a:schemeClr val="bg1"/>
                    </a:solidFill>
                    <a:latin typeface="Times New Roman" panose="02020603050405020304" pitchFamily="18" charset="0"/>
                    <a:cs typeface="Times New Roman" panose="02020603050405020304" pitchFamily="18" charset="0"/>
                  </a:rPr>
                  <a:t> động </a:t>
                </a:r>
                <a:r>
                  <a:rPr lang="en-US" altLang="ja-JP" sz="1100" b="1" kern="0" dirty="0" err="1">
                    <a:solidFill>
                      <a:schemeClr val="bg1"/>
                    </a:solidFill>
                    <a:latin typeface="Times New Roman" panose="02020603050405020304" pitchFamily="18" charset="0"/>
                    <a:cs typeface="Times New Roman" panose="02020603050405020304" pitchFamily="18" charset="0"/>
                  </a:rPr>
                  <a:t>tại</a:t>
                </a:r>
                <a:r>
                  <a:rPr lang="en-US" altLang="ja-JP" sz="1100" b="1" kern="0" dirty="0">
                    <a:solidFill>
                      <a:schemeClr val="bg1"/>
                    </a:solidFill>
                    <a:latin typeface="Times New Roman" panose="02020603050405020304" pitchFamily="18" charset="0"/>
                    <a:cs typeface="Times New Roman" panose="02020603050405020304" pitchFamily="18" charset="0"/>
                  </a:rPr>
                  <a:t> CCSPC</a:t>
                </a:r>
              </a:p>
            </p:txBody>
          </p:sp>
          <p:grpSp>
            <p:nvGrpSpPr>
              <p:cNvPr id="142" name="グループ化 141">
                <a:extLst>
                  <a:ext uri="{FF2B5EF4-FFF2-40B4-BE49-F238E27FC236}">
                    <a16:creationId xmlns:a16="http://schemas.microsoft.com/office/drawing/2014/main" id="{30F86E76-5351-4D6C-B13C-9958E900E087}"/>
                  </a:ext>
                </a:extLst>
              </p:cNvPr>
              <p:cNvGrpSpPr/>
              <p:nvPr/>
            </p:nvGrpSpPr>
            <p:grpSpPr>
              <a:xfrm>
                <a:off x="2585798" y="4175869"/>
                <a:ext cx="551740" cy="327557"/>
                <a:chOff x="6624000" y="5720040"/>
                <a:chExt cx="551740" cy="327557"/>
              </a:xfrm>
            </p:grpSpPr>
            <p:grpSp>
              <p:nvGrpSpPr>
                <p:cNvPr id="180" name="老人｜女性">
                  <a:extLst>
                    <a:ext uri="{FF2B5EF4-FFF2-40B4-BE49-F238E27FC236}">
                      <a16:creationId xmlns:a16="http://schemas.microsoft.com/office/drawing/2014/main" id="{751976EB-B3CD-496F-863F-3824C8061D00}"/>
                    </a:ext>
                  </a:extLst>
                </p:cNvPr>
                <p:cNvGrpSpPr>
                  <a:grpSpLocks noChangeAspect="1"/>
                </p:cNvGrpSpPr>
                <p:nvPr/>
              </p:nvGrpSpPr>
              <p:grpSpPr bwMode="auto">
                <a:xfrm>
                  <a:off x="6923740" y="5729898"/>
                  <a:ext cx="252000" cy="317699"/>
                  <a:chOff x="2036" y="2117"/>
                  <a:chExt cx="537" cy="677"/>
                </a:xfrm>
              </p:grpSpPr>
              <p:sp>
                <p:nvSpPr>
                  <p:cNvPr id="184" name="Freeform 39">
                    <a:extLst>
                      <a:ext uri="{FF2B5EF4-FFF2-40B4-BE49-F238E27FC236}">
                        <a16:creationId xmlns:a16="http://schemas.microsoft.com/office/drawing/2014/main" id="{947F7F5F-8E77-42E7-BE88-8EFD06AE4972}"/>
                      </a:ext>
                    </a:extLst>
                  </p:cNvPr>
                  <p:cNvSpPr>
                    <a:spLocks noEditPoints="1"/>
                  </p:cNvSpPr>
                  <p:nvPr/>
                </p:nvSpPr>
                <p:spPr bwMode="auto">
                  <a:xfrm>
                    <a:off x="2192" y="2149"/>
                    <a:ext cx="248" cy="383"/>
                  </a:xfrm>
                  <a:custGeom>
                    <a:avLst/>
                    <a:gdLst>
                      <a:gd name="T0" fmla="*/ 143 w 163"/>
                      <a:gd name="T1" fmla="*/ 108 h 252"/>
                      <a:gd name="T2" fmla="*/ 143 w 163"/>
                      <a:gd name="T3" fmla="*/ 53 h 252"/>
                      <a:gd name="T4" fmla="*/ 145 w 163"/>
                      <a:gd name="T5" fmla="*/ 53 h 252"/>
                      <a:gd name="T6" fmla="*/ 160 w 163"/>
                      <a:gd name="T7" fmla="*/ 76 h 252"/>
                      <a:gd name="T8" fmla="*/ 156 w 163"/>
                      <a:gd name="T9" fmla="*/ 99 h 252"/>
                      <a:gd name="T10" fmla="*/ 143 w 163"/>
                      <a:gd name="T11" fmla="*/ 114 h 252"/>
                      <a:gd name="T12" fmla="*/ 143 w 163"/>
                      <a:gd name="T13" fmla="*/ 108 h 252"/>
                      <a:gd name="T14" fmla="*/ 74 w 163"/>
                      <a:gd name="T15" fmla="*/ 0 h 252"/>
                      <a:gd name="T16" fmla="*/ 122 w 163"/>
                      <a:gd name="T17" fmla="*/ 43 h 252"/>
                      <a:gd name="T18" fmla="*/ 64 w 163"/>
                      <a:gd name="T19" fmla="*/ 1 h 252"/>
                      <a:gd name="T20" fmla="*/ 74 w 163"/>
                      <a:gd name="T21" fmla="*/ 0 h 252"/>
                      <a:gd name="T22" fmla="*/ 47 w 163"/>
                      <a:gd name="T23" fmla="*/ 8 h 252"/>
                      <a:gd name="T24" fmla="*/ 99 w 163"/>
                      <a:gd name="T25" fmla="*/ 46 h 252"/>
                      <a:gd name="T26" fmla="*/ 98 w 163"/>
                      <a:gd name="T27" fmla="*/ 47 h 252"/>
                      <a:gd name="T28" fmla="*/ 33 w 163"/>
                      <a:gd name="T29" fmla="*/ 22 h 252"/>
                      <a:gd name="T30" fmla="*/ 47 w 163"/>
                      <a:gd name="T31" fmla="*/ 8 h 252"/>
                      <a:gd name="T32" fmla="*/ 55 w 163"/>
                      <a:gd name="T33" fmla="*/ 246 h 252"/>
                      <a:gd name="T34" fmla="*/ 55 w 163"/>
                      <a:gd name="T35" fmla="*/ 246 h 252"/>
                      <a:gd name="T36" fmla="*/ 27 w 163"/>
                      <a:gd name="T37" fmla="*/ 240 h 252"/>
                      <a:gd name="T38" fmla="*/ 0 w 163"/>
                      <a:gd name="T39" fmla="*/ 194 h 252"/>
                      <a:gd name="T40" fmla="*/ 23 w 163"/>
                      <a:gd name="T41" fmla="*/ 179 h 252"/>
                      <a:gd name="T42" fmla="*/ 69 w 163"/>
                      <a:gd name="T43" fmla="*/ 236 h 252"/>
                      <a:gd name="T44" fmla="*/ 55 w 163"/>
                      <a:gd name="T45" fmla="*/ 246 h 252"/>
                      <a:gd name="T46" fmla="*/ 78 w 163"/>
                      <a:gd name="T47" fmla="*/ 236 h 252"/>
                      <a:gd name="T48" fmla="*/ 125 w 163"/>
                      <a:gd name="T49" fmla="*/ 179 h 252"/>
                      <a:gd name="T50" fmla="*/ 147 w 163"/>
                      <a:gd name="T51" fmla="*/ 194 h 252"/>
                      <a:gd name="T52" fmla="*/ 120 w 163"/>
                      <a:gd name="T53" fmla="*/ 240 h 252"/>
                      <a:gd name="T54" fmla="*/ 92 w 163"/>
                      <a:gd name="T55" fmla="*/ 246 h 252"/>
                      <a:gd name="T56" fmla="*/ 92 w 163"/>
                      <a:gd name="T57" fmla="*/ 246 h 252"/>
                      <a:gd name="T58" fmla="*/ 78 w 163"/>
                      <a:gd name="T59" fmla="*/ 236 h 252"/>
                      <a:gd name="T60" fmla="*/ 46 w 163"/>
                      <a:gd name="T61" fmla="*/ 183 h 252"/>
                      <a:gd name="T62" fmla="*/ 46 w 163"/>
                      <a:gd name="T63" fmla="*/ 151 h 252"/>
                      <a:gd name="T64" fmla="*/ 37 w 163"/>
                      <a:gd name="T65" fmla="*/ 145 h 252"/>
                      <a:gd name="T66" fmla="*/ 50 w 163"/>
                      <a:gd name="T67" fmla="*/ 103 h 252"/>
                      <a:gd name="T68" fmla="*/ 43 w 163"/>
                      <a:gd name="T69" fmla="*/ 89 h 252"/>
                      <a:gd name="T70" fmla="*/ 26 w 163"/>
                      <a:gd name="T71" fmla="*/ 120 h 252"/>
                      <a:gd name="T72" fmla="*/ 25 w 163"/>
                      <a:gd name="T73" fmla="*/ 108 h 252"/>
                      <a:gd name="T74" fmla="*/ 25 w 163"/>
                      <a:gd name="T75" fmla="*/ 48 h 252"/>
                      <a:gd name="T76" fmla="*/ 26 w 163"/>
                      <a:gd name="T77" fmla="*/ 37 h 252"/>
                      <a:gd name="T78" fmla="*/ 122 w 163"/>
                      <a:gd name="T79" fmla="*/ 74 h 252"/>
                      <a:gd name="T80" fmla="*/ 122 w 163"/>
                      <a:gd name="T81" fmla="*/ 108 h 252"/>
                      <a:gd name="T82" fmla="*/ 121 w 163"/>
                      <a:gd name="T83" fmla="*/ 120 h 252"/>
                      <a:gd name="T84" fmla="*/ 104 w 163"/>
                      <a:gd name="T85" fmla="*/ 89 h 252"/>
                      <a:gd name="T86" fmla="*/ 97 w 163"/>
                      <a:gd name="T87" fmla="*/ 103 h 252"/>
                      <a:gd name="T88" fmla="*/ 110 w 163"/>
                      <a:gd name="T89" fmla="*/ 145 h 252"/>
                      <a:gd name="T90" fmla="*/ 101 w 163"/>
                      <a:gd name="T91" fmla="*/ 151 h 252"/>
                      <a:gd name="T92" fmla="*/ 101 w 163"/>
                      <a:gd name="T93" fmla="*/ 183 h 252"/>
                      <a:gd name="T94" fmla="*/ 74 w 163"/>
                      <a:gd name="T95" fmla="*/ 217 h 252"/>
                      <a:gd name="T96" fmla="*/ 46 w 163"/>
                      <a:gd name="T97" fmla="*/ 1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52">
                        <a:moveTo>
                          <a:pt x="143" y="108"/>
                        </a:moveTo>
                        <a:cubicBezTo>
                          <a:pt x="143" y="53"/>
                          <a:pt x="143" y="53"/>
                          <a:pt x="143" y="53"/>
                        </a:cubicBezTo>
                        <a:cubicBezTo>
                          <a:pt x="144" y="53"/>
                          <a:pt x="145" y="53"/>
                          <a:pt x="145" y="53"/>
                        </a:cubicBezTo>
                        <a:cubicBezTo>
                          <a:pt x="156" y="55"/>
                          <a:pt x="163" y="65"/>
                          <a:pt x="160" y="76"/>
                        </a:cubicBezTo>
                        <a:cubicBezTo>
                          <a:pt x="156" y="99"/>
                          <a:pt x="156" y="99"/>
                          <a:pt x="156" y="99"/>
                        </a:cubicBezTo>
                        <a:cubicBezTo>
                          <a:pt x="154" y="106"/>
                          <a:pt x="149" y="111"/>
                          <a:pt x="143" y="114"/>
                        </a:cubicBezTo>
                        <a:cubicBezTo>
                          <a:pt x="143" y="112"/>
                          <a:pt x="143" y="110"/>
                          <a:pt x="143" y="108"/>
                        </a:cubicBezTo>
                        <a:close/>
                        <a:moveTo>
                          <a:pt x="74" y="0"/>
                        </a:moveTo>
                        <a:cubicBezTo>
                          <a:pt x="99" y="0"/>
                          <a:pt x="119" y="19"/>
                          <a:pt x="122" y="43"/>
                        </a:cubicBezTo>
                        <a:cubicBezTo>
                          <a:pt x="64" y="1"/>
                          <a:pt x="64" y="1"/>
                          <a:pt x="64" y="1"/>
                        </a:cubicBezTo>
                        <a:cubicBezTo>
                          <a:pt x="67" y="0"/>
                          <a:pt x="70" y="0"/>
                          <a:pt x="74" y="0"/>
                        </a:cubicBezTo>
                        <a:close/>
                        <a:moveTo>
                          <a:pt x="47" y="8"/>
                        </a:moveTo>
                        <a:cubicBezTo>
                          <a:pt x="99" y="46"/>
                          <a:pt x="99" y="46"/>
                          <a:pt x="99" y="46"/>
                        </a:cubicBezTo>
                        <a:cubicBezTo>
                          <a:pt x="98" y="47"/>
                          <a:pt x="98" y="47"/>
                          <a:pt x="98" y="47"/>
                        </a:cubicBezTo>
                        <a:cubicBezTo>
                          <a:pt x="33" y="22"/>
                          <a:pt x="33" y="22"/>
                          <a:pt x="33" y="22"/>
                        </a:cubicBezTo>
                        <a:cubicBezTo>
                          <a:pt x="36" y="16"/>
                          <a:pt x="41" y="12"/>
                          <a:pt x="47" y="8"/>
                        </a:cubicBezTo>
                        <a:close/>
                        <a:moveTo>
                          <a:pt x="55" y="246"/>
                        </a:moveTo>
                        <a:cubicBezTo>
                          <a:pt x="55" y="246"/>
                          <a:pt x="55" y="246"/>
                          <a:pt x="55" y="246"/>
                        </a:cubicBezTo>
                        <a:cubicBezTo>
                          <a:pt x="46" y="252"/>
                          <a:pt x="32" y="249"/>
                          <a:pt x="27" y="240"/>
                        </a:cubicBezTo>
                        <a:cubicBezTo>
                          <a:pt x="0" y="194"/>
                          <a:pt x="0" y="194"/>
                          <a:pt x="0" y="194"/>
                        </a:cubicBezTo>
                        <a:cubicBezTo>
                          <a:pt x="23" y="179"/>
                          <a:pt x="23" y="179"/>
                          <a:pt x="23" y="179"/>
                        </a:cubicBezTo>
                        <a:cubicBezTo>
                          <a:pt x="69" y="236"/>
                          <a:pt x="69" y="236"/>
                          <a:pt x="69" y="236"/>
                        </a:cubicBezTo>
                        <a:lnTo>
                          <a:pt x="55" y="246"/>
                        </a:lnTo>
                        <a:close/>
                        <a:moveTo>
                          <a:pt x="78" y="236"/>
                        </a:moveTo>
                        <a:cubicBezTo>
                          <a:pt x="125" y="179"/>
                          <a:pt x="125" y="179"/>
                          <a:pt x="125" y="179"/>
                        </a:cubicBezTo>
                        <a:cubicBezTo>
                          <a:pt x="147" y="194"/>
                          <a:pt x="147" y="194"/>
                          <a:pt x="147" y="194"/>
                        </a:cubicBezTo>
                        <a:cubicBezTo>
                          <a:pt x="120" y="240"/>
                          <a:pt x="120" y="240"/>
                          <a:pt x="120" y="240"/>
                        </a:cubicBezTo>
                        <a:cubicBezTo>
                          <a:pt x="115" y="249"/>
                          <a:pt x="102" y="252"/>
                          <a:pt x="92" y="246"/>
                        </a:cubicBezTo>
                        <a:cubicBezTo>
                          <a:pt x="92" y="246"/>
                          <a:pt x="92" y="246"/>
                          <a:pt x="92" y="246"/>
                        </a:cubicBezTo>
                        <a:lnTo>
                          <a:pt x="78" y="236"/>
                        </a:lnTo>
                        <a:close/>
                        <a:moveTo>
                          <a:pt x="46" y="183"/>
                        </a:moveTo>
                        <a:cubicBezTo>
                          <a:pt x="46" y="151"/>
                          <a:pt x="46" y="151"/>
                          <a:pt x="46" y="151"/>
                        </a:cubicBezTo>
                        <a:cubicBezTo>
                          <a:pt x="43" y="149"/>
                          <a:pt x="40" y="147"/>
                          <a:pt x="37" y="145"/>
                        </a:cubicBezTo>
                        <a:cubicBezTo>
                          <a:pt x="37" y="129"/>
                          <a:pt x="43" y="112"/>
                          <a:pt x="50" y="103"/>
                        </a:cubicBezTo>
                        <a:cubicBezTo>
                          <a:pt x="43" y="89"/>
                          <a:pt x="43" y="89"/>
                          <a:pt x="43" y="89"/>
                        </a:cubicBezTo>
                        <a:cubicBezTo>
                          <a:pt x="36" y="96"/>
                          <a:pt x="29" y="107"/>
                          <a:pt x="26" y="120"/>
                        </a:cubicBezTo>
                        <a:cubicBezTo>
                          <a:pt x="25" y="116"/>
                          <a:pt x="25" y="112"/>
                          <a:pt x="25" y="108"/>
                        </a:cubicBezTo>
                        <a:cubicBezTo>
                          <a:pt x="25" y="48"/>
                          <a:pt x="25" y="48"/>
                          <a:pt x="25" y="48"/>
                        </a:cubicBezTo>
                        <a:cubicBezTo>
                          <a:pt x="25" y="44"/>
                          <a:pt x="25" y="41"/>
                          <a:pt x="26" y="37"/>
                        </a:cubicBezTo>
                        <a:cubicBezTo>
                          <a:pt x="122" y="74"/>
                          <a:pt x="122" y="74"/>
                          <a:pt x="122" y="74"/>
                        </a:cubicBezTo>
                        <a:cubicBezTo>
                          <a:pt x="122" y="108"/>
                          <a:pt x="122" y="108"/>
                          <a:pt x="122" y="108"/>
                        </a:cubicBezTo>
                        <a:cubicBezTo>
                          <a:pt x="122" y="112"/>
                          <a:pt x="122" y="116"/>
                          <a:pt x="121" y="120"/>
                        </a:cubicBezTo>
                        <a:cubicBezTo>
                          <a:pt x="118" y="107"/>
                          <a:pt x="112" y="96"/>
                          <a:pt x="104" y="89"/>
                        </a:cubicBezTo>
                        <a:cubicBezTo>
                          <a:pt x="97" y="103"/>
                          <a:pt x="97" y="103"/>
                          <a:pt x="97" y="103"/>
                        </a:cubicBezTo>
                        <a:cubicBezTo>
                          <a:pt x="105" y="112"/>
                          <a:pt x="110" y="129"/>
                          <a:pt x="110" y="145"/>
                        </a:cubicBezTo>
                        <a:cubicBezTo>
                          <a:pt x="108" y="147"/>
                          <a:pt x="105" y="149"/>
                          <a:pt x="101" y="151"/>
                        </a:cubicBezTo>
                        <a:cubicBezTo>
                          <a:pt x="101" y="183"/>
                          <a:pt x="101" y="183"/>
                          <a:pt x="101" y="183"/>
                        </a:cubicBezTo>
                        <a:cubicBezTo>
                          <a:pt x="74" y="217"/>
                          <a:pt x="74" y="217"/>
                          <a:pt x="74" y="217"/>
                        </a:cubicBezTo>
                        <a:lnTo>
                          <a:pt x="4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5" name="Freeform 38">
                    <a:extLst>
                      <a:ext uri="{FF2B5EF4-FFF2-40B4-BE49-F238E27FC236}">
                        <a16:creationId xmlns:a16="http://schemas.microsoft.com/office/drawing/2014/main" id="{43701113-5829-4882-B21F-E792F25E9E16}"/>
                      </a:ext>
                    </a:extLst>
                  </p:cNvPr>
                  <p:cNvSpPr>
                    <a:spLocks noEditPoints="1"/>
                  </p:cNvSpPr>
                  <p:nvPr/>
                </p:nvSpPr>
                <p:spPr bwMode="auto">
                  <a:xfrm>
                    <a:off x="2036" y="2117"/>
                    <a:ext cx="537" cy="677"/>
                  </a:xfrm>
                  <a:custGeom>
                    <a:avLst/>
                    <a:gdLst>
                      <a:gd name="T0" fmla="*/ 254 w 352"/>
                      <a:gd name="T1" fmla="*/ 199 h 445"/>
                      <a:gd name="T2" fmla="*/ 242 w 352"/>
                      <a:gd name="T3" fmla="*/ 151 h 445"/>
                      <a:gd name="T4" fmla="*/ 278 w 352"/>
                      <a:gd name="T5" fmla="*/ 100 h 445"/>
                      <a:gd name="T6" fmla="*/ 244 w 352"/>
                      <a:gd name="T7" fmla="*/ 58 h 445"/>
                      <a:gd name="T8" fmla="*/ 106 w 352"/>
                      <a:gd name="T9" fmla="*/ 69 h 445"/>
                      <a:gd name="T10" fmla="*/ 126 w 352"/>
                      <a:gd name="T11" fmla="*/ 181 h 445"/>
                      <a:gd name="T12" fmla="*/ 74 w 352"/>
                      <a:gd name="T13" fmla="*/ 205 h 445"/>
                      <a:gd name="T14" fmla="*/ 9 w 352"/>
                      <a:gd name="T15" fmla="*/ 429 h 445"/>
                      <a:gd name="T16" fmla="*/ 324 w 352"/>
                      <a:gd name="T17" fmla="*/ 445 h 445"/>
                      <a:gd name="T18" fmla="*/ 349 w 352"/>
                      <a:gd name="T19" fmla="*/ 309 h 445"/>
                      <a:gd name="T20" fmla="*/ 245 w 352"/>
                      <a:gd name="T21" fmla="*/ 129 h 445"/>
                      <a:gd name="T22" fmla="*/ 247 w 352"/>
                      <a:gd name="T23" fmla="*/ 74 h 445"/>
                      <a:gd name="T24" fmla="*/ 258 w 352"/>
                      <a:gd name="T25" fmla="*/ 120 h 445"/>
                      <a:gd name="T26" fmla="*/ 245 w 352"/>
                      <a:gd name="T27" fmla="*/ 129 h 445"/>
                      <a:gd name="T28" fmla="*/ 224 w 352"/>
                      <a:gd name="T29" fmla="*/ 64 h 445"/>
                      <a:gd name="T30" fmla="*/ 176 w 352"/>
                      <a:gd name="T31" fmla="*/ 21 h 445"/>
                      <a:gd name="T32" fmla="*/ 201 w 352"/>
                      <a:gd name="T33" fmla="*/ 67 h 445"/>
                      <a:gd name="T34" fmla="*/ 135 w 352"/>
                      <a:gd name="T35" fmla="*/ 43 h 445"/>
                      <a:gd name="T36" fmla="*/ 157 w 352"/>
                      <a:gd name="T37" fmla="*/ 267 h 445"/>
                      <a:gd name="T38" fmla="*/ 129 w 352"/>
                      <a:gd name="T39" fmla="*/ 261 h 445"/>
                      <a:gd name="T40" fmla="*/ 125 w 352"/>
                      <a:gd name="T41" fmla="*/ 200 h 445"/>
                      <a:gd name="T42" fmla="*/ 157 w 352"/>
                      <a:gd name="T43" fmla="*/ 267 h 445"/>
                      <a:gd name="T44" fmla="*/ 227 w 352"/>
                      <a:gd name="T45" fmla="*/ 200 h 445"/>
                      <a:gd name="T46" fmla="*/ 222 w 352"/>
                      <a:gd name="T47" fmla="*/ 261 h 445"/>
                      <a:gd name="T48" fmla="*/ 194 w 352"/>
                      <a:gd name="T49" fmla="*/ 267 h 445"/>
                      <a:gd name="T50" fmla="*/ 148 w 352"/>
                      <a:gd name="T51" fmla="*/ 204 h 445"/>
                      <a:gd name="T52" fmla="*/ 139 w 352"/>
                      <a:gd name="T53" fmla="*/ 166 h 445"/>
                      <a:gd name="T54" fmla="*/ 145 w 352"/>
                      <a:gd name="T55" fmla="*/ 110 h 445"/>
                      <a:gd name="T56" fmla="*/ 127 w 352"/>
                      <a:gd name="T57" fmla="*/ 129 h 445"/>
                      <a:gd name="T58" fmla="*/ 128 w 352"/>
                      <a:gd name="T59" fmla="*/ 58 h 445"/>
                      <a:gd name="T60" fmla="*/ 224 w 352"/>
                      <a:gd name="T61" fmla="*/ 129 h 445"/>
                      <a:gd name="T62" fmla="*/ 206 w 352"/>
                      <a:gd name="T63" fmla="*/ 110 h 445"/>
                      <a:gd name="T64" fmla="*/ 212 w 352"/>
                      <a:gd name="T65" fmla="*/ 166 h 445"/>
                      <a:gd name="T66" fmla="*/ 203 w 352"/>
                      <a:gd name="T67" fmla="*/ 204 h 445"/>
                      <a:gd name="T68" fmla="*/ 148 w 352"/>
                      <a:gd name="T69" fmla="*/ 20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445">
                        <a:moveTo>
                          <a:pt x="277" y="205"/>
                        </a:moveTo>
                        <a:cubicBezTo>
                          <a:pt x="272" y="203"/>
                          <a:pt x="263" y="201"/>
                          <a:pt x="254" y="199"/>
                        </a:cubicBezTo>
                        <a:cubicBezTo>
                          <a:pt x="226" y="181"/>
                          <a:pt x="226" y="181"/>
                          <a:pt x="226" y="181"/>
                        </a:cubicBezTo>
                        <a:cubicBezTo>
                          <a:pt x="234" y="173"/>
                          <a:pt x="239" y="163"/>
                          <a:pt x="242" y="151"/>
                        </a:cubicBezTo>
                        <a:cubicBezTo>
                          <a:pt x="257" y="150"/>
                          <a:pt x="270" y="138"/>
                          <a:pt x="273" y="123"/>
                        </a:cubicBezTo>
                        <a:cubicBezTo>
                          <a:pt x="278" y="100"/>
                          <a:pt x="278" y="100"/>
                          <a:pt x="278" y="100"/>
                        </a:cubicBezTo>
                        <a:cubicBezTo>
                          <a:pt x="282" y="81"/>
                          <a:pt x="270" y="62"/>
                          <a:pt x="251" y="58"/>
                        </a:cubicBezTo>
                        <a:cubicBezTo>
                          <a:pt x="248" y="58"/>
                          <a:pt x="246" y="58"/>
                          <a:pt x="244" y="58"/>
                        </a:cubicBezTo>
                        <a:cubicBezTo>
                          <a:pt x="238" y="25"/>
                          <a:pt x="210" y="0"/>
                          <a:pt x="176" y="0"/>
                        </a:cubicBezTo>
                        <a:cubicBezTo>
                          <a:pt x="137" y="0"/>
                          <a:pt x="106" y="31"/>
                          <a:pt x="106" y="69"/>
                        </a:cubicBezTo>
                        <a:cubicBezTo>
                          <a:pt x="106" y="129"/>
                          <a:pt x="106" y="129"/>
                          <a:pt x="106" y="129"/>
                        </a:cubicBezTo>
                        <a:cubicBezTo>
                          <a:pt x="106" y="151"/>
                          <a:pt x="113" y="169"/>
                          <a:pt x="126" y="181"/>
                        </a:cubicBezTo>
                        <a:cubicBezTo>
                          <a:pt x="98" y="199"/>
                          <a:pt x="98" y="199"/>
                          <a:pt x="98" y="199"/>
                        </a:cubicBezTo>
                        <a:cubicBezTo>
                          <a:pt x="88" y="201"/>
                          <a:pt x="79" y="203"/>
                          <a:pt x="74" y="205"/>
                        </a:cubicBezTo>
                        <a:cubicBezTo>
                          <a:pt x="25" y="217"/>
                          <a:pt x="0" y="253"/>
                          <a:pt x="3" y="309"/>
                        </a:cubicBezTo>
                        <a:cubicBezTo>
                          <a:pt x="4" y="328"/>
                          <a:pt x="6" y="379"/>
                          <a:pt x="9" y="429"/>
                        </a:cubicBezTo>
                        <a:cubicBezTo>
                          <a:pt x="9" y="438"/>
                          <a:pt x="16" y="445"/>
                          <a:pt x="27" y="445"/>
                        </a:cubicBezTo>
                        <a:cubicBezTo>
                          <a:pt x="324" y="445"/>
                          <a:pt x="324" y="445"/>
                          <a:pt x="324" y="445"/>
                        </a:cubicBezTo>
                        <a:cubicBezTo>
                          <a:pt x="335" y="445"/>
                          <a:pt x="342" y="438"/>
                          <a:pt x="342" y="429"/>
                        </a:cubicBezTo>
                        <a:cubicBezTo>
                          <a:pt x="345" y="379"/>
                          <a:pt x="348" y="328"/>
                          <a:pt x="349" y="309"/>
                        </a:cubicBezTo>
                        <a:cubicBezTo>
                          <a:pt x="352" y="253"/>
                          <a:pt x="327" y="217"/>
                          <a:pt x="277" y="205"/>
                        </a:cubicBezTo>
                        <a:close/>
                        <a:moveTo>
                          <a:pt x="245" y="129"/>
                        </a:moveTo>
                        <a:cubicBezTo>
                          <a:pt x="245" y="74"/>
                          <a:pt x="245" y="74"/>
                          <a:pt x="245" y="74"/>
                        </a:cubicBezTo>
                        <a:cubicBezTo>
                          <a:pt x="246" y="74"/>
                          <a:pt x="247" y="74"/>
                          <a:pt x="247" y="74"/>
                        </a:cubicBezTo>
                        <a:cubicBezTo>
                          <a:pt x="258" y="76"/>
                          <a:pt x="265" y="86"/>
                          <a:pt x="262" y="97"/>
                        </a:cubicBezTo>
                        <a:cubicBezTo>
                          <a:pt x="258" y="120"/>
                          <a:pt x="258" y="120"/>
                          <a:pt x="258" y="120"/>
                        </a:cubicBezTo>
                        <a:cubicBezTo>
                          <a:pt x="256" y="127"/>
                          <a:pt x="251" y="132"/>
                          <a:pt x="245" y="135"/>
                        </a:cubicBezTo>
                        <a:cubicBezTo>
                          <a:pt x="245" y="133"/>
                          <a:pt x="245" y="131"/>
                          <a:pt x="245" y="129"/>
                        </a:cubicBezTo>
                        <a:close/>
                        <a:moveTo>
                          <a:pt x="176" y="21"/>
                        </a:moveTo>
                        <a:cubicBezTo>
                          <a:pt x="201" y="21"/>
                          <a:pt x="221" y="40"/>
                          <a:pt x="224" y="64"/>
                        </a:cubicBezTo>
                        <a:cubicBezTo>
                          <a:pt x="166" y="22"/>
                          <a:pt x="166" y="22"/>
                          <a:pt x="166" y="22"/>
                        </a:cubicBezTo>
                        <a:cubicBezTo>
                          <a:pt x="169" y="21"/>
                          <a:pt x="172" y="21"/>
                          <a:pt x="176" y="21"/>
                        </a:cubicBezTo>
                        <a:close/>
                        <a:moveTo>
                          <a:pt x="149" y="29"/>
                        </a:moveTo>
                        <a:cubicBezTo>
                          <a:pt x="201" y="67"/>
                          <a:pt x="201" y="67"/>
                          <a:pt x="201" y="67"/>
                        </a:cubicBezTo>
                        <a:cubicBezTo>
                          <a:pt x="200" y="68"/>
                          <a:pt x="200" y="68"/>
                          <a:pt x="200" y="68"/>
                        </a:cubicBezTo>
                        <a:cubicBezTo>
                          <a:pt x="135" y="43"/>
                          <a:pt x="135" y="43"/>
                          <a:pt x="135" y="43"/>
                        </a:cubicBezTo>
                        <a:cubicBezTo>
                          <a:pt x="138" y="37"/>
                          <a:pt x="143" y="33"/>
                          <a:pt x="149" y="29"/>
                        </a:cubicBezTo>
                        <a:close/>
                        <a:moveTo>
                          <a:pt x="157" y="267"/>
                        </a:moveTo>
                        <a:cubicBezTo>
                          <a:pt x="157" y="267"/>
                          <a:pt x="157" y="267"/>
                          <a:pt x="157" y="267"/>
                        </a:cubicBezTo>
                        <a:cubicBezTo>
                          <a:pt x="148" y="273"/>
                          <a:pt x="134" y="270"/>
                          <a:pt x="129" y="261"/>
                        </a:cubicBezTo>
                        <a:cubicBezTo>
                          <a:pt x="102" y="215"/>
                          <a:pt x="102" y="215"/>
                          <a:pt x="102" y="215"/>
                        </a:cubicBezTo>
                        <a:cubicBezTo>
                          <a:pt x="125" y="200"/>
                          <a:pt x="125" y="200"/>
                          <a:pt x="125" y="200"/>
                        </a:cubicBezTo>
                        <a:cubicBezTo>
                          <a:pt x="171" y="257"/>
                          <a:pt x="171" y="257"/>
                          <a:pt x="171" y="257"/>
                        </a:cubicBezTo>
                        <a:lnTo>
                          <a:pt x="157" y="267"/>
                        </a:lnTo>
                        <a:close/>
                        <a:moveTo>
                          <a:pt x="180" y="257"/>
                        </a:moveTo>
                        <a:cubicBezTo>
                          <a:pt x="227" y="200"/>
                          <a:pt x="227" y="200"/>
                          <a:pt x="227" y="200"/>
                        </a:cubicBezTo>
                        <a:cubicBezTo>
                          <a:pt x="249" y="215"/>
                          <a:pt x="249" y="215"/>
                          <a:pt x="249" y="215"/>
                        </a:cubicBezTo>
                        <a:cubicBezTo>
                          <a:pt x="222" y="261"/>
                          <a:pt x="222" y="261"/>
                          <a:pt x="222" y="261"/>
                        </a:cubicBezTo>
                        <a:cubicBezTo>
                          <a:pt x="217" y="270"/>
                          <a:pt x="204" y="273"/>
                          <a:pt x="194" y="267"/>
                        </a:cubicBezTo>
                        <a:cubicBezTo>
                          <a:pt x="194" y="267"/>
                          <a:pt x="194" y="267"/>
                          <a:pt x="194" y="267"/>
                        </a:cubicBezTo>
                        <a:lnTo>
                          <a:pt x="180" y="257"/>
                        </a:lnTo>
                        <a:close/>
                        <a:moveTo>
                          <a:pt x="148" y="204"/>
                        </a:moveTo>
                        <a:cubicBezTo>
                          <a:pt x="148" y="172"/>
                          <a:pt x="148" y="172"/>
                          <a:pt x="148" y="172"/>
                        </a:cubicBezTo>
                        <a:cubicBezTo>
                          <a:pt x="145" y="170"/>
                          <a:pt x="142" y="168"/>
                          <a:pt x="139" y="166"/>
                        </a:cubicBezTo>
                        <a:cubicBezTo>
                          <a:pt x="139" y="150"/>
                          <a:pt x="145" y="133"/>
                          <a:pt x="152" y="124"/>
                        </a:cubicBezTo>
                        <a:cubicBezTo>
                          <a:pt x="145" y="110"/>
                          <a:pt x="145" y="110"/>
                          <a:pt x="145" y="110"/>
                        </a:cubicBezTo>
                        <a:cubicBezTo>
                          <a:pt x="138" y="117"/>
                          <a:pt x="131" y="128"/>
                          <a:pt x="128" y="141"/>
                        </a:cubicBezTo>
                        <a:cubicBezTo>
                          <a:pt x="127" y="137"/>
                          <a:pt x="127" y="133"/>
                          <a:pt x="127" y="129"/>
                        </a:cubicBezTo>
                        <a:cubicBezTo>
                          <a:pt x="127" y="69"/>
                          <a:pt x="127" y="69"/>
                          <a:pt x="127" y="69"/>
                        </a:cubicBezTo>
                        <a:cubicBezTo>
                          <a:pt x="127" y="65"/>
                          <a:pt x="127" y="62"/>
                          <a:pt x="128" y="58"/>
                        </a:cubicBezTo>
                        <a:cubicBezTo>
                          <a:pt x="224" y="95"/>
                          <a:pt x="224" y="95"/>
                          <a:pt x="224" y="95"/>
                        </a:cubicBezTo>
                        <a:cubicBezTo>
                          <a:pt x="224" y="129"/>
                          <a:pt x="224" y="129"/>
                          <a:pt x="224" y="129"/>
                        </a:cubicBezTo>
                        <a:cubicBezTo>
                          <a:pt x="224" y="133"/>
                          <a:pt x="224" y="137"/>
                          <a:pt x="223" y="141"/>
                        </a:cubicBezTo>
                        <a:cubicBezTo>
                          <a:pt x="220" y="128"/>
                          <a:pt x="214" y="117"/>
                          <a:pt x="206" y="110"/>
                        </a:cubicBezTo>
                        <a:cubicBezTo>
                          <a:pt x="199" y="124"/>
                          <a:pt x="199" y="124"/>
                          <a:pt x="199" y="124"/>
                        </a:cubicBezTo>
                        <a:cubicBezTo>
                          <a:pt x="207" y="133"/>
                          <a:pt x="212" y="150"/>
                          <a:pt x="212" y="166"/>
                        </a:cubicBezTo>
                        <a:cubicBezTo>
                          <a:pt x="210" y="168"/>
                          <a:pt x="207" y="170"/>
                          <a:pt x="203" y="172"/>
                        </a:cubicBezTo>
                        <a:cubicBezTo>
                          <a:pt x="203" y="204"/>
                          <a:pt x="203" y="204"/>
                          <a:pt x="203" y="204"/>
                        </a:cubicBezTo>
                        <a:cubicBezTo>
                          <a:pt x="176" y="238"/>
                          <a:pt x="176" y="238"/>
                          <a:pt x="176" y="238"/>
                        </a:cubicBezTo>
                        <a:lnTo>
                          <a:pt x="148" y="20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181" name="老人｜男性">
                  <a:extLst>
                    <a:ext uri="{FF2B5EF4-FFF2-40B4-BE49-F238E27FC236}">
                      <a16:creationId xmlns:a16="http://schemas.microsoft.com/office/drawing/2014/main" id="{F16FC698-4CBE-4DA3-8F66-A403186C8CAB}"/>
                    </a:ext>
                  </a:extLst>
                </p:cNvPr>
                <p:cNvGrpSpPr>
                  <a:grpSpLocks noChangeAspect="1"/>
                </p:cNvGrpSpPr>
                <p:nvPr/>
              </p:nvGrpSpPr>
              <p:grpSpPr bwMode="auto">
                <a:xfrm>
                  <a:off x="6624000" y="5720040"/>
                  <a:ext cx="288000" cy="327557"/>
                  <a:chOff x="909" y="2119"/>
                  <a:chExt cx="597" cy="679"/>
                </a:xfrm>
              </p:grpSpPr>
              <p:sp>
                <p:nvSpPr>
                  <p:cNvPr id="182" name="Freeform 34">
                    <a:extLst>
                      <a:ext uri="{FF2B5EF4-FFF2-40B4-BE49-F238E27FC236}">
                        <a16:creationId xmlns:a16="http://schemas.microsoft.com/office/drawing/2014/main" id="{41598DDF-EAF1-461C-A291-16C51D1569E4}"/>
                      </a:ext>
                    </a:extLst>
                  </p:cNvPr>
                  <p:cNvSpPr>
                    <a:spLocks noEditPoints="1"/>
                  </p:cNvSpPr>
                  <p:nvPr/>
                </p:nvSpPr>
                <p:spPr bwMode="auto">
                  <a:xfrm>
                    <a:off x="1079" y="2151"/>
                    <a:ext cx="258" cy="385"/>
                  </a:xfrm>
                  <a:custGeom>
                    <a:avLst/>
                    <a:gdLst>
                      <a:gd name="T0" fmla="*/ 39 w 169"/>
                      <a:gd name="T1" fmla="*/ 253 h 253"/>
                      <a:gd name="T2" fmla="*/ 0 w 169"/>
                      <a:gd name="T3" fmla="*/ 181 h 253"/>
                      <a:gd name="T4" fmla="*/ 15 w 169"/>
                      <a:gd name="T5" fmla="*/ 175 h 253"/>
                      <a:gd name="T6" fmla="*/ 53 w 169"/>
                      <a:gd name="T7" fmla="*/ 245 h 253"/>
                      <a:gd name="T8" fmla="*/ 39 w 169"/>
                      <a:gd name="T9" fmla="*/ 253 h 253"/>
                      <a:gd name="T10" fmla="*/ 130 w 169"/>
                      <a:gd name="T11" fmla="*/ 253 h 253"/>
                      <a:gd name="T12" fmla="*/ 169 w 169"/>
                      <a:gd name="T13" fmla="*/ 181 h 253"/>
                      <a:gd name="T14" fmla="*/ 154 w 169"/>
                      <a:gd name="T15" fmla="*/ 175 h 253"/>
                      <a:gd name="T16" fmla="*/ 116 w 169"/>
                      <a:gd name="T17" fmla="*/ 245 h 253"/>
                      <a:gd name="T18" fmla="*/ 130 w 169"/>
                      <a:gd name="T19" fmla="*/ 253 h 253"/>
                      <a:gd name="T20" fmla="*/ 52 w 169"/>
                      <a:gd name="T21" fmla="*/ 34 h 253"/>
                      <a:gd name="T22" fmla="*/ 52 w 169"/>
                      <a:gd name="T23" fmla="*/ 36 h 253"/>
                      <a:gd name="T24" fmla="*/ 128 w 169"/>
                      <a:gd name="T25" fmla="*/ 15 h 253"/>
                      <a:gd name="T26" fmla="*/ 112 w 169"/>
                      <a:gd name="T27" fmla="*/ 3 h 253"/>
                      <a:gd name="T28" fmla="*/ 52 w 169"/>
                      <a:gd name="T29" fmla="*/ 34 h 253"/>
                      <a:gd name="T30" fmla="*/ 36 w 169"/>
                      <a:gd name="T31" fmla="*/ 25 h 253"/>
                      <a:gd name="T32" fmla="*/ 86 w 169"/>
                      <a:gd name="T33" fmla="*/ 0 h 253"/>
                      <a:gd name="T34" fmla="*/ 77 w 169"/>
                      <a:gd name="T35" fmla="*/ 0 h 253"/>
                      <a:gd name="T36" fmla="*/ 36 w 169"/>
                      <a:gd name="T37" fmla="*/ 25 h 253"/>
                      <a:gd name="T38" fmla="*/ 55 w 169"/>
                      <a:gd name="T39" fmla="*/ 146 h 253"/>
                      <a:gd name="T40" fmla="*/ 55 w 169"/>
                      <a:gd name="T41" fmla="*/ 193 h 253"/>
                      <a:gd name="T42" fmla="*/ 84 w 169"/>
                      <a:gd name="T43" fmla="*/ 228 h 253"/>
                      <a:gd name="T44" fmla="*/ 84 w 169"/>
                      <a:gd name="T45" fmla="*/ 229 h 253"/>
                      <a:gd name="T46" fmla="*/ 85 w 169"/>
                      <a:gd name="T47" fmla="*/ 229 h 253"/>
                      <a:gd name="T48" fmla="*/ 84 w 169"/>
                      <a:gd name="T49" fmla="*/ 228 h 253"/>
                      <a:gd name="T50" fmla="*/ 113 w 169"/>
                      <a:gd name="T51" fmla="*/ 193 h 253"/>
                      <a:gd name="T52" fmla="*/ 113 w 169"/>
                      <a:gd name="T53" fmla="*/ 146 h 253"/>
                      <a:gd name="T54" fmla="*/ 118 w 169"/>
                      <a:gd name="T55" fmla="*/ 143 h 253"/>
                      <a:gd name="T56" fmla="*/ 121 w 169"/>
                      <a:gd name="T57" fmla="*/ 141 h 253"/>
                      <a:gd name="T58" fmla="*/ 108 w 169"/>
                      <a:gd name="T59" fmla="*/ 105 h 253"/>
                      <a:gd name="T60" fmla="*/ 115 w 169"/>
                      <a:gd name="T61" fmla="*/ 91 h 253"/>
                      <a:gd name="T62" fmla="*/ 133 w 169"/>
                      <a:gd name="T63" fmla="*/ 124 h 253"/>
                      <a:gd name="T64" fmla="*/ 135 w 169"/>
                      <a:gd name="T65" fmla="*/ 102 h 253"/>
                      <a:gd name="T66" fmla="*/ 135 w 169"/>
                      <a:gd name="T67" fmla="*/ 41 h 253"/>
                      <a:gd name="T68" fmla="*/ 134 w 169"/>
                      <a:gd name="T69" fmla="*/ 30 h 253"/>
                      <a:gd name="T70" fmla="*/ 34 w 169"/>
                      <a:gd name="T71" fmla="*/ 57 h 253"/>
                      <a:gd name="T72" fmla="*/ 34 w 169"/>
                      <a:gd name="T73" fmla="*/ 102 h 253"/>
                      <a:gd name="T74" fmla="*/ 36 w 169"/>
                      <a:gd name="T75" fmla="*/ 124 h 253"/>
                      <a:gd name="T76" fmla="*/ 54 w 169"/>
                      <a:gd name="T77" fmla="*/ 91 h 253"/>
                      <a:gd name="T78" fmla="*/ 61 w 169"/>
                      <a:gd name="T79" fmla="*/ 105 h 253"/>
                      <a:gd name="T80" fmla="*/ 48 w 169"/>
                      <a:gd name="T81" fmla="*/ 141 h 253"/>
                      <a:gd name="T82" fmla="*/ 51 w 169"/>
                      <a:gd name="T83" fmla="*/ 143 h 253"/>
                      <a:gd name="T84" fmla="*/ 55 w 169"/>
                      <a:gd name="T85" fmla="*/ 1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53">
                        <a:moveTo>
                          <a:pt x="39" y="253"/>
                        </a:moveTo>
                        <a:cubicBezTo>
                          <a:pt x="0" y="181"/>
                          <a:pt x="0" y="181"/>
                          <a:pt x="0" y="181"/>
                        </a:cubicBezTo>
                        <a:cubicBezTo>
                          <a:pt x="15" y="175"/>
                          <a:pt x="15" y="175"/>
                          <a:pt x="15" y="175"/>
                        </a:cubicBezTo>
                        <a:cubicBezTo>
                          <a:pt x="53" y="245"/>
                          <a:pt x="53" y="245"/>
                          <a:pt x="53" y="245"/>
                        </a:cubicBezTo>
                        <a:lnTo>
                          <a:pt x="39" y="253"/>
                        </a:lnTo>
                        <a:close/>
                        <a:moveTo>
                          <a:pt x="130" y="253"/>
                        </a:moveTo>
                        <a:cubicBezTo>
                          <a:pt x="169" y="181"/>
                          <a:pt x="169" y="181"/>
                          <a:pt x="169" y="181"/>
                        </a:cubicBezTo>
                        <a:cubicBezTo>
                          <a:pt x="154" y="175"/>
                          <a:pt x="154" y="175"/>
                          <a:pt x="154" y="175"/>
                        </a:cubicBezTo>
                        <a:cubicBezTo>
                          <a:pt x="116" y="245"/>
                          <a:pt x="116" y="245"/>
                          <a:pt x="116" y="245"/>
                        </a:cubicBezTo>
                        <a:lnTo>
                          <a:pt x="130" y="253"/>
                        </a:lnTo>
                        <a:close/>
                        <a:moveTo>
                          <a:pt x="52" y="34"/>
                        </a:moveTo>
                        <a:cubicBezTo>
                          <a:pt x="52" y="36"/>
                          <a:pt x="52" y="36"/>
                          <a:pt x="52" y="36"/>
                        </a:cubicBezTo>
                        <a:cubicBezTo>
                          <a:pt x="128" y="15"/>
                          <a:pt x="128" y="15"/>
                          <a:pt x="128" y="15"/>
                        </a:cubicBezTo>
                        <a:cubicBezTo>
                          <a:pt x="124" y="10"/>
                          <a:pt x="119" y="6"/>
                          <a:pt x="112" y="3"/>
                        </a:cubicBezTo>
                        <a:lnTo>
                          <a:pt x="52" y="34"/>
                        </a:lnTo>
                        <a:close/>
                        <a:moveTo>
                          <a:pt x="36" y="25"/>
                        </a:moveTo>
                        <a:cubicBezTo>
                          <a:pt x="86" y="0"/>
                          <a:pt x="86" y="0"/>
                          <a:pt x="86" y="0"/>
                        </a:cubicBezTo>
                        <a:cubicBezTo>
                          <a:pt x="77" y="0"/>
                          <a:pt x="77" y="0"/>
                          <a:pt x="77" y="0"/>
                        </a:cubicBezTo>
                        <a:cubicBezTo>
                          <a:pt x="51" y="0"/>
                          <a:pt x="40" y="12"/>
                          <a:pt x="36" y="25"/>
                        </a:cubicBezTo>
                        <a:close/>
                        <a:moveTo>
                          <a:pt x="55" y="146"/>
                        </a:moveTo>
                        <a:cubicBezTo>
                          <a:pt x="55" y="193"/>
                          <a:pt x="55" y="193"/>
                          <a:pt x="55" y="193"/>
                        </a:cubicBezTo>
                        <a:cubicBezTo>
                          <a:pt x="84" y="228"/>
                          <a:pt x="84" y="228"/>
                          <a:pt x="84" y="228"/>
                        </a:cubicBezTo>
                        <a:cubicBezTo>
                          <a:pt x="84" y="229"/>
                          <a:pt x="84" y="229"/>
                          <a:pt x="84" y="229"/>
                        </a:cubicBezTo>
                        <a:cubicBezTo>
                          <a:pt x="85" y="229"/>
                          <a:pt x="85" y="229"/>
                          <a:pt x="85" y="229"/>
                        </a:cubicBezTo>
                        <a:cubicBezTo>
                          <a:pt x="84" y="228"/>
                          <a:pt x="84" y="228"/>
                          <a:pt x="84" y="228"/>
                        </a:cubicBezTo>
                        <a:cubicBezTo>
                          <a:pt x="113" y="193"/>
                          <a:pt x="113" y="193"/>
                          <a:pt x="113" y="193"/>
                        </a:cubicBezTo>
                        <a:cubicBezTo>
                          <a:pt x="113" y="146"/>
                          <a:pt x="113" y="146"/>
                          <a:pt x="113" y="146"/>
                        </a:cubicBezTo>
                        <a:cubicBezTo>
                          <a:pt x="118" y="143"/>
                          <a:pt x="118" y="143"/>
                          <a:pt x="118" y="143"/>
                        </a:cubicBezTo>
                        <a:cubicBezTo>
                          <a:pt x="119" y="142"/>
                          <a:pt x="120" y="142"/>
                          <a:pt x="121" y="141"/>
                        </a:cubicBezTo>
                        <a:cubicBezTo>
                          <a:pt x="119" y="127"/>
                          <a:pt x="114" y="114"/>
                          <a:pt x="108" y="105"/>
                        </a:cubicBezTo>
                        <a:cubicBezTo>
                          <a:pt x="115" y="91"/>
                          <a:pt x="115" y="91"/>
                          <a:pt x="115" y="91"/>
                        </a:cubicBezTo>
                        <a:cubicBezTo>
                          <a:pt x="123" y="99"/>
                          <a:pt x="129" y="111"/>
                          <a:pt x="133" y="124"/>
                        </a:cubicBezTo>
                        <a:cubicBezTo>
                          <a:pt x="134" y="118"/>
                          <a:pt x="135" y="111"/>
                          <a:pt x="135" y="102"/>
                        </a:cubicBezTo>
                        <a:cubicBezTo>
                          <a:pt x="135" y="41"/>
                          <a:pt x="135" y="41"/>
                          <a:pt x="135" y="41"/>
                        </a:cubicBezTo>
                        <a:cubicBezTo>
                          <a:pt x="135" y="38"/>
                          <a:pt x="134" y="34"/>
                          <a:pt x="134" y="30"/>
                        </a:cubicBezTo>
                        <a:cubicBezTo>
                          <a:pt x="34" y="57"/>
                          <a:pt x="34" y="57"/>
                          <a:pt x="34" y="57"/>
                        </a:cubicBezTo>
                        <a:cubicBezTo>
                          <a:pt x="34" y="102"/>
                          <a:pt x="34" y="102"/>
                          <a:pt x="34" y="102"/>
                        </a:cubicBezTo>
                        <a:cubicBezTo>
                          <a:pt x="34" y="111"/>
                          <a:pt x="35" y="118"/>
                          <a:pt x="36" y="124"/>
                        </a:cubicBezTo>
                        <a:cubicBezTo>
                          <a:pt x="40" y="111"/>
                          <a:pt x="46" y="99"/>
                          <a:pt x="54" y="91"/>
                        </a:cubicBezTo>
                        <a:cubicBezTo>
                          <a:pt x="61" y="105"/>
                          <a:pt x="61" y="105"/>
                          <a:pt x="61" y="105"/>
                        </a:cubicBezTo>
                        <a:cubicBezTo>
                          <a:pt x="54" y="113"/>
                          <a:pt x="49" y="127"/>
                          <a:pt x="48" y="141"/>
                        </a:cubicBezTo>
                        <a:cubicBezTo>
                          <a:pt x="49" y="142"/>
                          <a:pt x="50" y="143"/>
                          <a:pt x="51" y="143"/>
                        </a:cubicBezTo>
                        <a:lnTo>
                          <a:pt x="5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83" name="Freeform 33">
                    <a:extLst>
                      <a:ext uri="{FF2B5EF4-FFF2-40B4-BE49-F238E27FC236}">
                        <a16:creationId xmlns:a16="http://schemas.microsoft.com/office/drawing/2014/main" id="{E56F3B47-2604-4A77-9261-6062A12FB896}"/>
                      </a:ext>
                    </a:extLst>
                  </p:cNvPr>
                  <p:cNvSpPr>
                    <a:spLocks noEditPoints="1"/>
                  </p:cNvSpPr>
                  <p:nvPr/>
                </p:nvSpPr>
                <p:spPr bwMode="auto">
                  <a:xfrm>
                    <a:off x="909" y="2119"/>
                    <a:ext cx="597" cy="679"/>
                  </a:xfrm>
                  <a:custGeom>
                    <a:avLst/>
                    <a:gdLst>
                      <a:gd name="T0" fmla="*/ 16 w 392"/>
                      <a:gd name="T1" fmla="*/ 446 h 446"/>
                      <a:gd name="T2" fmla="*/ 376 w 392"/>
                      <a:gd name="T3" fmla="*/ 446 h 446"/>
                      <a:gd name="T4" fmla="*/ 392 w 392"/>
                      <a:gd name="T5" fmla="*/ 430 h 446"/>
                      <a:gd name="T6" fmla="*/ 392 w 392"/>
                      <a:gd name="T7" fmla="*/ 302 h 446"/>
                      <a:gd name="T8" fmla="*/ 329 w 392"/>
                      <a:gd name="T9" fmla="*/ 212 h 446"/>
                      <a:gd name="T10" fmla="*/ 281 w 392"/>
                      <a:gd name="T11" fmla="*/ 202 h 446"/>
                      <a:gd name="T12" fmla="*/ 242 w 392"/>
                      <a:gd name="T13" fmla="*/ 274 h 446"/>
                      <a:gd name="T14" fmla="*/ 228 w 392"/>
                      <a:gd name="T15" fmla="*/ 266 h 446"/>
                      <a:gd name="T16" fmla="*/ 266 w 392"/>
                      <a:gd name="T17" fmla="*/ 196 h 446"/>
                      <a:gd name="T18" fmla="*/ 246 w 392"/>
                      <a:gd name="T19" fmla="*/ 187 h 446"/>
                      <a:gd name="T20" fmla="*/ 246 w 392"/>
                      <a:gd name="T21" fmla="*/ 178 h 446"/>
                      <a:gd name="T22" fmla="*/ 267 w 392"/>
                      <a:gd name="T23" fmla="*/ 123 h 446"/>
                      <a:gd name="T24" fmla="*/ 267 w 392"/>
                      <a:gd name="T25" fmla="*/ 62 h 446"/>
                      <a:gd name="T26" fmla="*/ 204 w 392"/>
                      <a:gd name="T27" fmla="*/ 0 h 446"/>
                      <a:gd name="T28" fmla="*/ 189 w 392"/>
                      <a:gd name="T29" fmla="*/ 0 h 446"/>
                      <a:gd name="T30" fmla="*/ 126 w 392"/>
                      <a:gd name="T31" fmla="*/ 62 h 446"/>
                      <a:gd name="T32" fmla="*/ 126 w 392"/>
                      <a:gd name="T33" fmla="*/ 123 h 446"/>
                      <a:gd name="T34" fmla="*/ 147 w 392"/>
                      <a:gd name="T35" fmla="*/ 178 h 446"/>
                      <a:gd name="T36" fmla="*/ 147 w 392"/>
                      <a:gd name="T37" fmla="*/ 187 h 446"/>
                      <a:gd name="T38" fmla="*/ 127 w 392"/>
                      <a:gd name="T39" fmla="*/ 196 h 446"/>
                      <a:gd name="T40" fmla="*/ 165 w 392"/>
                      <a:gd name="T41" fmla="*/ 266 h 446"/>
                      <a:gd name="T42" fmla="*/ 151 w 392"/>
                      <a:gd name="T43" fmla="*/ 274 h 446"/>
                      <a:gd name="T44" fmla="*/ 112 w 392"/>
                      <a:gd name="T45" fmla="*/ 202 h 446"/>
                      <a:gd name="T46" fmla="*/ 64 w 392"/>
                      <a:gd name="T47" fmla="*/ 212 h 446"/>
                      <a:gd name="T48" fmla="*/ 0 w 392"/>
                      <a:gd name="T49" fmla="*/ 302 h 446"/>
                      <a:gd name="T50" fmla="*/ 0 w 392"/>
                      <a:gd name="T51" fmla="*/ 430 h 446"/>
                      <a:gd name="T52" fmla="*/ 16 w 392"/>
                      <a:gd name="T53" fmla="*/ 446 h 446"/>
                      <a:gd name="T54" fmla="*/ 224 w 392"/>
                      <a:gd name="T55" fmla="*/ 24 h 446"/>
                      <a:gd name="T56" fmla="*/ 240 w 392"/>
                      <a:gd name="T57" fmla="*/ 36 h 446"/>
                      <a:gd name="T58" fmla="*/ 164 w 392"/>
                      <a:gd name="T59" fmla="*/ 57 h 446"/>
                      <a:gd name="T60" fmla="*/ 164 w 392"/>
                      <a:gd name="T61" fmla="*/ 55 h 446"/>
                      <a:gd name="T62" fmla="*/ 224 w 392"/>
                      <a:gd name="T63" fmla="*/ 24 h 446"/>
                      <a:gd name="T64" fmla="*/ 189 w 392"/>
                      <a:gd name="T65" fmla="*/ 21 h 446"/>
                      <a:gd name="T66" fmla="*/ 198 w 392"/>
                      <a:gd name="T67" fmla="*/ 21 h 446"/>
                      <a:gd name="T68" fmla="*/ 148 w 392"/>
                      <a:gd name="T69" fmla="*/ 46 h 446"/>
                      <a:gd name="T70" fmla="*/ 189 w 392"/>
                      <a:gd name="T71" fmla="*/ 21 h 446"/>
                      <a:gd name="T72" fmla="*/ 163 w 392"/>
                      <a:gd name="T73" fmla="*/ 164 h 446"/>
                      <a:gd name="T74" fmla="*/ 160 w 392"/>
                      <a:gd name="T75" fmla="*/ 162 h 446"/>
                      <a:gd name="T76" fmla="*/ 173 w 392"/>
                      <a:gd name="T77" fmla="*/ 126 h 446"/>
                      <a:gd name="T78" fmla="*/ 166 w 392"/>
                      <a:gd name="T79" fmla="*/ 112 h 446"/>
                      <a:gd name="T80" fmla="*/ 148 w 392"/>
                      <a:gd name="T81" fmla="*/ 145 h 446"/>
                      <a:gd name="T82" fmla="*/ 146 w 392"/>
                      <a:gd name="T83" fmla="*/ 123 h 446"/>
                      <a:gd name="T84" fmla="*/ 146 w 392"/>
                      <a:gd name="T85" fmla="*/ 78 h 446"/>
                      <a:gd name="T86" fmla="*/ 246 w 392"/>
                      <a:gd name="T87" fmla="*/ 51 h 446"/>
                      <a:gd name="T88" fmla="*/ 247 w 392"/>
                      <a:gd name="T89" fmla="*/ 62 h 446"/>
                      <a:gd name="T90" fmla="*/ 247 w 392"/>
                      <a:gd name="T91" fmla="*/ 123 h 446"/>
                      <a:gd name="T92" fmla="*/ 245 w 392"/>
                      <a:gd name="T93" fmla="*/ 145 h 446"/>
                      <a:gd name="T94" fmla="*/ 227 w 392"/>
                      <a:gd name="T95" fmla="*/ 112 h 446"/>
                      <a:gd name="T96" fmla="*/ 220 w 392"/>
                      <a:gd name="T97" fmla="*/ 126 h 446"/>
                      <a:gd name="T98" fmla="*/ 233 w 392"/>
                      <a:gd name="T99" fmla="*/ 162 h 446"/>
                      <a:gd name="T100" fmla="*/ 230 w 392"/>
                      <a:gd name="T101" fmla="*/ 164 h 446"/>
                      <a:gd name="T102" fmla="*/ 225 w 392"/>
                      <a:gd name="T103" fmla="*/ 167 h 446"/>
                      <a:gd name="T104" fmla="*/ 225 w 392"/>
                      <a:gd name="T105" fmla="*/ 214 h 446"/>
                      <a:gd name="T106" fmla="*/ 196 w 392"/>
                      <a:gd name="T107" fmla="*/ 249 h 446"/>
                      <a:gd name="T108" fmla="*/ 197 w 392"/>
                      <a:gd name="T109" fmla="*/ 250 h 446"/>
                      <a:gd name="T110" fmla="*/ 196 w 392"/>
                      <a:gd name="T111" fmla="*/ 250 h 446"/>
                      <a:gd name="T112" fmla="*/ 196 w 392"/>
                      <a:gd name="T113" fmla="*/ 249 h 446"/>
                      <a:gd name="T114" fmla="*/ 167 w 392"/>
                      <a:gd name="T115" fmla="*/ 214 h 446"/>
                      <a:gd name="T116" fmla="*/ 167 w 392"/>
                      <a:gd name="T117" fmla="*/ 167 h 446"/>
                      <a:gd name="T118" fmla="*/ 163 w 392"/>
                      <a:gd name="T119" fmla="*/ 16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446">
                        <a:moveTo>
                          <a:pt x="16" y="446"/>
                        </a:moveTo>
                        <a:cubicBezTo>
                          <a:pt x="376" y="446"/>
                          <a:pt x="376" y="446"/>
                          <a:pt x="376" y="446"/>
                        </a:cubicBezTo>
                        <a:cubicBezTo>
                          <a:pt x="387" y="446"/>
                          <a:pt x="392" y="440"/>
                          <a:pt x="392" y="430"/>
                        </a:cubicBezTo>
                        <a:cubicBezTo>
                          <a:pt x="392" y="302"/>
                          <a:pt x="392" y="302"/>
                          <a:pt x="392" y="302"/>
                        </a:cubicBezTo>
                        <a:cubicBezTo>
                          <a:pt x="392" y="251"/>
                          <a:pt x="375" y="222"/>
                          <a:pt x="329" y="212"/>
                        </a:cubicBezTo>
                        <a:cubicBezTo>
                          <a:pt x="312" y="209"/>
                          <a:pt x="295" y="205"/>
                          <a:pt x="281" y="202"/>
                        </a:cubicBezTo>
                        <a:cubicBezTo>
                          <a:pt x="242" y="274"/>
                          <a:pt x="242" y="274"/>
                          <a:pt x="242" y="274"/>
                        </a:cubicBezTo>
                        <a:cubicBezTo>
                          <a:pt x="228" y="266"/>
                          <a:pt x="228" y="266"/>
                          <a:pt x="228" y="266"/>
                        </a:cubicBezTo>
                        <a:cubicBezTo>
                          <a:pt x="266" y="196"/>
                          <a:pt x="266" y="196"/>
                          <a:pt x="266" y="196"/>
                        </a:cubicBezTo>
                        <a:cubicBezTo>
                          <a:pt x="246" y="187"/>
                          <a:pt x="246" y="187"/>
                          <a:pt x="246" y="187"/>
                        </a:cubicBezTo>
                        <a:cubicBezTo>
                          <a:pt x="246" y="178"/>
                          <a:pt x="246" y="178"/>
                          <a:pt x="246" y="178"/>
                        </a:cubicBezTo>
                        <a:cubicBezTo>
                          <a:pt x="264" y="163"/>
                          <a:pt x="267" y="147"/>
                          <a:pt x="267" y="123"/>
                        </a:cubicBezTo>
                        <a:cubicBezTo>
                          <a:pt x="267" y="62"/>
                          <a:pt x="267" y="62"/>
                          <a:pt x="267" y="62"/>
                        </a:cubicBezTo>
                        <a:cubicBezTo>
                          <a:pt x="267" y="24"/>
                          <a:pt x="243" y="0"/>
                          <a:pt x="204" y="0"/>
                        </a:cubicBezTo>
                        <a:cubicBezTo>
                          <a:pt x="189" y="0"/>
                          <a:pt x="189" y="0"/>
                          <a:pt x="189" y="0"/>
                        </a:cubicBezTo>
                        <a:cubicBezTo>
                          <a:pt x="150" y="0"/>
                          <a:pt x="126" y="24"/>
                          <a:pt x="126" y="62"/>
                        </a:cubicBezTo>
                        <a:cubicBezTo>
                          <a:pt x="126" y="123"/>
                          <a:pt x="126" y="123"/>
                          <a:pt x="126" y="123"/>
                        </a:cubicBezTo>
                        <a:cubicBezTo>
                          <a:pt x="126" y="147"/>
                          <a:pt x="129" y="163"/>
                          <a:pt x="147" y="178"/>
                        </a:cubicBezTo>
                        <a:cubicBezTo>
                          <a:pt x="147" y="187"/>
                          <a:pt x="147" y="187"/>
                          <a:pt x="147" y="187"/>
                        </a:cubicBezTo>
                        <a:cubicBezTo>
                          <a:pt x="127" y="196"/>
                          <a:pt x="127" y="196"/>
                          <a:pt x="127" y="196"/>
                        </a:cubicBezTo>
                        <a:cubicBezTo>
                          <a:pt x="165" y="266"/>
                          <a:pt x="165" y="266"/>
                          <a:pt x="165" y="266"/>
                        </a:cubicBezTo>
                        <a:cubicBezTo>
                          <a:pt x="151" y="274"/>
                          <a:pt x="151" y="274"/>
                          <a:pt x="151" y="274"/>
                        </a:cubicBezTo>
                        <a:cubicBezTo>
                          <a:pt x="112" y="202"/>
                          <a:pt x="112" y="202"/>
                          <a:pt x="112" y="202"/>
                        </a:cubicBezTo>
                        <a:cubicBezTo>
                          <a:pt x="98" y="205"/>
                          <a:pt x="81" y="209"/>
                          <a:pt x="64" y="212"/>
                        </a:cubicBezTo>
                        <a:cubicBezTo>
                          <a:pt x="17" y="222"/>
                          <a:pt x="0" y="251"/>
                          <a:pt x="0" y="302"/>
                        </a:cubicBezTo>
                        <a:cubicBezTo>
                          <a:pt x="0" y="430"/>
                          <a:pt x="0" y="430"/>
                          <a:pt x="0" y="430"/>
                        </a:cubicBezTo>
                        <a:cubicBezTo>
                          <a:pt x="0" y="440"/>
                          <a:pt x="6" y="446"/>
                          <a:pt x="16" y="446"/>
                        </a:cubicBezTo>
                        <a:close/>
                        <a:moveTo>
                          <a:pt x="224" y="24"/>
                        </a:moveTo>
                        <a:cubicBezTo>
                          <a:pt x="231" y="27"/>
                          <a:pt x="236" y="31"/>
                          <a:pt x="240" y="36"/>
                        </a:cubicBezTo>
                        <a:cubicBezTo>
                          <a:pt x="164" y="57"/>
                          <a:pt x="164" y="57"/>
                          <a:pt x="164" y="57"/>
                        </a:cubicBezTo>
                        <a:cubicBezTo>
                          <a:pt x="164" y="55"/>
                          <a:pt x="164" y="55"/>
                          <a:pt x="164" y="55"/>
                        </a:cubicBezTo>
                        <a:lnTo>
                          <a:pt x="224" y="24"/>
                        </a:lnTo>
                        <a:close/>
                        <a:moveTo>
                          <a:pt x="189" y="21"/>
                        </a:moveTo>
                        <a:cubicBezTo>
                          <a:pt x="198" y="21"/>
                          <a:pt x="198" y="21"/>
                          <a:pt x="198" y="21"/>
                        </a:cubicBezTo>
                        <a:cubicBezTo>
                          <a:pt x="148" y="46"/>
                          <a:pt x="148" y="46"/>
                          <a:pt x="148" y="46"/>
                        </a:cubicBezTo>
                        <a:cubicBezTo>
                          <a:pt x="152" y="33"/>
                          <a:pt x="163" y="21"/>
                          <a:pt x="189" y="21"/>
                        </a:cubicBezTo>
                        <a:close/>
                        <a:moveTo>
                          <a:pt x="163" y="164"/>
                        </a:moveTo>
                        <a:cubicBezTo>
                          <a:pt x="162" y="164"/>
                          <a:pt x="161" y="163"/>
                          <a:pt x="160" y="162"/>
                        </a:cubicBezTo>
                        <a:cubicBezTo>
                          <a:pt x="161" y="148"/>
                          <a:pt x="166" y="134"/>
                          <a:pt x="173" y="126"/>
                        </a:cubicBezTo>
                        <a:cubicBezTo>
                          <a:pt x="166" y="112"/>
                          <a:pt x="166" y="112"/>
                          <a:pt x="166" y="112"/>
                        </a:cubicBezTo>
                        <a:cubicBezTo>
                          <a:pt x="158" y="120"/>
                          <a:pt x="152" y="132"/>
                          <a:pt x="148" y="145"/>
                        </a:cubicBezTo>
                        <a:cubicBezTo>
                          <a:pt x="147" y="139"/>
                          <a:pt x="146" y="132"/>
                          <a:pt x="146" y="123"/>
                        </a:cubicBezTo>
                        <a:cubicBezTo>
                          <a:pt x="146" y="78"/>
                          <a:pt x="146" y="78"/>
                          <a:pt x="146" y="78"/>
                        </a:cubicBezTo>
                        <a:cubicBezTo>
                          <a:pt x="246" y="51"/>
                          <a:pt x="246" y="51"/>
                          <a:pt x="246" y="51"/>
                        </a:cubicBezTo>
                        <a:cubicBezTo>
                          <a:pt x="246" y="55"/>
                          <a:pt x="247" y="59"/>
                          <a:pt x="247" y="62"/>
                        </a:cubicBezTo>
                        <a:cubicBezTo>
                          <a:pt x="247" y="123"/>
                          <a:pt x="247" y="123"/>
                          <a:pt x="247" y="123"/>
                        </a:cubicBezTo>
                        <a:cubicBezTo>
                          <a:pt x="247" y="132"/>
                          <a:pt x="246" y="139"/>
                          <a:pt x="245" y="145"/>
                        </a:cubicBezTo>
                        <a:cubicBezTo>
                          <a:pt x="241" y="132"/>
                          <a:pt x="235" y="120"/>
                          <a:pt x="227" y="112"/>
                        </a:cubicBezTo>
                        <a:cubicBezTo>
                          <a:pt x="220" y="126"/>
                          <a:pt x="220" y="126"/>
                          <a:pt x="220" y="126"/>
                        </a:cubicBezTo>
                        <a:cubicBezTo>
                          <a:pt x="226" y="135"/>
                          <a:pt x="231" y="148"/>
                          <a:pt x="233" y="162"/>
                        </a:cubicBezTo>
                        <a:cubicBezTo>
                          <a:pt x="232" y="163"/>
                          <a:pt x="231" y="163"/>
                          <a:pt x="230" y="164"/>
                        </a:cubicBezTo>
                        <a:cubicBezTo>
                          <a:pt x="225" y="167"/>
                          <a:pt x="225" y="167"/>
                          <a:pt x="225" y="167"/>
                        </a:cubicBezTo>
                        <a:cubicBezTo>
                          <a:pt x="225" y="214"/>
                          <a:pt x="225" y="214"/>
                          <a:pt x="225" y="214"/>
                        </a:cubicBezTo>
                        <a:cubicBezTo>
                          <a:pt x="196" y="249"/>
                          <a:pt x="196" y="249"/>
                          <a:pt x="196" y="249"/>
                        </a:cubicBezTo>
                        <a:cubicBezTo>
                          <a:pt x="197" y="250"/>
                          <a:pt x="197" y="250"/>
                          <a:pt x="197" y="250"/>
                        </a:cubicBezTo>
                        <a:cubicBezTo>
                          <a:pt x="196" y="250"/>
                          <a:pt x="196" y="250"/>
                          <a:pt x="196" y="250"/>
                        </a:cubicBezTo>
                        <a:cubicBezTo>
                          <a:pt x="196" y="249"/>
                          <a:pt x="196" y="249"/>
                          <a:pt x="196" y="249"/>
                        </a:cubicBezTo>
                        <a:cubicBezTo>
                          <a:pt x="167" y="214"/>
                          <a:pt x="167" y="214"/>
                          <a:pt x="167" y="214"/>
                        </a:cubicBezTo>
                        <a:cubicBezTo>
                          <a:pt x="167" y="167"/>
                          <a:pt x="167" y="167"/>
                          <a:pt x="167" y="167"/>
                        </a:cubicBezTo>
                        <a:lnTo>
                          <a:pt x="163" y="16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grpSp>
        <p:grpSp>
          <p:nvGrpSpPr>
            <p:cNvPr id="4" name="グループ化 3">
              <a:extLst>
                <a:ext uri="{FF2B5EF4-FFF2-40B4-BE49-F238E27FC236}">
                  <a16:creationId xmlns:a16="http://schemas.microsoft.com/office/drawing/2014/main" id="{651502CE-2560-47CA-AC2A-8C40901999E1}"/>
                </a:ext>
              </a:extLst>
            </p:cNvPr>
            <p:cNvGrpSpPr/>
            <p:nvPr/>
          </p:nvGrpSpPr>
          <p:grpSpPr>
            <a:xfrm>
              <a:off x="3835400" y="2227263"/>
              <a:ext cx="1337374" cy="853105"/>
              <a:chOff x="3835400" y="2227263"/>
              <a:chExt cx="1337374" cy="853105"/>
            </a:xfrm>
          </p:grpSpPr>
          <p:sp>
            <p:nvSpPr>
              <p:cNvPr id="148" name="テキスト ボックス 147">
                <a:extLst>
                  <a:ext uri="{FF2B5EF4-FFF2-40B4-BE49-F238E27FC236}">
                    <a16:creationId xmlns:a16="http://schemas.microsoft.com/office/drawing/2014/main" id="{0BFD18D0-600C-4B5A-818E-28F2C79037EC}"/>
                  </a:ext>
                </a:extLst>
              </p:cNvPr>
              <p:cNvSpPr txBox="1"/>
              <p:nvPr/>
            </p:nvSpPr>
            <p:spPr>
              <a:xfrm>
                <a:off x="3835400" y="2227263"/>
                <a:ext cx="1337374" cy="201600"/>
              </a:xfrm>
              <a:prstGeom prst="roundRect">
                <a:avLst/>
              </a:prstGeom>
              <a:solidFill>
                <a:srgbClr val="3C82F5"/>
              </a:solidFill>
              <a:ln w="9525" cap="flat" cmpd="sng" algn="ctr">
                <a:solidFill>
                  <a:srgbClr val="3C82F5"/>
                </a:solidFill>
                <a:prstDash val="solid"/>
                <a:round/>
                <a:headEnd type="none" w="med" len="med"/>
                <a:tailEnd type="none" w="med" len="med"/>
              </a:ln>
            </p:spPr>
            <p:txBody>
              <a:bodyPr wrap="square" lIns="0" tIns="0" rIns="0" bIns="0" rtlCol="0" anchor="ctr" anchorCtr="0">
                <a:noAutofit/>
              </a:bodyPr>
              <a:lstStyle/>
              <a:p>
                <a:pPr algn="ctr" fontAlgn="ctr">
                  <a:buNone/>
                </a:pPr>
                <a:r>
                  <a:rPr lang="en-US" altLang="ja-JP" sz="1100" b="1" kern="0" dirty="0">
                    <a:solidFill>
                      <a:schemeClr val="bg1"/>
                    </a:solidFill>
                    <a:latin typeface="Times New Roman" panose="02020603050405020304" pitchFamily="18" charset="0"/>
                    <a:cs typeface="Times New Roman" panose="02020603050405020304" pitchFamily="18" charset="0"/>
                  </a:rPr>
                  <a:t>Videos </a:t>
                </a:r>
                <a:r>
                  <a:rPr lang="en-US" altLang="ja-JP" sz="1100" b="1" kern="0" dirty="0" err="1">
                    <a:solidFill>
                      <a:schemeClr val="bg1"/>
                    </a:solidFill>
                    <a:latin typeface="Times New Roman" panose="02020603050405020304" pitchFamily="18" charset="0"/>
                    <a:cs typeface="Times New Roman" panose="02020603050405020304" pitchFamily="18" charset="0"/>
                  </a:rPr>
                  <a:t>luyện</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tập</a:t>
                </a:r>
                <a:endParaRPr lang="ja-JP" altLang="en-US" sz="1100" b="1" kern="0" dirty="0">
                  <a:solidFill>
                    <a:schemeClr val="bg1"/>
                  </a:solidFill>
                  <a:latin typeface="Times New Roman" panose="02020603050405020304" pitchFamily="18" charset="0"/>
                  <a:cs typeface="Times New Roman" panose="02020603050405020304" pitchFamily="18" charset="0"/>
                </a:endParaRPr>
              </a:p>
            </p:txBody>
          </p:sp>
          <p:grpSp>
            <p:nvGrpSpPr>
              <p:cNvPr id="186" name="グループ化 185">
                <a:extLst>
                  <a:ext uri="{FF2B5EF4-FFF2-40B4-BE49-F238E27FC236}">
                    <a16:creationId xmlns:a16="http://schemas.microsoft.com/office/drawing/2014/main" id="{089700FA-CB65-43AB-B210-9B733905AE3E}"/>
                  </a:ext>
                </a:extLst>
              </p:cNvPr>
              <p:cNvGrpSpPr/>
              <p:nvPr/>
            </p:nvGrpSpPr>
            <p:grpSpPr>
              <a:xfrm>
                <a:off x="4107863" y="2499784"/>
                <a:ext cx="792000" cy="580584"/>
                <a:chOff x="401098" y="1836350"/>
                <a:chExt cx="792000" cy="580584"/>
              </a:xfrm>
            </p:grpSpPr>
            <p:grpSp>
              <p:nvGrpSpPr>
                <p:cNvPr id="187" name="モバイルPC｜正面">
                  <a:extLst>
                    <a:ext uri="{FF2B5EF4-FFF2-40B4-BE49-F238E27FC236}">
                      <a16:creationId xmlns:a16="http://schemas.microsoft.com/office/drawing/2014/main" id="{CD6E4DDC-C31E-4B8E-839A-75379D8BFEBB}"/>
                    </a:ext>
                  </a:extLst>
                </p:cNvPr>
                <p:cNvGrpSpPr>
                  <a:grpSpLocks noChangeAspect="1"/>
                </p:cNvGrpSpPr>
                <p:nvPr/>
              </p:nvGrpSpPr>
              <p:grpSpPr bwMode="auto">
                <a:xfrm>
                  <a:off x="401098" y="1836350"/>
                  <a:ext cx="792000" cy="580584"/>
                  <a:chOff x="2054" y="1115"/>
                  <a:chExt cx="738" cy="541"/>
                </a:xfrm>
              </p:grpSpPr>
              <p:sp>
                <p:nvSpPr>
                  <p:cNvPr id="189" name="Freeform 11">
                    <a:extLst>
                      <a:ext uri="{FF2B5EF4-FFF2-40B4-BE49-F238E27FC236}">
                        <a16:creationId xmlns:a16="http://schemas.microsoft.com/office/drawing/2014/main" id="{924CD404-BCF7-446F-95DD-5DA22E9544D4}"/>
                      </a:ext>
                    </a:extLst>
                  </p:cNvPr>
                  <p:cNvSpPr>
                    <a:spLocks noEditPoints="1"/>
                  </p:cNvSpPr>
                  <p:nvPr/>
                </p:nvSpPr>
                <p:spPr bwMode="auto">
                  <a:xfrm>
                    <a:off x="2054"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0" name="Freeform 10">
                    <a:extLst>
                      <a:ext uri="{FF2B5EF4-FFF2-40B4-BE49-F238E27FC236}">
                        <a16:creationId xmlns:a16="http://schemas.microsoft.com/office/drawing/2014/main" id="{A675282B-8372-43B5-97D8-0A2614136A1E}"/>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pic>
              <p:nvPicPr>
                <p:cNvPr id="188" name="図 187">
                  <a:extLst>
                    <a:ext uri="{FF2B5EF4-FFF2-40B4-BE49-F238E27FC236}">
                      <a16:creationId xmlns:a16="http://schemas.microsoft.com/office/drawing/2014/main" id="{859D1A38-57E0-4558-BF22-BA32152C546B}"/>
                    </a:ext>
                  </a:extLst>
                </p:cNvPr>
                <p:cNvPicPr>
                  <a:picLocks noChangeAspect="1"/>
                </p:cNvPicPr>
                <p:nvPr/>
              </p:nvPicPr>
              <p:blipFill>
                <a:blip r:embed="rId3">
                  <a:duotone>
                    <a:prstClr val="black"/>
                    <a:srgbClr val="3C82F5">
                      <a:tint val="45000"/>
                      <a:satMod val="400000"/>
                    </a:srgb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13892" y="1913777"/>
                  <a:ext cx="566860" cy="345045"/>
                </a:xfrm>
                <a:prstGeom prst="rect">
                  <a:avLst/>
                </a:prstGeom>
                <a:solidFill>
                  <a:srgbClr val="329B73"/>
                </a:solidFill>
                <a:ln w="38100">
                  <a:solidFill>
                    <a:srgbClr val="FFFFFF"/>
                  </a:solidFill>
                </a:ln>
              </p:spPr>
            </p:pic>
          </p:grpSp>
        </p:grpSp>
        <p:grpSp>
          <p:nvGrpSpPr>
            <p:cNvPr id="5" name="グループ化 4">
              <a:extLst>
                <a:ext uri="{FF2B5EF4-FFF2-40B4-BE49-F238E27FC236}">
                  <a16:creationId xmlns:a16="http://schemas.microsoft.com/office/drawing/2014/main" id="{AAFEE68F-5BEB-44CE-A309-4A2C4159B678}"/>
                </a:ext>
              </a:extLst>
            </p:cNvPr>
            <p:cNvGrpSpPr/>
            <p:nvPr/>
          </p:nvGrpSpPr>
          <p:grpSpPr>
            <a:xfrm>
              <a:off x="3098800" y="3154943"/>
              <a:ext cx="1152000" cy="586519"/>
              <a:chOff x="3098800" y="3154943"/>
              <a:chExt cx="1152000" cy="586519"/>
            </a:xfrm>
          </p:grpSpPr>
          <p:sp>
            <p:nvSpPr>
              <p:cNvPr id="146" name="テキスト ボックス 145">
                <a:extLst>
                  <a:ext uri="{FF2B5EF4-FFF2-40B4-BE49-F238E27FC236}">
                    <a16:creationId xmlns:a16="http://schemas.microsoft.com/office/drawing/2014/main" id="{2ADADA4B-EEBE-43C4-90C2-71C14A2F2C0E}"/>
                  </a:ext>
                </a:extLst>
              </p:cNvPr>
              <p:cNvSpPr txBox="1"/>
              <p:nvPr/>
            </p:nvSpPr>
            <p:spPr>
              <a:xfrm>
                <a:off x="3098800" y="3154943"/>
                <a:ext cx="1152000" cy="201600"/>
              </a:xfrm>
              <a:prstGeom prst="roundRect">
                <a:avLst/>
              </a:prstGeom>
              <a:solidFill>
                <a:srgbClr val="3C82F5"/>
              </a:solidFill>
              <a:ln w="9525" cap="flat" cmpd="sng" algn="ctr">
                <a:solidFill>
                  <a:srgbClr val="3C82F5"/>
                </a:solidFill>
                <a:prstDash val="solid"/>
                <a:round/>
                <a:headEnd type="none" w="med" len="med"/>
                <a:tailEnd type="none" w="med" len="med"/>
              </a:ln>
            </p:spPr>
            <p:txBody>
              <a:bodyPr wrap="square" lIns="0" tIns="0" rIns="0" bIns="0" rtlCol="0" anchor="ctr" anchorCtr="0">
                <a:noAutofit/>
              </a:bodyPr>
              <a:lstStyle/>
              <a:p>
                <a:pPr algn="ctr" fontAlgn="ctr">
                  <a:buNone/>
                </a:pPr>
                <a:r>
                  <a:rPr lang="en-US" altLang="ja-JP" sz="1100" b="1" kern="0" dirty="0" err="1">
                    <a:solidFill>
                      <a:schemeClr val="bg1"/>
                    </a:solidFill>
                    <a:latin typeface="Times New Roman" panose="02020603050405020304" pitchFamily="18" charset="0"/>
                    <a:cs typeface="Times New Roman" panose="02020603050405020304" pitchFamily="18" charset="0"/>
                  </a:rPr>
                  <a:t>Phòng</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giao</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lưu</a:t>
                </a:r>
                <a:endParaRPr lang="ja-JP" altLang="en-US" sz="1100" b="1" kern="0" dirty="0">
                  <a:solidFill>
                    <a:schemeClr val="bg1"/>
                  </a:solidFill>
                  <a:latin typeface="Times New Roman" panose="02020603050405020304" pitchFamily="18" charset="0"/>
                  <a:cs typeface="Times New Roman" panose="02020603050405020304" pitchFamily="18" charset="0"/>
                </a:endParaRPr>
              </a:p>
            </p:txBody>
          </p:sp>
          <p:grpSp>
            <p:nvGrpSpPr>
              <p:cNvPr id="191" name="グループ化 190">
                <a:extLst>
                  <a:ext uri="{FF2B5EF4-FFF2-40B4-BE49-F238E27FC236}">
                    <a16:creationId xmlns:a16="http://schemas.microsoft.com/office/drawing/2014/main" id="{FEE73153-35C8-4047-9FCA-F27FA822DFAF}"/>
                  </a:ext>
                </a:extLst>
              </p:cNvPr>
              <p:cNvGrpSpPr/>
              <p:nvPr/>
            </p:nvGrpSpPr>
            <p:grpSpPr>
              <a:xfrm>
                <a:off x="3225041" y="3424776"/>
                <a:ext cx="899519" cy="316686"/>
                <a:chOff x="2187076" y="2405856"/>
                <a:chExt cx="899519" cy="316686"/>
              </a:xfrm>
            </p:grpSpPr>
            <p:grpSp>
              <p:nvGrpSpPr>
                <p:cNvPr id="192" name="グループ化 191">
                  <a:extLst>
                    <a:ext uri="{FF2B5EF4-FFF2-40B4-BE49-F238E27FC236}">
                      <a16:creationId xmlns:a16="http://schemas.microsoft.com/office/drawing/2014/main" id="{DFA54D91-EA0E-4237-9FFE-79600D8D33BB}"/>
                    </a:ext>
                  </a:extLst>
                </p:cNvPr>
                <p:cNvGrpSpPr/>
                <p:nvPr/>
              </p:nvGrpSpPr>
              <p:grpSpPr>
                <a:xfrm>
                  <a:off x="2187076" y="2405856"/>
                  <a:ext cx="432000" cy="316686"/>
                  <a:chOff x="385077" y="1793052"/>
                  <a:chExt cx="432000" cy="316686"/>
                </a:xfrm>
              </p:grpSpPr>
              <p:grpSp>
                <p:nvGrpSpPr>
                  <p:cNvPr id="200" name="モバイルPC｜正面">
                    <a:extLst>
                      <a:ext uri="{FF2B5EF4-FFF2-40B4-BE49-F238E27FC236}">
                        <a16:creationId xmlns:a16="http://schemas.microsoft.com/office/drawing/2014/main" id="{36528EB5-9FDE-49AC-A8DD-64FC4D973DE4}"/>
                      </a:ext>
                    </a:extLst>
                  </p:cNvPr>
                  <p:cNvGrpSpPr>
                    <a:grpSpLocks noChangeAspect="1"/>
                  </p:cNvGrpSpPr>
                  <p:nvPr/>
                </p:nvGrpSpPr>
                <p:grpSpPr bwMode="auto">
                  <a:xfrm>
                    <a:off x="385077" y="1793052"/>
                    <a:ext cx="432000" cy="316686"/>
                    <a:chOff x="2043" y="1115"/>
                    <a:chExt cx="738" cy="541"/>
                  </a:xfrm>
                </p:grpSpPr>
                <p:sp>
                  <p:nvSpPr>
                    <p:cNvPr id="204" name="Freeform 11">
                      <a:extLst>
                        <a:ext uri="{FF2B5EF4-FFF2-40B4-BE49-F238E27FC236}">
                          <a16:creationId xmlns:a16="http://schemas.microsoft.com/office/drawing/2014/main" id="{F01A6B2F-87E7-4731-ABCC-B627A53FA363}"/>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5" name="Freeform 10">
                      <a:extLst>
                        <a:ext uri="{FF2B5EF4-FFF2-40B4-BE49-F238E27FC236}">
                          <a16:creationId xmlns:a16="http://schemas.microsoft.com/office/drawing/2014/main" id="{6198DEDB-B057-47A2-A98E-BE0CD19121B7}"/>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201" name="男性">
                    <a:extLst>
                      <a:ext uri="{FF2B5EF4-FFF2-40B4-BE49-F238E27FC236}">
                        <a16:creationId xmlns:a16="http://schemas.microsoft.com/office/drawing/2014/main" id="{78F7845F-DE03-4E19-8226-AB98FDFBB789}"/>
                      </a:ext>
                    </a:extLst>
                  </p:cNvPr>
                  <p:cNvGrpSpPr>
                    <a:grpSpLocks noChangeAspect="1"/>
                  </p:cNvGrpSpPr>
                  <p:nvPr/>
                </p:nvGrpSpPr>
                <p:grpSpPr bwMode="auto">
                  <a:xfrm>
                    <a:off x="511077" y="1856797"/>
                    <a:ext cx="180000" cy="189196"/>
                    <a:chOff x="907" y="979"/>
                    <a:chExt cx="646" cy="679"/>
                  </a:xfrm>
                </p:grpSpPr>
                <p:sp>
                  <p:nvSpPr>
                    <p:cNvPr id="202" name="Freeform 7">
                      <a:extLst>
                        <a:ext uri="{FF2B5EF4-FFF2-40B4-BE49-F238E27FC236}">
                          <a16:creationId xmlns:a16="http://schemas.microsoft.com/office/drawing/2014/main" id="{D5D41BA3-5D45-4C19-88B9-EC350856B671}"/>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3" name="Freeform 8">
                      <a:extLst>
                        <a:ext uri="{FF2B5EF4-FFF2-40B4-BE49-F238E27FC236}">
                          <a16:creationId xmlns:a16="http://schemas.microsoft.com/office/drawing/2014/main" id="{38F106A4-07A7-4555-BC4D-E32C29FF90A8}"/>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grpSp>
              <p:nvGrpSpPr>
                <p:cNvPr id="193" name="グループ化 192">
                  <a:extLst>
                    <a:ext uri="{FF2B5EF4-FFF2-40B4-BE49-F238E27FC236}">
                      <a16:creationId xmlns:a16="http://schemas.microsoft.com/office/drawing/2014/main" id="{25EFBC38-D002-40B6-8507-863EA0A94053}"/>
                    </a:ext>
                  </a:extLst>
                </p:cNvPr>
                <p:cNvGrpSpPr/>
                <p:nvPr/>
              </p:nvGrpSpPr>
              <p:grpSpPr>
                <a:xfrm>
                  <a:off x="2654595" y="2405856"/>
                  <a:ext cx="432000" cy="316686"/>
                  <a:chOff x="385077" y="1793052"/>
                  <a:chExt cx="432000" cy="316686"/>
                </a:xfrm>
              </p:grpSpPr>
              <p:grpSp>
                <p:nvGrpSpPr>
                  <p:cNvPr id="194" name="モバイルPC｜正面">
                    <a:extLst>
                      <a:ext uri="{FF2B5EF4-FFF2-40B4-BE49-F238E27FC236}">
                        <a16:creationId xmlns:a16="http://schemas.microsoft.com/office/drawing/2014/main" id="{155EEA26-5FA3-4E87-B25A-2BE88305F77F}"/>
                      </a:ext>
                    </a:extLst>
                  </p:cNvPr>
                  <p:cNvGrpSpPr>
                    <a:grpSpLocks noChangeAspect="1"/>
                  </p:cNvGrpSpPr>
                  <p:nvPr/>
                </p:nvGrpSpPr>
                <p:grpSpPr bwMode="auto">
                  <a:xfrm>
                    <a:off x="385077" y="1793052"/>
                    <a:ext cx="432000" cy="316686"/>
                    <a:chOff x="2043" y="1115"/>
                    <a:chExt cx="738" cy="541"/>
                  </a:xfrm>
                </p:grpSpPr>
                <p:sp>
                  <p:nvSpPr>
                    <p:cNvPr id="198" name="Freeform 11">
                      <a:extLst>
                        <a:ext uri="{FF2B5EF4-FFF2-40B4-BE49-F238E27FC236}">
                          <a16:creationId xmlns:a16="http://schemas.microsoft.com/office/drawing/2014/main" id="{B2C6FBE1-BEF3-4A0C-BC8F-2DF57AEAB89C}"/>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9" name="Freeform 10">
                      <a:extLst>
                        <a:ext uri="{FF2B5EF4-FFF2-40B4-BE49-F238E27FC236}">
                          <a16:creationId xmlns:a16="http://schemas.microsoft.com/office/drawing/2014/main" id="{142D76C2-1638-4B7A-B8AF-F0C3A52246BD}"/>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95" name="男性">
                    <a:extLst>
                      <a:ext uri="{FF2B5EF4-FFF2-40B4-BE49-F238E27FC236}">
                        <a16:creationId xmlns:a16="http://schemas.microsoft.com/office/drawing/2014/main" id="{81AA47E8-E012-4846-956A-7DB1E784B353}"/>
                      </a:ext>
                    </a:extLst>
                  </p:cNvPr>
                  <p:cNvGrpSpPr>
                    <a:grpSpLocks noChangeAspect="1"/>
                  </p:cNvGrpSpPr>
                  <p:nvPr/>
                </p:nvGrpSpPr>
                <p:grpSpPr bwMode="auto">
                  <a:xfrm>
                    <a:off x="511077" y="1856797"/>
                    <a:ext cx="180000" cy="189196"/>
                    <a:chOff x="907" y="979"/>
                    <a:chExt cx="646" cy="679"/>
                  </a:xfrm>
                </p:grpSpPr>
                <p:sp>
                  <p:nvSpPr>
                    <p:cNvPr id="196" name="Freeform 7">
                      <a:extLst>
                        <a:ext uri="{FF2B5EF4-FFF2-40B4-BE49-F238E27FC236}">
                          <a16:creationId xmlns:a16="http://schemas.microsoft.com/office/drawing/2014/main" id="{5EE5AD12-973E-477C-9307-2FE879C7DE33}"/>
                        </a:ext>
                      </a:extLst>
                    </p:cNvPr>
                    <p:cNvSpPr>
                      <a:spLocks noEditPoints="1"/>
                    </p:cNvSpPr>
                    <p:nvPr/>
                  </p:nvSpPr>
                  <p:spPr bwMode="auto">
                    <a:xfrm>
                      <a:off x="1135" y="1039"/>
                      <a:ext cx="191" cy="486"/>
                    </a:xfrm>
                    <a:custGeom>
                      <a:avLst/>
                      <a:gdLst>
                        <a:gd name="T0" fmla="*/ 28 w 125"/>
                        <a:gd name="T1" fmla="*/ 118 h 319"/>
                        <a:gd name="T2" fmla="*/ 12 w 125"/>
                        <a:gd name="T3" fmla="*/ 71 h 319"/>
                        <a:gd name="T4" fmla="*/ 12 w 125"/>
                        <a:gd name="T5" fmla="*/ 33 h 319"/>
                        <a:gd name="T6" fmla="*/ 113 w 125"/>
                        <a:gd name="T7" fmla="*/ 0 h 319"/>
                        <a:gd name="T8" fmla="*/ 113 w 125"/>
                        <a:gd name="T9" fmla="*/ 71 h 319"/>
                        <a:gd name="T10" fmla="*/ 96 w 125"/>
                        <a:gd name="T11" fmla="*/ 118 h 319"/>
                        <a:gd name="T12" fmla="*/ 94 w 125"/>
                        <a:gd name="T13" fmla="*/ 120 h 319"/>
                        <a:gd name="T14" fmla="*/ 94 w 125"/>
                        <a:gd name="T15" fmla="*/ 136 h 319"/>
                        <a:gd name="T16" fmla="*/ 94 w 125"/>
                        <a:gd name="T17" fmla="*/ 136 h 319"/>
                        <a:gd name="T18" fmla="*/ 62 w 125"/>
                        <a:gd name="T19" fmla="*/ 169 h 319"/>
                        <a:gd name="T20" fmla="*/ 30 w 125"/>
                        <a:gd name="T21" fmla="*/ 136 h 319"/>
                        <a:gd name="T22" fmla="*/ 30 w 125"/>
                        <a:gd name="T23" fmla="*/ 136 h 319"/>
                        <a:gd name="T24" fmla="*/ 30 w 125"/>
                        <a:gd name="T25" fmla="*/ 120 h 319"/>
                        <a:gd name="T26" fmla="*/ 28 w 125"/>
                        <a:gd name="T27" fmla="*/ 118 h 319"/>
                        <a:gd name="T28" fmla="*/ 62 w 125"/>
                        <a:gd name="T29" fmla="*/ 185 h 319"/>
                        <a:gd name="T30" fmla="*/ 18 w 125"/>
                        <a:gd name="T31" fmla="*/ 156 h 319"/>
                        <a:gd name="T32" fmla="*/ 0 w 125"/>
                        <a:gd name="T33" fmla="*/ 159 h 319"/>
                        <a:gd name="T34" fmla="*/ 61 w 125"/>
                        <a:gd name="T35" fmla="*/ 319 h 319"/>
                        <a:gd name="T36" fmla="*/ 64 w 125"/>
                        <a:gd name="T37" fmla="*/ 319 h 319"/>
                        <a:gd name="T38" fmla="*/ 125 w 125"/>
                        <a:gd name="T39" fmla="*/ 159 h 319"/>
                        <a:gd name="T40" fmla="*/ 107 w 125"/>
                        <a:gd name="T41" fmla="*/ 156 h 319"/>
                        <a:gd name="T42" fmla="*/ 62 w 125"/>
                        <a:gd name="T43" fmla="*/ 18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319">
                          <a:moveTo>
                            <a:pt x="28" y="118"/>
                          </a:moveTo>
                          <a:cubicBezTo>
                            <a:pt x="18" y="108"/>
                            <a:pt x="12" y="97"/>
                            <a:pt x="12" y="71"/>
                          </a:cubicBezTo>
                          <a:cubicBezTo>
                            <a:pt x="12" y="33"/>
                            <a:pt x="12" y="33"/>
                            <a:pt x="12" y="33"/>
                          </a:cubicBezTo>
                          <a:cubicBezTo>
                            <a:pt x="113" y="0"/>
                            <a:pt x="113" y="0"/>
                            <a:pt x="113" y="0"/>
                          </a:cubicBezTo>
                          <a:cubicBezTo>
                            <a:pt x="113" y="71"/>
                            <a:pt x="113" y="71"/>
                            <a:pt x="113" y="71"/>
                          </a:cubicBezTo>
                          <a:cubicBezTo>
                            <a:pt x="113" y="97"/>
                            <a:pt x="106" y="108"/>
                            <a:pt x="96" y="118"/>
                          </a:cubicBezTo>
                          <a:cubicBezTo>
                            <a:pt x="94" y="120"/>
                            <a:pt x="94" y="120"/>
                            <a:pt x="94" y="120"/>
                          </a:cubicBezTo>
                          <a:cubicBezTo>
                            <a:pt x="94" y="136"/>
                            <a:pt x="94" y="136"/>
                            <a:pt x="94" y="136"/>
                          </a:cubicBezTo>
                          <a:cubicBezTo>
                            <a:pt x="94" y="136"/>
                            <a:pt x="94" y="136"/>
                            <a:pt x="94" y="136"/>
                          </a:cubicBezTo>
                          <a:cubicBezTo>
                            <a:pt x="94" y="156"/>
                            <a:pt x="82" y="169"/>
                            <a:pt x="62" y="169"/>
                          </a:cubicBezTo>
                          <a:cubicBezTo>
                            <a:pt x="43" y="169"/>
                            <a:pt x="30" y="156"/>
                            <a:pt x="30" y="136"/>
                          </a:cubicBezTo>
                          <a:cubicBezTo>
                            <a:pt x="30" y="136"/>
                            <a:pt x="30" y="136"/>
                            <a:pt x="30" y="136"/>
                          </a:cubicBezTo>
                          <a:cubicBezTo>
                            <a:pt x="30" y="120"/>
                            <a:pt x="30" y="120"/>
                            <a:pt x="30" y="120"/>
                          </a:cubicBezTo>
                          <a:lnTo>
                            <a:pt x="28" y="118"/>
                          </a:lnTo>
                          <a:close/>
                          <a:moveTo>
                            <a:pt x="62" y="185"/>
                          </a:moveTo>
                          <a:cubicBezTo>
                            <a:pt x="41" y="185"/>
                            <a:pt x="25" y="174"/>
                            <a:pt x="18" y="156"/>
                          </a:cubicBezTo>
                          <a:cubicBezTo>
                            <a:pt x="14" y="157"/>
                            <a:pt x="8" y="158"/>
                            <a:pt x="0" y="159"/>
                          </a:cubicBezTo>
                          <a:cubicBezTo>
                            <a:pt x="61" y="319"/>
                            <a:pt x="61" y="319"/>
                            <a:pt x="61" y="319"/>
                          </a:cubicBezTo>
                          <a:cubicBezTo>
                            <a:pt x="64" y="319"/>
                            <a:pt x="64" y="319"/>
                            <a:pt x="64" y="319"/>
                          </a:cubicBezTo>
                          <a:cubicBezTo>
                            <a:pt x="125" y="159"/>
                            <a:pt x="125" y="159"/>
                            <a:pt x="125" y="159"/>
                          </a:cubicBezTo>
                          <a:cubicBezTo>
                            <a:pt x="117" y="158"/>
                            <a:pt x="111" y="157"/>
                            <a:pt x="107" y="156"/>
                          </a:cubicBezTo>
                          <a:cubicBezTo>
                            <a:pt x="100" y="174"/>
                            <a:pt x="83" y="185"/>
                            <a:pt x="62" y="1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7" name="Freeform 8">
                      <a:extLst>
                        <a:ext uri="{FF2B5EF4-FFF2-40B4-BE49-F238E27FC236}">
                          <a16:creationId xmlns:a16="http://schemas.microsoft.com/office/drawing/2014/main" id="{6323C0DD-2EE8-4AD7-8C18-7666FB59A22F}"/>
                        </a:ext>
                      </a:extLst>
                    </p:cNvPr>
                    <p:cNvSpPr>
                      <a:spLocks noEditPoints="1"/>
                    </p:cNvSpPr>
                    <p:nvPr/>
                  </p:nvSpPr>
                  <p:spPr bwMode="auto">
                    <a:xfrm>
                      <a:off x="907" y="979"/>
                      <a:ext cx="646" cy="679"/>
                    </a:xfrm>
                    <a:custGeom>
                      <a:avLst/>
                      <a:gdLst>
                        <a:gd name="T0" fmla="*/ 16 w 424"/>
                        <a:gd name="T1" fmla="*/ 446 h 446"/>
                        <a:gd name="T2" fmla="*/ 0 w 424"/>
                        <a:gd name="T3" fmla="*/ 430 h 446"/>
                        <a:gd name="T4" fmla="*/ 0 w 424"/>
                        <a:gd name="T5" fmla="*/ 270 h 446"/>
                        <a:gd name="T6" fmla="*/ 64 w 424"/>
                        <a:gd name="T7" fmla="*/ 197 h 446"/>
                        <a:gd name="T8" fmla="*/ 161 w 424"/>
                        <a:gd name="T9" fmla="*/ 181 h 446"/>
                        <a:gd name="T10" fmla="*/ 161 w 424"/>
                        <a:gd name="T11" fmla="*/ 169 h 446"/>
                        <a:gd name="T12" fmla="*/ 142 w 424"/>
                        <a:gd name="T13" fmla="*/ 111 h 446"/>
                        <a:gd name="T14" fmla="*/ 142 w 424"/>
                        <a:gd name="T15" fmla="*/ 58 h 446"/>
                        <a:gd name="T16" fmla="*/ 200 w 424"/>
                        <a:gd name="T17" fmla="*/ 0 h 446"/>
                        <a:gd name="T18" fmla="*/ 225 w 424"/>
                        <a:gd name="T19" fmla="*/ 0 h 446"/>
                        <a:gd name="T20" fmla="*/ 283 w 424"/>
                        <a:gd name="T21" fmla="*/ 58 h 446"/>
                        <a:gd name="T22" fmla="*/ 283 w 424"/>
                        <a:gd name="T23" fmla="*/ 111 h 446"/>
                        <a:gd name="T24" fmla="*/ 264 w 424"/>
                        <a:gd name="T25" fmla="*/ 169 h 446"/>
                        <a:gd name="T26" fmla="*/ 264 w 424"/>
                        <a:gd name="T27" fmla="*/ 181 h 446"/>
                        <a:gd name="T28" fmla="*/ 361 w 424"/>
                        <a:gd name="T29" fmla="*/ 197 h 446"/>
                        <a:gd name="T30" fmla="*/ 424 w 424"/>
                        <a:gd name="T31" fmla="*/ 270 h 446"/>
                        <a:gd name="T32" fmla="*/ 424 w 424"/>
                        <a:gd name="T33" fmla="*/ 430 h 446"/>
                        <a:gd name="T34" fmla="*/ 408 w 424"/>
                        <a:gd name="T35" fmla="*/ 446 h 446"/>
                        <a:gd name="T36" fmla="*/ 16 w 424"/>
                        <a:gd name="T37" fmla="*/ 446 h 446"/>
                        <a:gd name="T38" fmla="*/ 180 w 424"/>
                        <a:gd name="T39" fmla="*/ 160 h 446"/>
                        <a:gd name="T40" fmla="*/ 180 w 424"/>
                        <a:gd name="T41" fmla="*/ 176 h 446"/>
                        <a:gd name="T42" fmla="*/ 180 w 424"/>
                        <a:gd name="T43" fmla="*/ 176 h 446"/>
                        <a:gd name="T44" fmla="*/ 212 w 424"/>
                        <a:gd name="T45" fmla="*/ 209 h 446"/>
                        <a:gd name="T46" fmla="*/ 244 w 424"/>
                        <a:gd name="T47" fmla="*/ 176 h 446"/>
                        <a:gd name="T48" fmla="*/ 244 w 424"/>
                        <a:gd name="T49" fmla="*/ 176 h 446"/>
                        <a:gd name="T50" fmla="*/ 244 w 424"/>
                        <a:gd name="T51" fmla="*/ 160 h 446"/>
                        <a:gd name="T52" fmla="*/ 246 w 424"/>
                        <a:gd name="T53" fmla="*/ 158 h 446"/>
                        <a:gd name="T54" fmla="*/ 263 w 424"/>
                        <a:gd name="T55" fmla="*/ 111 h 446"/>
                        <a:gd name="T56" fmla="*/ 263 w 424"/>
                        <a:gd name="T57" fmla="*/ 40 h 446"/>
                        <a:gd name="T58" fmla="*/ 162 w 424"/>
                        <a:gd name="T59" fmla="*/ 73 h 446"/>
                        <a:gd name="T60" fmla="*/ 162 w 424"/>
                        <a:gd name="T61" fmla="*/ 111 h 446"/>
                        <a:gd name="T62" fmla="*/ 178 w 424"/>
                        <a:gd name="T63" fmla="*/ 158 h 446"/>
                        <a:gd name="T64" fmla="*/ 180 w 424"/>
                        <a:gd name="T65" fmla="*/ 160 h 446"/>
                        <a:gd name="T66" fmla="*/ 212 w 424"/>
                        <a:gd name="T67" fmla="*/ 225 h 446"/>
                        <a:gd name="T68" fmla="*/ 168 w 424"/>
                        <a:gd name="T69" fmla="*/ 196 h 446"/>
                        <a:gd name="T70" fmla="*/ 150 w 424"/>
                        <a:gd name="T71" fmla="*/ 199 h 446"/>
                        <a:gd name="T72" fmla="*/ 211 w 424"/>
                        <a:gd name="T73" fmla="*/ 359 h 446"/>
                        <a:gd name="T74" fmla="*/ 214 w 424"/>
                        <a:gd name="T75" fmla="*/ 359 h 446"/>
                        <a:gd name="T76" fmla="*/ 275 w 424"/>
                        <a:gd name="T77" fmla="*/ 199 h 446"/>
                        <a:gd name="T78" fmla="*/ 257 w 424"/>
                        <a:gd name="T79" fmla="*/ 196 h 446"/>
                        <a:gd name="T80" fmla="*/ 212 w 424"/>
                        <a:gd name="T81" fmla="*/ 2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4" h="446">
                          <a:moveTo>
                            <a:pt x="16" y="446"/>
                          </a:moveTo>
                          <a:cubicBezTo>
                            <a:pt x="6" y="446"/>
                            <a:pt x="0" y="440"/>
                            <a:pt x="0" y="430"/>
                          </a:cubicBezTo>
                          <a:cubicBezTo>
                            <a:pt x="0" y="270"/>
                            <a:pt x="0" y="270"/>
                            <a:pt x="0" y="270"/>
                          </a:cubicBezTo>
                          <a:cubicBezTo>
                            <a:pt x="0" y="227"/>
                            <a:pt x="22" y="203"/>
                            <a:pt x="64" y="197"/>
                          </a:cubicBezTo>
                          <a:cubicBezTo>
                            <a:pt x="95" y="192"/>
                            <a:pt x="139" y="185"/>
                            <a:pt x="161" y="181"/>
                          </a:cubicBezTo>
                          <a:cubicBezTo>
                            <a:pt x="161" y="169"/>
                            <a:pt x="161" y="169"/>
                            <a:pt x="161" y="169"/>
                          </a:cubicBezTo>
                          <a:cubicBezTo>
                            <a:pt x="147" y="154"/>
                            <a:pt x="142" y="137"/>
                            <a:pt x="142" y="111"/>
                          </a:cubicBezTo>
                          <a:cubicBezTo>
                            <a:pt x="142" y="58"/>
                            <a:pt x="142" y="58"/>
                            <a:pt x="142" y="58"/>
                          </a:cubicBezTo>
                          <a:cubicBezTo>
                            <a:pt x="142" y="19"/>
                            <a:pt x="161" y="0"/>
                            <a:pt x="200" y="0"/>
                          </a:cubicBezTo>
                          <a:cubicBezTo>
                            <a:pt x="225" y="0"/>
                            <a:pt x="225" y="0"/>
                            <a:pt x="225" y="0"/>
                          </a:cubicBezTo>
                          <a:cubicBezTo>
                            <a:pt x="263" y="0"/>
                            <a:pt x="283" y="19"/>
                            <a:pt x="283" y="58"/>
                          </a:cubicBezTo>
                          <a:cubicBezTo>
                            <a:pt x="283" y="111"/>
                            <a:pt x="283" y="111"/>
                            <a:pt x="283" y="111"/>
                          </a:cubicBezTo>
                          <a:cubicBezTo>
                            <a:pt x="283" y="137"/>
                            <a:pt x="277" y="154"/>
                            <a:pt x="264" y="169"/>
                          </a:cubicBezTo>
                          <a:cubicBezTo>
                            <a:pt x="264" y="181"/>
                            <a:pt x="264" y="181"/>
                            <a:pt x="264" y="181"/>
                          </a:cubicBezTo>
                          <a:cubicBezTo>
                            <a:pt x="286" y="185"/>
                            <a:pt x="330" y="192"/>
                            <a:pt x="361" y="197"/>
                          </a:cubicBezTo>
                          <a:cubicBezTo>
                            <a:pt x="403" y="203"/>
                            <a:pt x="424" y="227"/>
                            <a:pt x="424" y="270"/>
                          </a:cubicBezTo>
                          <a:cubicBezTo>
                            <a:pt x="424" y="430"/>
                            <a:pt x="424" y="430"/>
                            <a:pt x="424" y="430"/>
                          </a:cubicBezTo>
                          <a:cubicBezTo>
                            <a:pt x="424" y="440"/>
                            <a:pt x="419" y="446"/>
                            <a:pt x="408" y="446"/>
                          </a:cubicBezTo>
                          <a:lnTo>
                            <a:pt x="16" y="446"/>
                          </a:lnTo>
                          <a:close/>
                          <a:moveTo>
                            <a:pt x="180" y="160"/>
                          </a:moveTo>
                          <a:cubicBezTo>
                            <a:pt x="180" y="176"/>
                            <a:pt x="180" y="176"/>
                            <a:pt x="180" y="176"/>
                          </a:cubicBezTo>
                          <a:cubicBezTo>
                            <a:pt x="180" y="176"/>
                            <a:pt x="180" y="176"/>
                            <a:pt x="180" y="176"/>
                          </a:cubicBezTo>
                          <a:cubicBezTo>
                            <a:pt x="180" y="196"/>
                            <a:pt x="193" y="209"/>
                            <a:pt x="212" y="209"/>
                          </a:cubicBezTo>
                          <a:cubicBezTo>
                            <a:pt x="232" y="209"/>
                            <a:pt x="244" y="196"/>
                            <a:pt x="244" y="176"/>
                          </a:cubicBezTo>
                          <a:cubicBezTo>
                            <a:pt x="244" y="176"/>
                            <a:pt x="244" y="176"/>
                            <a:pt x="244" y="176"/>
                          </a:cubicBezTo>
                          <a:cubicBezTo>
                            <a:pt x="244" y="160"/>
                            <a:pt x="244" y="160"/>
                            <a:pt x="244" y="160"/>
                          </a:cubicBezTo>
                          <a:cubicBezTo>
                            <a:pt x="246" y="158"/>
                            <a:pt x="246" y="158"/>
                            <a:pt x="246" y="158"/>
                          </a:cubicBezTo>
                          <a:cubicBezTo>
                            <a:pt x="256" y="148"/>
                            <a:pt x="263" y="137"/>
                            <a:pt x="263" y="111"/>
                          </a:cubicBezTo>
                          <a:cubicBezTo>
                            <a:pt x="263" y="40"/>
                            <a:pt x="263" y="40"/>
                            <a:pt x="263" y="40"/>
                          </a:cubicBezTo>
                          <a:cubicBezTo>
                            <a:pt x="162" y="73"/>
                            <a:pt x="162" y="73"/>
                            <a:pt x="162" y="73"/>
                          </a:cubicBezTo>
                          <a:cubicBezTo>
                            <a:pt x="162" y="111"/>
                            <a:pt x="162" y="111"/>
                            <a:pt x="162" y="111"/>
                          </a:cubicBezTo>
                          <a:cubicBezTo>
                            <a:pt x="162" y="137"/>
                            <a:pt x="168" y="148"/>
                            <a:pt x="178" y="158"/>
                          </a:cubicBezTo>
                          <a:lnTo>
                            <a:pt x="180" y="160"/>
                          </a:lnTo>
                          <a:close/>
                          <a:moveTo>
                            <a:pt x="212" y="225"/>
                          </a:moveTo>
                          <a:cubicBezTo>
                            <a:pt x="191" y="225"/>
                            <a:pt x="175" y="214"/>
                            <a:pt x="168" y="196"/>
                          </a:cubicBezTo>
                          <a:cubicBezTo>
                            <a:pt x="164" y="197"/>
                            <a:pt x="158" y="198"/>
                            <a:pt x="150" y="199"/>
                          </a:cubicBezTo>
                          <a:cubicBezTo>
                            <a:pt x="211" y="359"/>
                            <a:pt x="211" y="359"/>
                            <a:pt x="211" y="359"/>
                          </a:cubicBezTo>
                          <a:cubicBezTo>
                            <a:pt x="214" y="359"/>
                            <a:pt x="214" y="359"/>
                            <a:pt x="214" y="359"/>
                          </a:cubicBezTo>
                          <a:cubicBezTo>
                            <a:pt x="275" y="199"/>
                            <a:pt x="275" y="199"/>
                            <a:pt x="275" y="199"/>
                          </a:cubicBezTo>
                          <a:cubicBezTo>
                            <a:pt x="267" y="198"/>
                            <a:pt x="261" y="197"/>
                            <a:pt x="257" y="196"/>
                          </a:cubicBezTo>
                          <a:cubicBezTo>
                            <a:pt x="250" y="214"/>
                            <a:pt x="233" y="225"/>
                            <a:pt x="212" y="22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grpSp>
        </p:grpSp>
        <p:grpSp>
          <p:nvGrpSpPr>
            <p:cNvPr id="7" name="グループ化 6">
              <a:extLst>
                <a:ext uri="{FF2B5EF4-FFF2-40B4-BE49-F238E27FC236}">
                  <a16:creationId xmlns:a16="http://schemas.microsoft.com/office/drawing/2014/main" id="{7C922FC0-E4CC-46DF-B836-BD8A26F8FA0E}"/>
                </a:ext>
              </a:extLst>
            </p:cNvPr>
            <p:cNvGrpSpPr/>
            <p:nvPr/>
          </p:nvGrpSpPr>
          <p:grpSpPr>
            <a:xfrm>
              <a:off x="9792456" y="2543836"/>
              <a:ext cx="1152000" cy="946374"/>
              <a:chOff x="9758589" y="2577703"/>
              <a:chExt cx="1152000" cy="946374"/>
            </a:xfrm>
          </p:grpSpPr>
          <p:sp>
            <p:nvSpPr>
              <p:cNvPr id="149" name="テキスト ボックス 148">
                <a:extLst>
                  <a:ext uri="{FF2B5EF4-FFF2-40B4-BE49-F238E27FC236}">
                    <a16:creationId xmlns:a16="http://schemas.microsoft.com/office/drawing/2014/main" id="{B291D0ED-7B1A-4243-948A-D29EF462CDE5}"/>
                  </a:ext>
                </a:extLst>
              </p:cNvPr>
              <p:cNvSpPr txBox="1"/>
              <p:nvPr/>
            </p:nvSpPr>
            <p:spPr>
              <a:xfrm>
                <a:off x="9758589" y="2577703"/>
                <a:ext cx="1152000" cy="201600"/>
              </a:xfrm>
              <a:prstGeom prst="roundRect">
                <a:avLst/>
              </a:prstGeom>
              <a:solidFill>
                <a:srgbClr val="3C82F5"/>
              </a:solidFill>
              <a:ln w="9525" cap="flat" cmpd="sng" algn="ctr">
                <a:solidFill>
                  <a:srgbClr val="3C82F5"/>
                </a:solidFill>
                <a:prstDash val="solid"/>
                <a:round/>
                <a:headEnd type="none" w="med" len="med"/>
                <a:tailEnd type="none" w="med" len="med"/>
              </a:ln>
            </p:spPr>
            <p:txBody>
              <a:bodyPr wrap="none" lIns="0" tIns="0" rIns="0" bIns="0" rtlCol="0" anchor="ctr" anchorCtr="0">
                <a:noAutofit/>
              </a:bodyPr>
              <a:lstStyle/>
              <a:p>
                <a:pPr algn="ctr" fontAlgn="ctr">
                  <a:buNone/>
                </a:pPr>
                <a:r>
                  <a:rPr lang="en-US" altLang="ja-JP" sz="1100" b="1" kern="0" dirty="0" err="1">
                    <a:solidFill>
                      <a:schemeClr val="bg1"/>
                    </a:solidFill>
                    <a:latin typeface="Times New Roman" panose="02020603050405020304" pitchFamily="18" charset="0"/>
                    <a:cs typeface="Times New Roman" panose="02020603050405020304" pitchFamily="18" charset="0"/>
                  </a:rPr>
                  <a:t>Đường</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đi</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bộ</a:t>
                </a:r>
                <a:endParaRPr lang="en-US" altLang="ja-JP" sz="1100" b="1" kern="0" dirty="0">
                  <a:solidFill>
                    <a:schemeClr val="bg1"/>
                  </a:solidFill>
                  <a:latin typeface="Times New Roman" panose="02020603050405020304" pitchFamily="18" charset="0"/>
                  <a:cs typeface="Times New Roman" panose="02020603050405020304" pitchFamily="18" charset="0"/>
                </a:endParaRPr>
              </a:p>
            </p:txBody>
          </p:sp>
          <p:grpSp>
            <p:nvGrpSpPr>
              <p:cNvPr id="206" name="グループ化 205">
                <a:extLst>
                  <a:ext uri="{FF2B5EF4-FFF2-40B4-BE49-F238E27FC236}">
                    <a16:creationId xmlns:a16="http://schemas.microsoft.com/office/drawing/2014/main" id="{10748C57-8954-4B78-B6DB-1FD5F1BB56E3}"/>
                  </a:ext>
                </a:extLst>
              </p:cNvPr>
              <p:cNvGrpSpPr/>
              <p:nvPr/>
            </p:nvGrpSpPr>
            <p:grpSpPr>
              <a:xfrm>
                <a:off x="9891405" y="2827380"/>
                <a:ext cx="779212" cy="696697"/>
                <a:chOff x="7305780" y="2057510"/>
                <a:chExt cx="779212" cy="696697"/>
              </a:xfrm>
            </p:grpSpPr>
            <p:sp>
              <p:nvSpPr>
                <p:cNvPr id="207" name="歩く">
                  <a:extLst>
                    <a:ext uri="{FF2B5EF4-FFF2-40B4-BE49-F238E27FC236}">
                      <a16:creationId xmlns:a16="http://schemas.microsoft.com/office/drawing/2014/main" id="{1AD30284-A088-4084-A65E-72F923DF255E}"/>
                    </a:ext>
                  </a:extLst>
                </p:cNvPr>
                <p:cNvSpPr>
                  <a:spLocks noChangeAspect="1" noEditPoints="1"/>
                </p:cNvSpPr>
                <p:nvPr/>
              </p:nvSpPr>
              <p:spPr bwMode="auto">
                <a:xfrm>
                  <a:off x="7652992" y="2335800"/>
                  <a:ext cx="216000" cy="418407"/>
                </a:xfrm>
                <a:custGeom>
                  <a:avLst/>
                  <a:gdLst>
                    <a:gd name="T0" fmla="*/ 374 w 386"/>
                    <a:gd name="T1" fmla="*/ 700 h 750"/>
                    <a:gd name="T2" fmla="*/ 346 w 386"/>
                    <a:gd name="T3" fmla="*/ 699 h 750"/>
                    <a:gd name="T4" fmla="*/ 236 w 386"/>
                    <a:gd name="T5" fmla="*/ 589 h 750"/>
                    <a:gd name="T6" fmla="*/ 220 w 386"/>
                    <a:gd name="T7" fmla="*/ 565 h 750"/>
                    <a:gd name="T8" fmla="*/ 194 w 386"/>
                    <a:gd name="T9" fmla="*/ 498 h 750"/>
                    <a:gd name="T10" fmla="*/ 133 w 386"/>
                    <a:gd name="T11" fmla="*/ 730 h 750"/>
                    <a:gd name="T12" fmla="*/ 108 w 386"/>
                    <a:gd name="T13" fmla="*/ 748 h 750"/>
                    <a:gd name="T14" fmla="*/ 92 w 386"/>
                    <a:gd name="T15" fmla="*/ 721 h 750"/>
                    <a:gd name="T16" fmla="*/ 141 w 386"/>
                    <a:gd name="T17" fmla="*/ 409 h 750"/>
                    <a:gd name="T18" fmla="*/ 141 w 386"/>
                    <a:gd name="T19" fmla="*/ 297 h 750"/>
                    <a:gd name="T20" fmla="*/ 123 w 386"/>
                    <a:gd name="T21" fmla="*/ 308 h 750"/>
                    <a:gd name="T22" fmla="*/ 31 w 386"/>
                    <a:gd name="T23" fmla="*/ 355 h 750"/>
                    <a:gd name="T24" fmla="*/ 4 w 386"/>
                    <a:gd name="T25" fmla="*/ 349 h 750"/>
                    <a:gd name="T26" fmla="*/ 11 w 386"/>
                    <a:gd name="T27" fmla="*/ 323 h 750"/>
                    <a:gd name="T28" fmla="*/ 100 w 386"/>
                    <a:gd name="T29" fmla="*/ 266 h 750"/>
                    <a:gd name="T30" fmla="*/ 111 w 386"/>
                    <a:gd name="T31" fmla="*/ 249 h 750"/>
                    <a:gd name="T32" fmla="*/ 142 w 386"/>
                    <a:gd name="T33" fmla="*/ 153 h 750"/>
                    <a:gd name="T34" fmla="*/ 218 w 386"/>
                    <a:gd name="T35" fmla="*/ 103 h 750"/>
                    <a:gd name="T36" fmla="*/ 308 w 386"/>
                    <a:gd name="T37" fmla="*/ 194 h 750"/>
                    <a:gd name="T38" fmla="*/ 335 w 386"/>
                    <a:gd name="T39" fmla="*/ 244 h 750"/>
                    <a:gd name="T40" fmla="*/ 355 w 386"/>
                    <a:gd name="T41" fmla="*/ 340 h 750"/>
                    <a:gd name="T42" fmla="*/ 342 w 386"/>
                    <a:gd name="T43" fmla="*/ 364 h 750"/>
                    <a:gd name="T44" fmla="*/ 319 w 386"/>
                    <a:gd name="T45" fmla="*/ 350 h 750"/>
                    <a:gd name="T46" fmla="*/ 289 w 386"/>
                    <a:gd name="T47" fmla="*/ 258 h 750"/>
                    <a:gd name="T48" fmla="*/ 277 w 386"/>
                    <a:gd name="T49" fmla="*/ 238 h 750"/>
                    <a:gd name="T50" fmla="*/ 248 w 386"/>
                    <a:gd name="T51" fmla="*/ 212 h 750"/>
                    <a:gd name="T52" fmla="*/ 248 w 386"/>
                    <a:gd name="T53" fmla="*/ 343 h 750"/>
                    <a:gd name="T54" fmla="*/ 237 w 386"/>
                    <a:gd name="T55" fmla="*/ 392 h 750"/>
                    <a:gd name="T56" fmla="*/ 280 w 386"/>
                    <a:gd name="T57" fmla="*/ 552 h 750"/>
                    <a:gd name="T58" fmla="*/ 375 w 386"/>
                    <a:gd name="T59" fmla="*/ 669 h 750"/>
                    <a:gd name="T60" fmla="*/ 374 w 386"/>
                    <a:gd name="T61" fmla="*/ 700 h 750"/>
                    <a:gd name="T62" fmla="*/ 197 w 386"/>
                    <a:gd name="T63" fmla="*/ 86 h 750"/>
                    <a:gd name="T64" fmla="*/ 240 w 386"/>
                    <a:gd name="T65" fmla="*/ 43 h 750"/>
                    <a:gd name="T66" fmla="*/ 197 w 386"/>
                    <a:gd name="T67" fmla="*/ 0 h 750"/>
                    <a:gd name="T68" fmla="*/ 154 w 386"/>
                    <a:gd name="T69" fmla="*/ 43 h 750"/>
                    <a:gd name="T70" fmla="*/ 197 w 386"/>
                    <a:gd name="T71" fmla="*/ 8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6" h="750">
                      <a:moveTo>
                        <a:pt x="374" y="700"/>
                      </a:moveTo>
                      <a:cubicBezTo>
                        <a:pt x="367" y="707"/>
                        <a:pt x="353" y="707"/>
                        <a:pt x="346" y="699"/>
                      </a:cubicBezTo>
                      <a:cubicBezTo>
                        <a:pt x="336" y="689"/>
                        <a:pt x="263" y="616"/>
                        <a:pt x="236" y="589"/>
                      </a:cubicBezTo>
                      <a:cubicBezTo>
                        <a:pt x="229" y="582"/>
                        <a:pt x="224" y="575"/>
                        <a:pt x="220" y="565"/>
                      </a:cubicBezTo>
                      <a:cubicBezTo>
                        <a:pt x="218" y="559"/>
                        <a:pt x="194" y="498"/>
                        <a:pt x="194" y="498"/>
                      </a:cubicBezTo>
                      <a:cubicBezTo>
                        <a:pt x="177" y="564"/>
                        <a:pt x="152" y="659"/>
                        <a:pt x="133" y="730"/>
                      </a:cubicBezTo>
                      <a:cubicBezTo>
                        <a:pt x="130" y="743"/>
                        <a:pt x="120" y="750"/>
                        <a:pt x="108" y="748"/>
                      </a:cubicBezTo>
                      <a:cubicBezTo>
                        <a:pt x="93" y="744"/>
                        <a:pt x="90" y="732"/>
                        <a:pt x="92" y="721"/>
                      </a:cubicBezTo>
                      <a:cubicBezTo>
                        <a:pt x="97" y="688"/>
                        <a:pt x="141" y="409"/>
                        <a:pt x="141" y="409"/>
                      </a:cubicBezTo>
                      <a:cubicBezTo>
                        <a:pt x="141" y="297"/>
                        <a:pt x="141" y="297"/>
                        <a:pt x="141" y="297"/>
                      </a:cubicBezTo>
                      <a:cubicBezTo>
                        <a:pt x="137" y="301"/>
                        <a:pt x="131" y="304"/>
                        <a:pt x="123" y="308"/>
                      </a:cubicBezTo>
                      <a:cubicBezTo>
                        <a:pt x="123" y="308"/>
                        <a:pt x="39" y="351"/>
                        <a:pt x="31" y="355"/>
                      </a:cubicBezTo>
                      <a:cubicBezTo>
                        <a:pt x="22" y="360"/>
                        <a:pt x="10" y="358"/>
                        <a:pt x="4" y="349"/>
                      </a:cubicBezTo>
                      <a:cubicBezTo>
                        <a:pt x="0" y="341"/>
                        <a:pt x="2" y="329"/>
                        <a:pt x="11" y="323"/>
                      </a:cubicBezTo>
                      <a:cubicBezTo>
                        <a:pt x="18" y="319"/>
                        <a:pt x="95" y="268"/>
                        <a:pt x="100" y="266"/>
                      </a:cubicBezTo>
                      <a:cubicBezTo>
                        <a:pt x="106" y="262"/>
                        <a:pt x="108" y="258"/>
                        <a:pt x="111" y="249"/>
                      </a:cubicBezTo>
                      <a:cubicBezTo>
                        <a:pt x="142" y="153"/>
                        <a:pt x="142" y="153"/>
                        <a:pt x="142" y="153"/>
                      </a:cubicBezTo>
                      <a:cubicBezTo>
                        <a:pt x="155" y="115"/>
                        <a:pt x="182" y="97"/>
                        <a:pt x="218" y="103"/>
                      </a:cubicBezTo>
                      <a:cubicBezTo>
                        <a:pt x="308" y="194"/>
                        <a:pt x="308" y="194"/>
                        <a:pt x="308" y="194"/>
                      </a:cubicBezTo>
                      <a:cubicBezTo>
                        <a:pt x="326" y="211"/>
                        <a:pt x="329" y="216"/>
                        <a:pt x="335" y="244"/>
                      </a:cubicBezTo>
                      <a:cubicBezTo>
                        <a:pt x="335" y="244"/>
                        <a:pt x="353" y="331"/>
                        <a:pt x="355" y="340"/>
                      </a:cubicBezTo>
                      <a:cubicBezTo>
                        <a:pt x="357" y="350"/>
                        <a:pt x="353" y="361"/>
                        <a:pt x="342" y="364"/>
                      </a:cubicBezTo>
                      <a:cubicBezTo>
                        <a:pt x="334" y="366"/>
                        <a:pt x="323" y="360"/>
                        <a:pt x="319" y="350"/>
                      </a:cubicBezTo>
                      <a:cubicBezTo>
                        <a:pt x="317" y="343"/>
                        <a:pt x="291" y="262"/>
                        <a:pt x="289" y="258"/>
                      </a:cubicBezTo>
                      <a:cubicBezTo>
                        <a:pt x="286" y="248"/>
                        <a:pt x="283" y="244"/>
                        <a:pt x="277" y="238"/>
                      </a:cubicBezTo>
                      <a:cubicBezTo>
                        <a:pt x="248" y="212"/>
                        <a:pt x="248" y="212"/>
                        <a:pt x="248" y="212"/>
                      </a:cubicBezTo>
                      <a:cubicBezTo>
                        <a:pt x="248" y="343"/>
                        <a:pt x="248" y="343"/>
                        <a:pt x="248" y="343"/>
                      </a:cubicBezTo>
                      <a:cubicBezTo>
                        <a:pt x="248" y="360"/>
                        <a:pt x="244" y="377"/>
                        <a:pt x="237" y="392"/>
                      </a:cubicBezTo>
                      <a:cubicBezTo>
                        <a:pt x="280" y="552"/>
                        <a:pt x="280" y="552"/>
                        <a:pt x="280" y="552"/>
                      </a:cubicBezTo>
                      <a:cubicBezTo>
                        <a:pt x="280" y="552"/>
                        <a:pt x="365" y="657"/>
                        <a:pt x="375" y="669"/>
                      </a:cubicBezTo>
                      <a:cubicBezTo>
                        <a:pt x="386" y="682"/>
                        <a:pt x="380" y="695"/>
                        <a:pt x="374" y="700"/>
                      </a:cubicBezTo>
                      <a:close/>
                      <a:moveTo>
                        <a:pt x="197" y="86"/>
                      </a:moveTo>
                      <a:cubicBezTo>
                        <a:pt x="221" y="86"/>
                        <a:pt x="240" y="67"/>
                        <a:pt x="240" y="43"/>
                      </a:cubicBezTo>
                      <a:cubicBezTo>
                        <a:pt x="240" y="19"/>
                        <a:pt x="221" y="0"/>
                        <a:pt x="197" y="0"/>
                      </a:cubicBezTo>
                      <a:cubicBezTo>
                        <a:pt x="174" y="0"/>
                        <a:pt x="154" y="19"/>
                        <a:pt x="154" y="43"/>
                      </a:cubicBezTo>
                      <a:cubicBezTo>
                        <a:pt x="154" y="67"/>
                        <a:pt x="174" y="86"/>
                        <a:pt x="197" y="86"/>
                      </a:cubicBezTo>
                      <a:close/>
                    </a:path>
                  </a:pathLst>
                </a:custGeom>
                <a:solidFill>
                  <a:srgbClr val="003B8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208" name="木｜2｜中">
                  <a:extLst>
                    <a:ext uri="{FF2B5EF4-FFF2-40B4-BE49-F238E27FC236}">
                      <a16:creationId xmlns:a16="http://schemas.microsoft.com/office/drawing/2014/main" id="{DB4CFB4A-02D6-4AC6-B7BF-2FCDDA773A15}"/>
                    </a:ext>
                  </a:extLst>
                </p:cNvPr>
                <p:cNvSpPr>
                  <a:spLocks noChangeAspect="1"/>
                </p:cNvSpPr>
                <p:nvPr/>
              </p:nvSpPr>
              <p:spPr bwMode="auto">
                <a:xfrm>
                  <a:off x="7305780" y="2057510"/>
                  <a:ext cx="396000" cy="532428"/>
                </a:xfrm>
                <a:custGeom>
                  <a:avLst/>
                  <a:gdLst>
                    <a:gd name="T0" fmla="*/ 174 w 214"/>
                    <a:gd name="T1" fmla="*/ 104 h 289"/>
                    <a:gd name="T2" fmla="*/ 176 w 214"/>
                    <a:gd name="T3" fmla="*/ 88 h 289"/>
                    <a:gd name="T4" fmla="*/ 135 w 214"/>
                    <a:gd name="T5" fmla="*/ 39 h 289"/>
                    <a:gd name="T6" fmla="*/ 137 w 214"/>
                    <a:gd name="T7" fmla="*/ 29 h 289"/>
                    <a:gd name="T8" fmla="*/ 107 w 214"/>
                    <a:gd name="T9" fmla="*/ 0 h 289"/>
                    <a:gd name="T10" fmla="*/ 78 w 214"/>
                    <a:gd name="T11" fmla="*/ 29 h 289"/>
                    <a:gd name="T12" fmla="*/ 79 w 214"/>
                    <a:gd name="T13" fmla="*/ 39 h 289"/>
                    <a:gd name="T14" fmla="*/ 38 w 214"/>
                    <a:gd name="T15" fmla="*/ 88 h 289"/>
                    <a:gd name="T16" fmla="*/ 41 w 214"/>
                    <a:gd name="T17" fmla="*/ 104 h 289"/>
                    <a:gd name="T18" fmla="*/ 0 w 214"/>
                    <a:gd name="T19" fmla="*/ 163 h 289"/>
                    <a:gd name="T20" fmla="*/ 64 w 214"/>
                    <a:gd name="T21" fmla="*/ 227 h 289"/>
                    <a:gd name="T22" fmla="*/ 91 w 214"/>
                    <a:gd name="T23" fmla="*/ 220 h 289"/>
                    <a:gd name="T24" fmla="*/ 91 w 214"/>
                    <a:gd name="T25" fmla="*/ 289 h 289"/>
                    <a:gd name="T26" fmla="*/ 123 w 214"/>
                    <a:gd name="T27" fmla="*/ 289 h 289"/>
                    <a:gd name="T28" fmla="*/ 123 w 214"/>
                    <a:gd name="T29" fmla="*/ 220 h 289"/>
                    <a:gd name="T30" fmla="*/ 151 w 214"/>
                    <a:gd name="T31" fmla="*/ 227 h 289"/>
                    <a:gd name="T32" fmla="*/ 214 w 214"/>
                    <a:gd name="T33" fmla="*/ 163 h 289"/>
                    <a:gd name="T34" fmla="*/ 174 w 214"/>
                    <a:gd name="T35" fmla="*/ 1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289">
                      <a:moveTo>
                        <a:pt x="174" y="104"/>
                      </a:moveTo>
                      <a:cubicBezTo>
                        <a:pt x="175" y="99"/>
                        <a:pt x="176" y="94"/>
                        <a:pt x="176" y="88"/>
                      </a:cubicBezTo>
                      <a:cubicBezTo>
                        <a:pt x="176" y="64"/>
                        <a:pt x="158" y="43"/>
                        <a:pt x="135" y="39"/>
                      </a:cubicBezTo>
                      <a:cubicBezTo>
                        <a:pt x="136" y="36"/>
                        <a:pt x="137" y="33"/>
                        <a:pt x="137" y="29"/>
                      </a:cubicBezTo>
                      <a:cubicBezTo>
                        <a:pt x="137" y="13"/>
                        <a:pt x="123" y="0"/>
                        <a:pt x="107" y="0"/>
                      </a:cubicBezTo>
                      <a:cubicBezTo>
                        <a:pt x="91" y="0"/>
                        <a:pt x="78" y="13"/>
                        <a:pt x="78" y="29"/>
                      </a:cubicBezTo>
                      <a:cubicBezTo>
                        <a:pt x="78" y="33"/>
                        <a:pt x="78" y="36"/>
                        <a:pt x="79" y="39"/>
                      </a:cubicBezTo>
                      <a:cubicBezTo>
                        <a:pt x="56" y="43"/>
                        <a:pt x="38" y="64"/>
                        <a:pt x="38" y="88"/>
                      </a:cubicBezTo>
                      <a:cubicBezTo>
                        <a:pt x="38" y="94"/>
                        <a:pt x="39" y="99"/>
                        <a:pt x="41" y="104"/>
                      </a:cubicBezTo>
                      <a:cubicBezTo>
                        <a:pt x="17" y="113"/>
                        <a:pt x="0" y="136"/>
                        <a:pt x="0" y="163"/>
                      </a:cubicBezTo>
                      <a:cubicBezTo>
                        <a:pt x="0" y="198"/>
                        <a:pt x="29" y="227"/>
                        <a:pt x="64" y="227"/>
                      </a:cubicBezTo>
                      <a:cubicBezTo>
                        <a:pt x="73" y="227"/>
                        <a:pt x="83" y="224"/>
                        <a:pt x="91" y="220"/>
                      </a:cubicBezTo>
                      <a:cubicBezTo>
                        <a:pt x="91" y="289"/>
                        <a:pt x="91" y="289"/>
                        <a:pt x="91" y="289"/>
                      </a:cubicBezTo>
                      <a:cubicBezTo>
                        <a:pt x="123" y="289"/>
                        <a:pt x="123" y="289"/>
                        <a:pt x="123" y="289"/>
                      </a:cubicBezTo>
                      <a:cubicBezTo>
                        <a:pt x="123" y="220"/>
                        <a:pt x="123" y="220"/>
                        <a:pt x="123" y="220"/>
                      </a:cubicBezTo>
                      <a:cubicBezTo>
                        <a:pt x="131" y="224"/>
                        <a:pt x="141" y="227"/>
                        <a:pt x="151" y="227"/>
                      </a:cubicBezTo>
                      <a:cubicBezTo>
                        <a:pt x="186" y="227"/>
                        <a:pt x="214" y="198"/>
                        <a:pt x="214" y="163"/>
                      </a:cubicBezTo>
                      <a:cubicBezTo>
                        <a:pt x="214" y="136"/>
                        <a:pt x="197" y="113"/>
                        <a:pt x="174" y="104"/>
                      </a:cubicBezTo>
                      <a:close/>
                    </a:path>
                  </a:pathLst>
                </a:custGeom>
                <a:solidFill>
                  <a:srgbClr val="93929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9" name="木｜1｜小">
                  <a:extLst>
                    <a:ext uri="{FF2B5EF4-FFF2-40B4-BE49-F238E27FC236}">
                      <a16:creationId xmlns:a16="http://schemas.microsoft.com/office/drawing/2014/main" id="{F3A1121F-B49E-479C-97E3-7DC8DA056781}"/>
                    </a:ext>
                  </a:extLst>
                </p:cNvPr>
                <p:cNvSpPr>
                  <a:spLocks noChangeAspect="1"/>
                </p:cNvSpPr>
                <p:nvPr/>
              </p:nvSpPr>
              <p:spPr bwMode="auto">
                <a:xfrm>
                  <a:off x="7868992" y="2100240"/>
                  <a:ext cx="216000" cy="489698"/>
                </a:xfrm>
                <a:custGeom>
                  <a:avLst/>
                  <a:gdLst>
                    <a:gd name="T0" fmla="*/ 93 w 93"/>
                    <a:gd name="T1" fmla="*/ 125 h 216"/>
                    <a:gd name="T2" fmla="*/ 83 w 93"/>
                    <a:gd name="T3" fmla="*/ 87 h 216"/>
                    <a:gd name="T4" fmla="*/ 80 w 93"/>
                    <a:gd name="T5" fmla="*/ 59 h 216"/>
                    <a:gd name="T6" fmla="*/ 82 w 93"/>
                    <a:gd name="T7" fmla="*/ 44 h 216"/>
                    <a:gd name="T8" fmla="*/ 46 w 93"/>
                    <a:gd name="T9" fmla="*/ 0 h 216"/>
                    <a:gd name="T10" fmla="*/ 11 w 93"/>
                    <a:gd name="T11" fmla="*/ 44 h 216"/>
                    <a:gd name="T12" fmla="*/ 13 w 93"/>
                    <a:gd name="T13" fmla="*/ 59 h 216"/>
                    <a:gd name="T14" fmla="*/ 10 w 93"/>
                    <a:gd name="T15" fmla="*/ 87 h 216"/>
                    <a:gd name="T16" fmla="*/ 0 w 93"/>
                    <a:gd name="T17" fmla="*/ 125 h 216"/>
                    <a:gd name="T18" fmla="*/ 35 w 93"/>
                    <a:gd name="T19" fmla="*/ 180 h 216"/>
                    <a:gd name="T20" fmla="*/ 35 w 93"/>
                    <a:gd name="T21" fmla="*/ 216 h 216"/>
                    <a:gd name="T22" fmla="*/ 58 w 93"/>
                    <a:gd name="T23" fmla="*/ 216 h 216"/>
                    <a:gd name="T24" fmla="*/ 58 w 93"/>
                    <a:gd name="T25" fmla="*/ 180 h 216"/>
                    <a:gd name="T26" fmla="*/ 93 w 93"/>
                    <a:gd name="T27" fmla="*/ 12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216">
                      <a:moveTo>
                        <a:pt x="93" y="125"/>
                      </a:moveTo>
                      <a:cubicBezTo>
                        <a:pt x="93" y="110"/>
                        <a:pt x="89" y="97"/>
                        <a:pt x="83" y="87"/>
                      </a:cubicBezTo>
                      <a:cubicBezTo>
                        <a:pt x="77" y="77"/>
                        <a:pt x="77" y="71"/>
                        <a:pt x="80" y="59"/>
                      </a:cubicBezTo>
                      <a:cubicBezTo>
                        <a:pt x="81" y="54"/>
                        <a:pt x="82" y="49"/>
                        <a:pt x="82" y="44"/>
                      </a:cubicBezTo>
                      <a:cubicBezTo>
                        <a:pt x="82" y="19"/>
                        <a:pt x="66" y="0"/>
                        <a:pt x="46" y="0"/>
                      </a:cubicBezTo>
                      <a:cubicBezTo>
                        <a:pt x="27" y="0"/>
                        <a:pt x="11" y="19"/>
                        <a:pt x="11" y="44"/>
                      </a:cubicBezTo>
                      <a:cubicBezTo>
                        <a:pt x="11" y="49"/>
                        <a:pt x="12" y="54"/>
                        <a:pt x="13" y="59"/>
                      </a:cubicBezTo>
                      <a:cubicBezTo>
                        <a:pt x="16" y="71"/>
                        <a:pt x="16" y="77"/>
                        <a:pt x="10" y="87"/>
                      </a:cubicBezTo>
                      <a:cubicBezTo>
                        <a:pt x="4" y="97"/>
                        <a:pt x="0" y="110"/>
                        <a:pt x="0" y="125"/>
                      </a:cubicBezTo>
                      <a:cubicBezTo>
                        <a:pt x="0" y="152"/>
                        <a:pt x="15" y="174"/>
                        <a:pt x="35" y="180"/>
                      </a:cubicBezTo>
                      <a:cubicBezTo>
                        <a:pt x="35" y="216"/>
                        <a:pt x="35" y="216"/>
                        <a:pt x="35" y="216"/>
                      </a:cubicBezTo>
                      <a:cubicBezTo>
                        <a:pt x="58" y="216"/>
                        <a:pt x="58" y="216"/>
                        <a:pt x="58" y="216"/>
                      </a:cubicBezTo>
                      <a:cubicBezTo>
                        <a:pt x="58" y="180"/>
                        <a:pt x="58" y="180"/>
                        <a:pt x="58" y="180"/>
                      </a:cubicBezTo>
                      <a:cubicBezTo>
                        <a:pt x="78" y="174"/>
                        <a:pt x="93" y="152"/>
                        <a:pt x="93" y="125"/>
                      </a:cubicBezTo>
                      <a:close/>
                    </a:path>
                  </a:pathLst>
                </a:custGeom>
                <a:solidFill>
                  <a:srgbClr val="93929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nvGrpSpPr>
            <p:cNvPr id="19" name="グループ化 18">
              <a:extLst>
                <a:ext uri="{FF2B5EF4-FFF2-40B4-BE49-F238E27FC236}">
                  <a16:creationId xmlns:a16="http://schemas.microsoft.com/office/drawing/2014/main" id="{454D91A9-C6B6-48EC-B9AA-3E66D00C8359}"/>
                </a:ext>
              </a:extLst>
            </p:cNvPr>
            <p:cNvGrpSpPr/>
            <p:nvPr/>
          </p:nvGrpSpPr>
          <p:grpSpPr>
            <a:xfrm>
              <a:off x="10063670" y="3699984"/>
              <a:ext cx="1728000" cy="828106"/>
              <a:chOff x="10063670" y="3767717"/>
              <a:chExt cx="1728000" cy="828106"/>
            </a:xfrm>
          </p:grpSpPr>
          <p:sp>
            <p:nvSpPr>
              <p:cNvPr id="150" name="テキスト ボックス 149">
                <a:extLst>
                  <a:ext uri="{FF2B5EF4-FFF2-40B4-BE49-F238E27FC236}">
                    <a16:creationId xmlns:a16="http://schemas.microsoft.com/office/drawing/2014/main" id="{4198179F-F390-4ED1-B828-CEA1AE44D305}"/>
                  </a:ext>
                </a:extLst>
              </p:cNvPr>
              <p:cNvSpPr txBox="1"/>
              <p:nvPr/>
            </p:nvSpPr>
            <p:spPr>
              <a:xfrm>
                <a:off x="10063670" y="3767717"/>
                <a:ext cx="1728000" cy="201600"/>
              </a:xfrm>
              <a:prstGeom prst="roundRect">
                <a:avLst/>
              </a:prstGeom>
              <a:solidFill>
                <a:srgbClr val="3C82F5"/>
              </a:solidFill>
              <a:ln w="9525" cap="flat" cmpd="sng" algn="ctr">
                <a:solidFill>
                  <a:srgbClr val="3C82F5"/>
                </a:solidFill>
                <a:prstDash val="solid"/>
                <a:round/>
                <a:headEnd type="none" w="med" len="med"/>
                <a:tailEnd type="none" w="med" len="med"/>
              </a:ln>
            </p:spPr>
            <p:txBody>
              <a:bodyPr wrap="square" lIns="0" tIns="0" rIns="0" bIns="0" rtlCol="0" anchor="ctr" anchorCtr="0">
                <a:noAutofit/>
              </a:bodyPr>
              <a:lstStyle/>
              <a:p>
                <a:pPr algn="ctr" fontAlgn="ctr">
                  <a:lnSpc>
                    <a:spcPct val="90000"/>
                  </a:lnSpc>
                  <a:buNone/>
                </a:pPr>
                <a:r>
                  <a:rPr lang="en-US" altLang="ja-JP" sz="1100" b="1" kern="0" dirty="0" err="1">
                    <a:solidFill>
                      <a:schemeClr val="bg1"/>
                    </a:solidFill>
                    <a:latin typeface="Times New Roman" panose="02020603050405020304" pitchFamily="18" charset="0"/>
                    <a:cs typeface="Times New Roman" panose="02020603050405020304" pitchFamily="18" charset="0"/>
                  </a:rPr>
                  <a:t>Trò</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chơi</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rèn</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luyện</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trí</a:t>
                </a:r>
                <a:r>
                  <a:rPr lang="en-US" altLang="ja-JP" sz="1100" b="1" kern="0" dirty="0">
                    <a:solidFill>
                      <a:schemeClr val="bg1"/>
                    </a:solidFill>
                    <a:latin typeface="Times New Roman" panose="02020603050405020304" pitchFamily="18" charset="0"/>
                    <a:cs typeface="Times New Roman" panose="02020603050405020304" pitchFamily="18" charset="0"/>
                  </a:rPr>
                  <a:t> </a:t>
                </a:r>
                <a:r>
                  <a:rPr lang="en-US" altLang="ja-JP" sz="1100" b="1" kern="0" dirty="0" err="1">
                    <a:solidFill>
                      <a:schemeClr val="bg1"/>
                    </a:solidFill>
                    <a:latin typeface="Times New Roman" panose="02020603050405020304" pitchFamily="18" charset="0"/>
                    <a:cs typeface="Times New Roman" panose="02020603050405020304" pitchFamily="18" charset="0"/>
                  </a:rPr>
                  <a:t>não</a:t>
                </a:r>
                <a:endParaRPr lang="ja-JP" altLang="en-US" sz="1100" b="1" kern="0" dirty="0">
                  <a:solidFill>
                    <a:schemeClr val="bg1"/>
                  </a:solidFill>
                  <a:latin typeface="Times New Roman" panose="02020603050405020304" pitchFamily="18" charset="0"/>
                  <a:cs typeface="Times New Roman" panose="02020603050405020304" pitchFamily="18" charset="0"/>
                </a:endParaRPr>
              </a:p>
            </p:txBody>
          </p:sp>
          <p:pic>
            <p:nvPicPr>
              <p:cNvPr id="210" name="グラフィックス 209" descr="頭の中の脳">
                <a:extLst>
                  <a:ext uri="{FF2B5EF4-FFF2-40B4-BE49-F238E27FC236}">
                    <a16:creationId xmlns:a16="http://schemas.microsoft.com/office/drawing/2014/main" id="{9D72FD87-71B9-4F0C-8B89-14F253A381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592531" y="3983823"/>
                <a:ext cx="612000" cy="612000"/>
              </a:xfrm>
              <a:prstGeom prst="rect">
                <a:avLst/>
              </a:prstGeom>
            </p:spPr>
          </p:pic>
        </p:grpSp>
        <p:grpSp>
          <p:nvGrpSpPr>
            <p:cNvPr id="214" name="スマートフォン">
              <a:extLst>
                <a:ext uri="{FF2B5EF4-FFF2-40B4-BE49-F238E27FC236}">
                  <a16:creationId xmlns:a16="http://schemas.microsoft.com/office/drawing/2014/main" id="{6770D98E-BB4A-43AE-9146-7E6C8FD0CBA9}"/>
                </a:ext>
              </a:extLst>
            </p:cNvPr>
            <p:cNvGrpSpPr>
              <a:grpSpLocks noChangeAspect="1"/>
            </p:cNvGrpSpPr>
            <p:nvPr/>
          </p:nvGrpSpPr>
          <p:grpSpPr bwMode="auto">
            <a:xfrm>
              <a:off x="7900634" y="4425502"/>
              <a:ext cx="180000" cy="320288"/>
              <a:chOff x="905" y="1037"/>
              <a:chExt cx="349" cy="621"/>
            </a:xfrm>
          </p:grpSpPr>
          <p:sp>
            <p:nvSpPr>
              <p:cNvPr id="215" name="Freeform 5">
                <a:extLst>
                  <a:ext uri="{FF2B5EF4-FFF2-40B4-BE49-F238E27FC236}">
                    <a16:creationId xmlns:a16="http://schemas.microsoft.com/office/drawing/2014/main" id="{B5B2458F-D33D-4809-A3D1-5986D7911DAF}"/>
                  </a:ext>
                </a:extLst>
              </p:cNvPr>
              <p:cNvSpPr>
                <a:spLocks/>
              </p:cNvSpPr>
              <p:nvPr/>
            </p:nvSpPr>
            <p:spPr bwMode="auto">
              <a:xfrm>
                <a:off x="941" y="1070"/>
                <a:ext cx="277" cy="553"/>
              </a:xfrm>
              <a:custGeom>
                <a:avLst/>
                <a:gdLst>
                  <a:gd name="T0" fmla="*/ 171 w 181"/>
                  <a:gd name="T1" fmla="*/ 0 h 363"/>
                  <a:gd name="T2" fmla="*/ 10 w 181"/>
                  <a:gd name="T3" fmla="*/ 0 h 363"/>
                  <a:gd name="T4" fmla="*/ 0 w 181"/>
                  <a:gd name="T5" fmla="*/ 10 h 363"/>
                  <a:gd name="T6" fmla="*/ 0 w 181"/>
                  <a:gd name="T7" fmla="*/ 353 h 363"/>
                  <a:gd name="T8" fmla="*/ 10 w 181"/>
                  <a:gd name="T9" fmla="*/ 363 h 363"/>
                  <a:gd name="T10" fmla="*/ 171 w 181"/>
                  <a:gd name="T11" fmla="*/ 363 h 363"/>
                  <a:gd name="T12" fmla="*/ 181 w 181"/>
                  <a:gd name="T13" fmla="*/ 353 h 363"/>
                  <a:gd name="T14" fmla="*/ 181 w 181"/>
                  <a:gd name="T15" fmla="*/ 10 h 363"/>
                  <a:gd name="T16" fmla="*/ 171 w 181"/>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63">
                    <a:moveTo>
                      <a:pt x="171" y="0"/>
                    </a:moveTo>
                    <a:cubicBezTo>
                      <a:pt x="10" y="0"/>
                      <a:pt x="10" y="0"/>
                      <a:pt x="10" y="0"/>
                    </a:cubicBezTo>
                    <a:cubicBezTo>
                      <a:pt x="5" y="0"/>
                      <a:pt x="0" y="5"/>
                      <a:pt x="0" y="10"/>
                    </a:cubicBezTo>
                    <a:cubicBezTo>
                      <a:pt x="0" y="353"/>
                      <a:pt x="0" y="353"/>
                      <a:pt x="0" y="353"/>
                    </a:cubicBezTo>
                    <a:cubicBezTo>
                      <a:pt x="0" y="358"/>
                      <a:pt x="5" y="363"/>
                      <a:pt x="10" y="363"/>
                    </a:cubicBezTo>
                    <a:cubicBezTo>
                      <a:pt x="171" y="363"/>
                      <a:pt x="171" y="363"/>
                      <a:pt x="171" y="363"/>
                    </a:cubicBezTo>
                    <a:cubicBezTo>
                      <a:pt x="177" y="363"/>
                      <a:pt x="181" y="358"/>
                      <a:pt x="181" y="353"/>
                    </a:cubicBezTo>
                    <a:cubicBezTo>
                      <a:pt x="181" y="10"/>
                      <a:pt x="181" y="10"/>
                      <a:pt x="181" y="10"/>
                    </a:cubicBezTo>
                    <a:cubicBezTo>
                      <a:pt x="181" y="5"/>
                      <a:pt x="177"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6" name="Freeform 6">
                <a:extLst>
                  <a:ext uri="{FF2B5EF4-FFF2-40B4-BE49-F238E27FC236}">
                    <a16:creationId xmlns:a16="http://schemas.microsoft.com/office/drawing/2014/main" id="{73E36E11-0906-480E-9634-A3640C0C9E06}"/>
                  </a:ext>
                </a:extLst>
              </p:cNvPr>
              <p:cNvSpPr>
                <a:spLocks noEditPoints="1"/>
              </p:cNvSpPr>
              <p:nvPr/>
            </p:nvSpPr>
            <p:spPr bwMode="auto">
              <a:xfrm>
                <a:off x="905" y="1037"/>
                <a:ext cx="349" cy="621"/>
              </a:xfrm>
              <a:custGeom>
                <a:avLst/>
                <a:gdLst>
                  <a:gd name="T0" fmla="*/ 208 w 227"/>
                  <a:gd name="T1" fmla="*/ 0 h 408"/>
                  <a:gd name="T2" fmla="*/ 20 w 227"/>
                  <a:gd name="T3" fmla="*/ 0 h 408"/>
                  <a:gd name="T4" fmla="*/ 0 w 227"/>
                  <a:gd name="T5" fmla="*/ 20 h 408"/>
                  <a:gd name="T6" fmla="*/ 0 w 227"/>
                  <a:gd name="T7" fmla="*/ 387 h 408"/>
                  <a:gd name="T8" fmla="*/ 20 w 227"/>
                  <a:gd name="T9" fmla="*/ 408 h 408"/>
                  <a:gd name="T10" fmla="*/ 208 w 227"/>
                  <a:gd name="T11" fmla="*/ 408 h 408"/>
                  <a:gd name="T12" fmla="*/ 227 w 227"/>
                  <a:gd name="T13" fmla="*/ 387 h 408"/>
                  <a:gd name="T14" fmla="*/ 227 w 227"/>
                  <a:gd name="T15" fmla="*/ 20 h 408"/>
                  <a:gd name="T16" fmla="*/ 208 w 227"/>
                  <a:gd name="T17" fmla="*/ 0 h 408"/>
                  <a:gd name="T18" fmla="*/ 204 w 227"/>
                  <a:gd name="T19" fmla="*/ 375 h 408"/>
                  <a:gd name="T20" fmla="*/ 194 w 227"/>
                  <a:gd name="T21" fmla="*/ 385 h 408"/>
                  <a:gd name="T22" fmla="*/ 33 w 227"/>
                  <a:gd name="T23" fmla="*/ 385 h 408"/>
                  <a:gd name="T24" fmla="*/ 23 w 227"/>
                  <a:gd name="T25" fmla="*/ 375 h 408"/>
                  <a:gd name="T26" fmla="*/ 23 w 227"/>
                  <a:gd name="T27" fmla="*/ 32 h 408"/>
                  <a:gd name="T28" fmla="*/ 33 w 227"/>
                  <a:gd name="T29" fmla="*/ 22 h 408"/>
                  <a:gd name="T30" fmla="*/ 194 w 227"/>
                  <a:gd name="T31" fmla="*/ 22 h 408"/>
                  <a:gd name="T32" fmla="*/ 204 w 227"/>
                  <a:gd name="T33" fmla="*/ 32 h 408"/>
                  <a:gd name="T34" fmla="*/ 204 w 227"/>
                  <a:gd name="T35" fmla="*/ 375 h 408"/>
                  <a:gd name="T36" fmla="*/ 74 w 227"/>
                  <a:gd name="T37" fmla="*/ 349 h 408"/>
                  <a:gd name="T38" fmla="*/ 153 w 227"/>
                  <a:gd name="T39" fmla="*/ 349 h 408"/>
                  <a:gd name="T40" fmla="*/ 153 w 227"/>
                  <a:gd name="T41" fmla="*/ 365 h 408"/>
                  <a:gd name="T42" fmla="*/ 74 w 227"/>
                  <a:gd name="T43" fmla="*/ 365 h 408"/>
                  <a:gd name="T44" fmla="*/ 74 w 227"/>
                  <a:gd name="T45" fmla="*/ 34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408">
                    <a:moveTo>
                      <a:pt x="208" y="0"/>
                    </a:moveTo>
                    <a:cubicBezTo>
                      <a:pt x="20" y="0"/>
                      <a:pt x="20" y="0"/>
                      <a:pt x="20" y="0"/>
                    </a:cubicBezTo>
                    <a:cubicBezTo>
                      <a:pt x="9" y="0"/>
                      <a:pt x="0" y="9"/>
                      <a:pt x="0" y="20"/>
                    </a:cubicBezTo>
                    <a:cubicBezTo>
                      <a:pt x="0" y="387"/>
                      <a:pt x="0" y="387"/>
                      <a:pt x="0" y="387"/>
                    </a:cubicBezTo>
                    <a:cubicBezTo>
                      <a:pt x="0" y="398"/>
                      <a:pt x="9" y="407"/>
                      <a:pt x="20" y="408"/>
                    </a:cubicBezTo>
                    <a:cubicBezTo>
                      <a:pt x="208" y="408"/>
                      <a:pt x="208" y="408"/>
                      <a:pt x="208" y="408"/>
                    </a:cubicBezTo>
                    <a:cubicBezTo>
                      <a:pt x="218" y="407"/>
                      <a:pt x="227" y="398"/>
                      <a:pt x="227" y="387"/>
                    </a:cubicBezTo>
                    <a:cubicBezTo>
                      <a:pt x="227" y="20"/>
                      <a:pt x="227" y="20"/>
                      <a:pt x="227" y="20"/>
                    </a:cubicBezTo>
                    <a:cubicBezTo>
                      <a:pt x="227" y="9"/>
                      <a:pt x="218" y="0"/>
                      <a:pt x="208" y="0"/>
                    </a:cubicBezTo>
                    <a:close/>
                    <a:moveTo>
                      <a:pt x="204" y="375"/>
                    </a:moveTo>
                    <a:cubicBezTo>
                      <a:pt x="204" y="380"/>
                      <a:pt x="200" y="385"/>
                      <a:pt x="194" y="385"/>
                    </a:cubicBezTo>
                    <a:cubicBezTo>
                      <a:pt x="33" y="385"/>
                      <a:pt x="33" y="385"/>
                      <a:pt x="33" y="385"/>
                    </a:cubicBezTo>
                    <a:cubicBezTo>
                      <a:pt x="28" y="385"/>
                      <a:pt x="23" y="380"/>
                      <a:pt x="23" y="375"/>
                    </a:cubicBezTo>
                    <a:cubicBezTo>
                      <a:pt x="23" y="32"/>
                      <a:pt x="23" y="32"/>
                      <a:pt x="23" y="32"/>
                    </a:cubicBezTo>
                    <a:cubicBezTo>
                      <a:pt x="23" y="27"/>
                      <a:pt x="28" y="22"/>
                      <a:pt x="33" y="22"/>
                    </a:cubicBezTo>
                    <a:cubicBezTo>
                      <a:pt x="194" y="22"/>
                      <a:pt x="194" y="22"/>
                      <a:pt x="194" y="22"/>
                    </a:cubicBezTo>
                    <a:cubicBezTo>
                      <a:pt x="200" y="22"/>
                      <a:pt x="204" y="27"/>
                      <a:pt x="204" y="32"/>
                    </a:cubicBezTo>
                    <a:lnTo>
                      <a:pt x="204" y="375"/>
                    </a:lnTo>
                    <a:close/>
                    <a:moveTo>
                      <a:pt x="74" y="349"/>
                    </a:moveTo>
                    <a:cubicBezTo>
                      <a:pt x="153" y="349"/>
                      <a:pt x="153" y="349"/>
                      <a:pt x="153" y="349"/>
                    </a:cubicBezTo>
                    <a:cubicBezTo>
                      <a:pt x="153" y="365"/>
                      <a:pt x="153" y="365"/>
                      <a:pt x="153" y="365"/>
                    </a:cubicBezTo>
                    <a:cubicBezTo>
                      <a:pt x="74" y="365"/>
                      <a:pt x="74" y="365"/>
                      <a:pt x="74" y="365"/>
                    </a:cubicBezTo>
                    <a:lnTo>
                      <a:pt x="74" y="34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9" name="グループ化 28">
              <a:extLst>
                <a:ext uri="{FF2B5EF4-FFF2-40B4-BE49-F238E27FC236}">
                  <a16:creationId xmlns:a16="http://schemas.microsoft.com/office/drawing/2014/main" id="{6B542A60-BBBD-4CF4-AA2E-CD351789481D}"/>
                </a:ext>
              </a:extLst>
            </p:cNvPr>
            <p:cNvGrpSpPr/>
            <p:nvPr/>
          </p:nvGrpSpPr>
          <p:grpSpPr>
            <a:xfrm>
              <a:off x="4906813" y="4536544"/>
              <a:ext cx="797690" cy="327557"/>
              <a:chOff x="4947453" y="4531464"/>
              <a:chExt cx="797690" cy="327557"/>
            </a:xfrm>
          </p:grpSpPr>
          <p:grpSp>
            <p:nvGrpSpPr>
              <p:cNvPr id="211" name="スマートフォン">
                <a:extLst>
                  <a:ext uri="{FF2B5EF4-FFF2-40B4-BE49-F238E27FC236}">
                    <a16:creationId xmlns:a16="http://schemas.microsoft.com/office/drawing/2014/main" id="{A8455E8A-79A7-40E1-ACE3-0B9DDD881BDC}"/>
                  </a:ext>
                </a:extLst>
              </p:cNvPr>
              <p:cNvGrpSpPr>
                <a:grpSpLocks noChangeAspect="1"/>
              </p:cNvGrpSpPr>
              <p:nvPr/>
            </p:nvGrpSpPr>
            <p:grpSpPr bwMode="auto">
              <a:xfrm>
                <a:off x="4947453" y="4533757"/>
                <a:ext cx="180000" cy="320288"/>
                <a:chOff x="905" y="1037"/>
                <a:chExt cx="349" cy="621"/>
              </a:xfrm>
            </p:grpSpPr>
            <p:sp>
              <p:nvSpPr>
                <p:cNvPr id="212" name="Freeform 5">
                  <a:extLst>
                    <a:ext uri="{FF2B5EF4-FFF2-40B4-BE49-F238E27FC236}">
                      <a16:creationId xmlns:a16="http://schemas.microsoft.com/office/drawing/2014/main" id="{ADE0F496-3BAC-47E4-BE29-612405C56BAB}"/>
                    </a:ext>
                  </a:extLst>
                </p:cNvPr>
                <p:cNvSpPr>
                  <a:spLocks/>
                </p:cNvSpPr>
                <p:nvPr/>
              </p:nvSpPr>
              <p:spPr bwMode="auto">
                <a:xfrm>
                  <a:off x="941" y="1070"/>
                  <a:ext cx="277" cy="553"/>
                </a:xfrm>
                <a:custGeom>
                  <a:avLst/>
                  <a:gdLst>
                    <a:gd name="T0" fmla="*/ 171 w 181"/>
                    <a:gd name="T1" fmla="*/ 0 h 363"/>
                    <a:gd name="T2" fmla="*/ 10 w 181"/>
                    <a:gd name="T3" fmla="*/ 0 h 363"/>
                    <a:gd name="T4" fmla="*/ 0 w 181"/>
                    <a:gd name="T5" fmla="*/ 10 h 363"/>
                    <a:gd name="T6" fmla="*/ 0 w 181"/>
                    <a:gd name="T7" fmla="*/ 353 h 363"/>
                    <a:gd name="T8" fmla="*/ 10 w 181"/>
                    <a:gd name="T9" fmla="*/ 363 h 363"/>
                    <a:gd name="T10" fmla="*/ 171 w 181"/>
                    <a:gd name="T11" fmla="*/ 363 h 363"/>
                    <a:gd name="T12" fmla="*/ 181 w 181"/>
                    <a:gd name="T13" fmla="*/ 353 h 363"/>
                    <a:gd name="T14" fmla="*/ 181 w 181"/>
                    <a:gd name="T15" fmla="*/ 10 h 363"/>
                    <a:gd name="T16" fmla="*/ 171 w 181"/>
                    <a:gd name="T1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63">
                      <a:moveTo>
                        <a:pt x="171" y="0"/>
                      </a:moveTo>
                      <a:cubicBezTo>
                        <a:pt x="10" y="0"/>
                        <a:pt x="10" y="0"/>
                        <a:pt x="10" y="0"/>
                      </a:cubicBezTo>
                      <a:cubicBezTo>
                        <a:pt x="5" y="0"/>
                        <a:pt x="0" y="5"/>
                        <a:pt x="0" y="10"/>
                      </a:cubicBezTo>
                      <a:cubicBezTo>
                        <a:pt x="0" y="353"/>
                        <a:pt x="0" y="353"/>
                        <a:pt x="0" y="353"/>
                      </a:cubicBezTo>
                      <a:cubicBezTo>
                        <a:pt x="0" y="358"/>
                        <a:pt x="5" y="363"/>
                        <a:pt x="10" y="363"/>
                      </a:cubicBezTo>
                      <a:cubicBezTo>
                        <a:pt x="171" y="363"/>
                        <a:pt x="171" y="363"/>
                        <a:pt x="171" y="363"/>
                      </a:cubicBezTo>
                      <a:cubicBezTo>
                        <a:pt x="177" y="363"/>
                        <a:pt x="181" y="358"/>
                        <a:pt x="181" y="353"/>
                      </a:cubicBezTo>
                      <a:cubicBezTo>
                        <a:pt x="181" y="10"/>
                        <a:pt x="181" y="10"/>
                        <a:pt x="181" y="10"/>
                      </a:cubicBezTo>
                      <a:cubicBezTo>
                        <a:pt x="181" y="5"/>
                        <a:pt x="177" y="0"/>
                        <a:pt x="1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3" name="Freeform 6">
                  <a:extLst>
                    <a:ext uri="{FF2B5EF4-FFF2-40B4-BE49-F238E27FC236}">
                      <a16:creationId xmlns:a16="http://schemas.microsoft.com/office/drawing/2014/main" id="{6CB178D2-21E5-4909-ADD7-36CADAEAF117}"/>
                    </a:ext>
                  </a:extLst>
                </p:cNvPr>
                <p:cNvSpPr>
                  <a:spLocks noEditPoints="1"/>
                </p:cNvSpPr>
                <p:nvPr/>
              </p:nvSpPr>
              <p:spPr bwMode="auto">
                <a:xfrm>
                  <a:off x="905" y="1037"/>
                  <a:ext cx="349" cy="621"/>
                </a:xfrm>
                <a:custGeom>
                  <a:avLst/>
                  <a:gdLst>
                    <a:gd name="T0" fmla="*/ 208 w 227"/>
                    <a:gd name="T1" fmla="*/ 0 h 408"/>
                    <a:gd name="T2" fmla="*/ 20 w 227"/>
                    <a:gd name="T3" fmla="*/ 0 h 408"/>
                    <a:gd name="T4" fmla="*/ 0 w 227"/>
                    <a:gd name="T5" fmla="*/ 20 h 408"/>
                    <a:gd name="T6" fmla="*/ 0 w 227"/>
                    <a:gd name="T7" fmla="*/ 387 h 408"/>
                    <a:gd name="T8" fmla="*/ 20 w 227"/>
                    <a:gd name="T9" fmla="*/ 408 h 408"/>
                    <a:gd name="T10" fmla="*/ 208 w 227"/>
                    <a:gd name="T11" fmla="*/ 408 h 408"/>
                    <a:gd name="T12" fmla="*/ 227 w 227"/>
                    <a:gd name="T13" fmla="*/ 387 h 408"/>
                    <a:gd name="T14" fmla="*/ 227 w 227"/>
                    <a:gd name="T15" fmla="*/ 20 h 408"/>
                    <a:gd name="T16" fmla="*/ 208 w 227"/>
                    <a:gd name="T17" fmla="*/ 0 h 408"/>
                    <a:gd name="T18" fmla="*/ 204 w 227"/>
                    <a:gd name="T19" fmla="*/ 375 h 408"/>
                    <a:gd name="T20" fmla="*/ 194 w 227"/>
                    <a:gd name="T21" fmla="*/ 385 h 408"/>
                    <a:gd name="T22" fmla="*/ 33 w 227"/>
                    <a:gd name="T23" fmla="*/ 385 h 408"/>
                    <a:gd name="T24" fmla="*/ 23 w 227"/>
                    <a:gd name="T25" fmla="*/ 375 h 408"/>
                    <a:gd name="T26" fmla="*/ 23 w 227"/>
                    <a:gd name="T27" fmla="*/ 32 h 408"/>
                    <a:gd name="T28" fmla="*/ 33 w 227"/>
                    <a:gd name="T29" fmla="*/ 22 h 408"/>
                    <a:gd name="T30" fmla="*/ 194 w 227"/>
                    <a:gd name="T31" fmla="*/ 22 h 408"/>
                    <a:gd name="T32" fmla="*/ 204 w 227"/>
                    <a:gd name="T33" fmla="*/ 32 h 408"/>
                    <a:gd name="T34" fmla="*/ 204 w 227"/>
                    <a:gd name="T35" fmla="*/ 375 h 408"/>
                    <a:gd name="T36" fmla="*/ 74 w 227"/>
                    <a:gd name="T37" fmla="*/ 349 h 408"/>
                    <a:gd name="T38" fmla="*/ 153 w 227"/>
                    <a:gd name="T39" fmla="*/ 349 h 408"/>
                    <a:gd name="T40" fmla="*/ 153 w 227"/>
                    <a:gd name="T41" fmla="*/ 365 h 408"/>
                    <a:gd name="T42" fmla="*/ 74 w 227"/>
                    <a:gd name="T43" fmla="*/ 365 h 408"/>
                    <a:gd name="T44" fmla="*/ 74 w 227"/>
                    <a:gd name="T45" fmla="*/ 34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408">
                      <a:moveTo>
                        <a:pt x="208" y="0"/>
                      </a:moveTo>
                      <a:cubicBezTo>
                        <a:pt x="20" y="0"/>
                        <a:pt x="20" y="0"/>
                        <a:pt x="20" y="0"/>
                      </a:cubicBezTo>
                      <a:cubicBezTo>
                        <a:pt x="9" y="0"/>
                        <a:pt x="0" y="9"/>
                        <a:pt x="0" y="20"/>
                      </a:cubicBezTo>
                      <a:cubicBezTo>
                        <a:pt x="0" y="387"/>
                        <a:pt x="0" y="387"/>
                        <a:pt x="0" y="387"/>
                      </a:cubicBezTo>
                      <a:cubicBezTo>
                        <a:pt x="0" y="398"/>
                        <a:pt x="9" y="407"/>
                        <a:pt x="20" y="408"/>
                      </a:cubicBezTo>
                      <a:cubicBezTo>
                        <a:pt x="208" y="408"/>
                        <a:pt x="208" y="408"/>
                        <a:pt x="208" y="408"/>
                      </a:cubicBezTo>
                      <a:cubicBezTo>
                        <a:pt x="218" y="407"/>
                        <a:pt x="227" y="398"/>
                        <a:pt x="227" y="387"/>
                      </a:cubicBezTo>
                      <a:cubicBezTo>
                        <a:pt x="227" y="20"/>
                        <a:pt x="227" y="20"/>
                        <a:pt x="227" y="20"/>
                      </a:cubicBezTo>
                      <a:cubicBezTo>
                        <a:pt x="227" y="9"/>
                        <a:pt x="218" y="0"/>
                        <a:pt x="208" y="0"/>
                      </a:cubicBezTo>
                      <a:close/>
                      <a:moveTo>
                        <a:pt x="204" y="375"/>
                      </a:moveTo>
                      <a:cubicBezTo>
                        <a:pt x="204" y="380"/>
                        <a:pt x="200" y="385"/>
                        <a:pt x="194" y="385"/>
                      </a:cubicBezTo>
                      <a:cubicBezTo>
                        <a:pt x="33" y="385"/>
                        <a:pt x="33" y="385"/>
                        <a:pt x="33" y="385"/>
                      </a:cubicBezTo>
                      <a:cubicBezTo>
                        <a:pt x="28" y="385"/>
                        <a:pt x="23" y="380"/>
                        <a:pt x="23" y="375"/>
                      </a:cubicBezTo>
                      <a:cubicBezTo>
                        <a:pt x="23" y="32"/>
                        <a:pt x="23" y="32"/>
                        <a:pt x="23" y="32"/>
                      </a:cubicBezTo>
                      <a:cubicBezTo>
                        <a:pt x="23" y="27"/>
                        <a:pt x="28" y="22"/>
                        <a:pt x="33" y="22"/>
                      </a:cubicBezTo>
                      <a:cubicBezTo>
                        <a:pt x="194" y="22"/>
                        <a:pt x="194" y="22"/>
                        <a:pt x="194" y="22"/>
                      </a:cubicBezTo>
                      <a:cubicBezTo>
                        <a:pt x="200" y="22"/>
                        <a:pt x="204" y="27"/>
                        <a:pt x="204" y="32"/>
                      </a:cubicBezTo>
                      <a:lnTo>
                        <a:pt x="204" y="375"/>
                      </a:lnTo>
                      <a:close/>
                      <a:moveTo>
                        <a:pt x="74" y="349"/>
                      </a:moveTo>
                      <a:cubicBezTo>
                        <a:pt x="153" y="349"/>
                        <a:pt x="153" y="349"/>
                        <a:pt x="153" y="349"/>
                      </a:cubicBezTo>
                      <a:cubicBezTo>
                        <a:pt x="153" y="365"/>
                        <a:pt x="153" y="365"/>
                        <a:pt x="153" y="365"/>
                      </a:cubicBezTo>
                      <a:cubicBezTo>
                        <a:pt x="74" y="365"/>
                        <a:pt x="74" y="365"/>
                        <a:pt x="74" y="365"/>
                      </a:cubicBezTo>
                      <a:lnTo>
                        <a:pt x="74" y="34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17" name="グループ化 216">
                <a:extLst>
                  <a:ext uri="{FF2B5EF4-FFF2-40B4-BE49-F238E27FC236}">
                    <a16:creationId xmlns:a16="http://schemas.microsoft.com/office/drawing/2014/main" id="{47514B5F-AC5C-43B5-835B-7F017628560F}"/>
                  </a:ext>
                </a:extLst>
              </p:cNvPr>
              <p:cNvGrpSpPr/>
              <p:nvPr/>
            </p:nvGrpSpPr>
            <p:grpSpPr>
              <a:xfrm>
                <a:off x="5193403" y="4531464"/>
                <a:ext cx="551740" cy="327557"/>
                <a:chOff x="6624000" y="5720040"/>
                <a:chExt cx="551740" cy="327557"/>
              </a:xfrm>
            </p:grpSpPr>
            <p:grpSp>
              <p:nvGrpSpPr>
                <p:cNvPr id="218" name="老人｜女性">
                  <a:extLst>
                    <a:ext uri="{FF2B5EF4-FFF2-40B4-BE49-F238E27FC236}">
                      <a16:creationId xmlns:a16="http://schemas.microsoft.com/office/drawing/2014/main" id="{AE5BB800-40B7-455D-9D42-93206986E4D5}"/>
                    </a:ext>
                  </a:extLst>
                </p:cNvPr>
                <p:cNvGrpSpPr>
                  <a:grpSpLocks noChangeAspect="1"/>
                </p:cNvGrpSpPr>
                <p:nvPr/>
              </p:nvGrpSpPr>
              <p:grpSpPr bwMode="auto">
                <a:xfrm>
                  <a:off x="6923740" y="5729898"/>
                  <a:ext cx="252000" cy="317699"/>
                  <a:chOff x="2036" y="2117"/>
                  <a:chExt cx="537" cy="677"/>
                </a:xfrm>
              </p:grpSpPr>
              <p:sp>
                <p:nvSpPr>
                  <p:cNvPr id="222" name="Freeform 39">
                    <a:extLst>
                      <a:ext uri="{FF2B5EF4-FFF2-40B4-BE49-F238E27FC236}">
                        <a16:creationId xmlns:a16="http://schemas.microsoft.com/office/drawing/2014/main" id="{A27842EA-DEE1-4B25-849F-E974783DF2D9}"/>
                      </a:ext>
                    </a:extLst>
                  </p:cNvPr>
                  <p:cNvSpPr>
                    <a:spLocks noEditPoints="1"/>
                  </p:cNvSpPr>
                  <p:nvPr/>
                </p:nvSpPr>
                <p:spPr bwMode="auto">
                  <a:xfrm>
                    <a:off x="2192" y="2149"/>
                    <a:ext cx="248" cy="383"/>
                  </a:xfrm>
                  <a:custGeom>
                    <a:avLst/>
                    <a:gdLst>
                      <a:gd name="T0" fmla="*/ 143 w 163"/>
                      <a:gd name="T1" fmla="*/ 108 h 252"/>
                      <a:gd name="T2" fmla="*/ 143 w 163"/>
                      <a:gd name="T3" fmla="*/ 53 h 252"/>
                      <a:gd name="T4" fmla="*/ 145 w 163"/>
                      <a:gd name="T5" fmla="*/ 53 h 252"/>
                      <a:gd name="T6" fmla="*/ 160 w 163"/>
                      <a:gd name="T7" fmla="*/ 76 h 252"/>
                      <a:gd name="T8" fmla="*/ 156 w 163"/>
                      <a:gd name="T9" fmla="*/ 99 h 252"/>
                      <a:gd name="T10" fmla="*/ 143 w 163"/>
                      <a:gd name="T11" fmla="*/ 114 h 252"/>
                      <a:gd name="T12" fmla="*/ 143 w 163"/>
                      <a:gd name="T13" fmla="*/ 108 h 252"/>
                      <a:gd name="T14" fmla="*/ 74 w 163"/>
                      <a:gd name="T15" fmla="*/ 0 h 252"/>
                      <a:gd name="T16" fmla="*/ 122 w 163"/>
                      <a:gd name="T17" fmla="*/ 43 h 252"/>
                      <a:gd name="T18" fmla="*/ 64 w 163"/>
                      <a:gd name="T19" fmla="*/ 1 h 252"/>
                      <a:gd name="T20" fmla="*/ 74 w 163"/>
                      <a:gd name="T21" fmla="*/ 0 h 252"/>
                      <a:gd name="T22" fmla="*/ 47 w 163"/>
                      <a:gd name="T23" fmla="*/ 8 h 252"/>
                      <a:gd name="T24" fmla="*/ 99 w 163"/>
                      <a:gd name="T25" fmla="*/ 46 h 252"/>
                      <a:gd name="T26" fmla="*/ 98 w 163"/>
                      <a:gd name="T27" fmla="*/ 47 h 252"/>
                      <a:gd name="T28" fmla="*/ 33 w 163"/>
                      <a:gd name="T29" fmla="*/ 22 h 252"/>
                      <a:gd name="T30" fmla="*/ 47 w 163"/>
                      <a:gd name="T31" fmla="*/ 8 h 252"/>
                      <a:gd name="T32" fmla="*/ 55 w 163"/>
                      <a:gd name="T33" fmla="*/ 246 h 252"/>
                      <a:gd name="T34" fmla="*/ 55 w 163"/>
                      <a:gd name="T35" fmla="*/ 246 h 252"/>
                      <a:gd name="T36" fmla="*/ 27 w 163"/>
                      <a:gd name="T37" fmla="*/ 240 h 252"/>
                      <a:gd name="T38" fmla="*/ 0 w 163"/>
                      <a:gd name="T39" fmla="*/ 194 h 252"/>
                      <a:gd name="T40" fmla="*/ 23 w 163"/>
                      <a:gd name="T41" fmla="*/ 179 h 252"/>
                      <a:gd name="T42" fmla="*/ 69 w 163"/>
                      <a:gd name="T43" fmla="*/ 236 h 252"/>
                      <a:gd name="T44" fmla="*/ 55 w 163"/>
                      <a:gd name="T45" fmla="*/ 246 h 252"/>
                      <a:gd name="T46" fmla="*/ 78 w 163"/>
                      <a:gd name="T47" fmla="*/ 236 h 252"/>
                      <a:gd name="T48" fmla="*/ 125 w 163"/>
                      <a:gd name="T49" fmla="*/ 179 h 252"/>
                      <a:gd name="T50" fmla="*/ 147 w 163"/>
                      <a:gd name="T51" fmla="*/ 194 h 252"/>
                      <a:gd name="T52" fmla="*/ 120 w 163"/>
                      <a:gd name="T53" fmla="*/ 240 h 252"/>
                      <a:gd name="T54" fmla="*/ 92 w 163"/>
                      <a:gd name="T55" fmla="*/ 246 h 252"/>
                      <a:gd name="T56" fmla="*/ 92 w 163"/>
                      <a:gd name="T57" fmla="*/ 246 h 252"/>
                      <a:gd name="T58" fmla="*/ 78 w 163"/>
                      <a:gd name="T59" fmla="*/ 236 h 252"/>
                      <a:gd name="T60" fmla="*/ 46 w 163"/>
                      <a:gd name="T61" fmla="*/ 183 h 252"/>
                      <a:gd name="T62" fmla="*/ 46 w 163"/>
                      <a:gd name="T63" fmla="*/ 151 h 252"/>
                      <a:gd name="T64" fmla="*/ 37 w 163"/>
                      <a:gd name="T65" fmla="*/ 145 h 252"/>
                      <a:gd name="T66" fmla="*/ 50 w 163"/>
                      <a:gd name="T67" fmla="*/ 103 h 252"/>
                      <a:gd name="T68" fmla="*/ 43 w 163"/>
                      <a:gd name="T69" fmla="*/ 89 h 252"/>
                      <a:gd name="T70" fmla="*/ 26 w 163"/>
                      <a:gd name="T71" fmla="*/ 120 h 252"/>
                      <a:gd name="T72" fmla="*/ 25 w 163"/>
                      <a:gd name="T73" fmla="*/ 108 h 252"/>
                      <a:gd name="T74" fmla="*/ 25 w 163"/>
                      <a:gd name="T75" fmla="*/ 48 h 252"/>
                      <a:gd name="T76" fmla="*/ 26 w 163"/>
                      <a:gd name="T77" fmla="*/ 37 h 252"/>
                      <a:gd name="T78" fmla="*/ 122 w 163"/>
                      <a:gd name="T79" fmla="*/ 74 h 252"/>
                      <a:gd name="T80" fmla="*/ 122 w 163"/>
                      <a:gd name="T81" fmla="*/ 108 h 252"/>
                      <a:gd name="T82" fmla="*/ 121 w 163"/>
                      <a:gd name="T83" fmla="*/ 120 h 252"/>
                      <a:gd name="T84" fmla="*/ 104 w 163"/>
                      <a:gd name="T85" fmla="*/ 89 h 252"/>
                      <a:gd name="T86" fmla="*/ 97 w 163"/>
                      <a:gd name="T87" fmla="*/ 103 h 252"/>
                      <a:gd name="T88" fmla="*/ 110 w 163"/>
                      <a:gd name="T89" fmla="*/ 145 h 252"/>
                      <a:gd name="T90" fmla="*/ 101 w 163"/>
                      <a:gd name="T91" fmla="*/ 151 h 252"/>
                      <a:gd name="T92" fmla="*/ 101 w 163"/>
                      <a:gd name="T93" fmla="*/ 183 h 252"/>
                      <a:gd name="T94" fmla="*/ 74 w 163"/>
                      <a:gd name="T95" fmla="*/ 217 h 252"/>
                      <a:gd name="T96" fmla="*/ 46 w 163"/>
                      <a:gd name="T97" fmla="*/ 1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52">
                        <a:moveTo>
                          <a:pt x="143" y="108"/>
                        </a:moveTo>
                        <a:cubicBezTo>
                          <a:pt x="143" y="53"/>
                          <a:pt x="143" y="53"/>
                          <a:pt x="143" y="53"/>
                        </a:cubicBezTo>
                        <a:cubicBezTo>
                          <a:pt x="144" y="53"/>
                          <a:pt x="145" y="53"/>
                          <a:pt x="145" y="53"/>
                        </a:cubicBezTo>
                        <a:cubicBezTo>
                          <a:pt x="156" y="55"/>
                          <a:pt x="163" y="65"/>
                          <a:pt x="160" y="76"/>
                        </a:cubicBezTo>
                        <a:cubicBezTo>
                          <a:pt x="156" y="99"/>
                          <a:pt x="156" y="99"/>
                          <a:pt x="156" y="99"/>
                        </a:cubicBezTo>
                        <a:cubicBezTo>
                          <a:pt x="154" y="106"/>
                          <a:pt x="149" y="111"/>
                          <a:pt x="143" y="114"/>
                        </a:cubicBezTo>
                        <a:cubicBezTo>
                          <a:pt x="143" y="112"/>
                          <a:pt x="143" y="110"/>
                          <a:pt x="143" y="108"/>
                        </a:cubicBezTo>
                        <a:close/>
                        <a:moveTo>
                          <a:pt x="74" y="0"/>
                        </a:moveTo>
                        <a:cubicBezTo>
                          <a:pt x="99" y="0"/>
                          <a:pt x="119" y="19"/>
                          <a:pt x="122" y="43"/>
                        </a:cubicBezTo>
                        <a:cubicBezTo>
                          <a:pt x="64" y="1"/>
                          <a:pt x="64" y="1"/>
                          <a:pt x="64" y="1"/>
                        </a:cubicBezTo>
                        <a:cubicBezTo>
                          <a:pt x="67" y="0"/>
                          <a:pt x="70" y="0"/>
                          <a:pt x="74" y="0"/>
                        </a:cubicBezTo>
                        <a:close/>
                        <a:moveTo>
                          <a:pt x="47" y="8"/>
                        </a:moveTo>
                        <a:cubicBezTo>
                          <a:pt x="99" y="46"/>
                          <a:pt x="99" y="46"/>
                          <a:pt x="99" y="46"/>
                        </a:cubicBezTo>
                        <a:cubicBezTo>
                          <a:pt x="98" y="47"/>
                          <a:pt x="98" y="47"/>
                          <a:pt x="98" y="47"/>
                        </a:cubicBezTo>
                        <a:cubicBezTo>
                          <a:pt x="33" y="22"/>
                          <a:pt x="33" y="22"/>
                          <a:pt x="33" y="22"/>
                        </a:cubicBezTo>
                        <a:cubicBezTo>
                          <a:pt x="36" y="16"/>
                          <a:pt x="41" y="12"/>
                          <a:pt x="47" y="8"/>
                        </a:cubicBezTo>
                        <a:close/>
                        <a:moveTo>
                          <a:pt x="55" y="246"/>
                        </a:moveTo>
                        <a:cubicBezTo>
                          <a:pt x="55" y="246"/>
                          <a:pt x="55" y="246"/>
                          <a:pt x="55" y="246"/>
                        </a:cubicBezTo>
                        <a:cubicBezTo>
                          <a:pt x="46" y="252"/>
                          <a:pt x="32" y="249"/>
                          <a:pt x="27" y="240"/>
                        </a:cubicBezTo>
                        <a:cubicBezTo>
                          <a:pt x="0" y="194"/>
                          <a:pt x="0" y="194"/>
                          <a:pt x="0" y="194"/>
                        </a:cubicBezTo>
                        <a:cubicBezTo>
                          <a:pt x="23" y="179"/>
                          <a:pt x="23" y="179"/>
                          <a:pt x="23" y="179"/>
                        </a:cubicBezTo>
                        <a:cubicBezTo>
                          <a:pt x="69" y="236"/>
                          <a:pt x="69" y="236"/>
                          <a:pt x="69" y="236"/>
                        </a:cubicBezTo>
                        <a:lnTo>
                          <a:pt x="55" y="246"/>
                        </a:lnTo>
                        <a:close/>
                        <a:moveTo>
                          <a:pt x="78" y="236"/>
                        </a:moveTo>
                        <a:cubicBezTo>
                          <a:pt x="125" y="179"/>
                          <a:pt x="125" y="179"/>
                          <a:pt x="125" y="179"/>
                        </a:cubicBezTo>
                        <a:cubicBezTo>
                          <a:pt x="147" y="194"/>
                          <a:pt x="147" y="194"/>
                          <a:pt x="147" y="194"/>
                        </a:cubicBezTo>
                        <a:cubicBezTo>
                          <a:pt x="120" y="240"/>
                          <a:pt x="120" y="240"/>
                          <a:pt x="120" y="240"/>
                        </a:cubicBezTo>
                        <a:cubicBezTo>
                          <a:pt x="115" y="249"/>
                          <a:pt x="102" y="252"/>
                          <a:pt x="92" y="246"/>
                        </a:cubicBezTo>
                        <a:cubicBezTo>
                          <a:pt x="92" y="246"/>
                          <a:pt x="92" y="246"/>
                          <a:pt x="92" y="246"/>
                        </a:cubicBezTo>
                        <a:lnTo>
                          <a:pt x="78" y="236"/>
                        </a:lnTo>
                        <a:close/>
                        <a:moveTo>
                          <a:pt x="46" y="183"/>
                        </a:moveTo>
                        <a:cubicBezTo>
                          <a:pt x="46" y="151"/>
                          <a:pt x="46" y="151"/>
                          <a:pt x="46" y="151"/>
                        </a:cubicBezTo>
                        <a:cubicBezTo>
                          <a:pt x="43" y="149"/>
                          <a:pt x="40" y="147"/>
                          <a:pt x="37" y="145"/>
                        </a:cubicBezTo>
                        <a:cubicBezTo>
                          <a:pt x="37" y="129"/>
                          <a:pt x="43" y="112"/>
                          <a:pt x="50" y="103"/>
                        </a:cubicBezTo>
                        <a:cubicBezTo>
                          <a:pt x="43" y="89"/>
                          <a:pt x="43" y="89"/>
                          <a:pt x="43" y="89"/>
                        </a:cubicBezTo>
                        <a:cubicBezTo>
                          <a:pt x="36" y="96"/>
                          <a:pt x="29" y="107"/>
                          <a:pt x="26" y="120"/>
                        </a:cubicBezTo>
                        <a:cubicBezTo>
                          <a:pt x="25" y="116"/>
                          <a:pt x="25" y="112"/>
                          <a:pt x="25" y="108"/>
                        </a:cubicBezTo>
                        <a:cubicBezTo>
                          <a:pt x="25" y="48"/>
                          <a:pt x="25" y="48"/>
                          <a:pt x="25" y="48"/>
                        </a:cubicBezTo>
                        <a:cubicBezTo>
                          <a:pt x="25" y="44"/>
                          <a:pt x="25" y="41"/>
                          <a:pt x="26" y="37"/>
                        </a:cubicBezTo>
                        <a:cubicBezTo>
                          <a:pt x="122" y="74"/>
                          <a:pt x="122" y="74"/>
                          <a:pt x="122" y="74"/>
                        </a:cubicBezTo>
                        <a:cubicBezTo>
                          <a:pt x="122" y="108"/>
                          <a:pt x="122" y="108"/>
                          <a:pt x="122" y="108"/>
                        </a:cubicBezTo>
                        <a:cubicBezTo>
                          <a:pt x="122" y="112"/>
                          <a:pt x="122" y="116"/>
                          <a:pt x="121" y="120"/>
                        </a:cubicBezTo>
                        <a:cubicBezTo>
                          <a:pt x="118" y="107"/>
                          <a:pt x="112" y="96"/>
                          <a:pt x="104" y="89"/>
                        </a:cubicBezTo>
                        <a:cubicBezTo>
                          <a:pt x="97" y="103"/>
                          <a:pt x="97" y="103"/>
                          <a:pt x="97" y="103"/>
                        </a:cubicBezTo>
                        <a:cubicBezTo>
                          <a:pt x="105" y="112"/>
                          <a:pt x="110" y="129"/>
                          <a:pt x="110" y="145"/>
                        </a:cubicBezTo>
                        <a:cubicBezTo>
                          <a:pt x="108" y="147"/>
                          <a:pt x="105" y="149"/>
                          <a:pt x="101" y="151"/>
                        </a:cubicBezTo>
                        <a:cubicBezTo>
                          <a:pt x="101" y="183"/>
                          <a:pt x="101" y="183"/>
                          <a:pt x="101" y="183"/>
                        </a:cubicBezTo>
                        <a:cubicBezTo>
                          <a:pt x="74" y="217"/>
                          <a:pt x="74" y="217"/>
                          <a:pt x="74" y="217"/>
                        </a:cubicBezTo>
                        <a:lnTo>
                          <a:pt x="4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3" name="Freeform 38">
                    <a:extLst>
                      <a:ext uri="{FF2B5EF4-FFF2-40B4-BE49-F238E27FC236}">
                        <a16:creationId xmlns:a16="http://schemas.microsoft.com/office/drawing/2014/main" id="{12A6AFE7-6268-41F6-AC89-F446799C4A9C}"/>
                      </a:ext>
                    </a:extLst>
                  </p:cNvPr>
                  <p:cNvSpPr>
                    <a:spLocks noEditPoints="1"/>
                  </p:cNvSpPr>
                  <p:nvPr/>
                </p:nvSpPr>
                <p:spPr bwMode="auto">
                  <a:xfrm>
                    <a:off x="2036" y="2117"/>
                    <a:ext cx="537" cy="677"/>
                  </a:xfrm>
                  <a:custGeom>
                    <a:avLst/>
                    <a:gdLst>
                      <a:gd name="T0" fmla="*/ 254 w 352"/>
                      <a:gd name="T1" fmla="*/ 199 h 445"/>
                      <a:gd name="T2" fmla="*/ 242 w 352"/>
                      <a:gd name="T3" fmla="*/ 151 h 445"/>
                      <a:gd name="T4" fmla="*/ 278 w 352"/>
                      <a:gd name="T5" fmla="*/ 100 h 445"/>
                      <a:gd name="T6" fmla="*/ 244 w 352"/>
                      <a:gd name="T7" fmla="*/ 58 h 445"/>
                      <a:gd name="T8" fmla="*/ 106 w 352"/>
                      <a:gd name="T9" fmla="*/ 69 h 445"/>
                      <a:gd name="T10" fmla="*/ 126 w 352"/>
                      <a:gd name="T11" fmla="*/ 181 h 445"/>
                      <a:gd name="T12" fmla="*/ 74 w 352"/>
                      <a:gd name="T13" fmla="*/ 205 h 445"/>
                      <a:gd name="T14" fmla="*/ 9 w 352"/>
                      <a:gd name="T15" fmla="*/ 429 h 445"/>
                      <a:gd name="T16" fmla="*/ 324 w 352"/>
                      <a:gd name="T17" fmla="*/ 445 h 445"/>
                      <a:gd name="T18" fmla="*/ 349 w 352"/>
                      <a:gd name="T19" fmla="*/ 309 h 445"/>
                      <a:gd name="T20" fmla="*/ 245 w 352"/>
                      <a:gd name="T21" fmla="*/ 129 h 445"/>
                      <a:gd name="T22" fmla="*/ 247 w 352"/>
                      <a:gd name="T23" fmla="*/ 74 h 445"/>
                      <a:gd name="T24" fmla="*/ 258 w 352"/>
                      <a:gd name="T25" fmla="*/ 120 h 445"/>
                      <a:gd name="T26" fmla="*/ 245 w 352"/>
                      <a:gd name="T27" fmla="*/ 129 h 445"/>
                      <a:gd name="T28" fmla="*/ 224 w 352"/>
                      <a:gd name="T29" fmla="*/ 64 h 445"/>
                      <a:gd name="T30" fmla="*/ 176 w 352"/>
                      <a:gd name="T31" fmla="*/ 21 h 445"/>
                      <a:gd name="T32" fmla="*/ 201 w 352"/>
                      <a:gd name="T33" fmla="*/ 67 h 445"/>
                      <a:gd name="T34" fmla="*/ 135 w 352"/>
                      <a:gd name="T35" fmla="*/ 43 h 445"/>
                      <a:gd name="T36" fmla="*/ 157 w 352"/>
                      <a:gd name="T37" fmla="*/ 267 h 445"/>
                      <a:gd name="T38" fmla="*/ 129 w 352"/>
                      <a:gd name="T39" fmla="*/ 261 h 445"/>
                      <a:gd name="T40" fmla="*/ 125 w 352"/>
                      <a:gd name="T41" fmla="*/ 200 h 445"/>
                      <a:gd name="T42" fmla="*/ 157 w 352"/>
                      <a:gd name="T43" fmla="*/ 267 h 445"/>
                      <a:gd name="T44" fmla="*/ 227 w 352"/>
                      <a:gd name="T45" fmla="*/ 200 h 445"/>
                      <a:gd name="T46" fmla="*/ 222 w 352"/>
                      <a:gd name="T47" fmla="*/ 261 h 445"/>
                      <a:gd name="T48" fmla="*/ 194 w 352"/>
                      <a:gd name="T49" fmla="*/ 267 h 445"/>
                      <a:gd name="T50" fmla="*/ 148 w 352"/>
                      <a:gd name="T51" fmla="*/ 204 h 445"/>
                      <a:gd name="T52" fmla="*/ 139 w 352"/>
                      <a:gd name="T53" fmla="*/ 166 h 445"/>
                      <a:gd name="T54" fmla="*/ 145 w 352"/>
                      <a:gd name="T55" fmla="*/ 110 h 445"/>
                      <a:gd name="T56" fmla="*/ 127 w 352"/>
                      <a:gd name="T57" fmla="*/ 129 h 445"/>
                      <a:gd name="T58" fmla="*/ 128 w 352"/>
                      <a:gd name="T59" fmla="*/ 58 h 445"/>
                      <a:gd name="T60" fmla="*/ 224 w 352"/>
                      <a:gd name="T61" fmla="*/ 129 h 445"/>
                      <a:gd name="T62" fmla="*/ 206 w 352"/>
                      <a:gd name="T63" fmla="*/ 110 h 445"/>
                      <a:gd name="T64" fmla="*/ 212 w 352"/>
                      <a:gd name="T65" fmla="*/ 166 h 445"/>
                      <a:gd name="T66" fmla="*/ 203 w 352"/>
                      <a:gd name="T67" fmla="*/ 204 h 445"/>
                      <a:gd name="T68" fmla="*/ 148 w 352"/>
                      <a:gd name="T69" fmla="*/ 20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2" h="445">
                        <a:moveTo>
                          <a:pt x="277" y="205"/>
                        </a:moveTo>
                        <a:cubicBezTo>
                          <a:pt x="272" y="203"/>
                          <a:pt x="263" y="201"/>
                          <a:pt x="254" y="199"/>
                        </a:cubicBezTo>
                        <a:cubicBezTo>
                          <a:pt x="226" y="181"/>
                          <a:pt x="226" y="181"/>
                          <a:pt x="226" y="181"/>
                        </a:cubicBezTo>
                        <a:cubicBezTo>
                          <a:pt x="234" y="173"/>
                          <a:pt x="239" y="163"/>
                          <a:pt x="242" y="151"/>
                        </a:cubicBezTo>
                        <a:cubicBezTo>
                          <a:pt x="257" y="150"/>
                          <a:pt x="270" y="138"/>
                          <a:pt x="273" y="123"/>
                        </a:cubicBezTo>
                        <a:cubicBezTo>
                          <a:pt x="278" y="100"/>
                          <a:pt x="278" y="100"/>
                          <a:pt x="278" y="100"/>
                        </a:cubicBezTo>
                        <a:cubicBezTo>
                          <a:pt x="282" y="81"/>
                          <a:pt x="270" y="62"/>
                          <a:pt x="251" y="58"/>
                        </a:cubicBezTo>
                        <a:cubicBezTo>
                          <a:pt x="248" y="58"/>
                          <a:pt x="246" y="58"/>
                          <a:pt x="244" y="58"/>
                        </a:cubicBezTo>
                        <a:cubicBezTo>
                          <a:pt x="238" y="25"/>
                          <a:pt x="210" y="0"/>
                          <a:pt x="176" y="0"/>
                        </a:cubicBezTo>
                        <a:cubicBezTo>
                          <a:pt x="137" y="0"/>
                          <a:pt x="106" y="31"/>
                          <a:pt x="106" y="69"/>
                        </a:cubicBezTo>
                        <a:cubicBezTo>
                          <a:pt x="106" y="129"/>
                          <a:pt x="106" y="129"/>
                          <a:pt x="106" y="129"/>
                        </a:cubicBezTo>
                        <a:cubicBezTo>
                          <a:pt x="106" y="151"/>
                          <a:pt x="113" y="169"/>
                          <a:pt x="126" y="181"/>
                        </a:cubicBezTo>
                        <a:cubicBezTo>
                          <a:pt x="98" y="199"/>
                          <a:pt x="98" y="199"/>
                          <a:pt x="98" y="199"/>
                        </a:cubicBezTo>
                        <a:cubicBezTo>
                          <a:pt x="88" y="201"/>
                          <a:pt x="79" y="203"/>
                          <a:pt x="74" y="205"/>
                        </a:cubicBezTo>
                        <a:cubicBezTo>
                          <a:pt x="25" y="217"/>
                          <a:pt x="0" y="253"/>
                          <a:pt x="3" y="309"/>
                        </a:cubicBezTo>
                        <a:cubicBezTo>
                          <a:pt x="4" y="328"/>
                          <a:pt x="6" y="379"/>
                          <a:pt x="9" y="429"/>
                        </a:cubicBezTo>
                        <a:cubicBezTo>
                          <a:pt x="9" y="438"/>
                          <a:pt x="16" y="445"/>
                          <a:pt x="27" y="445"/>
                        </a:cubicBezTo>
                        <a:cubicBezTo>
                          <a:pt x="324" y="445"/>
                          <a:pt x="324" y="445"/>
                          <a:pt x="324" y="445"/>
                        </a:cubicBezTo>
                        <a:cubicBezTo>
                          <a:pt x="335" y="445"/>
                          <a:pt x="342" y="438"/>
                          <a:pt x="342" y="429"/>
                        </a:cubicBezTo>
                        <a:cubicBezTo>
                          <a:pt x="345" y="379"/>
                          <a:pt x="348" y="328"/>
                          <a:pt x="349" y="309"/>
                        </a:cubicBezTo>
                        <a:cubicBezTo>
                          <a:pt x="352" y="253"/>
                          <a:pt x="327" y="217"/>
                          <a:pt x="277" y="205"/>
                        </a:cubicBezTo>
                        <a:close/>
                        <a:moveTo>
                          <a:pt x="245" y="129"/>
                        </a:moveTo>
                        <a:cubicBezTo>
                          <a:pt x="245" y="74"/>
                          <a:pt x="245" y="74"/>
                          <a:pt x="245" y="74"/>
                        </a:cubicBezTo>
                        <a:cubicBezTo>
                          <a:pt x="246" y="74"/>
                          <a:pt x="247" y="74"/>
                          <a:pt x="247" y="74"/>
                        </a:cubicBezTo>
                        <a:cubicBezTo>
                          <a:pt x="258" y="76"/>
                          <a:pt x="265" y="86"/>
                          <a:pt x="262" y="97"/>
                        </a:cubicBezTo>
                        <a:cubicBezTo>
                          <a:pt x="258" y="120"/>
                          <a:pt x="258" y="120"/>
                          <a:pt x="258" y="120"/>
                        </a:cubicBezTo>
                        <a:cubicBezTo>
                          <a:pt x="256" y="127"/>
                          <a:pt x="251" y="132"/>
                          <a:pt x="245" y="135"/>
                        </a:cubicBezTo>
                        <a:cubicBezTo>
                          <a:pt x="245" y="133"/>
                          <a:pt x="245" y="131"/>
                          <a:pt x="245" y="129"/>
                        </a:cubicBezTo>
                        <a:close/>
                        <a:moveTo>
                          <a:pt x="176" y="21"/>
                        </a:moveTo>
                        <a:cubicBezTo>
                          <a:pt x="201" y="21"/>
                          <a:pt x="221" y="40"/>
                          <a:pt x="224" y="64"/>
                        </a:cubicBezTo>
                        <a:cubicBezTo>
                          <a:pt x="166" y="22"/>
                          <a:pt x="166" y="22"/>
                          <a:pt x="166" y="22"/>
                        </a:cubicBezTo>
                        <a:cubicBezTo>
                          <a:pt x="169" y="21"/>
                          <a:pt x="172" y="21"/>
                          <a:pt x="176" y="21"/>
                        </a:cubicBezTo>
                        <a:close/>
                        <a:moveTo>
                          <a:pt x="149" y="29"/>
                        </a:moveTo>
                        <a:cubicBezTo>
                          <a:pt x="201" y="67"/>
                          <a:pt x="201" y="67"/>
                          <a:pt x="201" y="67"/>
                        </a:cubicBezTo>
                        <a:cubicBezTo>
                          <a:pt x="200" y="68"/>
                          <a:pt x="200" y="68"/>
                          <a:pt x="200" y="68"/>
                        </a:cubicBezTo>
                        <a:cubicBezTo>
                          <a:pt x="135" y="43"/>
                          <a:pt x="135" y="43"/>
                          <a:pt x="135" y="43"/>
                        </a:cubicBezTo>
                        <a:cubicBezTo>
                          <a:pt x="138" y="37"/>
                          <a:pt x="143" y="33"/>
                          <a:pt x="149" y="29"/>
                        </a:cubicBezTo>
                        <a:close/>
                        <a:moveTo>
                          <a:pt x="157" y="267"/>
                        </a:moveTo>
                        <a:cubicBezTo>
                          <a:pt x="157" y="267"/>
                          <a:pt x="157" y="267"/>
                          <a:pt x="157" y="267"/>
                        </a:cubicBezTo>
                        <a:cubicBezTo>
                          <a:pt x="148" y="273"/>
                          <a:pt x="134" y="270"/>
                          <a:pt x="129" y="261"/>
                        </a:cubicBezTo>
                        <a:cubicBezTo>
                          <a:pt x="102" y="215"/>
                          <a:pt x="102" y="215"/>
                          <a:pt x="102" y="215"/>
                        </a:cubicBezTo>
                        <a:cubicBezTo>
                          <a:pt x="125" y="200"/>
                          <a:pt x="125" y="200"/>
                          <a:pt x="125" y="200"/>
                        </a:cubicBezTo>
                        <a:cubicBezTo>
                          <a:pt x="171" y="257"/>
                          <a:pt x="171" y="257"/>
                          <a:pt x="171" y="257"/>
                        </a:cubicBezTo>
                        <a:lnTo>
                          <a:pt x="157" y="267"/>
                        </a:lnTo>
                        <a:close/>
                        <a:moveTo>
                          <a:pt x="180" y="257"/>
                        </a:moveTo>
                        <a:cubicBezTo>
                          <a:pt x="227" y="200"/>
                          <a:pt x="227" y="200"/>
                          <a:pt x="227" y="200"/>
                        </a:cubicBezTo>
                        <a:cubicBezTo>
                          <a:pt x="249" y="215"/>
                          <a:pt x="249" y="215"/>
                          <a:pt x="249" y="215"/>
                        </a:cubicBezTo>
                        <a:cubicBezTo>
                          <a:pt x="222" y="261"/>
                          <a:pt x="222" y="261"/>
                          <a:pt x="222" y="261"/>
                        </a:cubicBezTo>
                        <a:cubicBezTo>
                          <a:pt x="217" y="270"/>
                          <a:pt x="204" y="273"/>
                          <a:pt x="194" y="267"/>
                        </a:cubicBezTo>
                        <a:cubicBezTo>
                          <a:pt x="194" y="267"/>
                          <a:pt x="194" y="267"/>
                          <a:pt x="194" y="267"/>
                        </a:cubicBezTo>
                        <a:lnTo>
                          <a:pt x="180" y="257"/>
                        </a:lnTo>
                        <a:close/>
                        <a:moveTo>
                          <a:pt x="148" y="204"/>
                        </a:moveTo>
                        <a:cubicBezTo>
                          <a:pt x="148" y="172"/>
                          <a:pt x="148" y="172"/>
                          <a:pt x="148" y="172"/>
                        </a:cubicBezTo>
                        <a:cubicBezTo>
                          <a:pt x="145" y="170"/>
                          <a:pt x="142" y="168"/>
                          <a:pt x="139" y="166"/>
                        </a:cubicBezTo>
                        <a:cubicBezTo>
                          <a:pt x="139" y="150"/>
                          <a:pt x="145" y="133"/>
                          <a:pt x="152" y="124"/>
                        </a:cubicBezTo>
                        <a:cubicBezTo>
                          <a:pt x="145" y="110"/>
                          <a:pt x="145" y="110"/>
                          <a:pt x="145" y="110"/>
                        </a:cubicBezTo>
                        <a:cubicBezTo>
                          <a:pt x="138" y="117"/>
                          <a:pt x="131" y="128"/>
                          <a:pt x="128" y="141"/>
                        </a:cubicBezTo>
                        <a:cubicBezTo>
                          <a:pt x="127" y="137"/>
                          <a:pt x="127" y="133"/>
                          <a:pt x="127" y="129"/>
                        </a:cubicBezTo>
                        <a:cubicBezTo>
                          <a:pt x="127" y="69"/>
                          <a:pt x="127" y="69"/>
                          <a:pt x="127" y="69"/>
                        </a:cubicBezTo>
                        <a:cubicBezTo>
                          <a:pt x="127" y="65"/>
                          <a:pt x="127" y="62"/>
                          <a:pt x="128" y="58"/>
                        </a:cubicBezTo>
                        <a:cubicBezTo>
                          <a:pt x="224" y="95"/>
                          <a:pt x="224" y="95"/>
                          <a:pt x="224" y="95"/>
                        </a:cubicBezTo>
                        <a:cubicBezTo>
                          <a:pt x="224" y="129"/>
                          <a:pt x="224" y="129"/>
                          <a:pt x="224" y="129"/>
                        </a:cubicBezTo>
                        <a:cubicBezTo>
                          <a:pt x="224" y="133"/>
                          <a:pt x="224" y="137"/>
                          <a:pt x="223" y="141"/>
                        </a:cubicBezTo>
                        <a:cubicBezTo>
                          <a:pt x="220" y="128"/>
                          <a:pt x="214" y="117"/>
                          <a:pt x="206" y="110"/>
                        </a:cubicBezTo>
                        <a:cubicBezTo>
                          <a:pt x="199" y="124"/>
                          <a:pt x="199" y="124"/>
                          <a:pt x="199" y="124"/>
                        </a:cubicBezTo>
                        <a:cubicBezTo>
                          <a:pt x="207" y="133"/>
                          <a:pt x="212" y="150"/>
                          <a:pt x="212" y="166"/>
                        </a:cubicBezTo>
                        <a:cubicBezTo>
                          <a:pt x="210" y="168"/>
                          <a:pt x="207" y="170"/>
                          <a:pt x="203" y="172"/>
                        </a:cubicBezTo>
                        <a:cubicBezTo>
                          <a:pt x="203" y="204"/>
                          <a:pt x="203" y="204"/>
                          <a:pt x="203" y="204"/>
                        </a:cubicBezTo>
                        <a:cubicBezTo>
                          <a:pt x="176" y="238"/>
                          <a:pt x="176" y="238"/>
                          <a:pt x="176" y="238"/>
                        </a:cubicBezTo>
                        <a:lnTo>
                          <a:pt x="148" y="20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19" name="老人｜男性">
                  <a:extLst>
                    <a:ext uri="{FF2B5EF4-FFF2-40B4-BE49-F238E27FC236}">
                      <a16:creationId xmlns:a16="http://schemas.microsoft.com/office/drawing/2014/main" id="{19C392F6-2532-4F5A-9073-2806692EA94E}"/>
                    </a:ext>
                  </a:extLst>
                </p:cNvPr>
                <p:cNvGrpSpPr>
                  <a:grpSpLocks noChangeAspect="1"/>
                </p:cNvGrpSpPr>
                <p:nvPr/>
              </p:nvGrpSpPr>
              <p:grpSpPr bwMode="auto">
                <a:xfrm>
                  <a:off x="6624000" y="5720040"/>
                  <a:ext cx="288000" cy="327557"/>
                  <a:chOff x="909" y="2119"/>
                  <a:chExt cx="597" cy="679"/>
                </a:xfrm>
              </p:grpSpPr>
              <p:sp>
                <p:nvSpPr>
                  <p:cNvPr id="220" name="Freeform 34">
                    <a:extLst>
                      <a:ext uri="{FF2B5EF4-FFF2-40B4-BE49-F238E27FC236}">
                        <a16:creationId xmlns:a16="http://schemas.microsoft.com/office/drawing/2014/main" id="{978AB87F-A7BF-4377-81F4-595EC10FE922}"/>
                      </a:ext>
                    </a:extLst>
                  </p:cNvPr>
                  <p:cNvSpPr>
                    <a:spLocks noEditPoints="1"/>
                  </p:cNvSpPr>
                  <p:nvPr/>
                </p:nvSpPr>
                <p:spPr bwMode="auto">
                  <a:xfrm>
                    <a:off x="1079" y="2151"/>
                    <a:ext cx="258" cy="385"/>
                  </a:xfrm>
                  <a:custGeom>
                    <a:avLst/>
                    <a:gdLst>
                      <a:gd name="T0" fmla="*/ 39 w 169"/>
                      <a:gd name="T1" fmla="*/ 253 h 253"/>
                      <a:gd name="T2" fmla="*/ 0 w 169"/>
                      <a:gd name="T3" fmla="*/ 181 h 253"/>
                      <a:gd name="T4" fmla="*/ 15 w 169"/>
                      <a:gd name="T5" fmla="*/ 175 h 253"/>
                      <a:gd name="T6" fmla="*/ 53 w 169"/>
                      <a:gd name="T7" fmla="*/ 245 h 253"/>
                      <a:gd name="T8" fmla="*/ 39 w 169"/>
                      <a:gd name="T9" fmla="*/ 253 h 253"/>
                      <a:gd name="T10" fmla="*/ 130 w 169"/>
                      <a:gd name="T11" fmla="*/ 253 h 253"/>
                      <a:gd name="T12" fmla="*/ 169 w 169"/>
                      <a:gd name="T13" fmla="*/ 181 h 253"/>
                      <a:gd name="T14" fmla="*/ 154 w 169"/>
                      <a:gd name="T15" fmla="*/ 175 h 253"/>
                      <a:gd name="T16" fmla="*/ 116 w 169"/>
                      <a:gd name="T17" fmla="*/ 245 h 253"/>
                      <a:gd name="T18" fmla="*/ 130 w 169"/>
                      <a:gd name="T19" fmla="*/ 253 h 253"/>
                      <a:gd name="T20" fmla="*/ 52 w 169"/>
                      <a:gd name="T21" fmla="*/ 34 h 253"/>
                      <a:gd name="T22" fmla="*/ 52 w 169"/>
                      <a:gd name="T23" fmla="*/ 36 h 253"/>
                      <a:gd name="T24" fmla="*/ 128 w 169"/>
                      <a:gd name="T25" fmla="*/ 15 h 253"/>
                      <a:gd name="T26" fmla="*/ 112 w 169"/>
                      <a:gd name="T27" fmla="*/ 3 h 253"/>
                      <a:gd name="T28" fmla="*/ 52 w 169"/>
                      <a:gd name="T29" fmla="*/ 34 h 253"/>
                      <a:gd name="T30" fmla="*/ 36 w 169"/>
                      <a:gd name="T31" fmla="*/ 25 h 253"/>
                      <a:gd name="T32" fmla="*/ 86 w 169"/>
                      <a:gd name="T33" fmla="*/ 0 h 253"/>
                      <a:gd name="T34" fmla="*/ 77 w 169"/>
                      <a:gd name="T35" fmla="*/ 0 h 253"/>
                      <a:gd name="T36" fmla="*/ 36 w 169"/>
                      <a:gd name="T37" fmla="*/ 25 h 253"/>
                      <a:gd name="T38" fmla="*/ 55 w 169"/>
                      <a:gd name="T39" fmla="*/ 146 h 253"/>
                      <a:gd name="T40" fmla="*/ 55 w 169"/>
                      <a:gd name="T41" fmla="*/ 193 h 253"/>
                      <a:gd name="T42" fmla="*/ 84 w 169"/>
                      <a:gd name="T43" fmla="*/ 228 h 253"/>
                      <a:gd name="T44" fmla="*/ 84 w 169"/>
                      <a:gd name="T45" fmla="*/ 229 h 253"/>
                      <a:gd name="T46" fmla="*/ 85 w 169"/>
                      <a:gd name="T47" fmla="*/ 229 h 253"/>
                      <a:gd name="T48" fmla="*/ 84 w 169"/>
                      <a:gd name="T49" fmla="*/ 228 h 253"/>
                      <a:gd name="T50" fmla="*/ 113 w 169"/>
                      <a:gd name="T51" fmla="*/ 193 h 253"/>
                      <a:gd name="T52" fmla="*/ 113 w 169"/>
                      <a:gd name="T53" fmla="*/ 146 h 253"/>
                      <a:gd name="T54" fmla="*/ 118 w 169"/>
                      <a:gd name="T55" fmla="*/ 143 h 253"/>
                      <a:gd name="T56" fmla="*/ 121 w 169"/>
                      <a:gd name="T57" fmla="*/ 141 h 253"/>
                      <a:gd name="T58" fmla="*/ 108 w 169"/>
                      <a:gd name="T59" fmla="*/ 105 h 253"/>
                      <a:gd name="T60" fmla="*/ 115 w 169"/>
                      <a:gd name="T61" fmla="*/ 91 h 253"/>
                      <a:gd name="T62" fmla="*/ 133 w 169"/>
                      <a:gd name="T63" fmla="*/ 124 h 253"/>
                      <a:gd name="T64" fmla="*/ 135 w 169"/>
                      <a:gd name="T65" fmla="*/ 102 h 253"/>
                      <a:gd name="T66" fmla="*/ 135 w 169"/>
                      <a:gd name="T67" fmla="*/ 41 h 253"/>
                      <a:gd name="T68" fmla="*/ 134 w 169"/>
                      <a:gd name="T69" fmla="*/ 30 h 253"/>
                      <a:gd name="T70" fmla="*/ 34 w 169"/>
                      <a:gd name="T71" fmla="*/ 57 h 253"/>
                      <a:gd name="T72" fmla="*/ 34 w 169"/>
                      <a:gd name="T73" fmla="*/ 102 h 253"/>
                      <a:gd name="T74" fmla="*/ 36 w 169"/>
                      <a:gd name="T75" fmla="*/ 124 h 253"/>
                      <a:gd name="T76" fmla="*/ 54 w 169"/>
                      <a:gd name="T77" fmla="*/ 91 h 253"/>
                      <a:gd name="T78" fmla="*/ 61 w 169"/>
                      <a:gd name="T79" fmla="*/ 105 h 253"/>
                      <a:gd name="T80" fmla="*/ 48 w 169"/>
                      <a:gd name="T81" fmla="*/ 141 h 253"/>
                      <a:gd name="T82" fmla="*/ 51 w 169"/>
                      <a:gd name="T83" fmla="*/ 143 h 253"/>
                      <a:gd name="T84" fmla="*/ 55 w 169"/>
                      <a:gd name="T85" fmla="*/ 1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253">
                        <a:moveTo>
                          <a:pt x="39" y="253"/>
                        </a:moveTo>
                        <a:cubicBezTo>
                          <a:pt x="0" y="181"/>
                          <a:pt x="0" y="181"/>
                          <a:pt x="0" y="181"/>
                        </a:cubicBezTo>
                        <a:cubicBezTo>
                          <a:pt x="15" y="175"/>
                          <a:pt x="15" y="175"/>
                          <a:pt x="15" y="175"/>
                        </a:cubicBezTo>
                        <a:cubicBezTo>
                          <a:pt x="53" y="245"/>
                          <a:pt x="53" y="245"/>
                          <a:pt x="53" y="245"/>
                        </a:cubicBezTo>
                        <a:lnTo>
                          <a:pt x="39" y="253"/>
                        </a:lnTo>
                        <a:close/>
                        <a:moveTo>
                          <a:pt x="130" y="253"/>
                        </a:moveTo>
                        <a:cubicBezTo>
                          <a:pt x="169" y="181"/>
                          <a:pt x="169" y="181"/>
                          <a:pt x="169" y="181"/>
                        </a:cubicBezTo>
                        <a:cubicBezTo>
                          <a:pt x="154" y="175"/>
                          <a:pt x="154" y="175"/>
                          <a:pt x="154" y="175"/>
                        </a:cubicBezTo>
                        <a:cubicBezTo>
                          <a:pt x="116" y="245"/>
                          <a:pt x="116" y="245"/>
                          <a:pt x="116" y="245"/>
                        </a:cubicBezTo>
                        <a:lnTo>
                          <a:pt x="130" y="253"/>
                        </a:lnTo>
                        <a:close/>
                        <a:moveTo>
                          <a:pt x="52" y="34"/>
                        </a:moveTo>
                        <a:cubicBezTo>
                          <a:pt x="52" y="36"/>
                          <a:pt x="52" y="36"/>
                          <a:pt x="52" y="36"/>
                        </a:cubicBezTo>
                        <a:cubicBezTo>
                          <a:pt x="128" y="15"/>
                          <a:pt x="128" y="15"/>
                          <a:pt x="128" y="15"/>
                        </a:cubicBezTo>
                        <a:cubicBezTo>
                          <a:pt x="124" y="10"/>
                          <a:pt x="119" y="6"/>
                          <a:pt x="112" y="3"/>
                        </a:cubicBezTo>
                        <a:lnTo>
                          <a:pt x="52" y="34"/>
                        </a:lnTo>
                        <a:close/>
                        <a:moveTo>
                          <a:pt x="36" y="25"/>
                        </a:moveTo>
                        <a:cubicBezTo>
                          <a:pt x="86" y="0"/>
                          <a:pt x="86" y="0"/>
                          <a:pt x="86" y="0"/>
                        </a:cubicBezTo>
                        <a:cubicBezTo>
                          <a:pt x="77" y="0"/>
                          <a:pt x="77" y="0"/>
                          <a:pt x="77" y="0"/>
                        </a:cubicBezTo>
                        <a:cubicBezTo>
                          <a:pt x="51" y="0"/>
                          <a:pt x="40" y="12"/>
                          <a:pt x="36" y="25"/>
                        </a:cubicBezTo>
                        <a:close/>
                        <a:moveTo>
                          <a:pt x="55" y="146"/>
                        </a:moveTo>
                        <a:cubicBezTo>
                          <a:pt x="55" y="193"/>
                          <a:pt x="55" y="193"/>
                          <a:pt x="55" y="193"/>
                        </a:cubicBezTo>
                        <a:cubicBezTo>
                          <a:pt x="84" y="228"/>
                          <a:pt x="84" y="228"/>
                          <a:pt x="84" y="228"/>
                        </a:cubicBezTo>
                        <a:cubicBezTo>
                          <a:pt x="84" y="229"/>
                          <a:pt x="84" y="229"/>
                          <a:pt x="84" y="229"/>
                        </a:cubicBezTo>
                        <a:cubicBezTo>
                          <a:pt x="85" y="229"/>
                          <a:pt x="85" y="229"/>
                          <a:pt x="85" y="229"/>
                        </a:cubicBezTo>
                        <a:cubicBezTo>
                          <a:pt x="84" y="228"/>
                          <a:pt x="84" y="228"/>
                          <a:pt x="84" y="228"/>
                        </a:cubicBezTo>
                        <a:cubicBezTo>
                          <a:pt x="113" y="193"/>
                          <a:pt x="113" y="193"/>
                          <a:pt x="113" y="193"/>
                        </a:cubicBezTo>
                        <a:cubicBezTo>
                          <a:pt x="113" y="146"/>
                          <a:pt x="113" y="146"/>
                          <a:pt x="113" y="146"/>
                        </a:cubicBezTo>
                        <a:cubicBezTo>
                          <a:pt x="118" y="143"/>
                          <a:pt x="118" y="143"/>
                          <a:pt x="118" y="143"/>
                        </a:cubicBezTo>
                        <a:cubicBezTo>
                          <a:pt x="119" y="142"/>
                          <a:pt x="120" y="142"/>
                          <a:pt x="121" y="141"/>
                        </a:cubicBezTo>
                        <a:cubicBezTo>
                          <a:pt x="119" y="127"/>
                          <a:pt x="114" y="114"/>
                          <a:pt x="108" y="105"/>
                        </a:cubicBezTo>
                        <a:cubicBezTo>
                          <a:pt x="115" y="91"/>
                          <a:pt x="115" y="91"/>
                          <a:pt x="115" y="91"/>
                        </a:cubicBezTo>
                        <a:cubicBezTo>
                          <a:pt x="123" y="99"/>
                          <a:pt x="129" y="111"/>
                          <a:pt x="133" y="124"/>
                        </a:cubicBezTo>
                        <a:cubicBezTo>
                          <a:pt x="134" y="118"/>
                          <a:pt x="135" y="111"/>
                          <a:pt x="135" y="102"/>
                        </a:cubicBezTo>
                        <a:cubicBezTo>
                          <a:pt x="135" y="41"/>
                          <a:pt x="135" y="41"/>
                          <a:pt x="135" y="41"/>
                        </a:cubicBezTo>
                        <a:cubicBezTo>
                          <a:pt x="135" y="38"/>
                          <a:pt x="134" y="34"/>
                          <a:pt x="134" y="30"/>
                        </a:cubicBezTo>
                        <a:cubicBezTo>
                          <a:pt x="34" y="57"/>
                          <a:pt x="34" y="57"/>
                          <a:pt x="34" y="57"/>
                        </a:cubicBezTo>
                        <a:cubicBezTo>
                          <a:pt x="34" y="102"/>
                          <a:pt x="34" y="102"/>
                          <a:pt x="34" y="102"/>
                        </a:cubicBezTo>
                        <a:cubicBezTo>
                          <a:pt x="34" y="111"/>
                          <a:pt x="35" y="118"/>
                          <a:pt x="36" y="124"/>
                        </a:cubicBezTo>
                        <a:cubicBezTo>
                          <a:pt x="40" y="111"/>
                          <a:pt x="46" y="99"/>
                          <a:pt x="54" y="91"/>
                        </a:cubicBezTo>
                        <a:cubicBezTo>
                          <a:pt x="61" y="105"/>
                          <a:pt x="61" y="105"/>
                          <a:pt x="61" y="105"/>
                        </a:cubicBezTo>
                        <a:cubicBezTo>
                          <a:pt x="54" y="113"/>
                          <a:pt x="49" y="127"/>
                          <a:pt x="48" y="141"/>
                        </a:cubicBezTo>
                        <a:cubicBezTo>
                          <a:pt x="49" y="142"/>
                          <a:pt x="50" y="143"/>
                          <a:pt x="51" y="143"/>
                        </a:cubicBezTo>
                        <a:lnTo>
                          <a:pt x="55"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1" name="Freeform 33">
                    <a:extLst>
                      <a:ext uri="{FF2B5EF4-FFF2-40B4-BE49-F238E27FC236}">
                        <a16:creationId xmlns:a16="http://schemas.microsoft.com/office/drawing/2014/main" id="{C5AE6694-C3CF-46D7-A4A3-3A93DEC83A1F}"/>
                      </a:ext>
                    </a:extLst>
                  </p:cNvPr>
                  <p:cNvSpPr>
                    <a:spLocks noEditPoints="1"/>
                  </p:cNvSpPr>
                  <p:nvPr/>
                </p:nvSpPr>
                <p:spPr bwMode="auto">
                  <a:xfrm>
                    <a:off x="909" y="2119"/>
                    <a:ext cx="597" cy="679"/>
                  </a:xfrm>
                  <a:custGeom>
                    <a:avLst/>
                    <a:gdLst>
                      <a:gd name="T0" fmla="*/ 16 w 392"/>
                      <a:gd name="T1" fmla="*/ 446 h 446"/>
                      <a:gd name="T2" fmla="*/ 376 w 392"/>
                      <a:gd name="T3" fmla="*/ 446 h 446"/>
                      <a:gd name="T4" fmla="*/ 392 w 392"/>
                      <a:gd name="T5" fmla="*/ 430 h 446"/>
                      <a:gd name="T6" fmla="*/ 392 w 392"/>
                      <a:gd name="T7" fmla="*/ 302 h 446"/>
                      <a:gd name="T8" fmla="*/ 329 w 392"/>
                      <a:gd name="T9" fmla="*/ 212 h 446"/>
                      <a:gd name="T10" fmla="*/ 281 w 392"/>
                      <a:gd name="T11" fmla="*/ 202 h 446"/>
                      <a:gd name="T12" fmla="*/ 242 w 392"/>
                      <a:gd name="T13" fmla="*/ 274 h 446"/>
                      <a:gd name="T14" fmla="*/ 228 w 392"/>
                      <a:gd name="T15" fmla="*/ 266 h 446"/>
                      <a:gd name="T16" fmla="*/ 266 w 392"/>
                      <a:gd name="T17" fmla="*/ 196 h 446"/>
                      <a:gd name="T18" fmla="*/ 246 w 392"/>
                      <a:gd name="T19" fmla="*/ 187 h 446"/>
                      <a:gd name="T20" fmla="*/ 246 w 392"/>
                      <a:gd name="T21" fmla="*/ 178 h 446"/>
                      <a:gd name="T22" fmla="*/ 267 w 392"/>
                      <a:gd name="T23" fmla="*/ 123 h 446"/>
                      <a:gd name="T24" fmla="*/ 267 w 392"/>
                      <a:gd name="T25" fmla="*/ 62 h 446"/>
                      <a:gd name="T26" fmla="*/ 204 w 392"/>
                      <a:gd name="T27" fmla="*/ 0 h 446"/>
                      <a:gd name="T28" fmla="*/ 189 w 392"/>
                      <a:gd name="T29" fmla="*/ 0 h 446"/>
                      <a:gd name="T30" fmla="*/ 126 w 392"/>
                      <a:gd name="T31" fmla="*/ 62 h 446"/>
                      <a:gd name="T32" fmla="*/ 126 w 392"/>
                      <a:gd name="T33" fmla="*/ 123 h 446"/>
                      <a:gd name="T34" fmla="*/ 147 w 392"/>
                      <a:gd name="T35" fmla="*/ 178 h 446"/>
                      <a:gd name="T36" fmla="*/ 147 w 392"/>
                      <a:gd name="T37" fmla="*/ 187 h 446"/>
                      <a:gd name="T38" fmla="*/ 127 w 392"/>
                      <a:gd name="T39" fmla="*/ 196 h 446"/>
                      <a:gd name="T40" fmla="*/ 165 w 392"/>
                      <a:gd name="T41" fmla="*/ 266 h 446"/>
                      <a:gd name="T42" fmla="*/ 151 w 392"/>
                      <a:gd name="T43" fmla="*/ 274 h 446"/>
                      <a:gd name="T44" fmla="*/ 112 w 392"/>
                      <a:gd name="T45" fmla="*/ 202 h 446"/>
                      <a:gd name="T46" fmla="*/ 64 w 392"/>
                      <a:gd name="T47" fmla="*/ 212 h 446"/>
                      <a:gd name="T48" fmla="*/ 0 w 392"/>
                      <a:gd name="T49" fmla="*/ 302 h 446"/>
                      <a:gd name="T50" fmla="*/ 0 w 392"/>
                      <a:gd name="T51" fmla="*/ 430 h 446"/>
                      <a:gd name="T52" fmla="*/ 16 w 392"/>
                      <a:gd name="T53" fmla="*/ 446 h 446"/>
                      <a:gd name="T54" fmla="*/ 224 w 392"/>
                      <a:gd name="T55" fmla="*/ 24 h 446"/>
                      <a:gd name="T56" fmla="*/ 240 w 392"/>
                      <a:gd name="T57" fmla="*/ 36 h 446"/>
                      <a:gd name="T58" fmla="*/ 164 w 392"/>
                      <a:gd name="T59" fmla="*/ 57 h 446"/>
                      <a:gd name="T60" fmla="*/ 164 w 392"/>
                      <a:gd name="T61" fmla="*/ 55 h 446"/>
                      <a:gd name="T62" fmla="*/ 224 w 392"/>
                      <a:gd name="T63" fmla="*/ 24 h 446"/>
                      <a:gd name="T64" fmla="*/ 189 w 392"/>
                      <a:gd name="T65" fmla="*/ 21 h 446"/>
                      <a:gd name="T66" fmla="*/ 198 w 392"/>
                      <a:gd name="T67" fmla="*/ 21 h 446"/>
                      <a:gd name="T68" fmla="*/ 148 w 392"/>
                      <a:gd name="T69" fmla="*/ 46 h 446"/>
                      <a:gd name="T70" fmla="*/ 189 w 392"/>
                      <a:gd name="T71" fmla="*/ 21 h 446"/>
                      <a:gd name="T72" fmla="*/ 163 w 392"/>
                      <a:gd name="T73" fmla="*/ 164 h 446"/>
                      <a:gd name="T74" fmla="*/ 160 w 392"/>
                      <a:gd name="T75" fmla="*/ 162 h 446"/>
                      <a:gd name="T76" fmla="*/ 173 w 392"/>
                      <a:gd name="T77" fmla="*/ 126 h 446"/>
                      <a:gd name="T78" fmla="*/ 166 w 392"/>
                      <a:gd name="T79" fmla="*/ 112 h 446"/>
                      <a:gd name="T80" fmla="*/ 148 w 392"/>
                      <a:gd name="T81" fmla="*/ 145 h 446"/>
                      <a:gd name="T82" fmla="*/ 146 w 392"/>
                      <a:gd name="T83" fmla="*/ 123 h 446"/>
                      <a:gd name="T84" fmla="*/ 146 w 392"/>
                      <a:gd name="T85" fmla="*/ 78 h 446"/>
                      <a:gd name="T86" fmla="*/ 246 w 392"/>
                      <a:gd name="T87" fmla="*/ 51 h 446"/>
                      <a:gd name="T88" fmla="*/ 247 w 392"/>
                      <a:gd name="T89" fmla="*/ 62 h 446"/>
                      <a:gd name="T90" fmla="*/ 247 w 392"/>
                      <a:gd name="T91" fmla="*/ 123 h 446"/>
                      <a:gd name="T92" fmla="*/ 245 w 392"/>
                      <a:gd name="T93" fmla="*/ 145 h 446"/>
                      <a:gd name="T94" fmla="*/ 227 w 392"/>
                      <a:gd name="T95" fmla="*/ 112 h 446"/>
                      <a:gd name="T96" fmla="*/ 220 w 392"/>
                      <a:gd name="T97" fmla="*/ 126 h 446"/>
                      <a:gd name="T98" fmla="*/ 233 w 392"/>
                      <a:gd name="T99" fmla="*/ 162 h 446"/>
                      <a:gd name="T100" fmla="*/ 230 w 392"/>
                      <a:gd name="T101" fmla="*/ 164 h 446"/>
                      <a:gd name="T102" fmla="*/ 225 w 392"/>
                      <a:gd name="T103" fmla="*/ 167 h 446"/>
                      <a:gd name="T104" fmla="*/ 225 w 392"/>
                      <a:gd name="T105" fmla="*/ 214 h 446"/>
                      <a:gd name="T106" fmla="*/ 196 w 392"/>
                      <a:gd name="T107" fmla="*/ 249 h 446"/>
                      <a:gd name="T108" fmla="*/ 197 w 392"/>
                      <a:gd name="T109" fmla="*/ 250 h 446"/>
                      <a:gd name="T110" fmla="*/ 196 w 392"/>
                      <a:gd name="T111" fmla="*/ 250 h 446"/>
                      <a:gd name="T112" fmla="*/ 196 w 392"/>
                      <a:gd name="T113" fmla="*/ 249 h 446"/>
                      <a:gd name="T114" fmla="*/ 167 w 392"/>
                      <a:gd name="T115" fmla="*/ 214 h 446"/>
                      <a:gd name="T116" fmla="*/ 167 w 392"/>
                      <a:gd name="T117" fmla="*/ 167 h 446"/>
                      <a:gd name="T118" fmla="*/ 163 w 392"/>
                      <a:gd name="T119" fmla="*/ 16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446">
                        <a:moveTo>
                          <a:pt x="16" y="446"/>
                        </a:moveTo>
                        <a:cubicBezTo>
                          <a:pt x="376" y="446"/>
                          <a:pt x="376" y="446"/>
                          <a:pt x="376" y="446"/>
                        </a:cubicBezTo>
                        <a:cubicBezTo>
                          <a:pt x="387" y="446"/>
                          <a:pt x="392" y="440"/>
                          <a:pt x="392" y="430"/>
                        </a:cubicBezTo>
                        <a:cubicBezTo>
                          <a:pt x="392" y="302"/>
                          <a:pt x="392" y="302"/>
                          <a:pt x="392" y="302"/>
                        </a:cubicBezTo>
                        <a:cubicBezTo>
                          <a:pt x="392" y="251"/>
                          <a:pt x="375" y="222"/>
                          <a:pt x="329" y="212"/>
                        </a:cubicBezTo>
                        <a:cubicBezTo>
                          <a:pt x="312" y="209"/>
                          <a:pt x="295" y="205"/>
                          <a:pt x="281" y="202"/>
                        </a:cubicBezTo>
                        <a:cubicBezTo>
                          <a:pt x="242" y="274"/>
                          <a:pt x="242" y="274"/>
                          <a:pt x="242" y="274"/>
                        </a:cubicBezTo>
                        <a:cubicBezTo>
                          <a:pt x="228" y="266"/>
                          <a:pt x="228" y="266"/>
                          <a:pt x="228" y="266"/>
                        </a:cubicBezTo>
                        <a:cubicBezTo>
                          <a:pt x="266" y="196"/>
                          <a:pt x="266" y="196"/>
                          <a:pt x="266" y="196"/>
                        </a:cubicBezTo>
                        <a:cubicBezTo>
                          <a:pt x="246" y="187"/>
                          <a:pt x="246" y="187"/>
                          <a:pt x="246" y="187"/>
                        </a:cubicBezTo>
                        <a:cubicBezTo>
                          <a:pt x="246" y="178"/>
                          <a:pt x="246" y="178"/>
                          <a:pt x="246" y="178"/>
                        </a:cubicBezTo>
                        <a:cubicBezTo>
                          <a:pt x="264" y="163"/>
                          <a:pt x="267" y="147"/>
                          <a:pt x="267" y="123"/>
                        </a:cubicBezTo>
                        <a:cubicBezTo>
                          <a:pt x="267" y="62"/>
                          <a:pt x="267" y="62"/>
                          <a:pt x="267" y="62"/>
                        </a:cubicBezTo>
                        <a:cubicBezTo>
                          <a:pt x="267" y="24"/>
                          <a:pt x="243" y="0"/>
                          <a:pt x="204" y="0"/>
                        </a:cubicBezTo>
                        <a:cubicBezTo>
                          <a:pt x="189" y="0"/>
                          <a:pt x="189" y="0"/>
                          <a:pt x="189" y="0"/>
                        </a:cubicBezTo>
                        <a:cubicBezTo>
                          <a:pt x="150" y="0"/>
                          <a:pt x="126" y="24"/>
                          <a:pt x="126" y="62"/>
                        </a:cubicBezTo>
                        <a:cubicBezTo>
                          <a:pt x="126" y="123"/>
                          <a:pt x="126" y="123"/>
                          <a:pt x="126" y="123"/>
                        </a:cubicBezTo>
                        <a:cubicBezTo>
                          <a:pt x="126" y="147"/>
                          <a:pt x="129" y="163"/>
                          <a:pt x="147" y="178"/>
                        </a:cubicBezTo>
                        <a:cubicBezTo>
                          <a:pt x="147" y="187"/>
                          <a:pt x="147" y="187"/>
                          <a:pt x="147" y="187"/>
                        </a:cubicBezTo>
                        <a:cubicBezTo>
                          <a:pt x="127" y="196"/>
                          <a:pt x="127" y="196"/>
                          <a:pt x="127" y="196"/>
                        </a:cubicBezTo>
                        <a:cubicBezTo>
                          <a:pt x="165" y="266"/>
                          <a:pt x="165" y="266"/>
                          <a:pt x="165" y="266"/>
                        </a:cubicBezTo>
                        <a:cubicBezTo>
                          <a:pt x="151" y="274"/>
                          <a:pt x="151" y="274"/>
                          <a:pt x="151" y="274"/>
                        </a:cubicBezTo>
                        <a:cubicBezTo>
                          <a:pt x="112" y="202"/>
                          <a:pt x="112" y="202"/>
                          <a:pt x="112" y="202"/>
                        </a:cubicBezTo>
                        <a:cubicBezTo>
                          <a:pt x="98" y="205"/>
                          <a:pt x="81" y="209"/>
                          <a:pt x="64" y="212"/>
                        </a:cubicBezTo>
                        <a:cubicBezTo>
                          <a:pt x="17" y="222"/>
                          <a:pt x="0" y="251"/>
                          <a:pt x="0" y="302"/>
                        </a:cubicBezTo>
                        <a:cubicBezTo>
                          <a:pt x="0" y="430"/>
                          <a:pt x="0" y="430"/>
                          <a:pt x="0" y="430"/>
                        </a:cubicBezTo>
                        <a:cubicBezTo>
                          <a:pt x="0" y="440"/>
                          <a:pt x="6" y="446"/>
                          <a:pt x="16" y="446"/>
                        </a:cubicBezTo>
                        <a:close/>
                        <a:moveTo>
                          <a:pt x="224" y="24"/>
                        </a:moveTo>
                        <a:cubicBezTo>
                          <a:pt x="231" y="27"/>
                          <a:pt x="236" y="31"/>
                          <a:pt x="240" y="36"/>
                        </a:cubicBezTo>
                        <a:cubicBezTo>
                          <a:pt x="164" y="57"/>
                          <a:pt x="164" y="57"/>
                          <a:pt x="164" y="57"/>
                        </a:cubicBezTo>
                        <a:cubicBezTo>
                          <a:pt x="164" y="55"/>
                          <a:pt x="164" y="55"/>
                          <a:pt x="164" y="55"/>
                        </a:cubicBezTo>
                        <a:lnTo>
                          <a:pt x="224" y="24"/>
                        </a:lnTo>
                        <a:close/>
                        <a:moveTo>
                          <a:pt x="189" y="21"/>
                        </a:moveTo>
                        <a:cubicBezTo>
                          <a:pt x="198" y="21"/>
                          <a:pt x="198" y="21"/>
                          <a:pt x="198" y="21"/>
                        </a:cubicBezTo>
                        <a:cubicBezTo>
                          <a:pt x="148" y="46"/>
                          <a:pt x="148" y="46"/>
                          <a:pt x="148" y="46"/>
                        </a:cubicBezTo>
                        <a:cubicBezTo>
                          <a:pt x="152" y="33"/>
                          <a:pt x="163" y="21"/>
                          <a:pt x="189" y="21"/>
                        </a:cubicBezTo>
                        <a:close/>
                        <a:moveTo>
                          <a:pt x="163" y="164"/>
                        </a:moveTo>
                        <a:cubicBezTo>
                          <a:pt x="162" y="164"/>
                          <a:pt x="161" y="163"/>
                          <a:pt x="160" y="162"/>
                        </a:cubicBezTo>
                        <a:cubicBezTo>
                          <a:pt x="161" y="148"/>
                          <a:pt x="166" y="134"/>
                          <a:pt x="173" y="126"/>
                        </a:cubicBezTo>
                        <a:cubicBezTo>
                          <a:pt x="166" y="112"/>
                          <a:pt x="166" y="112"/>
                          <a:pt x="166" y="112"/>
                        </a:cubicBezTo>
                        <a:cubicBezTo>
                          <a:pt x="158" y="120"/>
                          <a:pt x="152" y="132"/>
                          <a:pt x="148" y="145"/>
                        </a:cubicBezTo>
                        <a:cubicBezTo>
                          <a:pt x="147" y="139"/>
                          <a:pt x="146" y="132"/>
                          <a:pt x="146" y="123"/>
                        </a:cubicBezTo>
                        <a:cubicBezTo>
                          <a:pt x="146" y="78"/>
                          <a:pt x="146" y="78"/>
                          <a:pt x="146" y="78"/>
                        </a:cubicBezTo>
                        <a:cubicBezTo>
                          <a:pt x="246" y="51"/>
                          <a:pt x="246" y="51"/>
                          <a:pt x="246" y="51"/>
                        </a:cubicBezTo>
                        <a:cubicBezTo>
                          <a:pt x="246" y="55"/>
                          <a:pt x="247" y="59"/>
                          <a:pt x="247" y="62"/>
                        </a:cubicBezTo>
                        <a:cubicBezTo>
                          <a:pt x="247" y="123"/>
                          <a:pt x="247" y="123"/>
                          <a:pt x="247" y="123"/>
                        </a:cubicBezTo>
                        <a:cubicBezTo>
                          <a:pt x="247" y="132"/>
                          <a:pt x="246" y="139"/>
                          <a:pt x="245" y="145"/>
                        </a:cubicBezTo>
                        <a:cubicBezTo>
                          <a:pt x="241" y="132"/>
                          <a:pt x="235" y="120"/>
                          <a:pt x="227" y="112"/>
                        </a:cubicBezTo>
                        <a:cubicBezTo>
                          <a:pt x="220" y="126"/>
                          <a:pt x="220" y="126"/>
                          <a:pt x="220" y="126"/>
                        </a:cubicBezTo>
                        <a:cubicBezTo>
                          <a:pt x="226" y="135"/>
                          <a:pt x="231" y="148"/>
                          <a:pt x="233" y="162"/>
                        </a:cubicBezTo>
                        <a:cubicBezTo>
                          <a:pt x="232" y="163"/>
                          <a:pt x="231" y="163"/>
                          <a:pt x="230" y="164"/>
                        </a:cubicBezTo>
                        <a:cubicBezTo>
                          <a:pt x="225" y="167"/>
                          <a:pt x="225" y="167"/>
                          <a:pt x="225" y="167"/>
                        </a:cubicBezTo>
                        <a:cubicBezTo>
                          <a:pt x="225" y="214"/>
                          <a:pt x="225" y="214"/>
                          <a:pt x="225" y="214"/>
                        </a:cubicBezTo>
                        <a:cubicBezTo>
                          <a:pt x="196" y="249"/>
                          <a:pt x="196" y="249"/>
                          <a:pt x="196" y="249"/>
                        </a:cubicBezTo>
                        <a:cubicBezTo>
                          <a:pt x="197" y="250"/>
                          <a:pt x="197" y="250"/>
                          <a:pt x="197" y="250"/>
                        </a:cubicBezTo>
                        <a:cubicBezTo>
                          <a:pt x="196" y="250"/>
                          <a:pt x="196" y="250"/>
                          <a:pt x="196" y="250"/>
                        </a:cubicBezTo>
                        <a:cubicBezTo>
                          <a:pt x="196" y="249"/>
                          <a:pt x="196" y="249"/>
                          <a:pt x="196" y="249"/>
                        </a:cubicBezTo>
                        <a:cubicBezTo>
                          <a:pt x="167" y="214"/>
                          <a:pt x="167" y="214"/>
                          <a:pt x="167" y="214"/>
                        </a:cubicBezTo>
                        <a:cubicBezTo>
                          <a:pt x="167" y="167"/>
                          <a:pt x="167" y="167"/>
                          <a:pt x="167" y="167"/>
                        </a:cubicBezTo>
                        <a:lnTo>
                          <a:pt x="163" y="164"/>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grpSp>
        <p:grpSp>
          <p:nvGrpSpPr>
            <p:cNvPr id="241" name="ビル｜6｜大">
              <a:extLst>
                <a:ext uri="{FF2B5EF4-FFF2-40B4-BE49-F238E27FC236}">
                  <a16:creationId xmlns:a16="http://schemas.microsoft.com/office/drawing/2014/main" id="{50190A17-4E8A-401E-8A4F-2CDA4DD3A8C3}"/>
                </a:ext>
              </a:extLst>
            </p:cNvPr>
            <p:cNvGrpSpPr>
              <a:grpSpLocks noChangeAspect="1"/>
            </p:cNvGrpSpPr>
            <p:nvPr/>
          </p:nvGrpSpPr>
          <p:grpSpPr bwMode="auto">
            <a:xfrm>
              <a:off x="2494345" y="5803655"/>
              <a:ext cx="1701051" cy="796436"/>
              <a:chOff x="5214" y="970"/>
              <a:chExt cx="1478" cy="692"/>
            </a:xfrm>
          </p:grpSpPr>
          <p:sp>
            <p:nvSpPr>
              <p:cNvPr id="242" name="Freeform 21">
                <a:extLst>
                  <a:ext uri="{FF2B5EF4-FFF2-40B4-BE49-F238E27FC236}">
                    <a16:creationId xmlns:a16="http://schemas.microsoft.com/office/drawing/2014/main" id="{76DEE54D-46D7-4A44-81A1-8F219FE83471}"/>
                  </a:ext>
                </a:extLst>
              </p:cNvPr>
              <p:cNvSpPr>
                <a:spLocks noEditPoints="1"/>
              </p:cNvSpPr>
              <p:nvPr/>
            </p:nvSpPr>
            <p:spPr bwMode="auto">
              <a:xfrm>
                <a:off x="5283" y="1002"/>
                <a:ext cx="1340" cy="632"/>
              </a:xfrm>
              <a:custGeom>
                <a:avLst/>
                <a:gdLst>
                  <a:gd name="T0" fmla="*/ 884 w 884"/>
                  <a:gd name="T1" fmla="*/ 415 h 415"/>
                  <a:gd name="T2" fmla="*/ 850 w 884"/>
                  <a:gd name="T3" fmla="*/ 415 h 415"/>
                  <a:gd name="T4" fmla="*/ 850 w 884"/>
                  <a:gd name="T5" fmla="*/ 351 h 415"/>
                  <a:gd name="T6" fmla="*/ 714 w 884"/>
                  <a:gd name="T7" fmla="*/ 351 h 415"/>
                  <a:gd name="T8" fmla="*/ 714 w 884"/>
                  <a:gd name="T9" fmla="*/ 415 h 415"/>
                  <a:gd name="T10" fmla="*/ 680 w 884"/>
                  <a:gd name="T11" fmla="*/ 415 h 415"/>
                  <a:gd name="T12" fmla="*/ 680 w 884"/>
                  <a:gd name="T13" fmla="*/ 351 h 415"/>
                  <a:gd name="T14" fmla="*/ 544 w 884"/>
                  <a:gd name="T15" fmla="*/ 351 h 415"/>
                  <a:gd name="T16" fmla="*/ 544 w 884"/>
                  <a:gd name="T17" fmla="*/ 415 h 415"/>
                  <a:gd name="T18" fmla="*/ 510 w 884"/>
                  <a:gd name="T19" fmla="*/ 415 h 415"/>
                  <a:gd name="T20" fmla="*/ 510 w 884"/>
                  <a:gd name="T21" fmla="*/ 351 h 415"/>
                  <a:gd name="T22" fmla="*/ 374 w 884"/>
                  <a:gd name="T23" fmla="*/ 351 h 415"/>
                  <a:gd name="T24" fmla="*/ 374 w 884"/>
                  <a:gd name="T25" fmla="*/ 415 h 415"/>
                  <a:gd name="T26" fmla="*/ 340 w 884"/>
                  <a:gd name="T27" fmla="*/ 415 h 415"/>
                  <a:gd name="T28" fmla="*/ 340 w 884"/>
                  <a:gd name="T29" fmla="*/ 351 h 415"/>
                  <a:gd name="T30" fmla="*/ 204 w 884"/>
                  <a:gd name="T31" fmla="*/ 351 h 415"/>
                  <a:gd name="T32" fmla="*/ 204 w 884"/>
                  <a:gd name="T33" fmla="*/ 415 h 415"/>
                  <a:gd name="T34" fmla="*/ 170 w 884"/>
                  <a:gd name="T35" fmla="*/ 415 h 415"/>
                  <a:gd name="T36" fmla="*/ 170 w 884"/>
                  <a:gd name="T37" fmla="*/ 351 h 415"/>
                  <a:gd name="T38" fmla="*/ 34 w 884"/>
                  <a:gd name="T39" fmla="*/ 351 h 415"/>
                  <a:gd name="T40" fmla="*/ 34 w 884"/>
                  <a:gd name="T41" fmla="*/ 415 h 415"/>
                  <a:gd name="T42" fmla="*/ 0 w 884"/>
                  <a:gd name="T43" fmla="*/ 415 h 415"/>
                  <a:gd name="T44" fmla="*/ 0 w 884"/>
                  <a:gd name="T45" fmla="*/ 324 h 415"/>
                  <a:gd name="T46" fmla="*/ 884 w 884"/>
                  <a:gd name="T47" fmla="*/ 324 h 415"/>
                  <a:gd name="T48" fmla="*/ 884 w 884"/>
                  <a:gd name="T49" fmla="*/ 415 h 415"/>
                  <a:gd name="T50" fmla="*/ 884 w 884"/>
                  <a:gd name="T51" fmla="*/ 272 h 415"/>
                  <a:gd name="T52" fmla="*/ 0 w 884"/>
                  <a:gd name="T53" fmla="*/ 272 h 415"/>
                  <a:gd name="T54" fmla="*/ 0 w 884"/>
                  <a:gd name="T55" fmla="*/ 245 h 415"/>
                  <a:gd name="T56" fmla="*/ 884 w 884"/>
                  <a:gd name="T57" fmla="*/ 245 h 415"/>
                  <a:gd name="T58" fmla="*/ 884 w 884"/>
                  <a:gd name="T59" fmla="*/ 272 h 415"/>
                  <a:gd name="T60" fmla="*/ 884 w 884"/>
                  <a:gd name="T61" fmla="*/ 193 h 415"/>
                  <a:gd name="T62" fmla="*/ 0 w 884"/>
                  <a:gd name="T63" fmla="*/ 193 h 415"/>
                  <a:gd name="T64" fmla="*/ 0 w 884"/>
                  <a:gd name="T65" fmla="*/ 165 h 415"/>
                  <a:gd name="T66" fmla="*/ 884 w 884"/>
                  <a:gd name="T67" fmla="*/ 165 h 415"/>
                  <a:gd name="T68" fmla="*/ 884 w 884"/>
                  <a:gd name="T69" fmla="*/ 193 h 415"/>
                  <a:gd name="T70" fmla="*/ 884 w 884"/>
                  <a:gd name="T71" fmla="*/ 113 h 415"/>
                  <a:gd name="T72" fmla="*/ 0 w 884"/>
                  <a:gd name="T73" fmla="*/ 113 h 415"/>
                  <a:gd name="T74" fmla="*/ 0 w 884"/>
                  <a:gd name="T75" fmla="*/ 86 h 415"/>
                  <a:gd name="T76" fmla="*/ 884 w 884"/>
                  <a:gd name="T77" fmla="*/ 86 h 415"/>
                  <a:gd name="T78" fmla="*/ 884 w 884"/>
                  <a:gd name="T79" fmla="*/ 113 h 415"/>
                  <a:gd name="T80" fmla="*/ 884 w 884"/>
                  <a:gd name="T81" fmla="*/ 34 h 415"/>
                  <a:gd name="T82" fmla="*/ 0 w 884"/>
                  <a:gd name="T83" fmla="*/ 34 h 415"/>
                  <a:gd name="T84" fmla="*/ 0 w 884"/>
                  <a:gd name="T85" fmla="*/ 10 h 415"/>
                  <a:gd name="T86" fmla="*/ 10 w 884"/>
                  <a:gd name="T87" fmla="*/ 0 h 415"/>
                  <a:gd name="T88" fmla="*/ 874 w 884"/>
                  <a:gd name="T89" fmla="*/ 0 h 415"/>
                  <a:gd name="T90" fmla="*/ 884 w 884"/>
                  <a:gd name="T91" fmla="*/ 10 h 415"/>
                  <a:gd name="T92" fmla="*/ 884 w 884"/>
                  <a:gd name="T93" fmla="*/ 3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4" h="415">
                    <a:moveTo>
                      <a:pt x="884" y="415"/>
                    </a:moveTo>
                    <a:cubicBezTo>
                      <a:pt x="850" y="415"/>
                      <a:pt x="850" y="415"/>
                      <a:pt x="850" y="415"/>
                    </a:cubicBezTo>
                    <a:cubicBezTo>
                      <a:pt x="850" y="351"/>
                      <a:pt x="850" y="351"/>
                      <a:pt x="850" y="351"/>
                    </a:cubicBezTo>
                    <a:cubicBezTo>
                      <a:pt x="714" y="351"/>
                      <a:pt x="714" y="351"/>
                      <a:pt x="714" y="351"/>
                    </a:cubicBezTo>
                    <a:cubicBezTo>
                      <a:pt x="714" y="415"/>
                      <a:pt x="714" y="415"/>
                      <a:pt x="714" y="415"/>
                    </a:cubicBezTo>
                    <a:cubicBezTo>
                      <a:pt x="680" y="415"/>
                      <a:pt x="680" y="415"/>
                      <a:pt x="680" y="415"/>
                    </a:cubicBezTo>
                    <a:cubicBezTo>
                      <a:pt x="680" y="351"/>
                      <a:pt x="680" y="351"/>
                      <a:pt x="680" y="351"/>
                    </a:cubicBezTo>
                    <a:cubicBezTo>
                      <a:pt x="544" y="351"/>
                      <a:pt x="544" y="351"/>
                      <a:pt x="544" y="351"/>
                    </a:cubicBezTo>
                    <a:cubicBezTo>
                      <a:pt x="544" y="415"/>
                      <a:pt x="544" y="415"/>
                      <a:pt x="544" y="415"/>
                    </a:cubicBezTo>
                    <a:cubicBezTo>
                      <a:pt x="510" y="415"/>
                      <a:pt x="510" y="415"/>
                      <a:pt x="510" y="415"/>
                    </a:cubicBezTo>
                    <a:cubicBezTo>
                      <a:pt x="510" y="351"/>
                      <a:pt x="510" y="351"/>
                      <a:pt x="510" y="351"/>
                    </a:cubicBezTo>
                    <a:cubicBezTo>
                      <a:pt x="374" y="351"/>
                      <a:pt x="374" y="351"/>
                      <a:pt x="374" y="351"/>
                    </a:cubicBezTo>
                    <a:cubicBezTo>
                      <a:pt x="374" y="415"/>
                      <a:pt x="374" y="415"/>
                      <a:pt x="374" y="415"/>
                    </a:cubicBezTo>
                    <a:cubicBezTo>
                      <a:pt x="340" y="415"/>
                      <a:pt x="340" y="415"/>
                      <a:pt x="340" y="415"/>
                    </a:cubicBezTo>
                    <a:cubicBezTo>
                      <a:pt x="340" y="351"/>
                      <a:pt x="340" y="351"/>
                      <a:pt x="340" y="351"/>
                    </a:cubicBezTo>
                    <a:cubicBezTo>
                      <a:pt x="204" y="351"/>
                      <a:pt x="204" y="351"/>
                      <a:pt x="204" y="351"/>
                    </a:cubicBezTo>
                    <a:cubicBezTo>
                      <a:pt x="204" y="415"/>
                      <a:pt x="204" y="415"/>
                      <a:pt x="204" y="415"/>
                    </a:cubicBezTo>
                    <a:cubicBezTo>
                      <a:pt x="170" y="415"/>
                      <a:pt x="170" y="415"/>
                      <a:pt x="170" y="415"/>
                    </a:cubicBezTo>
                    <a:cubicBezTo>
                      <a:pt x="170" y="351"/>
                      <a:pt x="170" y="351"/>
                      <a:pt x="170" y="351"/>
                    </a:cubicBezTo>
                    <a:cubicBezTo>
                      <a:pt x="34" y="351"/>
                      <a:pt x="34" y="351"/>
                      <a:pt x="34" y="351"/>
                    </a:cubicBezTo>
                    <a:cubicBezTo>
                      <a:pt x="34" y="415"/>
                      <a:pt x="34" y="415"/>
                      <a:pt x="34" y="415"/>
                    </a:cubicBezTo>
                    <a:cubicBezTo>
                      <a:pt x="0" y="415"/>
                      <a:pt x="0" y="415"/>
                      <a:pt x="0" y="415"/>
                    </a:cubicBezTo>
                    <a:cubicBezTo>
                      <a:pt x="0" y="324"/>
                      <a:pt x="0" y="324"/>
                      <a:pt x="0" y="324"/>
                    </a:cubicBezTo>
                    <a:cubicBezTo>
                      <a:pt x="884" y="324"/>
                      <a:pt x="884" y="324"/>
                      <a:pt x="884" y="324"/>
                    </a:cubicBezTo>
                    <a:lnTo>
                      <a:pt x="884" y="415"/>
                    </a:lnTo>
                    <a:close/>
                    <a:moveTo>
                      <a:pt x="884" y="272"/>
                    </a:moveTo>
                    <a:cubicBezTo>
                      <a:pt x="0" y="272"/>
                      <a:pt x="0" y="272"/>
                      <a:pt x="0" y="272"/>
                    </a:cubicBezTo>
                    <a:cubicBezTo>
                      <a:pt x="0" y="245"/>
                      <a:pt x="0" y="245"/>
                      <a:pt x="0" y="245"/>
                    </a:cubicBezTo>
                    <a:cubicBezTo>
                      <a:pt x="884" y="245"/>
                      <a:pt x="884" y="245"/>
                      <a:pt x="884" y="245"/>
                    </a:cubicBezTo>
                    <a:lnTo>
                      <a:pt x="884" y="272"/>
                    </a:lnTo>
                    <a:close/>
                    <a:moveTo>
                      <a:pt x="884" y="193"/>
                    </a:moveTo>
                    <a:cubicBezTo>
                      <a:pt x="0" y="193"/>
                      <a:pt x="0" y="193"/>
                      <a:pt x="0" y="193"/>
                    </a:cubicBezTo>
                    <a:cubicBezTo>
                      <a:pt x="0" y="165"/>
                      <a:pt x="0" y="165"/>
                      <a:pt x="0" y="165"/>
                    </a:cubicBezTo>
                    <a:cubicBezTo>
                      <a:pt x="884" y="165"/>
                      <a:pt x="884" y="165"/>
                      <a:pt x="884" y="165"/>
                    </a:cubicBezTo>
                    <a:lnTo>
                      <a:pt x="884" y="193"/>
                    </a:lnTo>
                    <a:close/>
                    <a:moveTo>
                      <a:pt x="884" y="113"/>
                    </a:moveTo>
                    <a:cubicBezTo>
                      <a:pt x="0" y="113"/>
                      <a:pt x="0" y="113"/>
                      <a:pt x="0" y="113"/>
                    </a:cubicBezTo>
                    <a:cubicBezTo>
                      <a:pt x="0" y="86"/>
                      <a:pt x="0" y="86"/>
                      <a:pt x="0" y="86"/>
                    </a:cubicBezTo>
                    <a:cubicBezTo>
                      <a:pt x="884" y="86"/>
                      <a:pt x="884" y="86"/>
                      <a:pt x="884" y="86"/>
                    </a:cubicBezTo>
                    <a:lnTo>
                      <a:pt x="884" y="113"/>
                    </a:lnTo>
                    <a:close/>
                    <a:moveTo>
                      <a:pt x="884" y="34"/>
                    </a:moveTo>
                    <a:cubicBezTo>
                      <a:pt x="0" y="34"/>
                      <a:pt x="0" y="34"/>
                      <a:pt x="0" y="34"/>
                    </a:cubicBezTo>
                    <a:cubicBezTo>
                      <a:pt x="0" y="10"/>
                      <a:pt x="0" y="10"/>
                      <a:pt x="0" y="10"/>
                    </a:cubicBezTo>
                    <a:cubicBezTo>
                      <a:pt x="0" y="4"/>
                      <a:pt x="5" y="0"/>
                      <a:pt x="10" y="0"/>
                    </a:cubicBezTo>
                    <a:cubicBezTo>
                      <a:pt x="874" y="0"/>
                      <a:pt x="874" y="0"/>
                      <a:pt x="874" y="0"/>
                    </a:cubicBezTo>
                    <a:cubicBezTo>
                      <a:pt x="880" y="0"/>
                      <a:pt x="884" y="4"/>
                      <a:pt x="884" y="10"/>
                    </a:cubicBezTo>
                    <a:lnTo>
                      <a:pt x="8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3" name="Freeform 22">
                <a:extLst>
                  <a:ext uri="{FF2B5EF4-FFF2-40B4-BE49-F238E27FC236}">
                    <a16:creationId xmlns:a16="http://schemas.microsoft.com/office/drawing/2014/main" id="{5F8738BD-FE50-4399-8E2C-30DAC07AFDB6}"/>
                  </a:ext>
                </a:extLst>
              </p:cNvPr>
              <p:cNvSpPr>
                <a:spLocks noEditPoints="1"/>
              </p:cNvSpPr>
              <p:nvPr/>
            </p:nvSpPr>
            <p:spPr bwMode="auto">
              <a:xfrm>
                <a:off x="5214" y="970"/>
                <a:ext cx="1478" cy="692"/>
              </a:xfrm>
              <a:custGeom>
                <a:avLst/>
                <a:gdLst>
                  <a:gd name="T0" fmla="*/ 966 w 975"/>
                  <a:gd name="T1" fmla="*/ 436 h 454"/>
                  <a:gd name="T2" fmla="*/ 950 w 975"/>
                  <a:gd name="T3" fmla="*/ 436 h 454"/>
                  <a:gd name="T4" fmla="*/ 950 w 975"/>
                  <a:gd name="T5" fmla="*/ 21 h 454"/>
                  <a:gd name="T6" fmla="*/ 930 w 975"/>
                  <a:gd name="T7" fmla="*/ 0 h 454"/>
                  <a:gd name="T8" fmla="*/ 45 w 975"/>
                  <a:gd name="T9" fmla="*/ 0 h 454"/>
                  <a:gd name="T10" fmla="*/ 25 w 975"/>
                  <a:gd name="T11" fmla="*/ 21 h 454"/>
                  <a:gd name="T12" fmla="*/ 25 w 975"/>
                  <a:gd name="T13" fmla="*/ 436 h 454"/>
                  <a:gd name="T14" fmla="*/ 9 w 975"/>
                  <a:gd name="T15" fmla="*/ 436 h 454"/>
                  <a:gd name="T16" fmla="*/ 0 w 975"/>
                  <a:gd name="T17" fmla="*/ 454 h 454"/>
                  <a:gd name="T18" fmla="*/ 0 w 975"/>
                  <a:gd name="T19" fmla="*/ 454 h 454"/>
                  <a:gd name="T20" fmla="*/ 975 w 975"/>
                  <a:gd name="T21" fmla="*/ 454 h 454"/>
                  <a:gd name="T22" fmla="*/ 975 w 975"/>
                  <a:gd name="T23" fmla="*/ 454 h 454"/>
                  <a:gd name="T24" fmla="*/ 966 w 975"/>
                  <a:gd name="T25" fmla="*/ 436 h 454"/>
                  <a:gd name="T26" fmla="*/ 929 w 975"/>
                  <a:gd name="T27" fmla="*/ 436 h 454"/>
                  <a:gd name="T28" fmla="*/ 895 w 975"/>
                  <a:gd name="T29" fmla="*/ 436 h 454"/>
                  <a:gd name="T30" fmla="*/ 895 w 975"/>
                  <a:gd name="T31" fmla="*/ 372 h 454"/>
                  <a:gd name="T32" fmla="*/ 759 w 975"/>
                  <a:gd name="T33" fmla="*/ 372 h 454"/>
                  <a:gd name="T34" fmla="*/ 759 w 975"/>
                  <a:gd name="T35" fmla="*/ 436 h 454"/>
                  <a:gd name="T36" fmla="*/ 725 w 975"/>
                  <a:gd name="T37" fmla="*/ 436 h 454"/>
                  <a:gd name="T38" fmla="*/ 725 w 975"/>
                  <a:gd name="T39" fmla="*/ 372 h 454"/>
                  <a:gd name="T40" fmla="*/ 589 w 975"/>
                  <a:gd name="T41" fmla="*/ 372 h 454"/>
                  <a:gd name="T42" fmla="*/ 589 w 975"/>
                  <a:gd name="T43" fmla="*/ 436 h 454"/>
                  <a:gd name="T44" fmla="*/ 555 w 975"/>
                  <a:gd name="T45" fmla="*/ 436 h 454"/>
                  <a:gd name="T46" fmla="*/ 555 w 975"/>
                  <a:gd name="T47" fmla="*/ 372 h 454"/>
                  <a:gd name="T48" fmla="*/ 419 w 975"/>
                  <a:gd name="T49" fmla="*/ 372 h 454"/>
                  <a:gd name="T50" fmla="*/ 419 w 975"/>
                  <a:gd name="T51" fmla="*/ 436 h 454"/>
                  <a:gd name="T52" fmla="*/ 385 w 975"/>
                  <a:gd name="T53" fmla="*/ 436 h 454"/>
                  <a:gd name="T54" fmla="*/ 385 w 975"/>
                  <a:gd name="T55" fmla="*/ 372 h 454"/>
                  <a:gd name="T56" fmla="*/ 249 w 975"/>
                  <a:gd name="T57" fmla="*/ 372 h 454"/>
                  <a:gd name="T58" fmla="*/ 249 w 975"/>
                  <a:gd name="T59" fmla="*/ 436 h 454"/>
                  <a:gd name="T60" fmla="*/ 215 w 975"/>
                  <a:gd name="T61" fmla="*/ 436 h 454"/>
                  <a:gd name="T62" fmla="*/ 215 w 975"/>
                  <a:gd name="T63" fmla="*/ 372 h 454"/>
                  <a:gd name="T64" fmla="*/ 79 w 975"/>
                  <a:gd name="T65" fmla="*/ 372 h 454"/>
                  <a:gd name="T66" fmla="*/ 79 w 975"/>
                  <a:gd name="T67" fmla="*/ 436 h 454"/>
                  <a:gd name="T68" fmla="*/ 45 w 975"/>
                  <a:gd name="T69" fmla="*/ 436 h 454"/>
                  <a:gd name="T70" fmla="*/ 45 w 975"/>
                  <a:gd name="T71" fmla="*/ 345 h 454"/>
                  <a:gd name="T72" fmla="*/ 929 w 975"/>
                  <a:gd name="T73" fmla="*/ 345 h 454"/>
                  <a:gd name="T74" fmla="*/ 929 w 975"/>
                  <a:gd name="T75" fmla="*/ 436 h 454"/>
                  <a:gd name="T76" fmla="*/ 929 w 975"/>
                  <a:gd name="T77" fmla="*/ 293 h 454"/>
                  <a:gd name="T78" fmla="*/ 45 w 975"/>
                  <a:gd name="T79" fmla="*/ 293 h 454"/>
                  <a:gd name="T80" fmla="*/ 45 w 975"/>
                  <a:gd name="T81" fmla="*/ 266 h 454"/>
                  <a:gd name="T82" fmla="*/ 929 w 975"/>
                  <a:gd name="T83" fmla="*/ 266 h 454"/>
                  <a:gd name="T84" fmla="*/ 929 w 975"/>
                  <a:gd name="T85" fmla="*/ 293 h 454"/>
                  <a:gd name="T86" fmla="*/ 929 w 975"/>
                  <a:gd name="T87" fmla="*/ 214 h 454"/>
                  <a:gd name="T88" fmla="*/ 45 w 975"/>
                  <a:gd name="T89" fmla="*/ 214 h 454"/>
                  <a:gd name="T90" fmla="*/ 45 w 975"/>
                  <a:gd name="T91" fmla="*/ 186 h 454"/>
                  <a:gd name="T92" fmla="*/ 929 w 975"/>
                  <a:gd name="T93" fmla="*/ 186 h 454"/>
                  <a:gd name="T94" fmla="*/ 929 w 975"/>
                  <a:gd name="T95" fmla="*/ 214 h 454"/>
                  <a:gd name="T96" fmla="*/ 929 w 975"/>
                  <a:gd name="T97" fmla="*/ 134 h 454"/>
                  <a:gd name="T98" fmla="*/ 45 w 975"/>
                  <a:gd name="T99" fmla="*/ 134 h 454"/>
                  <a:gd name="T100" fmla="*/ 45 w 975"/>
                  <a:gd name="T101" fmla="*/ 107 h 454"/>
                  <a:gd name="T102" fmla="*/ 929 w 975"/>
                  <a:gd name="T103" fmla="*/ 107 h 454"/>
                  <a:gd name="T104" fmla="*/ 929 w 975"/>
                  <a:gd name="T105" fmla="*/ 134 h 454"/>
                  <a:gd name="T106" fmla="*/ 929 w 975"/>
                  <a:gd name="T107" fmla="*/ 55 h 454"/>
                  <a:gd name="T108" fmla="*/ 45 w 975"/>
                  <a:gd name="T109" fmla="*/ 55 h 454"/>
                  <a:gd name="T110" fmla="*/ 45 w 975"/>
                  <a:gd name="T111" fmla="*/ 31 h 454"/>
                  <a:gd name="T112" fmla="*/ 55 w 975"/>
                  <a:gd name="T113" fmla="*/ 21 h 454"/>
                  <a:gd name="T114" fmla="*/ 919 w 975"/>
                  <a:gd name="T115" fmla="*/ 21 h 454"/>
                  <a:gd name="T116" fmla="*/ 929 w 975"/>
                  <a:gd name="T117" fmla="*/ 31 h 454"/>
                  <a:gd name="T118" fmla="*/ 929 w 975"/>
                  <a:gd name="T119"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5" h="454">
                    <a:moveTo>
                      <a:pt x="966" y="436"/>
                    </a:moveTo>
                    <a:cubicBezTo>
                      <a:pt x="950" y="436"/>
                      <a:pt x="950" y="436"/>
                      <a:pt x="950" y="436"/>
                    </a:cubicBezTo>
                    <a:cubicBezTo>
                      <a:pt x="950" y="21"/>
                      <a:pt x="950" y="21"/>
                      <a:pt x="950" y="21"/>
                    </a:cubicBezTo>
                    <a:cubicBezTo>
                      <a:pt x="950" y="10"/>
                      <a:pt x="941" y="0"/>
                      <a:pt x="930"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975" y="454"/>
                      <a:pt x="975" y="454"/>
                      <a:pt x="975" y="454"/>
                    </a:cubicBezTo>
                    <a:cubicBezTo>
                      <a:pt x="975" y="454"/>
                      <a:pt x="975" y="454"/>
                      <a:pt x="975" y="454"/>
                    </a:cubicBezTo>
                    <a:lnTo>
                      <a:pt x="966" y="436"/>
                    </a:lnTo>
                    <a:close/>
                    <a:moveTo>
                      <a:pt x="929" y="436"/>
                    </a:moveTo>
                    <a:cubicBezTo>
                      <a:pt x="895" y="436"/>
                      <a:pt x="895" y="436"/>
                      <a:pt x="895" y="436"/>
                    </a:cubicBezTo>
                    <a:cubicBezTo>
                      <a:pt x="895" y="372"/>
                      <a:pt x="895" y="372"/>
                      <a:pt x="895" y="372"/>
                    </a:cubicBezTo>
                    <a:cubicBezTo>
                      <a:pt x="759" y="372"/>
                      <a:pt x="759" y="372"/>
                      <a:pt x="759" y="372"/>
                    </a:cubicBezTo>
                    <a:cubicBezTo>
                      <a:pt x="759" y="436"/>
                      <a:pt x="759" y="436"/>
                      <a:pt x="759" y="436"/>
                    </a:cubicBezTo>
                    <a:cubicBezTo>
                      <a:pt x="725" y="436"/>
                      <a:pt x="725" y="436"/>
                      <a:pt x="725" y="436"/>
                    </a:cubicBezTo>
                    <a:cubicBezTo>
                      <a:pt x="725" y="372"/>
                      <a:pt x="725" y="372"/>
                      <a:pt x="725" y="372"/>
                    </a:cubicBezTo>
                    <a:cubicBezTo>
                      <a:pt x="589" y="372"/>
                      <a:pt x="589" y="372"/>
                      <a:pt x="589" y="372"/>
                    </a:cubicBezTo>
                    <a:cubicBezTo>
                      <a:pt x="589" y="436"/>
                      <a:pt x="589" y="436"/>
                      <a:pt x="589" y="436"/>
                    </a:cubicBezTo>
                    <a:cubicBezTo>
                      <a:pt x="555" y="436"/>
                      <a:pt x="555" y="436"/>
                      <a:pt x="555" y="436"/>
                    </a:cubicBezTo>
                    <a:cubicBezTo>
                      <a:pt x="555" y="372"/>
                      <a:pt x="555" y="372"/>
                      <a:pt x="555" y="372"/>
                    </a:cubicBezTo>
                    <a:cubicBezTo>
                      <a:pt x="419" y="372"/>
                      <a:pt x="419" y="372"/>
                      <a:pt x="419" y="372"/>
                    </a:cubicBezTo>
                    <a:cubicBezTo>
                      <a:pt x="419" y="436"/>
                      <a:pt x="419" y="436"/>
                      <a:pt x="419" y="436"/>
                    </a:cubicBezTo>
                    <a:cubicBezTo>
                      <a:pt x="385" y="436"/>
                      <a:pt x="385" y="436"/>
                      <a:pt x="385" y="436"/>
                    </a:cubicBezTo>
                    <a:cubicBezTo>
                      <a:pt x="385" y="372"/>
                      <a:pt x="385" y="372"/>
                      <a:pt x="385" y="372"/>
                    </a:cubicBezTo>
                    <a:cubicBezTo>
                      <a:pt x="249" y="372"/>
                      <a:pt x="249" y="372"/>
                      <a:pt x="249" y="372"/>
                    </a:cubicBezTo>
                    <a:cubicBezTo>
                      <a:pt x="249" y="436"/>
                      <a:pt x="249" y="436"/>
                      <a:pt x="249" y="436"/>
                    </a:cubicBezTo>
                    <a:cubicBezTo>
                      <a:pt x="215" y="436"/>
                      <a:pt x="215" y="436"/>
                      <a:pt x="215" y="436"/>
                    </a:cubicBezTo>
                    <a:cubicBezTo>
                      <a:pt x="215" y="372"/>
                      <a:pt x="215" y="372"/>
                      <a:pt x="215" y="372"/>
                    </a:cubicBezTo>
                    <a:cubicBezTo>
                      <a:pt x="79" y="372"/>
                      <a:pt x="79" y="372"/>
                      <a:pt x="79" y="372"/>
                    </a:cubicBezTo>
                    <a:cubicBezTo>
                      <a:pt x="79" y="436"/>
                      <a:pt x="79" y="436"/>
                      <a:pt x="79" y="436"/>
                    </a:cubicBezTo>
                    <a:cubicBezTo>
                      <a:pt x="45" y="436"/>
                      <a:pt x="45" y="436"/>
                      <a:pt x="45" y="436"/>
                    </a:cubicBezTo>
                    <a:cubicBezTo>
                      <a:pt x="45" y="345"/>
                      <a:pt x="45" y="345"/>
                      <a:pt x="45" y="345"/>
                    </a:cubicBezTo>
                    <a:cubicBezTo>
                      <a:pt x="929" y="345"/>
                      <a:pt x="929" y="345"/>
                      <a:pt x="929" y="345"/>
                    </a:cubicBezTo>
                    <a:lnTo>
                      <a:pt x="929" y="436"/>
                    </a:lnTo>
                    <a:close/>
                    <a:moveTo>
                      <a:pt x="929" y="293"/>
                    </a:moveTo>
                    <a:cubicBezTo>
                      <a:pt x="45" y="293"/>
                      <a:pt x="45" y="293"/>
                      <a:pt x="45" y="293"/>
                    </a:cubicBezTo>
                    <a:cubicBezTo>
                      <a:pt x="45" y="266"/>
                      <a:pt x="45" y="266"/>
                      <a:pt x="45" y="266"/>
                    </a:cubicBezTo>
                    <a:cubicBezTo>
                      <a:pt x="929" y="266"/>
                      <a:pt x="929" y="266"/>
                      <a:pt x="929" y="266"/>
                    </a:cubicBezTo>
                    <a:lnTo>
                      <a:pt x="929" y="293"/>
                    </a:lnTo>
                    <a:close/>
                    <a:moveTo>
                      <a:pt x="929" y="214"/>
                    </a:moveTo>
                    <a:cubicBezTo>
                      <a:pt x="45" y="214"/>
                      <a:pt x="45" y="214"/>
                      <a:pt x="45" y="214"/>
                    </a:cubicBezTo>
                    <a:cubicBezTo>
                      <a:pt x="45" y="186"/>
                      <a:pt x="45" y="186"/>
                      <a:pt x="45" y="186"/>
                    </a:cubicBezTo>
                    <a:cubicBezTo>
                      <a:pt x="929" y="186"/>
                      <a:pt x="929" y="186"/>
                      <a:pt x="929" y="186"/>
                    </a:cubicBezTo>
                    <a:lnTo>
                      <a:pt x="929" y="214"/>
                    </a:lnTo>
                    <a:close/>
                    <a:moveTo>
                      <a:pt x="929" y="134"/>
                    </a:moveTo>
                    <a:cubicBezTo>
                      <a:pt x="45" y="134"/>
                      <a:pt x="45" y="134"/>
                      <a:pt x="45" y="134"/>
                    </a:cubicBezTo>
                    <a:cubicBezTo>
                      <a:pt x="45" y="107"/>
                      <a:pt x="45" y="107"/>
                      <a:pt x="45" y="107"/>
                    </a:cubicBezTo>
                    <a:cubicBezTo>
                      <a:pt x="929" y="107"/>
                      <a:pt x="929" y="107"/>
                      <a:pt x="929" y="107"/>
                    </a:cubicBezTo>
                    <a:lnTo>
                      <a:pt x="929" y="134"/>
                    </a:lnTo>
                    <a:close/>
                    <a:moveTo>
                      <a:pt x="929" y="55"/>
                    </a:moveTo>
                    <a:cubicBezTo>
                      <a:pt x="45" y="55"/>
                      <a:pt x="45" y="55"/>
                      <a:pt x="45" y="55"/>
                    </a:cubicBezTo>
                    <a:cubicBezTo>
                      <a:pt x="45" y="31"/>
                      <a:pt x="45" y="31"/>
                      <a:pt x="45" y="31"/>
                    </a:cubicBezTo>
                    <a:cubicBezTo>
                      <a:pt x="45" y="25"/>
                      <a:pt x="50" y="21"/>
                      <a:pt x="55" y="21"/>
                    </a:cubicBezTo>
                    <a:cubicBezTo>
                      <a:pt x="919" y="21"/>
                      <a:pt x="919" y="21"/>
                      <a:pt x="919" y="21"/>
                    </a:cubicBezTo>
                    <a:cubicBezTo>
                      <a:pt x="925" y="21"/>
                      <a:pt x="929" y="25"/>
                      <a:pt x="929" y="31"/>
                    </a:cubicBezTo>
                    <a:lnTo>
                      <a:pt x="929" y="55"/>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44" name="ビル｜2｜小">
              <a:extLst>
                <a:ext uri="{FF2B5EF4-FFF2-40B4-BE49-F238E27FC236}">
                  <a16:creationId xmlns:a16="http://schemas.microsoft.com/office/drawing/2014/main" id="{1DC12856-6655-427B-9365-E16999974BBE}"/>
                </a:ext>
              </a:extLst>
            </p:cNvPr>
            <p:cNvGrpSpPr>
              <a:grpSpLocks noChangeAspect="1"/>
            </p:cNvGrpSpPr>
            <p:nvPr/>
          </p:nvGrpSpPr>
          <p:grpSpPr bwMode="auto">
            <a:xfrm>
              <a:off x="10313022" y="5807172"/>
              <a:ext cx="867203" cy="869718"/>
              <a:chOff x="1821" y="970"/>
              <a:chExt cx="690" cy="692"/>
            </a:xfrm>
          </p:grpSpPr>
          <p:sp>
            <p:nvSpPr>
              <p:cNvPr id="245" name="Freeform 10">
                <a:extLst>
                  <a:ext uri="{FF2B5EF4-FFF2-40B4-BE49-F238E27FC236}">
                    <a16:creationId xmlns:a16="http://schemas.microsoft.com/office/drawing/2014/main" id="{DB6128BA-5A1F-49D9-BC4A-480751D5B495}"/>
                  </a:ext>
                </a:extLst>
              </p:cNvPr>
              <p:cNvSpPr>
                <a:spLocks/>
              </p:cNvSpPr>
              <p:nvPr/>
            </p:nvSpPr>
            <p:spPr bwMode="auto">
              <a:xfrm>
                <a:off x="1890" y="1002"/>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1 w 363"/>
                  <a:gd name="T19" fmla="*/ 415 h 415"/>
                  <a:gd name="T20" fmla="*/ 91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3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1" y="415"/>
                      <a:pt x="91" y="415"/>
                      <a:pt x="91" y="415"/>
                    </a:cubicBezTo>
                    <a:cubicBezTo>
                      <a:pt x="91" y="351"/>
                      <a:pt x="91" y="351"/>
                      <a:pt x="91"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5" y="0"/>
                      <a:pt x="10" y="0"/>
                    </a:cubicBezTo>
                    <a:cubicBezTo>
                      <a:pt x="353" y="0"/>
                      <a:pt x="353" y="0"/>
                      <a:pt x="353"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6" name="Freeform 11">
                <a:extLst>
                  <a:ext uri="{FF2B5EF4-FFF2-40B4-BE49-F238E27FC236}">
                    <a16:creationId xmlns:a16="http://schemas.microsoft.com/office/drawing/2014/main" id="{E75DC84D-208B-4FB0-B131-CD7E3FB16245}"/>
                  </a:ext>
                </a:extLst>
              </p:cNvPr>
              <p:cNvSpPr>
                <a:spLocks noEditPoints="1"/>
              </p:cNvSpPr>
              <p:nvPr/>
            </p:nvSpPr>
            <p:spPr bwMode="auto">
              <a:xfrm>
                <a:off x="1821" y="970"/>
                <a:ext cx="690" cy="692"/>
              </a:xfrm>
              <a:custGeom>
                <a:avLst/>
                <a:gdLst>
                  <a:gd name="T0" fmla="*/ 444 w 453"/>
                  <a:gd name="T1" fmla="*/ 436 h 454"/>
                  <a:gd name="T2" fmla="*/ 428 w 453"/>
                  <a:gd name="T3" fmla="*/ 436 h 454"/>
                  <a:gd name="T4" fmla="*/ 428 w 453"/>
                  <a:gd name="T5" fmla="*/ 21 h 454"/>
                  <a:gd name="T6" fmla="*/ 408 w 453"/>
                  <a:gd name="T7" fmla="*/ 0 h 454"/>
                  <a:gd name="T8" fmla="*/ 45 w 453"/>
                  <a:gd name="T9" fmla="*/ 0 h 454"/>
                  <a:gd name="T10" fmla="*/ 45 w 453"/>
                  <a:gd name="T11" fmla="*/ 0 h 454"/>
                  <a:gd name="T12" fmla="*/ 25 w 453"/>
                  <a:gd name="T13" fmla="*/ 21 h 454"/>
                  <a:gd name="T14" fmla="*/ 25 w 453"/>
                  <a:gd name="T15" fmla="*/ 436 h 454"/>
                  <a:gd name="T16" fmla="*/ 9 w 453"/>
                  <a:gd name="T17" fmla="*/ 436 h 454"/>
                  <a:gd name="T18" fmla="*/ 0 w 453"/>
                  <a:gd name="T19" fmla="*/ 454 h 454"/>
                  <a:gd name="T20" fmla="*/ 0 w 453"/>
                  <a:gd name="T21" fmla="*/ 454 h 454"/>
                  <a:gd name="T22" fmla="*/ 453 w 453"/>
                  <a:gd name="T23" fmla="*/ 454 h 454"/>
                  <a:gd name="T24" fmla="*/ 453 w 453"/>
                  <a:gd name="T25" fmla="*/ 454 h 454"/>
                  <a:gd name="T26" fmla="*/ 444 w 453"/>
                  <a:gd name="T27" fmla="*/ 436 h 454"/>
                  <a:gd name="T28" fmla="*/ 55 w 453"/>
                  <a:gd name="T29" fmla="*/ 21 h 454"/>
                  <a:gd name="T30" fmla="*/ 398 w 453"/>
                  <a:gd name="T31" fmla="*/ 21 h 454"/>
                  <a:gd name="T32" fmla="*/ 408 w 453"/>
                  <a:gd name="T33" fmla="*/ 31 h 454"/>
                  <a:gd name="T34" fmla="*/ 408 w 453"/>
                  <a:gd name="T35" fmla="*/ 55 h 454"/>
                  <a:gd name="T36" fmla="*/ 45 w 453"/>
                  <a:gd name="T37" fmla="*/ 55 h 454"/>
                  <a:gd name="T38" fmla="*/ 45 w 453"/>
                  <a:gd name="T39" fmla="*/ 31 h 454"/>
                  <a:gd name="T40" fmla="*/ 55 w 453"/>
                  <a:gd name="T41" fmla="*/ 21 h 454"/>
                  <a:gd name="T42" fmla="*/ 45 w 453"/>
                  <a:gd name="T43" fmla="*/ 214 h 454"/>
                  <a:gd name="T44" fmla="*/ 45 w 453"/>
                  <a:gd name="T45" fmla="*/ 186 h 454"/>
                  <a:gd name="T46" fmla="*/ 408 w 453"/>
                  <a:gd name="T47" fmla="*/ 186 h 454"/>
                  <a:gd name="T48" fmla="*/ 408 w 453"/>
                  <a:gd name="T49" fmla="*/ 214 h 454"/>
                  <a:gd name="T50" fmla="*/ 45 w 453"/>
                  <a:gd name="T51" fmla="*/ 214 h 454"/>
                  <a:gd name="T52" fmla="*/ 408 w 453"/>
                  <a:gd name="T53" fmla="*/ 266 h 454"/>
                  <a:gd name="T54" fmla="*/ 408 w 453"/>
                  <a:gd name="T55" fmla="*/ 293 h 454"/>
                  <a:gd name="T56" fmla="*/ 45 w 453"/>
                  <a:gd name="T57" fmla="*/ 293 h 454"/>
                  <a:gd name="T58" fmla="*/ 45 w 453"/>
                  <a:gd name="T59" fmla="*/ 266 h 454"/>
                  <a:gd name="T60" fmla="*/ 408 w 453"/>
                  <a:gd name="T61" fmla="*/ 266 h 454"/>
                  <a:gd name="T62" fmla="*/ 45 w 453"/>
                  <a:gd name="T63" fmla="*/ 134 h 454"/>
                  <a:gd name="T64" fmla="*/ 45 w 453"/>
                  <a:gd name="T65" fmla="*/ 107 h 454"/>
                  <a:gd name="T66" fmla="*/ 408 w 453"/>
                  <a:gd name="T67" fmla="*/ 107 h 454"/>
                  <a:gd name="T68" fmla="*/ 408 w 453"/>
                  <a:gd name="T69" fmla="*/ 134 h 454"/>
                  <a:gd name="T70" fmla="*/ 45 w 453"/>
                  <a:gd name="T71" fmla="*/ 134 h 454"/>
                  <a:gd name="T72" fmla="*/ 379 w 453"/>
                  <a:gd name="T73" fmla="*/ 436 h 454"/>
                  <a:gd name="T74" fmla="*/ 379 w 453"/>
                  <a:gd name="T75" fmla="*/ 372 h 454"/>
                  <a:gd name="T76" fmla="*/ 317 w 453"/>
                  <a:gd name="T77" fmla="*/ 372 h 454"/>
                  <a:gd name="T78" fmla="*/ 317 w 453"/>
                  <a:gd name="T79" fmla="*/ 436 h 454"/>
                  <a:gd name="T80" fmla="*/ 294 w 453"/>
                  <a:gd name="T81" fmla="*/ 436 h 454"/>
                  <a:gd name="T82" fmla="*/ 294 w 453"/>
                  <a:gd name="T83" fmla="*/ 372 h 454"/>
                  <a:gd name="T84" fmla="*/ 158 w 453"/>
                  <a:gd name="T85" fmla="*/ 372 h 454"/>
                  <a:gd name="T86" fmla="*/ 158 w 453"/>
                  <a:gd name="T87" fmla="*/ 436 h 454"/>
                  <a:gd name="T88" fmla="*/ 136 w 453"/>
                  <a:gd name="T89" fmla="*/ 436 h 454"/>
                  <a:gd name="T90" fmla="*/ 136 w 453"/>
                  <a:gd name="T91" fmla="*/ 372 h 454"/>
                  <a:gd name="T92" fmla="*/ 73 w 453"/>
                  <a:gd name="T93" fmla="*/ 372 h 454"/>
                  <a:gd name="T94" fmla="*/ 73 w 453"/>
                  <a:gd name="T95" fmla="*/ 436 h 454"/>
                  <a:gd name="T96" fmla="*/ 45 w 453"/>
                  <a:gd name="T97" fmla="*/ 436 h 454"/>
                  <a:gd name="T98" fmla="*/ 45 w 453"/>
                  <a:gd name="T99" fmla="*/ 345 h 454"/>
                  <a:gd name="T100" fmla="*/ 408 w 453"/>
                  <a:gd name="T101" fmla="*/ 345 h 454"/>
                  <a:gd name="T102" fmla="*/ 408 w 453"/>
                  <a:gd name="T103" fmla="*/ 436 h 454"/>
                  <a:gd name="T104" fmla="*/ 379 w 453"/>
                  <a:gd name="T105"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3" h="454">
                    <a:moveTo>
                      <a:pt x="444" y="436"/>
                    </a:moveTo>
                    <a:cubicBezTo>
                      <a:pt x="428" y="436"/>
                      <a:pt x="428" y="436"/>
                      <a:pt x="428" y="436"/>
                    </a:cubicBezTo>
                    <a:cubicBezTo>
                      <a:pt x="428" y="21"/>
                      <a:pt x="428" y="21"/>
                      <a:pt x="428" y="21"/>
                    </a:cubicBezTo>
                    <a:cubicBezTo>
                      <a:pt x="428" y="10"/>
                      <a:pt x="419" y="0"/>
                      <a:pt x="408" y="0"/>
                    </a:cubicBezTo>
                    <a:cubicBezTo>
                      <a:pt x="45" y="0"/>
                      <a:pt x="45" y="0"/>
                      <a:pt x="45" y="0"/>
                    </a:cubicBezTo>
                    <a:cubicBezTo>
                      <a:pt x="45" y="0"/>
                      <a:pt x="45" y="0"/>
                      <a:pt x="45" y="0"/>
                    </a:cubicBezTo>
                    <a:cubicBezTo>
                      <a:pt x="34" y="0"/>
                      <a:pt x="25" y="10"/>
                      <a:pt x="25" y="21"/>
                    </a:cubicBezTo>
                    <a:cubicBezTo>
                      <a:pt x="25" y="436"/>
                      <a:pt x="25" y="436"/>
                      <a:pt x="25" y="436"/>
                    </a:cubicBezTo>
                    <a:cubicBezTo>
                      <a:pt x="9" y="436"/>
                      <a:pt x="9" y="436"/>
                      <a:pt x="9" y="436"/>
                    </a:cubicBezTo>
                    <a:cubicBezTo>
                      <a:pt x="0" y="454"/>
                      <a:pt x="0" y="454"/>
                      <a:pt x="0" y="454"/>
                    </a:cubicBezTo>
                    <a:cubicBezTo>
                      <a:pt x="0" y="454"/>
                      <a:pt x="0" y="454"/>
                      <a:pt x="0" y="454"/>
                    </a:cubicBezTo>
                    <a:cubicBezTo>
                      <a:pt x="453" y="454"/>
                      <a:pt x="453" y="454"/>
                      <a:pt x="453" y="454"/>
                    </a:cubicBezTo>
                    <a:cubicBezTo>
                      <a:pt x="453" y="454"/>
                      <a:pt x="453" y="454"/>
                      <a:pt x="453" y="454"/>
                    </a:cubicBezTo>
                    <a:lnTo>
                      <a:pt x="444" y="436"/>
                    </a:lnTo>
                    <a:close/>
                    <a:moveTo>
                      <a:pt x="55" y="21"/>
                    </a:moveTo>
                    <a:cubicBezTo>
                      <a:pt x="398" y="21"/>
                      <a:pt x="398" y="21"/>
                      <a:pt x="398" y="21"/>
                    </a:cubicBezTo>
                    <a:cubicBezTo>
                      <a:pt x="403" y="21"/>
                      <a:pt x="408" y="25"/>
                      <a:pt x="408" y="31"/>
                    </a:cubicBezTo>
                    <a:cubicBezTo>
                      <a:pt x="408" y="55"/>
                      <a:pt x="408" y="55"/>
                      <a:pt x="408" y="55"/>
                    </a:cubicBezTo>
                    <a:cubicBezTo>
                      <a:pt x="45" y="55"/>
                      <a:pt x="45" y="55"/>
                      <a:pt x="45" y="55"/>
                    </a:cubicBezTo>
                    <a:cubicBezTo>
                      <a:pt x="45" y="31"/>
                      <a:pt x="45" y="31"/>
                      <a:pt x="45" y="31"/>
                    </a:cubicBezTo>
                    <a:cubicBezTo>
                      <a:pt x="45" y="25"/>
                      <a:pt x="50" y="21"/>
                      <a:pt x="55" y="21"/>
                    </a:cubicBezTo>
                    <a:close/>
                    <a:moveTo>
                      <a:pt x="45" y="214"/>
                    </a:moveTo>
                    <a:cubicBezTo>
                      <a:pt x="45" y="186"/>
                      <a:pt x="45" y="186"/>
                      <a:pt x="45" y="186"/>
                    </a:cubicBezTo>
                    <a:cubicBezTo>
                      <a:pt x="408" y="186"/>
                      <a:pt x="408" y="186"/>
                      <a:pt x="408" y="186"/>
                    </a:cubicBezTo>
                    <a:cubicBezTo>
                      <a:pt x="408" y="214"/>
                      <a:pt x="408" y="214"/>
                      <a:pt x="408" y="214"/>
                    </a:cubicBezTo>
                    <a:lnTo>
                      <a:pt x="45" y="214"/>
                    </a:lnTo>
                    <a:close/>
                    <a:moveTo>
                      <a:pt x="408" y="266"/>
                    </a:moveTo>
                    <a:cubicBezTo>
                      <a:pt x="408" y="293"/>
                      <a:pt x="408" y="293"/>
                      <a:pt x="408" y="293"/>
                    </a:cubicBezTo>
                    <a:cubicBezTo>
                      <a:pt x="45" y="293"/>
                      <a:pt x="45" y="293"/>
                      <a:pt x="45" y="293"/>
                    </a:cubicBezTo>
                    <a:cubicBezTo>
                      <a:pt x="45" y="266"/>
                      <a:pt x="45" y="266"/>
                      <a:pt x="45" y="266"/>
                    </a:cubicBezTo>
                    <a:lnTo>
                      <a:pt x="408" y="266"/>
                    </a:lnTo>
                    <a:close/>
                    <a:moveTo>
                      <a:pt x="45" y="134"/>
                    </a:moveTo>
                    <a:cubicBezTo>
                      <a:pt x="45" y="107"/>
                      <a:pt x="45" y="107"/>
                      <a:pt x="45" y="107"/>
                    </a:cubicBezTo>
                    <a:cubicBezTo>
                      <a:pt x="408" y="107"/>
                      <a:pt x="408" y="107"/>
                      <a:pt x="408" y="107"/>
                    </a:cubicBezTo>
                    <a:cubicBezTo>
                      <a:pt x="408" y="134"/>
                      <a:pt x="408" y="134"/>
                      <a:pt x="408" y="134"/>
                    </a:cubicBezTo>
                    <a:lnTo>
                      <a:pt x="45" y="134"/>
                    </a:lnTo>
                    <a:close/>
                    <a:moveTo>
                      <a:pt x="379" y="436"/>
                    </a:moveTo>
                    <a:cubicBezTo>
                      <a:pt x="379" y="372"/>
                      <a:pt x="379" y="372"/>
                      <a:pt x="379" y="372"/>
                    </a:cubicBezTo>
                    <a:cubicBezTo>
                      <a:pt x="317" y="372"/>
                      <a:pt x="317" y="372"/>
                      <a:pt x="317" y="372"/>
                    </a:cubicBezTo>
                    <a:cubicBezTo>
                      <a:pt x="317" y="436"/>
                      <a:pt x="317" y="436"/>
                      <a:pt x="317" y="436"/>
                    </a:cubicBezTo>
                    <a:cubicBezTo>
                      <a:pt x="294" y="436"/>
                      <a:pt x="294" y="436"/>
                      <a:pt x="294" y="436"/>
                    </a:cubicBezTo>
                    <a:cubicBezTo>
                      <a:pt x="294" y="372"/>
                      <a:pt x="294" y="372"/>
                      <a:pt x="294" y="372"/>
                    </a:cubicBezTo>
                    <a:cubicBezTo>
                      <a:pt x="158" y="372"/>
                      <a:pt x="158" y="372"/>
                      <a:pt x="158" y="372"/>
                    </a:cubicBezTo>
                    <a:cubicBezTo>
                      <a:pt x="158" y="436"/>
                      <a:pt x="158" y="436"/>
                      <a:pt x="158" y="436"/>
                    </a:cubicBezTo>
                    <a:cubicBezTo>
                      <a:pt x="136" y="436"/>
                      <a:pt x="136" y="436"/>
                      <a:pt x="136" y="436"/>
                    </a:cubicBezTo>
                    <a:cubicBezTo>
                      <a:pt x="136" y="372"/>
                      <a:pt x="136" y="372"/>
                      <a:pt x="136" y="372"/>
                    </a:cubicBezTo>
                    <a:cubicBezTo>
                      <a:pt x="73" y="372"/>
                      <a:pt x="73" y="372"/>
                      <a:pt x="73" y="372"/>
                    </a:cubicBezTo>
                    <a:cubicBezTo>
                      <a:pt x="73" y="436"/>
                      <a:pt x="73" y="436"/>
                      <a:pt x="73" y="436"/>
                    </a:cubicBezTo>
                    <a:cubicBezTo>
                      <a:pt x="45" y="436"/>
                      <a:pt x="45" y="436"/>
                      <a:pt x="45" y="436"/>
                    </a:cubicBezTo>
                    <a:cubicBezTo>
                      <a:pt x="45" y="345"/>
                      <a:pt x="45" y="345"/>
                      <a:pt x="45" y="345"/>
                    </a:cubicBezTo>
                    <a:cubicBezTo>
                      <a:pt x="408" y="345"/>
                      <a:pt x="408" y="345"/>
                      <a:pt x="408" y="345"/>
                    </a:cubicBezTo>
                    <a:cubicBezTo>
                      <a:pt x="408" y="436"/>
                      <a:pt x="408" y="436"/>
                      <a:pt x="408" y="436"/>
                    </a:cubicBezTo>
                    <a:lnTo>
                      <a:pt x="379" y="436"/>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47" name="データベース">
              <a:extLst>
                <a:ext uri="{FF2B5EF4-FFF2-40B4-BE49-F238E27FC236}">
                  <a16:creationId xmlns:a16="http://schemas.microsoft.com/office/drawing/2014/main" id="{141EDAF2-C993-4BEF-A706-721C2BA40A9D}"/>
                </a:ext>
              </a:extLst>
            </p:cNvPr>
            <p:cNvGrpSpPr>
              <a:grpSpLocks noChangeAspect="1"/>
            </p:cNvGrpSpPr>
            <p:nvPr/>
          </p:nvGrpSpPr>
          <p:grpSpPr bwMode="auto">
            <a:xfrm>
              <a:off x="3688451" y="6151530"/>
              <a:ext cx="667079" cy="668048"/>
              <a:chOff x="2941" y="975"/>
              <a:chExt cx="690" cy="691"/>
            </a:xfrm>
          </p:grpSpPr>
          <p:sp>
            <p:nvSpPr>
              <p:cNvPr id="248" name="Freeform 17">
                <a:extLst>
                  <a:ext uri="{FF2B5EF4-FFF2-40B4-BE49-F238E27FC236}">
                    <a16:creationId xmlns:a16="http://schemas.microsoft.com/office/drawing/2014/main" id="{7B89B934-035F-4C50-A6EB-11C670ABFF49}"/>
                  </a:ext>
                </a:extLst>
              </p:cNvPr>
              <p:cNvSpPr>
                <a:spLocks noEditPoints="1"/>
              </p:cNvSpPr>
              <p:nvPr/>
            </p:nvSpPr>
            <p:spPr bwMode="auto">
              <a:xfrm>
                <a:off x="3035" y="1010"/>
                <a:ext cx="501" cy="500"/>
              </a:xfrm>
              <a:custGeom>
                <a:avLst/>
                <a:gdLst>
                  <a:gd name="T0" fmla="*/ 329 w 329"/>
                  <a:gd name="T1" fmla="*/ 147 h 329"/>
                  <a:gd name="T2" fmla="*/ 165 w 329"/>
                  <a:gd name="T3" fmla="*/ 188 h 329"/>
                  <a:gd name="T4" fmla="*/ 0 w 329"/>
                  <a:gd name="T5" fmla="*/ 147 h 329"/>
                  <a:gd name="T6" fmla="*/ 0 w 329"/>
                  <a:gd name="T7" fmla="*/ 95 h 329"/>
                  <a:gd name="T8" fmla="*/ 165 w 329"/>
                  <a:gd name="T9" fmla="*/ 134 h 329"/>
                  <a:gd name="T10" fmla="*/ 329 w 329"/>
                  <a:gd name="T11" fmla="*/ 95 h 329"/>
                  <a:gd name="T12" fmla="*/ 329 w 329"/>
                  <a:gd name="T13" fmla="*/ 147 h 329"/>
                  <a:gd name="T14" fmla="*/ 165 w 329"/>
                  <a:gd name="T15" fmla="*/ 0 h 329"/>
                  <a:gd name="T16" fmla="*/ 324 w 329"/>
                  <a:gd name="T17" fmla="*/ 55 h 329"/>
                  <a:gd name="T18" fmla="*/ 165 w 329"/>
                  <a:gd name="T19" fmla="*/ 111 h 329"/>
                  <a:gd name="T20" fmla="*/ 6 w 329"/>
                  <a:gd name="T21" fmla="*/ 55 h 329"/>
                  <a:gd name="T22" fmla="*/ 165 w 329"/>
                  <a:gd name="T23" fmla="*/ 0 h 329"/>
                  <a:gd name="T24" fmla="*/ 165 w 329"/>
                  <a:gd name="T25" fmla="*/ 204 h 329"/>
                  <a:gd name="T26" fmla="*/ 329 w 329"/>
                  <a:gd name="T27" fmla="*/ 166 h 329"/>
                  <a:gd name="T28" fmla="*/ 329 w 329"/>
                  <a:gd name="T29" fmla="*/ 217 h 329"/>
                  <a:gd name="T30" fmla="*/ 165 w 329"/>
                  <a:gd name="T31" fmla="*/ 258 h 329"/>
                  <a:gd name="T32" fmla="*/ 0 w 329"/>
                  <a:gd name="T33" fmla="*/ 217 h 329"/>
                  <a:gd name="T34" fmla="*/ 0 w 329"/>
                  <a:gd name="T35" fmla="*/ 166 h 329"/>
                  <a:gd name="T36" fmla="*/ 165 w 329"/>
                  <a:gd name="T37" fmla="*/ 204 h 329"/>
                  <a:gd name="T38" fmla="*/ 0 w 329"/>
                  <a:gd name="T39" fmla="*/ 265 h 329"/>
                  <a:gd name="T40" fmla="*/ 0 w 329"/>
                  <a:gd name="T41" fmla="*/ 236 h 329"/>
                  <a:gd name="T42" fmla="*/ 165 w 329"/>
                  <a:gd name="T43" fmla="*/ 274 h 329"/>
                  <a:gd name="T44" fmla="*/ 329 w 329"/>
                  <a:gd name="T45" fmla="*/ 236 h 329"/>
                  <a:gd name="T46" fmla="*/ 329 w 329"/>
                  <a:gd name="T47" fmla="*/ 265 h 329"/>
                  <a:gd name="T48" fmla="*/ 309 w 329"/>
                  <a:gd name="T49" fmla="*/ 300 h 329"/>
                  <a:gd name="T50" fmla="*/ 165 w 329"/>
                  <a:gd name="T51" fmla="*/ 329 h 329"/>
                  <a:gd name="T52" fmla="*/ 21 w 329"/>
                  <a:gd name="T53" fmla="*/ 300 h 329"/>
                  <a:gd name="T54" fmla="*/ 0 w 329"/>
                  <a:gd name="T55" fmla="*/ 2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9" h="329">
                    <a:moveTo>
                      <a:pt x="329" y="147"/>
                    </a:moveTo>
                    <a:cubicBezTo>
                      <a:pt x="292" y="174"/>
                      <a:pt x="235" y="188"/>
                      <a:pt x="165" y="188"/>
                    </a:cubicBezTo>
                    <a:cubicBezTo>
                      <a:pt x="94" y="188"/>
                      <a:pt x="38" y="174"/>
                      <a:pt x="0" y="147"/>
                    </a:cubicBezTo>
                    <a:cubicBezTo>
                      <a:pt x="0" y="95"/>
                      <a:pt x="0" y="95"/>
                      <a:pt x="0" y="95"/>
                    </a:cubicBezTo>
                    <a:cubicBezTo>
                      <a:pt x="32" y="120"/>
                      <a:pt x="94" y="134"/>
                      <a:pt x="165" y="134"/>
                    </a:cubicBezTo>
                    <a:cubicBezTo>
                      <a:pt x="236" y="134"/>
                      <a:pt x="298" y="120"/>
                      <a:pt x="329" y="95"/>
                    </a:cubicBezTo>
                    <a:lnTo>
                      <a:pt x="329" y="147"/>
                    </a:lnTo>
                    <a:close/>
                    <a:moveTo>
                      <a:pt x="165" y="0"/>
                    </a:moveTo>
                    <a:cubicBezTo>
                      <a:pt x="269" y="0"/>
                      <a:pt x="324" y="26"/>
                      <a:pt x="324" y="55"/>
                    </a:cubicBezTo>
                    <a:cubicBezTo>
                      <a:pt x="324" y="85"/>
                      <a:pt x="269" y="111"/>
                      <a:pt x="165" y="111"/>
                    </a:cubicBezTo>
                    <a:cubicBezTo>
                      <a:pt x="60" y="111"/>
                      <a:pt x="6" y="85"/>
                      <a:pt x="6" y="55"/>
                    </a:cubicBezTo>
                    <a:cubicBezTo>
                      <a:pt x="6" y="26"/>
                      <a:pt x="60" y="0"/>
                      <a:pt x="165" y="0"/>
                    </a:cubicBezTo>
                    <a:close/>
                    <a:moveTo>
                      <a:pt x="165" y="204"/>
                    </a:moveTo>
                    <a:cubicBezTo>
                      <a:pt x="234" y="204"/>
                      <a:pt x="289" y="191"/>
                      <a:pt x="329" y="166"/>
                    </a:cubicBezTo>
                    <a:cubicBezTo>
                      <a:pt x="329" y="217"/>
                      <a:pt x="329" y="217"/>
                      <a:pt x="329" y="217"/>
                    </a:cubicBezTo>
                    <a:cubicBezTo>
                      <a:pt x="292" y="244"/>
                      <a:pt x="235" y="258"/>
                      <a:pt x="165" y="258"/>
                    </a:cubicBezTo>
                    <a:cubicBezTo>
                      <a:pt x="94" y="258"/>
                      <a:pt x="38" y="244"/>
                      <a:pt x="0" y="217"/>
                    </a:cubicBezTo>
                    <a:cubicBezTo>
                      <a:pt x="0" y="166"/>
                      <a:pt x="0" y="166"/>
                      <a:pt x="0" y="166"/>
                    </a:cubicBezTo>
                    <a:cubicBezTo>
                      <a:pt x="40" y="191"/>
                      <a:pt x="96" y="204"/>
                      <a:pt x="165" y="204"/>
                    </a:cubicBezTo>
                    <a:close/>
                    <a:moveTo>
                      <a:pt x="0" y="265"/>
                    </a:moveTo>
                    <a:cubicBezTo>
                      <a:pt x="0" y="236"/>
                      <a:pt x="0" y="236"/>
                      <a:pt x="0" y="236"/>
                    </a:cubicBezTo>
                    <a:cubicBezTo>
                      <a:pt x="40" y="261"/>
                      <a:pt x="96" y="274"/>
                      <a:pt x="165" y="274"/>
                    </a:cubicBezTo>
                    <a:cubicBezTo>
                      <a:pt x="234" y="274"/>
                      <a:pt x="289" y="261"/>
                      <a:pt x="329" y="236"/>
                    </a:cubicBezTo>
                    <a:cubicBezTo>
                      <a:pt x="329" y="265"/>
                      <a:pt x="329" y="265"/>
                      <a:pt x="329" y="265"/>
                    </a:cubicBezTo>
                    <a:cubicBezTo>
                      <a:pt x="329" y="280"/>
                      <a:pt x="326" y="289"/>
                      <a:pt x="309" y="300"/>
                    </a:cubicBezTo>
                    <a:cubicBezTo>
                      <a:pt x="287" y="313"/>
                      <a:pt x="245" y="329"/>
                      <a:pt x="165" y="329"/>
                    </a:cubicBezTo>
                    <a:cubicBezTo>
                      <a:pt x="85" y="329"/>
                      <a:pt x="43" y="313"/>
                      <a:pt x="21" y="300"/>
                    </a:cubicBezTo>
                    <a:cubicBezTo>
                      <a:pt x="4" y="289"/>
                      <a:pt x="0" y="280"/>
                      <a:pt x="0"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9" name="Freeform 18">
                <a:extLst>
                  <a:ext uri="{FF2B5EF4-FFF2-40B4-BE49-F238E27FC236}">
                    <a16:creationId xmlns:a16="http://schemas.microsoft.com/office/drawing/2014/main" id="{6A5146B9-35AE-4649-B696-673A89DAA3EF}"/>
                  </a:ext>
                </a:extLst>
              </p:cNvPr>
              <p:cNvSpPr>
                <a:spLocks noEditPoints="1"/>
              </p:cNvSpPr>
              <p:nvPr/>
            </p:nvSpPr>
            <p:spPr bwMode="auto">
              <a:xfrm>
                <a:off x="2941" y="975"/>
                <a:ext cx="690" cy="691"/>
              </a:xfrm>
              <a:custGeom>
                <a:avLst/>
                <a:gdLst>
                  <a:gd name="T0" fmla="*/ 248 w 454"/>
                  <a:gd name="T1" fmla="*/ 422 h 454"/>
                  <a:gd name="T2" fmla="*/ 237 w 454"/>
                  <a:gd name="T3" fmla="*/ 374 h 454"/>
                  <a:gd name="T4" fmla="*/ 414 w 454"/>
                  <a:gd name="T5" fmla="*/ 288 h 454"/>
                  <a:gd name="T6" fmla="*/ 227 w 454"/>
                  <a:gd name="T7" fmla="*/ 0 h 454"/>
                  <a:gd name="T8" fmla="*/ 40 w 454"/>
                  <a:gd name="T9" fmla="*/ 288 h 454"/>
                  <a:gd name="T10" fmla="*/ 217 w 454"/>
                  <a:gd name="T11" fmla="*/ 374 h 454"/>
                  <a:gd name="T12" fmla="*/ 206 w 454"/>
                  <a:gd name="T13" fmla="*/ 422 h 454"/>
                  <a:gd name="T14" fmla="*/ 0 w 454"/>
                  <a:gd name="T15" fmla="*/ 440 h 454"/>
                  <a:gd name="T16" fmla="*/ 227 w 454"/>
                  <a:gd name="T17" fmla="*/ 454 h 454"/>
                  <a:gd name="T18" fmla="*/ 454 w 454"/>
                  <a:gd name="T19" fmla="*/ 440 h 454"/>
                  <a:gd name="T20" fmla="*/ 391 w 454"/>
                  <a:gd name="T21" fmla="*/ 170 h 454"/>
                  <a:gd name="T22" fmla="*/ 62 w 454"/>
                  <a:gd name="T23" fmla="*/ 170 h 454"/>
                  <a:gd name="T24" fmla="*/ 227 w 454"/>
                  <a:gd name="T25" fmla="*/ 157 h 454"/>
                  <a:gd name="T26" fmla="*/ 391 w 454"/>
                  <a:gd name="T27" fmla="*/ 170 h 454"/>
                  <a:gd name="T28" fmla="*/ 386 w 454"/>
                  <a:gd name="T29" fmla="*/ 78 h 454"/>
                  <a:gd name="T30" fmla="*/ 68 w 454"/>
                  <a:gd name="T31" fmla="*/ 78 h 454"/>
                  <a:gd name="T32" fmla="*/ 227 w 454"/>
                  <a:gd name="T33" fmla="*/ 227 h 454"/>
                  <a:gd name="T34" fmla="*/ 391 w 454"/>
                  <a:gd name="T35" fmla="*/ 240 h 454"/>
                  <a:gd name="T36" fmla="*/ 62 w 454"/>
                  <a:gd name="T37" fmla="*/ 240 h 454"/>
                  <a:gd name="T38" fmla="*/ 227 w 454"/>
                  <a:gd name="T39" fmla="*/ 227 h 454"/>
                  <a:gd name="T40" fmla="*/ 62 w 454"/>
                  <a:gd name="T41" fmla="*/ 259 h 454"/>
                  <a:gd name="T42" fmla="*/ 391 w 454"/>
                  <a:gd name="T43" fmla="*/ 259 h 454"/>
                  <a:gd name="T44" fmla="*/ 371 w 454"/>
                  <a:gd name="T45" fmla="*/ 323 h 454"/>
                  <a:gd name="T46" fmla="*/ 83 w 454"/>
                  <a:gd name="T47" fmla="*/ 323 h 454"/>
                  <a:gd name="T48" fmla="*/ 231 w 454"/>
                  <a:gd name="T49" fmla="*/ 80 h 454"/>
                  <a:gd name="T50" fmla="*/ 161 w 454"/>
                  <a:gd name="T51" fmla="*/ 41 h 454"/>
                  <a:gd name="T52" fmla="*/ 192 w 454"/>
                  <a:gd name="T53" fmla="*/ 118 h 454"/>
                  <a:gd name="T54" fmla="*/ 177 w 454"/>
                  <a:gd name="T55" fmla="*/ 104 h 454"/>
                  <a:gd name="T56" fmla="*/ 188 w 454"/>
                  <a:gd name="T57" fmla="*/ 56 h 454"/>
                  <a:gd name="T58" fmla="*/ 187 w 454"/>
                  <a:gd name="T59" fmla="*/ 104 h 454"/>
                  <a:gd name="T60" fmla="*/ 297 w 454"/>
                  <a:gd name="T61" fmla="*/ 97 h 454"/>
                  <a:gd name="T62" fmla="*/ 294 w 454"/>
                  <a:gd name="T63" fmla="*/ 62 h 454"/>
                  <a:gd name="T64" fmla="*/ 269 w 454"/>
                  <a:gd name="T65" fmla="*/ 41 h 454"/>
                  <a:gd name="T66" fmla="*/ 241 w 454"/>
                  <a:gd name="T67" fmla="*/ 118 h 454"/>
                  <a:gd name="T68" fmla="*/ 297 w 454"/>
                  <a:gd name="T69" fmla="*/ 97 h 454"/>
                  <a:gd name="T70" fmla="*/ 268 w 454"/>
                  <a:gd name="T71" fmla="*/ 56 h 454"/>
                  <a:gd name="T72" fmla="*/ 269 w 454"/>
                  <a:gd name="T73" fmla="*/ 72 h 454"/>
                  <a:gd name="T74" fmla="*/ 257 w 454"/>
                  <a:gd name="T75" fmla="*/ 56 h 454"/>
                  <a:gd name="T76" fmla="*/ 270 w 454"/>
                  <a:gd name="T77" fmla="*/ 85 h 454"/>
                  <a:gd name="T78" fmla="*/ 269 w 454"/>
                  <a:gd name="T79" fmla="*/ 104 h 454"/>
                  <a:gd name="T80" fmla="*/ 257 w 454"/>
                  <a:gd name="T81" fmla="*/ 85 h 454"/>
                  <a:gd name="T82" fmla="*/ 238 w 454"/>
                  <a:gd name="T83" fmla="*/ 184 h 454"/>
                  <a:gd name="T84" fmla="*/ 216 w 454"/>
                  <a:gd name="T85" fmla="*/ 184 h 454"/>
                  <a:gd name="T86" fmla="*/ 216 w 454"/>
                  <a:gd name="T87" fmla="*/ 254 h 454"/>
                  <a:gd name="T88" fmla="*/ 238 w 454"/>
                  <a:gd name="T89" fmla="*/ 254 h 454"/>
                  <a:gd name="T90" fmla="*/ 216 w 454"/>
                  <a:gd name="T91" fmla="*/ 254 h 454"/>
                  <a:gd name="T92" fmla="*/ 216 w 454"/>
                  <a:gd name="T93" fmla="*/ 324 h 454"/>
                  <a:gd name="T94" fmla="*/ 238 w 454"/>
                  <a:gd name="T95" fmla="*/ 32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4" h="454">
                    <a:moveTo>
                      <a:pt x="454" y="422"/>
                    </a:moveTo>
                    <a:cubicBezTo>
                      <a:pt x="248" y="422"/>
                      <a:pt x="248" y="422"/>
                      <a:pt x="248" y="422"/>
                    </a:cubicBezTo>
                    <a:cubicBezTo>
                      <a:pt x="246" y="417"/>
                      <a:pt x="242" y="413"/>
                      <a:pt x="237" y="411"/>
                    </a:cubicBezTo>
                    <a:cubicBezTo>
                      <a:pt x="237" y="374"/>
                      <a:pt x="237" y="374"/>
                      <a:pt x="237" y="374"/>
                    </a:cubicBezTo>
                    <a:cubicBezTo>
                      <a:pt x="305" y="373"/>
                      <a:pt x="352" y="361"/>
                      <a:pt x="382" y="342"/>
                    </a:cubicBezTo>
                    <a:cubicBezTo>
                      <a:pt x="406" y="328"/>
                      <a:pt x="414" y="312"/>
                      <a:pt x="414" y="288"/>
                    </a:cubicBezTo>
                    <a:cubicBezTo>
                      <a:pt x="414" y="78"/>
                      <a:pt x="414" y="78"/>
                      <a:pt x="414" y="78"/>
                    </a:cubicBezTo>
                    <a:cubicBezTo>
                      <a:pt x="414" y="29"/>
                      <a:pt x="330" y="0"/>
                      <a:pt x="227" y="0"/>
                    </a:cubicBezTo>
                    <a:cubicBezTo>
                      <a:pt x="124" y="0"/>
                      <a:pt x="40" y="29"/>
                      <a:pt x="40" y="78"/>
                    </a:cubicBezTo>
                    <a:cubicBezTo>
                      <a:pt x="40" y="288"/>
                      <a:pt x="40" y="288"/>
                      <a:pt x="40" y="288"/>
                    </a:cubicBezTo>
                    <a:cubicBezTo>
                      <a:pt x="40" y="312"/>
                      <a:pt x="48" y="328"/>
                      <a:pt x="71" y="342"/>
                    </a:cubicBezTo>
                    <a:cubicBezTo>
                      <a:pt x="102" y="361"/>
                      <a:pt x="149" y="373"/>
                      <a:pt x="217" y="374"/>
                    </a:cubicBezTo>
                    <a:cubicBezTo>
                      <a:pt x="217" y="411"/>
                      <a:pt x="217" y="411"/>
                      <a:pt x="217" y="411"/>
                    </a:cubicBezTo>
                    <a:cubicBezTo>
                      <a:pt x="212" y="413"/>
                      <a:pt x="208"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6" y="454"/>
                      <a:pt x="244" y="448"/>
                      <a:pt x="248" y="440"/>
                    </a:cubicBezTo>
                    <a:cubicBezTo>
                      <a:pt x="454" y="440"/>
                      <a:pt x="454" y="440"/>
                      <a:pt x="454" y="440"/>
                    </a:cubicBezTo>
                    <a:lnTo>
                      <a:pt x="454" y="422"/>
                    </a:lnTo>
                    <a:close/>
                    <a:moveTo>
                      <a:pt x="391" y="170"/>
                    </a:moveTo>
                    <a:cubicBezTo>
                      <a:pt x="354" y="197"/>
                      <a:pt x="297" y="211"/>
                      <a:pt x="227" y="211"/>
                    </a:cubicBezTo>
                    <a:cubicBezTo>
                      <a:pt x="156" y="211"/>
                      <a:pt x="100" y="197"/>
                      <a:pt x="62" y="170"/>
                    </a:cubicBezTo>
                    <a:cubicBezTo>
                      <a:pt x="62" y="118"/>
                      <a:pt x="62" y="118"/>
                      <a:pt x="62" y="118"/>
                    </a:cubicBezTo>
                    <a:cubicBezTo>
                      <a:pt x="94" y="143"/>
                      <a:pt x="156" y="157"/>
                      <a:pt x="227" y="157"/>
                    </a:cubicBezTo>
                    <a:cubicBezTo>
                      <a:pt x="298" y="157"/>
                      <a:pt x="360" y="143"/>
                      <a:pt x="391" y="118"/>
                    </a:cubicBezTo>
                    <a:lnTo>
                      <a:pt x="391" y="170"/>
                    </a:lnTo>
                    <a:close/>
                    <a:moveTo>
                      <a:pt x="227" y="23"/>
                    </a:moveTo>
                    <a:cubicBezTo>
                      <a:pt x="331" y="23"/>
                      <a:pt x="386" y="49"/>
                      <a:pt x="386" y="78"/>
                    </a:cubicBezTo>
                    <a:cubicBezTo>
                      <a:pt x="386" y="108"/>
                      <a:pt x="331" y="134"/>
                      <a:pt x="227" y="134"/>
                    </a:cubicBezTo>
                    <a:cubicBezTo>
                      <a:pt x="122" y="134"/>
                      <a:pt x="68" y="108"/>
                      <a:pt x="68" y="78"/>
                    </a:cubicBezTo>
                    <a:cubicBezTo>
                      <a:pt x="68" y="49"/>
                      <a:pt x="122" y="23"/>
                      <a:pt x="227" y="23"/>
                    </a:cubicBezTo>
                    <a:close/>
                    <a:moveTo>
                      <a:pt x="227" y="227"/>
                    </a:moveTo>
                    <a:cubicBezTo>
                      <a:pt x="296" y="227"/>
                      <a:pt x="351" y="214"/>
                      <a:pt x="391" y="189"/>
                    </a:cubicBezTo>
                    <a:cubicBezTo>
                      <a:pt x="391" y="240"/>
                      <a:pt x="391" y="240"/>
                      <a:pt x="391" y="240"/>
                    </a:cubicBezTo>
                    <a:cubicBezTo>
                      <a:pt x="354" y="267"/>
                      <a:pt x="297" y="281"/>
                      <a:pt x="227" y="281"/>
                    </a:cubicBezTo>
                    <a:cubicBezTo>
                      <a:pt x="156" y="281"/>
                      <a:pt x="100" y="267"/>
                      <a:pt x="62" y="240"/>
                    </a:cubicBezTo>
                    <a:cubicBezTo>
                      <a:pt x="62" y="189"/>
                      <a:pt x="62" y="189"/>
                      <a:pt x="62" y="189"/>
                    </a:cubicBezTo>
                    <a:cubicBezTo>
                      <a:pt x="102" y="214"/>
                      <a:pt x="158" y="227"/>
                      <a:pt x="227" y="227"/>
                    </a:cubicBezTo>
                    <a:close/>
                    <a:moveTo>
                      <a:pt x="62" y="288"/>
                    </a:moveTo>
                    <a:cubicBezTo>
                      <a:pt x="62" y="259"/>
                      <a:pt x="62" y="259"/>
                      <a:pt x="62" y="259"/>
                    </a:cubicBezTo>
                    <a:cubicBezTo>
                      <a:pt x="102" y="284"/>
                      <a:pt x="158" y="297"/>
                      <a:pt x="227" y="297"/>
                    </a:cubicBezTo>
                    <a:cubicBezTo>
                      <a:pt x="296" y="297"/>
                      <a:pt x="351" y="284"/>
                      <a:pt x="391" y="259"/>
                    </a:cubicBezTo>
                    <a:cubicBezTo>
                      <a:pt x="391" y="288"/>
                      <a:pt x="391" y="288"/>
                      <a:pt x="391" y="288"/>
                    </a:cubicBezTo>
                    <a:cubicBezTo>
                      <a:pt x="391" y="303"/>
                      <a:pt x="388" y="312"/>
                      <a:pt x="371" y="323"/>
                    </a:cubicBezTo>
                    <a:cubicBezTo>
                      <a:pt x="349" y="336"/>
                      <a:pt x="307" y="352"/>
                      <a:pt x="227" y="352"/>
                    </a:cubicBezTo>
                    <a:cubicBezTo>
                      <a:pt x="147" y="352"/>
                      <a:pt x="105" y="336"/>
                      <a:pt x="83" y="323"/>
                    </a:cubicBezTo>
                    <a:cubicBezTo>
                      <a:pt x="66" y="312"/>
                      <a:pt x="62" y="303"/>
                      <a:pt x="62" y="288"/>
                    </a:cubicBezTo>
                    <a:close/>
                    <a:moveTo>
                      <a:pt x="231" y="80"/>
                    </a:moveTo>
                    <a:cubicBezTo>
                      <a:pt x="231" y="60"/>
                      <a:pt x="220" y="41"/>
                      <a:pt x="192" y="41"/>
                    </a:cubicBezTo>
                    <a:cubicBezTo>
                      <a:pt x="161" y="41"/>
                      <a:pt x="161" y="41"/>
                      <a:pt x="161" y="41"/>
                    </a:cubicBezTo>
                    <a:cubicBezTo>
                      <a:pt x="161" y="118"/>
                      <a:pt x="161" y="118"/>
                      <a:pt x="161" y="118"/>
                    </a:cubicBezTo>
                    <a:cubicBezTo>
                      <a:pt x="192" y="118"/>
                      <a:pt x="192" y="118"/>
                      <a:pt x="192" y="118"/>
                    </a:cubicBezTo>
                    <a:cubicBezTo>
                      <a:pt x="220" y="118"/>
                      <a:pt x="231" y="101"/>
                      <a:pt x="231" y="80"/>
                    </a:cubicBezTo>
                    <a:close/>
                    <a:moveTo>
                      <a:pt x="177" y="104"/>
                    </a:moveTo>
                    <a:cubicBezTo>
                      <a:pt x="177" y="56"/>
                      <a:pt x="177" y="56"/>
                      <a:pt x="177" y="56"/>
                    </a:cubicBezTo>
                    <a:cubicBezTo>
                      <a:pt x="188" y="56"/>
                      <a:pt x="188" y="56"/>
                      <a:pt x="188" y="56"/>
                    </a:cubicBezTo>
                    <a:cubicBezTo>
                      <a:pt x="199" y="56"/>
                      <a:pt x="215" y="56"/>
                      <a:pt x="215" y="80"/>
                    </a:cubicBezTo>
                    <a:cubicBezTo>
                      <a:pt x="215" y="104"/>
                      <a:pt x="199" y="104"/>
                      <a:pt x="187" y="104"/>
                    </a:cubicBezTo>
                    <a:lnTo>
                      <a:pt x="177" y="104"/>
                    </a:lnTo>
                    <a:close/>
                    <a:moveTo>
                      <a:pt x="297" y="97"/>
                    </a:moveTo>
                    <a:cubicBezTo>
                      <a:pt x="297" y="84"/>
                      <a:pt x="290" y="80"/>
                      <a:pt x="286" y="78"/>
                    </a:cubicBezTo>
                    <a:cubicBezTo>
                      <a:pt x="289" y="75"/>
                      <a:pt x="294" y="71"/>
                      <a:pt x="294" y="62"/>
                    </a:cubicBezTo>
                    <a:cubicBezTo>
                      <a:pt x="294" y="53"/>
                      <a:pt x="289" y="46"/>
                      <a:pt x="282" y="44"/>
                    </a:cubicBezTo>
                    <a:cubicBezTo>
                      <a:pt x="279" y="42"/>
                      <a:pt x="275" y="41"/>
                      <a:pt x="269" y="41"/>
                    </a:cubicBezTo>
                    <a:cubicBezTo>
                      <a:pt x="241" y="41"/>
                      <a:pt x="241" y="41"/>
                      <a:pt x="241" y="41"/>
                    </a:cubicBezTo>
                    <a:cubicBezTo>
                      <a:pt x="241" y="118"/>
                      <a:pt x="241" y="118"/>
                      <a:pt x="241" y="118"/>
                    </a:cubicBezTo>
                    <a:cubicBezTo>
                      <a:pt x="268" y="118"/>
                      <a:pt x="268" y="118"/>
                      <a:pt x="268" y="118"/>
                    </a:cubicBezTo>
                    <a:cubicBezTo>
                      <a:pt x="275" y="118"/>
                      <a:pt x="297" y="118"/>
                      <a:pt x="297" y="97"/>
                    </a:cubicBezTo>
                    <a:close/>
                    <a:moveTo>
                      <a:pt x="257" y="56"/>
                    </a:moveTo>
                    <a:cubicBezTo>
                      <a:pt x="268" y="56"/>
                      <a:pt x="268" y="56"/>
                      <a:pt x="268" y="56"/>
                    </a:cubicBezTo>
                    <a:cubicBezTo>
                      <a:pt x="277" y="56"/>
                      <a:pt x="278" y="61"/>
                      <a:pt x="278" y="64"/>
                    </a:cubicBezTo>
                    <a:cubicBezTo>
                      <a:pt x="278" y="66"/>
                      <a:pt x="277" y="72"/>
                      <a:pt x="269" y="72"/>
                    </a:cubicBezTo>
                    <a:cubicBezTo>
                      <a:pt x="257" y="72"/>
                      <a:pt x="257" y="72"/>
                      <a:pt x="257" y="72"/>
                    </a:cubicBezTo>
                    <a:lnTo>
                      <a:pt x="257" y="56"/>
                    </a:lnTo>
                    <a:close/>
                    <a:moveTo>
                      <a:pt x="257" y="85"/>
                    </a:moveTo>
                    <a:cubicBezTo>
                      <a:pt x="270" y="85"/>
                      <a:pt x="270" y="85"/>
                      <a:pt x="270" y="85"/>
                    </a:cubicBezTo>
                    <a:cubicBezTo>
                      <a:pt x="275" y="85"/>
                      <a:pt x="280" y="88"/>
                      <a:pt x="280" y="94"/>
                    </a:cubicBezTo>
                    <a:cubicBezTo>
                      <a:pt x="280" y="104"/>
                      <a:pt x="272" y="104"/>
                      <a:pt x="269" y="104"/>
                    </a:cubicBezTo>
                    <a:cubicBezTo>
                      <a:pt x="257" y="104"/>
                      <a:pt x="257" y="104"/>
                      <a:pt x="257" y="104"/>
                    </a:cubicBezTo>
                    <a:lnTo>
                      <a:pt x="257" y="85"/>
                    </a:lnTo>
                    <a:close/>
                    <a:moveTo>
                      <a:pt x="227" y="172"/>
                    </a:moveTo>
                    <a:cubicBezTo>
                      <a:pt x="233" y="172"/>
                      <a:pt x="238" y="177"/>
                      <a:pt x="238" y="184"/>
                    </a:cubicBezTo>
                    <a:cubicBezTo>
                      <a:pt x="238" y="190"/>
                      <a:pt x="233" y="195"/>
                      <a:pt x="227" y="195"/>
                    </a:cubicBezTo>
                    <a:cubicBezTo>
                      <a:pt x="221" y="195"/>
                      <a:pt x="216" y="190"/>
                      <a:pt x="216" y="184"/>
                    </a:cubicBezTo>
                    <a:cubicBezTo>
                      <a:pt x="216" y="177"/>
                      <a:pt x="221" y="172"/>
                      <a:pt x="227" y="172"/>
                    </a:cubicBezTo>
                    <a:close/>
                    <a:moveTo>
                      <a:pt x="216" y="254"/>
                    </a:moveTo>
                    <a:cubicBezTo>
                      <a:pt x="216" y="248"/>
                      <a:pt x="221" y="243"/>
                      <a:pt x="227" y="243"/>
                    </a:cubicBezTo>
                    <a:cubicBezTo>
                      <a:pt x="233" y="243"/>
                      <a:pt x="238" y="248"/>
                      <a:pt x="238" y="254"/>
                    </a:cubicBezTo>
                    <a:cubicBezTo>
                      <a:pt x="238" y="260"/>
                      <a:pt x="233" y="265"/>
                      <a:pt x="227" y="265"/>
                    </a:cubicBezTo>
                    <a:cubicBezTo>
                      <a:pt x="221" y="265"/>
                      <a:pt x="216" y="260"/>
                      <a:pt x="216" y="254"/>
                    </a:cubicBezTo>
                    <a:close/>
                    <a:moveTo>
                      <a:pt x="227" y="336"/>
                    </a:moveTo>
                    <a:cubicBezTo>
                      <a:pt x="221" y="336"/>
                      <a:pt x="216" y="331"/>
                      <a:pt x="216" y="324"/>
                    </a:cubicBezTo>
                    <a:cubicBezTo>
                      <a:pt x="216" y="318"/>
                      <a:pt x="221" y="313"/>
                      <a:pt x="227" y="313"/>
                    </a:cubicBezTo>
                    <a:cubicBezTo>
                      <a:pt x="233" y="313"/>
                      <a:pt x="238" y="318"/>
                      <a:pt x="238" y="324"/>
                    </a:cubicBezTo>
                    <a:cubicBezTo>
                      <a:pt x="238" y="331"/>
                      <a:pt x="233" y="336"/>
                      <a:pt x="227" y="336"/>
                    </a:cubicBez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51" name="脳（AI）">
              <a:extLst>
                <a:ext uri="{FF2B5EF4-FFF2-40B4-BE49-F238E27FC236}">
                  <a16:creationId xmlns:a16="http://schemas.microsoft.com/office/drawing/2014/main" id="{B53EADAA-D9D0-46F1-8F42-96041C0F76B8}"/>
                </a:ext>
              </a:extLst>
            </p:cNvPr>
            <p:cNvGrpSpPr>
              <a:grpSpLocks noChangeAspect="1"/>
            </p:cNvGrpSpPr>
            <p:nvPr/>
          </p:nvGrpSpPr>
          <p:grpSpPr bwMode="auto">
            <a:xfrm>
              <a:off x="6523578" y="6605190"/>
              <a:ext cx="593619" cy="504001"/>
              <a:chOff x="3175" y="2236"/>
              <a:chExt cx="669" cy="568"/>
            </a:xfrm>
          </p:grpSpPr>
          <p:sp>
            <p:nvSpPr>
              <p:cNvPr id="252" name="Freeform 59">
                <a:extLst>
                  <a:ext uri="{FF2B5EF4-FFF2-40B4-BE49-F238E27FC236}">
                    <a16:creationId xmlns:a16="http://schemas.microsoft.com/office/drawing/2014/main" id="{35B85D89-C0B1-4389-AC78-66703CA5F318}"/>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53" name="Freeform 60">
                <a:extLst>
                  <a:ext uri="{FF2B5EF4-FFF2-40B4-BE49-F238E27FC236}">
                    <a16:creationId xmlns:a16="http://schemas.microsoft.com/office/drawing/2014/main" id="{ECCF1C0F-5BB8-4150-A3CC-836CA7A5ED55}"/>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35" name="グループ化 34">
              <a:extLst>
                <a:ext uri="{FF2B5EF4-FFF2-40B4-BE49-F238E27FC236}">
                  <a16:creationId xmlns:a16="http://schemas.microsoft.com/office/drawing/2014/main" id="{D77E90E2-3AAB-497B-9746-7D277D2EFC05}"/>
                </a:ext>
              </a:extLst>
            </p:cNvPr>
            <p:cNvGrpSpPr/>
            <p:nvPr/>
          </p:nvGrpSpPr>
          <p:grpSpPr>
            <a:xfrm>
              <a:off x="790575" y="5364849"/>
              <a:ext cx="1620374" cy="1124646"/>
              <a:chOff x="790575" y="5364849"/>
              <a:chExt cx="1620374" cy="1124646"/>
            </a:xfrm>
          </p:grpSpPr>
          <p:sp>
            <p:nvSpPr>
              <p:cNvPr id="165" name="二等辺三角形 164">
                <a:extLst>
                  <a:ext uri="{FF2B5EF4-FFF2-40B4-BE49-F238E27FC236}">
                    <a16:creationId xmlns:a16="http://schemas.microsoft.com/office/drawing/2014/main" id="{2B7C3832-AA89-4858-98AE-3C7832A2103A}"/>
                  </a:ext>
                </a:extLst>
              </p:cNvPr>
              <p:cNvSpPr/>
              <p:nvPr/>
            </p:nvSpPr>
            <p:spPr>
              <a:xfrm rot="5400000">
                <a:off x="2248949" y="5837172"/>
                <a:ext cx="144000" cy="180000"/>
              </a:xfrm>
              <a:prstGeom prst="triangle">
                <a:avLst/>
              </a:prstGeom>
              <a:solidFill>
                <a:srgbClr val="E8C1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None/>
                </a:pPr>
                <a:endParaRPr lang="ja-JP" altLang="en-US" sz="1600">
                  <a:solidFill>
                    <a:schemeClr val="tx1"/>
                  </a:solidFill>
                  <a:latin typeface="Times New Roman" panose="02020603050405020304" pitchFamily="18" charset="0"/>
                  <a:cs typeface="Times New Roman" panose="02020603050405020304" pitchFamily="18" charset="0"/>
                </a:endParaRPr>
              </a:p>
            </p:txBody>
          </p:sp>
          <p:sp>
            <p:nvSpPr>
              <p:cNvPr id="153" name="角丸四角形 110">
                <a:extLst>
                  <a:ext uri="{FF2B5EF4-FFF2-40B4-BE49-F238E27FC236}">
                    <a16:creationId xmlns:a16="http://schemas.microsoft.com/office/drawing/2014/main" id="{A71D7096-EB47-46A4-BB60-D311E7FE289D}"/>
                  </a:ext>
                </a:extLst>
              </p:cNvPr>
              <p:cNvSpPr/>
              <p:nvPr/>
            </p:nvSpPr>
            <p:spPr>
              <a:xfrm>
                <a:off x="790575" y="5364849"/>
                <a:ext cx="1463675" cy="1124646"/>
              </a:xfrm>
              <a:prstGeom prst="roundRect">
                <a:avLst>
                  <a:gd name="adj" fmla="val 9992"/>
                </a:avLst>
              </a:prstGeom>
              <a:solidFill>
                <a:srgbClr val="E8C1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Cung</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cấp</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một</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hệ</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thống</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chăm</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sóc</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dự</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phòng</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hiệu</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quả</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phối</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hợp</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với</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khu</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vực</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tư</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nhân </a:t>
                </a:r>
                <a:endParaRPr kumimoji="0" lang="ja-JP" altLang="en-US"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endParaRPr>
              </a:p>
            </p:txBody>
          </p:sp>
        </p:grpSp>
        <p:grpSp>
          <p:nvGrpSpPr>
            <p:cNvPr id="36" name="グループ化 35">
              <a:extLst>
                <a:ext uri="{FF2B5EF4-FFF2-40B4-BE49-F238E27FC236}">
                  <a16:creationId xmlns:a16="http://schemas.microsoft.com/office/drawing/2014/main" id="{6F85DF30-54F4-4165-ACF3-7CFC02F82982}"/>
                </a:ext>
              </a:extLst>
            </p:cNvPr>
            <p:cNvGrpSpPr/>
            <p:nvPr/>
          </p:nvGrpSpPr>
          <p:grpSpPr>
            <a:xfrm>
              <a:off x="11219935" y="4817385"/>
              <a:ext cx="1404000" cy="1419895"/>
              <a:chOff x="11219935" y="4817385"/>
              <a:chExt cx="1404000" cy="1419895"/>
            </a:xfrm>
          </p:grpSpPr>
          <p:sp>
            <p:nvSpPr>
              <p:cNvPr id="254" name="二等辺三角形 253">
                <a:extLst>
                  <a:ext uri="{FF2B5EF4-FFF2-40B4-BE49-F238E27FC236}">
                    <a16:creationId xmlns:a16="http://schemas.microsoft.com/office/drawing/2014/main" id="{0BAC1468-2330-4C67-8583-CCF107DC0E94}"/>
                  </a:ext>
                </a:extLst>
              </p:cNvPr>
              <p:cNvSpPr/>
              <p:nvPr/>
            </p:nvSpPr>
            <p:spPr>
              <a:xfrm rot="12348379">
                <a:off x="11459329" y="6013474"/>
                <a:ext cx="147445" cy="223806"/>
              </a:xfrm>
              <a:prstGeom prst="triangle">
                <a:avLst/>
              </a:prstGeom>
              <a:solidFill>
                <a:srgbClr val="E8C1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None/>
                </a:pPr>
                <a:endParaRPr lang="ja-JP" altLang="en-US" sz="1600">
                  <a:solidFill>
                    <a:schemeClr val="tx1"/>
                  </a:solidFill>
                  <a:latin typeface="Times New Roman" panose="02020603050405020304" pitchFamily="18" charset="0"/>
                  <a:cs typeface="Times New Roman" panose="02020603050405020304" pitchFamily="18" charset="0"/>
                </a:endParaRPr>
              </a:p>
            </p:txBody>
          </p:sp>
          <p:sp>
            <p:nvSpPr>
              <p:cNvPr id="163" name="角丸四角形 62">
                <a:extLst>
                  <a:ext uri="{FF2B5EF4-FFF2-40B4-BE49-F238E27FC236}">
                    <a16:creationId xmlns:a16="http://schemas.microsoft.com/office/drawing/2014/main" id="{B4EBA595-F6F7-471F-9284-833E27CDA514}"/>
                  </a:ext>
                </a:extLst>
              </p:cNvPr>
              <p:cNvSpPr/>
              <p:nvPr/>
            </p:nvSpPr>
            <p:spPr>
              <a:xfrm>
                <a:off x="11219935" y="4817385"/>
                <a:ext cx="1404000" cy="1104086"/>
              </a:xfrm>
              <a:prstGeom prst="roundRect">
                <a:avLst>
                  <a:gd name="adj" fmla="val 6929"/>
                </a:avLst>
              </a:prstGeom>
              <a:solidFill>
                <a:srgbClr val="E8C1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Cung</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cấp</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một</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hệ</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thống</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chăm</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sóc</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dự</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phòng</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hiệu</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quả</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phối</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hợp</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với</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khu</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vực</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1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tư</a:t>
                </a:r>
                <a:r>
                  <a:rPr kumimoji="0" lang="en-US" altLang="ja-JP"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nhân </a:t>
                </a:r>
                <a:endParaRPr kumimoji="0" lang="ja-JP" altLang="en-US" sz="11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endParaRPr>
              </a:p>
            </p:txBody>
          </p:sp>
        </p:grpSp>
        <p:sp>
          <p:nvSpPr>
            <p:cNvPr id="28" name="フリーフォーム: 図形 27">
              <a:extLst>
                <a:ext uri="{FF2B5EF4-FFF2-40B4-BE49-F238E27FC236}">
                  <a16:creationId xmlns:a16="http://schemas.microsoft.com/office/drawing/2014/main" id="{4C32CC44-008A-4DCA-9B76-78EEF5D32E60}"/>
                </a:ext>
              </a:extLst>
            </p:cNvPr>
            <p:cNvSpPr/>
            <p:nvPr/>
          </p:nvSpPr>
          <p:spPr>
            <a:xfrm>
              <a:off x="4892040" y="2753360"/>
              <a:ext cx="1105754" cy="1016000"/>
            </a:xfrm>
            <a:custGeom>
              <a:avLst/>
              <a:gdLst>
                <a:gd name="connsiteX0" fmla="*/ 0 w 1061720"/>
                <a:gd name="connsiteY0" fmla="*/ 0 h 1016000"/>
                <a:gd name="connsiteX1" fmla="*/ 502920 w 1061720"/>
                <a:gd name="connsiteY1" fmla="*/ 0 h 1016000"/>
                <a:gd name="connsiteX2" fmla="*/ 502920 w 1061720"/>
                <a:gd name="connsiteY2" fmla="*/ 1016000 h 1016000"/>
                <a:gd name="connsiteX3" fmla="*/ 1061720 w 1061720"/>
                <a:gd name="connsiteY3" fmla="*/ 1016000 h 1016000"/>
              </a:gdLst>
              <a:ahLst/>
              <a:cxnLst>
                <a:cxn ang="0">
                  <a:pos x="connsiteX0" y="connsiteY0"/>
                </a:cxn>
                <a:cxn ang="0">
                  <a:pos x="connsiteX1" y="connsiteY1"/>
                </a:cxn>
                <a:cxn ang="0">
                  <a:pos x="connsiteX2" y="connsiteY2"/>
                </a:cxn>
                <a:cxn ang="0">
                  <a:pos x="connsiteX3" y="connsiteY3"/>
                </a:cxn>
              </a:cxnLst>
              <a:rect l="l" t="t" r="r" b="b"/>
              <a:pathLst>
                <a:path w="1061720" h="1016000">
                  <a:moveTo>
                    <a:pt x="0" y="0"/>
                  </a:moveTo>
                  <a:lnTo>
                    <a:pt x="502920" y="0"/>
                  </a:lnTo>
                  <a:lnTo>
                    <a:pt x="502920" y="1016000"/>
                  </a:lnTo>
                  <a:lnTo>
                    <a:pt x="1061720" y="1016000"/>
                  </a:lnTo>
                </a:path>
              </a:pathLst>
            </a:custGeom>
            <a:noFill/>
            <a:ln w="25400" cap="sq" cmpd="sng" algn="ctr">
              <a:solidFill>
                <a:srgbClr val="DC003C"/>
              </a:solidFill>
              <a:prstDash val="solid"/>
              <a:miter lim="800000"/>
              <a:headEnd type="triangle" w="med" len="med"/>
              <a:tailEnd type="triangle" w="med" len="med"/>
            </a:ln>
            <a:effectLst/>
          </p:spPr>
          <p:txBody>
            <a:bodyPr rtlCol="0" anchor="ctr"/>
            <a:lstStyle/>
            <a:p>
              <a:pPr algn="ctr"/>
              <a:endParaRPr kumimoji="1" lang="ja-JP" altLang="en-US" sz="2400">
                <a:latin typeface="Times New Roman" panose="02020603050405020304" pitchFamily="18" charset="0"/>
                <a:cs typeface="Times New Roman" panose="02020603050405020304" pitchFamily="18" charset="0"/>
              </a:endParaRPr>
            </a:p>
          </p:txBody>
        </p:sp>
        <p:sp>
          <p:nvSpPr>
            <p:cNvPr id="255" name="フリーフォーム: 図形 254">
              <a:extLst>
                <a:ext uri="{FF2B5EF4-FFF2-40B4-BE49-F238E27FC236}">
                  <a16:creationId xmlns:a16="http://schemas.microsoft.com/office/drawing/2014/main" id="{ACE2129A-1923-4F8D-BC95-3A09FBFAFEF7}"/>
                </a:ext>
              </a:extLst>
            </p:cNvPr>
            <p:cNvSpPr/>
            <p:nvPr/>
          </p:nvSpPr>
          <p:spPr>
            <a:xfrm>
              <a:off x="4165600" y="3561080"/>
              <a:ext cx="1832194" cy="472440"/>
            </a:xfrm>
            <a:custGeom>
              <a:avLst/>
              <a:gdLst>
                <a:gd name="connsiteX0" fmla="*/ 0 w 1061720"/>
                <a:gd name="connsiteY0" fmla="*/ 0 h 1016000"/>
                <a:gd name="connsiteX1" fmla="*/ 502920 w 1061720"/>
                <a:gd name="connsiteY1" fmla="*/ 0 h 1016000"/>
                <a:gd name="connsiteX2" fmla="*/ 502920 w 1061720"/>
                <a:gd name="connsiteY2" fmla="*/ 1016000 h 1016000"/>
                <a:gd name="connsiteX3" fmla="*/ 1061720 w 1061720"/>
                <a:gd name="connsiteY3" fmla="*/ 1016000 h 1016000"/>
              </a:gdLst>
              <a:ahLst/>
              <a:cxnLst>
                <a:cxn ang="0">
                  <a:pos x="connsiteX0" y="connsiteY0"/>
                </a:cxn>
                <a:cxn ang="0">
                  <a:pos x="connsiteX1" y="connsiteY1"/>
                </a:cxn>
                <a:cxn ang="0">
                  <a:pos x="connsiteX2" y="connsiteY2"/>
                </a:cxn>
                <a:cxn ang="0">
                  <a:pos x="connsiteX3" y="connsiteY3"/>
                </a:cxn>
              </a:cxnLst>
              <a:rect l="l" t="t" r="r" b="b"/>
              <a:pathLst>
                <a:path w="1061720" h="1016000">
                  <a:moveTo>
                    <a:pt x="0" y="0"/>
                  </a:moveTo>
                  <a:lnTo>
                    <a:pt x="502920" y="0"/>
                  </a:lnTo>
                  <a:lnTo>
                    <a:pt x="502920" y="1016000"/>
                  </a:lnTo>
                  <a:lnTo>
                    <a:pt x="1061720" y="1016000"/>
                  </a:lnTo>
                </a:path>
              </a:pathLst>
            </a:custGeom>
            <a:noFill/>
            <a:ln w="25400" cap="sq" cmpd="sng" algn="ctr">
              <a:solidFill>
                <a:srgbClr val="DC003C"/>
              </a:solidFill>
              <a:prstDash val="solid"/>
              <a:miter lim="800000"/>
              <a:headEnd type="triangle" w="med" len="med"/>
              <a:tailEnd type="triangle" w="med" len="med"/>
            </a:ln>
            <a:effectLst/>
          </p:spPr>
          <p:txBody>
            <a:bodyPr rtlCol="0" anchor="ctr"/>
            <a:lstStyle/>
            <a:p>
              <a:pPr algn="ctr"/>
              <a:endParaRPr kumimoji="1" lang="ja-JP" altLang="en-US" sz="2400">
                <a:latin typeface="Times New Roman" panose="02020603050405020304" pitchFamily="18" charset="0"/>
                <a:cs typeface="Times New Roman" panose="02020603050405020304" pitchFamily="18" charset="0"/>
              </a:endParaRPr>
            </a:p>
          </p:txBody>
        </p:sp>
        <p:sp>
          <p:nvSpPr>
            <p:cNvPr id="256" name="フリーフォーム: 図形 255">
              <a:extLst>
                <a:ext uri="{FF2B5EF4-FFF2-40B4-BE49-F238E27FC236}">
                  <a16:creationId xmlns:a16="http://schemas.microsoft.com/office/drawing/2014/main" id="{EFE77090-124E-4471-98AC-A67A28347081}"/>
                </a:ext>
              </a:extLst>
            </p:cNvPr>
            <p:cNvSpPr/>
            <p:nvPr/>
          </p:nvSpPr>
          <p:spPr>
            <a:xfrm flipH="1">
              <a:off x="7609838" y="3200400"/>
              <a:ext cx="2203028" cy="568960"/>
            </a:xfrm>
            <a:custGeom>
              <a:avLst/>
              <a:gdLst>
                <a:gd name="connsiteX0" fmla="*/ 0 w 1061720"/>
                <a:gd name="connsiteY0" fmla="*/ 0 h 1016000"/>
                <a:gd name="connsiteX1" fmla="*/ 502920 w 1061720"/>
                <a:gd name="connsiteY1" fmla="*/ 0 h 1016000"/>
                <a:gd name="connsiteX2" fmla="*/ 502920 w 1061720"/>
                <a:gd name="connsiteY2" fmla="*/ 1016000 h 1016000"/>
                <a:gd name="connsiteX3" fmla="*/ 1061720 w 1061720"/>
                <a:gd name="connsiteY3" fmla="*/ 1016000 h 1016000"/>
              </a:gdLst>
              <a:ahLst/>
              <a:cxnLst>
                <a:cxn ang="0">
                  <a:pos x="connsiteX0" y="connsiteY0"/>
                </a:cxn>
                <a:cxn ang="0">
                  <a:pos x="connsiteX1" y="connsiteY1"/>
                </a:cxn>
                <a:cxn ang="0">
                  <a:pos x="connsiteX2" y="connsiteY2"/>
                </a:cxn>
                <a:cxn ang="0">
                  <a:pos x="connsiteX3" y="connsiteY3"/>
                </a:cxn>
              </a:cxnLst>
              <a:rect l="l" t="t" r="r" b="b"/>
              <a:pathLst>
                <a:path w="1061720" h="1016000">
                  <a:moveTo>
                    <a:pt x="0" y="0"/>
                  </a:moveTo>
                  <a:lnTo>
                    <a:pt x="502920" y="0"/>
                  </a:lnTo>
                  <a:lnTo>
                    <a:pt x="502920" y="1016000"/>
                  </a:lnTo>
                  <a:lnTo>
                    <a:pt x="1061720" y="1016000"/>
                  </a:lnTo>
                </a:path>
              </a:pathLst>
            </a:custGeom>
            <a:noFill/>
            <a:ln w="25400" cap="sq" cmpd="sng" algn="ctr">
              <a:solidFill>
                <a:srgbClr val="DC003C"/>
              </a:solidFill>
              <a:prstDash val="solid"/>
              <a:miter lim="800000"/>
              <a:headEnd type="triangle" w="med" len="med"/>
              <a:tailEnd type="triangle" w="med" len="med"/>
            </a:ln>
            <a:effectLst/>
          </p:spPr>
          <p:txBody>
            <a:bodyPr rtlCol="0" anchor="ctr"/>
            <a:lstStyle/>
            <a:p>
              <a:pPr algn="ctr"/>
              <a:endParaRPr kumimoji="1" lang="ja-JP" altLang="en-US" sz="2400">
                <a:latin typeface="Times New Roman" panose="02020603050405020304" pitchFamily="18" charset="0"/>
                <a:cs typeface="Times New Roman" panose="02020603050405020304" pitchFamily="18" charset="0"/>
              </a:endParaRPr>
            </a:p>
          </p:txBody>
        </p:sp>
        <p:sp>
          <p:nvSpPr>
            <p:cNvPr id="30" name="フリーフォーム: 図形 29">
              <a:extLst>
                <a:ext uri="{FF2B5EF4-FFF2-40B4-BE49-F238E27FC236}">
                  <a16:creationId xmlns:a16="http://schemas.microsoft.com/office/drawing/2014/main" id="{CAAF76A2-E056-4291-BAFD-9C9ABA52A9B1}"/>
                </a:ext>
              </a:extLst>
            </p:cNvPr>
            <p:cNvSpPr/>
            <p:nvPr/>
          </p:nvSpPr>
          <p:spPr>
            <a:xfrm>
              <a:off x="7239000" y="4572000"/>
              <a:ext cx="3581400" cy="1231900"/>
            </a:xfrm>
            <a:custGeom>
              <a:avLst/>
              <a:gdLst>
                <a:gd name="connsiteX0" fmla="*/ 0 w 3581400"/>
                <a:gd name="connsiteY0" fmla="*/ 0 h 1193800"/>
                <a:gd name="connsiteX1" fmla="*/ 0 w 3581400"/>
                <a:gd name="connsiteY1" fmla="*/ 203200 h 1193800"/>
                <a:gd name="connsiteX2" fmla="*/ 3581400 w 3581400"/>
                <a:gd name="connsiteY2" fmla="*/ 203200 h 1193800"/>
                <a:gd name="connsiteX3" fmla="*/ 3581400 w 3581400"/>
                <a:gd name="connsiteY3" fmla="*/ 1193800 h 1193800"/>
              </a:gdLst>
              <a:ahLst/>
              <a:cxnLst>
                <a:cxn ang="0">
                  <a:pos x="connsiteX0" y="connsiteY0"/>
                </a:cxn>
                <a:cxn ang="0">
                  <a:pos x="connsiteX1" y="connsiteY1"/>
                </a:cxn>
                <a:cxn ang="0">
                  <a:pos x="connsiteX2" y="connsiteY2"/>
                </a:cxn>
                <a:cxn ang="0">
                  <a:pos x="connsiteX3" y="connsiteY3"/>
                </a:cxn>
              </a:cxnLst>
              <a:rect l="l" t="t" r="r" b="b"/>
              <a:pathLst>
                <a:path w="3581400" h="1193800">
                  <a:moveTo>
                    <a:pt x="0" y="0"/>
                  </a:moveTo>
                  <a:lnTo>
                    <a:pt x="0" y="203200"/>
                  </a:lnTo>
                  <a:lnTo>
                    <a:pt x="3581400" y="203200"/>
                  </a:lnTo>
                  <a:lnTo>
                    <a:pt x="3581400" y="1193800"/>
                  </a:lnTo>
                </a:path>
              </a:pathLst>
            </a:custGeom>
            <a:noFill/>
            <a:ln w="25400" cap="sq" cmpd="sng" algn="ctr">
              <a:solidFill>
                <a:srgbClr val="DC003C"/>
              </a:solidFill>
              <a:prstDash val="solid"/>
              <a:miter lim="800000"/>
              <a:headEnd type="none" w="med" len="med"/>
              <a:tailEnd type="triangle" w="med" len="med"/>
            </a:ln>
            <a:effectLst/>
          </p:spPr>
          <p:txBody>
            <a:bodyPr rtlCol="0" anchor="ctr"/>
            <a:lstStyle/>
            <a:p>
              <a:pPr algn="ctr"/>
              <a:endParaRPr kumimoji="1" lang="ja-JP" altLang="en-US" sz="2400">
                <a:latin typeface="Times New Roman" panose="02020603050405020304" pitchFamily="18" charset="0"/>
                <a:cs typeface="Times New Roman" panose="02020603050405020304" pitchFamily="18" charset="0"/>
              </a:endParaRPr>
            </a:p>
          </p:txBody>
        </p:sp>
        <p:grpSp>
          <p:nvGrpSpPr>
            <p:cNvPr id="22" name="グループ化 21">
              <a:extLst>
                <a:ext uri="{FF2B5EF4-FFF2-40B4-BE49-F238E27FC236}">
                  <a16:creationId xmlns:a16="http://schemas.microsoft.com/office/drawing/2014/main" id="{F7CC97D2-3A11-4C48-A9CB-51EF26BB25D9}"/>
                </a:ext>
              </a:extLst>
            </p:cNvPr>
            <p:cNvGrpSpPr/>
            <p:nvPr/>
          </p:nvGrpSpPr>
          <p:grpSpPr>
            <a:xfrm>
              <a:off x="6021916" y="3425685"/>
              <a:ext cx="1570340" cy="1152000"/>
              <a:chOff x="6021916" y="3425685"/>
              <a:chExt cx="1570340" cy="1152000"/>
            </a:xfrm>
          </p:grpSpPr>
          <p:grpSp>
            <p:nvGrpSpPr>
              <p:cNvPr id="225" name="グループ化 224">
                <a:extLst>
                  <a:ext uri="{FF2B5EF4-FFF2-40B4-BE49-F238E27FC236}">
                    <a16:creationId xmlns:a16="http://schemas.microsoft.com/office/drawing/2014/main" id="{AE19819E-FBEC-4A9D-B212-3DF350580857}"/>
                  </a:ext>
                </a:extLst>
              </p:cNvPr>
              <p:cNvGrpSpPr/>
              <p:nvPr/>
            </p:nvGrpSpPr>
            <p:grpSpPr>
              <a:xfrm>
                <a:off x="6021916" y="3425685"/>
                <a:ext cx="1570340" cy="1152000"/>
                <a:chOff x="4537119" y="4508857"/>
                <a:chExt cx="1260000" cy="924337"/>
              </a:xfrm>
            </p:grpSpPr>
            <p:sp>
              <p:nvSpPr>
                <p:cNvPr id="239" name="四角形: 角を丸くする 238">
                  <a:extLst>
                    <a:ext uri="{FF2B5EF4-FFF2-40B4-BE49-F238E27FC236}">
                      <a16:creationId xmlns:a16="http://schemas.microsoft.com/office/drawing/2014/main" id="{6E56AB96-5142-4340-A7A9-6448C222E913}"/>
                    </a:ext>
                  </a:extLst>
                </p:cNvPr>
                <p:cNvSpPr/>
                <p:nvPr/>
              </p:nvSpPr>
              <p:spPr bwMode="auto">
                <a:xfrm>
                  <a:off x="4537119" y="4508857"/>
                  <a:ext cx="1260000" cy="924337"/>
                </a:xfrm>
                <a:prstGeom prst="roundRect">
                  <a:avLst>
                    <a:gd name="adj" fmla="val 8526"/>
                  </a:avLst>
                </a:prstGeom>
                <a:solidFill>
                  <a:srgbClr val="FFFFFF"/>
                </a:solidFill>
                <a:ln w="19050" cap="flat" cmpd="sng" algn="ctr">
                  <a:solidFill>
                    <a:srgbClr val="3C82F5"/>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40" name="テキスト ボックス 239">
                  <a:extLst>
                    <a:ext uri="{FF2B5EF4-FFF2-40B4-BE49-F238E27FC236}">
                      <a16:creationId xmlns:a16="http://schemas.microsoft.com/office/drawing/2014/main" id="{AC4A934A-5594-4E8C-8F0F-0ECF6E174684}"/>
                    </a:ext>
                  </a:extLst>
                </p:cNvPr>
                <p:cNvSpPr txBox="1"/>
                <p:nvPr/>
              </p:nvSpPr>
              <p:spPr>
                <a:xfrm>
                  <a:off x="4537119" y="4508861"/>
                  <a:ext cx="1260000" cy="173313"/>
                </a:xfrm>
                <a:prstGeom prst="round2SameRect">
                  <a:avLst>
                    <a:gd name="adj1" fmla="val 35776"/>
                    <a:gd name="adj2" fmla="val 0"/>
                  </a:avLst>
                </a:prstGeom>
                <a:solidFill>
                  <a:srgbClr val="3C82F5"/>
                </a:solidFill>
                <a:ln w="19050" cap="flat" cmpd="sng" algn="ctr">
                  <a:solidFill>
                    <a:srgbClr val="3C82F5"/>
                  </a:solidFill>
                  <a:prstDash val="solid"/>
                  <a:round/>
                  <a:headEnd type="none" w="med" len="med"/>
                  <a:tailEnd type="none" w="med" len="med"/>
                </a:ln>
              </p:spPr>
              <p:txBody>
                <a:bodyPr wrap="square" lIns="0" tIns="36000" rIns="0" bIns="36000" rtlCol="0" anchor="ctr" anchorCtr="0">
                  <a:noAutofit/>
                </a:bodyPr>
                <a:lstStyle/>
                <a:p>
                  <a:pPr algn="ctr" defTabSz="912388" fontAlgn="ctr">
                    <a:defRPr/>
                  </a:pPr>
                  <a:r>
                    <a:rPr lang="en-US" altLang="ja-JP" sz="1200" b="1" kern="0" dirty="0">
                      <a:solidFill>
                        <a:schemeClr val="bg1"/>
                      </a:solidFill>
                      <a:latin typeface="Times New Roman" panose="02020603050405020304" pitchFamily="18" charset="0"/>
                      <a:ea typeface="BIZ UDPゴシック" panose="020B0400000000000000" pitchFamily="50" charset="-128"/>
                      <a:cs typeface="Times New Roman" panose="02020603050405020304" pitchFamily="18" charset="0"/>
                    </a:rPr>
                    <a:t>CCSPC</a:t>
                  </a:r>
                  <a:endParaRPr lang="ja-JP" altLang="en-US" sz="1200" b="1" kern="0" dirty="0">
                    <a:solidFill>
                      <a:schemeClr val="bg1"/>
                    </a:solidFill>
                    <a:latin typeface="Times New Roman" panose="02020603050405020304" pitchFamily="18" charset="0"/>
                    <a:ea typeface="BIZ UDPゴシック" panose="020B0400000000000000" pitchFamily="50" charset="-128"/>
                    <a:cs typeface="Times New Roman" panose="02020603050405020304" pitchFamily="18" charset="0"/>
                  </a:endParaRPr>
                </a:p>
              </p:txBody>
            </p:sp>
          </p:grpSp>
          <p:grpSp>
            <p:nvGrpSpPr>
              <p:cNvPr id="21" name="グループ化 20">
                <a:extLst>
                  <a:ext uri="{FF2B5EF4-FFF2-40B4-BE49-F238E27FC236}">
                    <a16:creationId xmlns:a16="http://schemas.microsoft.com/office/drawing/2014/main" id="{BD9D14F3-2C33-4144-9530-A3147D1DEBD3}"/>
                  </a:ext>
                </a:extLst>
              </p:cNvPr>
              <p:cNvGrpSpPr/>
              <p:nvPr/>
            </p:nvGrpSpPr>
            <p:grpSpPr>
              <a:xfrm>
                <a:off x="6186820" y="3857636"/>
                <a:ext cx="1240532" cy="552160"/>
                <a:chOff x="6186820" y="3857636"/>
                <a:chExt cx="1240532" cy="552160"/>
              </a:xfrm>
            </p:grpSpPr>
            <p:grpSp>
              <p:nvGrpSpPr>
                <p:cNvPr id="227" name="ビル｜1｜小">
                  <a:extLst>
                    <a:ext uri="{FF2B5EF4-FFF2-40B4-BE49-F238E27FC236}">
                      <a16:creationId xmlns:a16="http://schemas.microsoft.com/office/drawing/2014/main" id="{1F4899CD-8BBB-4309-983A-6C50A17F6FCE}"/>
                    </a:ext>
                  </a:extLst>
                </p:cNvPr>
                <p:cNvGrpSpPr>
                  <a:grpSpLocks noChangeAspect="1"/>
                </p:cNvGrpSpPr>
                <p:nvPr/>
              </p:nvGrpSpPr>
              <p:grpSpPr bwMode="auto">
                <a:xfrm>
                  <a:off x="6186820" y="3857636"/>
                  <a:ext cx="493535" cy="493534"/>
                  <a:chOff x="685" y="967"/>
                  <a:chExt cx="692" cy="692"/>
                </a:xfrm>
              </p:grpSpPr>
              <p:sp>
                <p:nvSpPr>
                  <p:cNvPr id="237" name="Freeform 5">
                    <a:extLst>
                      <a:ext uri="{FF2B5EF4-FFF2-40B4-BE49-F238E27FC236}">
                        <a16:creationId xmlns:a16="http://schemas.microsoft.com/office/drawing/2014/main" id="{3518EBE0-C8D2-4A55-B2BD-A96C1DE3672B}"/>
                      </a:ext>
                    </a:extLst>
                  </p:cNvPr>
                  <p:cNvSpPr>
                    <a:spLocks/>
                  </p:cNvSpPr>
                  <p:nvPr/>
                </p:nvSpPr>
                <p:spPr bwMode="auto">
                  <a:xfrm>
                    <a:off x="756" y="999"/>
                    <a:ext cx="552" cy="632"/>
                  </a:xfrm>
                  <a:custGeom>
                    <a:avLst/>
                    <a:gdLst>
                      <a:gd name="T0" fmla="*/ 363 w 363"/>
                      <a:gd name="T1" fmla="*/ 415 h 415"/>
                      <a:gd name="T2" fmla="*/ 334 w 363"/>
                      <a:gd name="T3" fmla="*/ 415 h 415"/>
                      <a:gd name="T4" fmla="*/ 334 w 363"/>
                      <a:gd name="T5" fmla="*/ 351 h 415"/>
                      <a:gd name="T6" fmla="*/ 272 w 363"/>
                      <a:gd name="T7" fmla="*/ 351 h 415"/>
                      <a:gd name="T8" fmla="*/ 272 w 363"/>
                      <a:gd name="T9" fmla="*/ 415 h 415"/>
                      <a:gd name="T10" fmla="*/ 249 w 363"/>
                      <a:gd name="T11" fmla="*/ 415 h 415"/>
                      <a:gd name="T12" fmla="*/ 249 w 363"/>
                      <a:gd name="T13" fmla="*/ 351 h 415"/>
                      <a:gd name="T14" fmla="*/ 113 w 363"/>
                      <a:gd name="T15" fmla="*/ 351 h 415"/>
                      <a:gd name="T16" fmla="*/ 113 w 363"/>
                      <a:gd name="T17" fmla="*/ 415 h 415"/>
                      <a:gd name="T18" fmla="*/ 90 w 363"/>
                      <a:gd name="T19" fmla="*/ 415 h 415"/>
                      <a:gd name="T20" fmla="*/ 90 w 363"/>
                      <a:gd name="T21" fmla="*/ 351 h 415"/>
                      <a:gd name="T22" fmla="*/ 28 w 363"/>
                      <a:gd name="T23" fmla="*/ 351 h 415"/>
                      <a:gd name="T24" fmla="*/ 28 w 363"/>
                      <a:gd name="T25" fmla="*/ 415 h 415"/>
                      <a:gd name="T26" fmla="*/ 0 w 363"/>
                      <a:gd name="T27" fmla="*/ 415 h 415"/>
                      <a:gd name="T28" fmla="*/ 0 w 363"/>
                      <a:gd name="T29" fmla="*/ 10 h 415"/>
                      <a:gd name="T30" fmla="*/ 10 w 363"/>
                      <a:gd name="T31" fmla="*/ 0 h 415"/>
                      <a:gd name="T32" fmla="*/ 352 w 363"/>
                      <a:gd name="T33" fmla="*/ 0 h 415"/>
                      <a:gd name="T34" fmla="*/ 363 w 363"/>
                      <a:gd name="T35" fmla="*/ 10 h 415"/>
                      <a:gd name="T36" fmla="*/ 363 w 363"/>
                      <a:gd name="T37"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415">
                        <a:moveTo>
                          <a:pt x="363" y="415"/>
                        </a:moveTo>
                        <a:cubicBezTo>
                          <a:pt x="334" y="415"/>
                          <a:pt x="334" y="415"/>
                          <a:pt x="334" y="415"/>
                        </a:cubicBezTo>
                        <a:cubicBezTo>
                          <a:pt x="334" y="351"/>
                          <a:pt x="334" y="351"/>
                          <a:pt x="334" y="351"/>
                        </a:cubicBezTo>
                        <a:cubicBezTo>
                          <a:pt x="272" y="351"/>
                          <a:pt x="272" y="351"/>
                          <a:pt x="272" y="351"/>
                        </a:cubicBezTo>
                        <a:cubicBezTo>
                          <a:pt x="272" y="415"/>
                          <a:pt x="272" y="415"/>
                          <a:pt x="272" y="415"/>
                        </a:cubicBezTo>
                        <a:cubicBezTo>
                          <a:pt x="249" y="415"/>
                          <a:pt x="249" y="415"/>
                          <a:pt x="249" y="415"/>
                        </a:cubicBezTo>
                        <a:cubicBezTo>
                          <a:pt x="249" y="351"/>
                          <a:pt x="249" y="351"/>
                          <a:pt x="249" y="351"/>
                        </a:cubicBezTo>
                        <a:cubicBezTo>
                          <a:pt x="113" y="351"/>
                          <a:pt x="113" y="351"/>
                          <a:pt x="113" y="351"/>
                        </a:cubicBezTo>
                        <a:cubicBezTo>
                          <a:pt x="113" y="415"/>
                          <a:pt x="113" y="415"/>
                          <a:pt x="113" y="415"/>
                        </a:cubicBezTo>
                        <a:cubicBezTo>
                          <a:pt x="90" y="415"/>
                          <a:pt x="90" y="415"/>
                          <a:pt x="90" y="415"/>
                        </a:cubicBezTo>
                        <a:cubicBezTo>
                          <a:pt x="90" y="351"/>
                          <a:pt x="90" y="351"/>
                          <a:pt x="90" y="351"/>
                        </a:cubicBezTo>
                        <a:cubicBezTo>
                          <a:pt x="28" y="351"/>
                          <a:pt x="28" y="351"/>
                          <a:pt x="28" y="351"/>
                        </a:cubicBezTo>
                        <a:cubicBezTo>
                          <a:pt x="28" y="415"/>
                          <a:pt x="28" y="415"/>
                          <a:pt x="28" y="415"/>
                        </a:cubicBezTo>
                        <a:cubicBezTo>
                          <a:pt x="0" y="415"/>
                          <a:pt x="0" y="415"/>
                          <a:pt x="0" y="415"/>
                        </a:cubicBezTo>
                        <a:cubicBezTo>
                          <a:pt x="0" y="10"/>
                          <a:pt x="0" y="10"/>
                          <a:pt x="0" y="10"/>
                        </a:cubicBezTo>
                        <a:cubicBezTo>
                          <a:pt x="0" y="4"/>
                          <a:pt x="4" y="0"/>
                          <a:pt x="10" y="0"/>
                        </a:cubicBezTo>
                        <a:cubicBezTo>
                          <a:pt x="352" y="0"/>
                          <a:pt x="352" y="0"/>
                          <a:pt x="352" y="0"/>
                        </a:cubicBezTo>
                        <a:cubicBezTo>
                          <a:pt x="358" y="0"/>
                          <a:pt x="363" y="4"/>
                          <a:pt x="363" y="10"/>
                        </a:cubicBezTo>
                        <a:lnTo>
                          <a:pt x="363" y="4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8" name="Freeform 6">
                    <a:extLst>
                      <a:ext uri="{FF2B5EF4-FFF2-40B4-BE49-F238E27FC236}">
                        <a16:creationId xmlns:a16="http://schemas.microsoft.com/office/drawing/2014/main" id="{25B305C2-1C38-4ADE-819F-1EC9AAB9C47D}"/>
                      </a:ext>
                    </a:extLst>
                  </p:cNvPr>
                  <p:cNvSpPr>
                    <a:spLocks noEditPoints="1"/>
                  </p:cNvSpPr>
                  <p:nvPr/>
                </p:nvSpPr>
                <p:spPr bwMode="auto">
                  <a:xfrm>
                    <a:off x="685" y="967"/>
                    <a:ext cx="692" cy="692"/>
                  </a:xfrm>
                  <a:custGeom>
                    <a:avLst/>
                    <a:gdLst>
                      <a:gd name="T0" fmla="*/ 210 w 454"/>
                      <a:gd name="T1" fmla="*/ 214 h 454"/>
                      <a:gd name="T2" fmla="*/ 159 w 454"/>
                      <a:gd name="T3" fmla="*/ 259 h 454"/>
                      <a:gd name="T4" fmla="*/ 159 w 454"/>
                      <a:gd name="T5" fmla="*/ 100 h 454"/>
                      <a:gd name="T6" fmla="*/ 210 w 454"/>
                      <a:gd name="T7" fmla="*/ 55 h 454"/>
                      <a:gd name="T8" fmla="*/ 159 w 454"/>
                      <a:gd name="T9" fmla="*/ 100 h 454"/>
                      <a:gd name="T10" fmla="*/ 210 w 454"/>
                      <a:gd name="T11" fmla="*/ 338 h 454"/>
                      <a:gd name="T12" fmla="*/ 159 w 454"/>
                      <a:gd name="T13" fmla="*/ 293 h 454"/>
                      <a:gd name="T14" fmla="*/ 244 w 454"/>
                      <a:gd name="T15" fmla="*/ 338 h 454"/>
                      <a:gd name="T16" fmla="*/ 295 w 454"/>
                      <a:gd name="T17" fmla="*/ 293 h 454"/>
                      <a:gd name="T18" fmla="*/ 244 w 454"/>
                      <a:gd name="T19" fmla="*/ 338 h 454"/>
                      <a:gd name="T20" fmla="*/ 125 w 454"/>
                      <a:gd name="T21" fmla="*/ 338 h 454"/>
                      <a:gd name="T22" fmla="*/ 74 w 454"/>
                      <a:gd name="T23" fmla="*/ 293 h 454"/>
                      <a:gd name="T24" fmla="*/ 74 w 454"/>
                      <a:gd name="T25" fmla="*/ 100 h 454"/>
                      <a:gd name="T26" fmla="*/ 125 w 454"/>
                      <a:gd name="T27" fmla="*/ 55 h 454"/>
                      <a:gd name="T28" fmla="*/ 74 w 454"/>
                      <a:gd name="T29" fmla="*/ 100 h 454"/>
                      <a:gd name="T30" fmla="*/ 125 w 454"/>
                      <a:gd name="T31" fmla="*/ 259 h 454"/>
                      <a:gd name="T32" fmla="*/ 74 w 454"/>
                      <a:gd name="T33" fmla="*/ 214 h 454"/>
                      <a:gd name="T34" fmla="*/ 74 w 454"/>
                      <a:gd name="T35" fmla="*/ 180 h 454"/>
                      <a:gd name="T36" fmla="*/ 125 w 454"/>
                      <a:gd name="T37" fmla="*/ 134 h 454"/>
                      <a:gd name="T38" fmla="*/ 74 w 454"/>
                      <a:gd name="T39" fmla="*/ 180 h 454"/>
                      <a:gd name="T40" fmla="*/ 210 w 454"/>
                      <a:gd name="T41" fmla="*/ 180 h 454"/>
                      <a:gd name="T42" fmla="*/ 159 w 454"/>
                      <a:gd name="T43" fmla="*/ 134 h 454"/>
                      <a:gd name="T44" fmla="*/ 329 w 454"/>
                      <a:gd name="T45" fmla="*/ 180 h 454"/>
                      <a:gd name="T46" fmla="*/ 380 w 454"/>
                      <a:gd name="T47" fmla="*/ 134 h 454"/>
                      <a:gd name="T48" fmla="*/ 329 w 454"/>
                      <a:gd name="T49" fmla="*/ 180 h 454"/>
                      <a:gd name="T50" fmla="*/ 295 w 454"/>
                      <a:gd name="T51" fmla="*/ 259 h 454"/>
                      <a:gd name="T52" fmla="*/ 244 w 454"/>
                      <a:gd name="T53" fmla="*/ 214 h 454"/>
                      <a:gd name="T54" fmla="*/ 329 w 454"/>
                      <a:gd name="T55" fmla="*/ 100 h 454"/>
                      <a:gd name="T56" fmla="*/ 380 w 454"/>
                      <a:gd name="T57" fmla="*/ 55 h 454"/>
                      <a:gd name="T58" fmla="*/ 329 w 454"/>
                      <a:gd name="T59" fmla="*/ 100 h 454"/>
                      <a:gd name="T60" fmla="*/ 454 w 454"/>
                      <a:gd name="T61" fmla="*/ 454 h 454"/>
                      <a:gd name="T62" fmla="*/ 0 w 454"/>
                      <a:gd name="T63" fmla="*/ 454 h 454"/>
                      <a:gd name="T64" fmla="*/ 25 w 454"/>
                      <a:gd name="T65" fmla="*/ 436 h 454"/>
                      <a:gd name="T66" fmla="*/ 46 w 454"/>
                      <a:gd name="T67" fmla="*/ 0 h 454"/>
                      <a:gd name="T68" fmla="*/ 409 w 454"/>
                      <a:gd name="T69" fmla="*/ 0 h 454"/>
                      <a:gd name="T70" fmla="*/ 429 w 454"/>
                      <a:gd name="T71" fmla="*/ 436 h 454"/>
                      <a:gd name="T72" fmla="*/ 454 w 454"/>
                      <a:gd name="T73" fmla="*/ 454 h 454"/>
                      <a:gd name="T74" fmla="*/ 398 w 454"/>
                      <a:gd name="T75" fmla="*/ 21 h 454"/>
                      <a:gd name="T76" fmla="*/ 46 w 454"/>
                      <a:gd name="T77" fmla="*/ 31 h 454"/>
                      <a:gd name="T78" fmla="*/ 74 w 454"/>
                      <a:gd name="T79" fmla="*/ 436 h 454"/>
                      <a:gd name="T80" fmla="*/ 136 w 454"/>
                      <a:gd name="T81" fmla="*/ 372 h 454"/>
                      <a:gd name="T82" fmla="*/ 159 w 454"/>
                      <a:gd name="T83" fmla="*/ 436 h 454"/>
                      <a:gd name="T84" fmla="*/ 295 w 454"/>
                      <a:gd name="T85" fmla="*/ 372 h 454"/>
                      <a:gd name="T86" fmla="*/ 318 w 454"/>
                      <a:gd name="T87" fmla="*/ 436 h 454"/>
                      <a:gd name="T88" fmla="*/ 380 w 454"/>
                      <a:gd name="T89" fmla="*/ 372 h 454"/>
                      <a:gd name="T90" fmla="*/ 409 w 454"/>
                      <a:gd name="T91" fmla="*/ 436 h 454"/>
                      <a:gd name="T92" fmla="*/ 329 w 454"/>
                      <a:gd name="T93" fmla="*/ 259 h 454"/>
                      <a:gd name="T94" fmla="*/ 380 w 454"/>
                      <a:gd name="T95" fmla="*/ 214 h 454"/>
                      <a:gd name="T96" fmla="*/ 329 w 454"/>
                      <a:gd name="T97" fmla="*/ 259 h 454"/>
                      <a:gd name="T98" fmla="*/ 380 w 454"/>
                      <a:gd name="T99" fmla="*/ 338 h 454"/>
                      <a:gd name="T100" fmla="*/ 329 w 454"/>
                      <a:gd name="T101" fmla="*/ 293 h 454"/>
                      <a:gd name="T102" fmla="*/ 244 w 454"/>
                      <a:gd name="T103" fmla="*/ 180 h 454"/>
                      <a:gd name="T104" fmla="*/ 295 w 454"/>
                      <a:gd name="T105" fmla="*/ 134 h 454"/>
                      <a:gd name="T106" fmla="*/ 244 w 454"/>
                      <a:gd name="T107" fmla="*/ 180 h 454"/>
                      <a:gd name="T108" fmla="*/ 295 w 454"/>
                      <a:gd name="T109" fmla="*/ 100 h 454"/>
                      <a:gd name="T110" fmla="*/ 244 w 454"/>
                      <a:gd name="T111" fmla="*/ 5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4" h="454">
                        <a:moveTo>
                          <a:pt x="159" y="214"/>
                        </a:moveTo>
                        <a:cubicBezTo>
                          <a:pt x="210" y="214"/>
                          <a:pt x="210" y="214"/>
                          <a:pt x="210" y="214"/>
                        </a:cubicBezTo>
                        <a:cubicBezTo>
                          <a:pt x="210" y="259"/>
                          <a:pt x="210" y="259"/>
                          <a:pt x="210" y="259"/>
                        </a:cubicBezTo>
                        <a:cubicBezTo>
                          <a:pt x="159" y="259"/>
                          <a:pt x="159" y="259"/>
                          <a:pt x="159" y="259"/>
                        </a:cubicBezTo>
                        <a:lnTo>
                          <a:pt x="159" y="214"/>
                        </a:lnTo>
                        <a:close/>
                        <a:moveTo>
                          <a:pt x="159" y="100"/>
                        </a:moveTo>
                        <a:cubicBezTo>
                          <a:pt x="210" y="100"/>
                          <a:pt x="210" y="100"/>
                          <a:pt x="210" y="100"/>
                        </a:cubicBezTo>
                        <a:cubicBezTo>
                          <a:pt x="210" y="55"/>
                          <a:pt x="210" y="55"/>
                          <a:pt x="210" y="55"/>
                        </a:cubicBezTo>
                        <a:cubicBezTo>
                          <a:pt x="159" y="55"/>
                          <a:pt x="159" y="55"/>
                          <a:pt x="159" y="55"/>
                        </a:cubicBezTo>
                        <a:lnTo>
                          <a:pt x="159" y="100"/>
                        </a:lnTo>
                        <a:close/>
                        <a:moveTo>
                          <a:pt x="159" y="338"/>
                        </a:moveTo>
                        <a:cubicBezTo>
                          <a:pt x="210" y="338"/>
                          <a:pt x="210" y="338"/>
                          <a:pt x="210" y="338"/>
                        </a:cubicBezTo>
                        <a:cubicBezTo>
                          <a:pt x="210" y="293"/>
                          <a:pt x="210" y="293"/>
                          <a:pt x="210" y="293"/>
                        </a:cubicBezTo>
                        <a:cubicBezTo>
                          <a:pt x="159" y="293"/>
                          <a:pt x="159" y="293"/>
                          <a:pt x="159" y="293"/>
                        </a:cubicBezTo>
                        <a:lnTo>
                          <a:pt x="159" y="338"/>
                        </a:lnTo>
                        <a:close/>
                        <a:moveTo>
                          <a:pt x="244" y="338"/>
                        </a:moveTo>
                        <a:cubicBezTo>
                          <a:pt x="295" y="338"/>
                          <a:pt x="295" y="338"/>
                          <a:pt x="295" y="338"/>
                        </a:cubicBezTo>
                        <a:cubicBezTo>
                          <a:pt x="295" y="293"/>
                          <a:pt x="295" y="293"/>
                          <a:pt x="295" y="293"/>
                        </a:cubicBezTo>
                        <a:cubicBezTo>
                          <a:pt x="244" y="293"/>
                          <a:pt x="244" y="293"/>
                          <a:pt x="244" y="293"/>
                        </a:cubicBezTo>
                        <a:lnTo>
                          <a:pt x="244" y="338"/>
                        </a:lnTo>
                        <a:close/>
                        <a:moveTo>
                          <a:pt x="74" y="338"/>
                        </a:moveTo>
                        <a:cubicBezTo>
                          <a:pt x="125" y="338"/>
                          <a:pt x="125" y="338"/>
                          <a:pt x="125" y="338"/>
                        </a:cubicBezTo>
                        <a:cubicBezTo>
                          <a:pt x="125" y="293"/>
                          <a:pt x="125" y="293"/>
                          <a:pt x="125" y="293"/>
                        </a:cubicBezTo>
                        <a:cubicBezTo>
                          <a:pt x="74" y="293"/>
                          <a:pt x="74" y="293"/>
                          <a:pt x="74" y="293"/>
                        </a:cubicBezTo>
                        <a:lnTo>
                          <a:pt x="74" y="338"/>
                        </a:lnTo>
                        <a:close/>
                        <a:moveTo>
                          <a:pt x="74" y="100"/>
                        </a:moveTo>
                        <a:cubicBezTo>
                          <a:pt x="125" y="100"/>
                          <a:pt x="125" y="100"/>
                          <a:pt x="125" y="100"/>
                        </a:cubicBezTo>
                        <a:cubicBezTo>
                          <a:pt x="125" y="55"/>
                          <a:pt x="125" y="55"/>
                          <a:pt x="125" y="55"/>
                        </a:cubicBezTo>
                        <a:cubicBezTo>
                          <a:pt x="74" y="55"/>
                          <a:pt x="74" y="55"/>
                          <a:pt x="74" y="55"/>
                        </a:cubicBezTo>
                        <a:lnTo>
                          <a:pt x="74" y="100"/>
                        </a:lnTo>
                        <a:close/>
                        <a:moveTo>
                          <a:pt x="74" y="259"/>
                        </a:moveTo>
                        <a:cubicBezTo>
                          <a:pt x="125" y="259"/>
                          <a:pt x="125" y="259"/>
                          <a:pt x="125" y="259"/>
                        </a:cubicBezTo>
                        <a:cubicBezTo>
                          <a:pt x="125" y="214"/>
                          <a:pt x="125" y="214"/>
                          <a:pt x="125" y="214"/>
                        </a:cubicBezTo>
                        <a:cubicBezTo>
                          <a:pt x="74" y="214"/>
                          <a:pt x="74" y="214"/>
                          <a:pt x="74" y="214"/>
                        </a:cubicBezTo>
                        <a:lnTo>
                          <a:pt x="74" y="259"/>
                        </a:lnTo>
                        <a:close/>
                        <a:moveTo>
                          <a:pt x="74" y="180"/>
                        </a:moveTo>
                        <a:cubicBezTo>
                          <a:pt x="125" y="180"/>
                          <a:pt x="125" y="180"/>
                          <a:pt x="125" y="180"/>
                        </a:cubicBezTo>
                        <a:cubicBezTo>
                          <a:pt x="125" y="134"/>
                          <a:pt x="125" y="134"/>
                          <a:pt x="125" y="134"/>
                        </a:cubicBezTo>
                        <a:cubicBezTo>
                          <a:pt x="74" y="134"/>
                          <a:pt x="74" y="134"/>
                          <a:pt x="74" y="134"/>
                        </a:cubicBezTo>
                        <a:lnTo>
                          <a:pt x="74" y="180"/>
                        </a:lnTo>
                        <a:close/>
                        <a:moveTo>
                          <a:pt x="159" y="180"/>
                        </a:moveTo>
                        <a:cubicBezTo>
                          <a:pt x="210" y="180"/>
                          <a:pt x="210" y="180"/>
                          <a:pt x="210" y="180"/>
                        </a:cubicBezTo>
                        <a:cubicBezTo>
                          <a:pt x="210" y="134"/>
                          <a:pt x="210" y="134"/>
                          <a:pt x="210" y="134"/>
                        </a:cubicBezTo>
                        <a:cubicBezTo>
                          <a:pt x="159" y="134"/>
                          <a:pt x="159" y="134"/>
                          <a:pt x="159" y="134"/>
                        </a:cubicBezTo>
                        <a:lnTo>
                          <a:pt x="159" y="180"/>
                        </a:lnTo>
                        <a:close/>
                        <a:moveTo>
                          <a:pt x="329" y="180"/>
                        </a:moveTo>
                        <a:cubicBezTo>
                          <a:pt x="380" y="180"/>
                          <a:pt x="380" y="180"/>
                          <a:pt x="380" y="180"/>
                        </a:cubicBezTo>
                        <a:cubicBezTo>
                          <a:pt x="380" y="134"/>
                          <a:pt x="380" y="134"/>
                          <a:pt x="380" y="134"/>
                        </a:cubicBezTo>
                        <a:cubicBezTo>
                          <a:pt x="329" y="134"/>
                          <a:pt x="329" y="134"/>
                          <a:pt x="329" y="134"/>
                        </a:cubicBezTo>
                        <a:lnTo>
                          <a:pt x="329" y="180"/>
                        </a:lnTo>
                        <a:close/>
                        <a:moveTo>
                          <a:pt x="244" y="259"/>
                        </a:moveTo>
                        <a:cubicBezTo>
                          <a:pt x="295" y="259"/>
                          <a:pt x="295" y="259"/>
                          <a:pt x="295" y="259"/>
                        </a:cubicBezTo>
                        <a:cubicBezTo>
                          <a:pt x="295" y="214"/>
                          <a:pt x="295" y="214"/>
                          <a:pt x="295" y="214"/>
                        </a:cubicBezTo>
                        <a:cubicBezTo>
                          <a:pt x="244" y="214"/>
                          <a:pt x="244" y="214"/>
                          <a:pt x="244" y="214"/>
                        </a:cubicBezTo>
                        <a:lnTo>
                          <a:pt x="244" y="259"/>
                        </a:lnTo>
                        <a:close/>
                        <a:moveTo>
                          <a:pt x="329" y="100"/>
                        </a:moveTo>
                        <a:cubicBezTo>
                          <a:pt x="380" y="100"/>
                          <a:pt x="380" y="100"/>
                          <a:pt x="380" y="100"/>
                        </a:cubicBezTo>
                        <a:cubicBezTo>
                          <a:pt x="380" y="55"/>
                          <a:pt x="380" y="55"/>
                          <a:pt x="380" y="55"/>
                        </a:cubicBezTo>
                        <a:cubicBezTo>
                          <a:pt x="329" y="55"/>
                          <a:pt x="329" y="55"/>
                          <a:pt x="329" y="55"/>
                        </a:cubicBezTo>
                        <a:lnTo>
                          <a:pt x="329" y="100"/>
                        </a:lnTo>
                        <a:close/>
                        <a:moveTo>
                          <a:pt x="454" y="454"/>
                        </a:moveTo>
                        <a:cubicBezTo>
                          <a:pt x="454" y="454"/>
                          <a:pt x="454" y="454"/>
                          <a:pt x="454" y="454"/>
                        </a:cubicBezTo>
                        <a:cubicBezTo>
                          <a:pt x="0" y="454"/>
                          <a:pt x="0" y="454"/>
                          <a:pt x="0" y="454"/>
                        </a:cubicBezTo>
                        <a:cubicBezTo>
                          <a:pt x="0" y="454"/>
                          <a:pt x="0" y="454"/>
                          <a:pt x="0" y="454"/>
                        </a:cubicBezTo>
                        <a:cubicBezTo>
                          <a:pt x="10" y="436"/>
                          <a:pt x="10" y="436"/>
                          <a:pt x="10" y="436"/>
                        </a:cubicBezTo>
                        <a:cubicBezTo>
                          <a:pt x="25" y="436"/>
                          <a:pt x="25" y="436"/>
                          <a:pt x="25" y="436"/>
                        </a:cubicBezTo>
                        <a:cubicBezTo>
                          <a:pt x="25" y="21"/>
                          <a:pt x="25" y="21"/>
                          <a:pt x="25" y="21"/>
                        </a:cubicBezTo>
                        <a:cubicBezTo>
                          <a:pt x="25" y="10"/>
                          <a:pt x="34" y="0"/>
                          <a:pt x="46" y="0"/>
                        </a:cubicBezTo>
                        <a:cubicBezTo>
                          <a:pt x="46" y="0"/>
                          <a:pt x="46" y="0"/>
                          <a:pt x="46" y="0"/>
                        </a:cubicBezTo>
                        <a:cubicBezTo>
                          <a:pt x="409" y="0"/>
                          <a:pt x="409" y="0"/>
                          <a:pt x="409" y="0"/>
                        </a:cubicBezTo>
                        <a:cubicBezTo>
                          <a:pt x="420" y="0"/>
                          <a:pt x="429" y="10"/>
                          <a:pt x="429" y="21"/>
                        </a:cubicBezTo>
                        <a:cubicBezTo>
                          <a:pt x="429" y="436"/>
                          <a:pt x="429" y="436"/>
                          <a:pt x="429" y="436"/>
                        </a:cubicBezTo>
                        <a:cubicBezTo>
                          <a:pt x="445" y="436"/>
                          <a:pt x="445" y="436"/>
                          <a:pt x="445" y="436"/>
                        </a:cubicBezTo>
                        <a:lnTo>
                          <a:pt x="454" y="454"/>
                        </a:lnTo>
                        <a:close/>
                        <a:moveTo>
                          <a:pt x="409" y="31"/>
                        </a:moveTo>
                        <a:cubicBezTo>
                          <a:pt x="409" y="25"/>
                          <a:pt x="404" y="21"/>
                          <a:pt x="398" y="21"/>
                        </a:cubicBezTo>
                        <a:cubicBezTo>
                          <a:pt x="56" y="21"/>
                          <a:pt x="56" y="21"/>
                          <a:pt x="56" y="21"/>
                        </a:cubicBezTo>
                        <a:cubicBezTo>
                          <a:pt x="50" y="21"/>
                          <a:pt x="46" y="25"/>
                          <a:pt x="46" y="31"/>
                        </a:cubicBezTo>
                        <a:cubicBezTo>
                          <a:pt x="46" y="436"/>
                          <a:pt x="46" y="436"/>
                          <a:pt x="46" y="436"/>
                        </a:cubicBezTo>
                        <a:cubicBezTo>
                          <a:pt x="74" y="436"/>
                          <a:pt x="74" y="436"/>
                          <a:pt x="74" y="436"/>
                        </a:cubicBezTo>
                        <a:cubicBezTo>
                          <a:pt x="74" y="372"/>
                          <a:pt x="74" y="372"/>
                          <a:pt x="74" y="372"/>
                        </a:cubicBezTo>
                        <a:cubicBezTo>
                          <a:pt x="136" y="372"/>
                          <a:pt x="136" y="372"/>
                          <a:pt x="136" y="372"/>
                        </a:cubicBezTo>
                        <a:cubicBezTo>
                          <a:pt x="136" y="436"/>
                          <a:pt x="136" y="436"/>
                          <a:pt x="136" y="436"/>
                        </a:cubicBezTo>
                        <a:cubicBezTo>
                          <a:pt x="159" y="436"/>
                          <a:pt x="159" y="436"/>
                          <a:pt x="159" y="436"/>
                        </a:cubicBezTo>
                        <a:cubicBezTo>
                          <a:pt x="159" y="372"/>
                          <a:pt x="159" y="372"/>
                          <a:pt x="159" y="372"/>
                        </a:cubicBezTo>
                        <a:cubicBezTo>
                          <a:pt x="295" y="372"/>
                          <a:pt x="295" y="372"/>
                          <a:pt x="295" y="372"/>
                        </a:cubicBezTo>
                        <a:cubicBezTo>
                          <a:pt x="295" y="436"/>
                          <a:pt x="295" y="436"/>
                          <a:pt x="295" y="436"/>
                        </a:cubicBezTo>
                        <a:cubicBezTo>
                          <a:pt x="318" y="436"/>
                          <a:pt x="318" y="436"/>
                          <a:pt x="318" y="436"/>
                        </a:cubicBezTo>
                        <a:cubicBezTo>
                          <a:pt x="318" y="372"/>
                          <a:pt x="318" y="372"/>
                          <a:pt x="318" y="372"/>
                        </a:cubicBezTo>
                        <a:cubicBezTo>
                          <a:pt x="380" y="372"/>
                          <a:pt x="380" y="372"/>
                          <a:pt x="380" y="372"/>
                        </a:cubicBezTo>
                        <a:cubicBezTo>
                          <a:pt x="380" y="436"/>
                          <a:pt x="380" y="436"/>
                          <a:pt x="380" y="436"/>
                        </a:cubicBezTo>
                        <a:cubicBezTo>
                          <a:pt x="409" y="436"/>
                          <a:pt x="409" y="436"/>
                          <a:pt x="409" y="436"/>
                        </a:cubicBezTo>
                        <a:lnTo>
                          <a:pt x="409" y="31"/>
                        </a:lnTo>
                        <a:close/>
                        <a:moveTo>
                          <a:pt x="329" y="259"/>
                        </a:moveTo>
                        <a:cubicBezTo>
                          <a:pt x="380" y="259"/>
                          <a:pt x="380" y="259"/>
                          <a:pt x="380" y="259"/>
                        </a:cubicBezTo>
                        <a:cubicBezTo>
                          <a:pt x="380" y="214"/>
                          <a:pt x="380" y="214"/>
                          <a:pt x="380" y="214"/>
                        </a:cubicBezTo>
                        <a:cubicBezTo>
                          <a:pt x="329" y="214"/>
                          <a:pt x="329" y="214"/>
                          <a:pt x="329" y="214"/>
                        </a:cubicBezTo>
                        <a:lnTo>
                          <a:pt x="329" y="259"/>
                        </a:lnTo>
                        <a:close/>
                        <a:moveTo>
                          <a:pt x="329" y="338"/>
                        </a:moveTo>
                        <a:cubicBezTo>
                          <a:pt x="380" y="338"/>
                          <a:pt x="380" y="338"/>
                          <a:pt x="380" y="338"/>
                        </a:cubicBezTo>
                        <a:cubicBezTo>
                          <a:pt x="380" y="293"/>
                          <a:pt x="380" y="293"/>
                          <a:pt x="380" y="293"/>
                        </a:cubicBezTo>
                        <a:cubicBezTo>
                          <a:pt x="329" y="293"/>
                          <a:pt x="329" y="293"/>
                          <a:pt x="329" y="293"/>
                        </a:cubicBezTo>
                        <a:lnTo>
                          <a:pt x="329" y="338"/>
                        </a:lnTo>
                        <a:close/>
                        <a:moveTo>
                          <a:pt x="244" y="180"/>
                        </a:moveTo>
                        <a:cubicBezTo>
                          <a:pt x="295" y="180"/>
                          <a:pt x="295" y="180"/>
                          <a:pt x="295" y="180"/>
                        </a:cubicBezTo>
                        <a:cubicBezTo>
                          <a:pt x="295" y="134"/>
                          <a:pt x="295" y="134"/>
                          <a:pt x="295" y="134"/>
                        </a:cubicBezTo>
                        <a:cubicBezTo>
                          <a:pt x="244" y="134"/>
                          <a:pt x="244" y="134"/>
                          <a:pt x="244" y="134"/>
                        </a:cubicBezTo>
                        <a:lnTo>
                          <a:pt x="244" y="180"/>
                        </a:lnTo>
                        <a:close/>
                        <a:moveTo>
                          <a:pt x="244" y="100"/>
                        </a:moveTo>
                        <a:cubicBezTo>
                          <a:pt x="295" y="100"/>
                          <a:pt x="295" y="100"/>
                          <a:pt x="295" y="100"/>
                        </a:cubicBezTo>
                        <a:cubicBezTo>
                          <a:pt x="295" y="55"/>
                          <a:pt x="295" y="55"/>
                          <a:pt x="295" y="55"/>
                        </a:cubicBezTo>
                        <a:cubicBezTo>
                          <a:pt x="244" y="55"/>
                          <a:pt x="244" y="55"/>
                          <a:pt x="244" y="55"/>
                        </a:cubicBezTo>
                        <a:lnTo>
                          <a:pt x="244" y="100"/>
                        </a:lnTo>
                        <a:close/>
                      </a:path>
                    </a:pathLst>
                  </a:custGeom>
                  <a:solidFill>
                    <a:srgbClr val="59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28" name="ビジネスマン｜男性">
                  <a:extLst>
                    <a:ext uri="{FF2B5EF4-FFF2-40B4-BE49-F238E27FC236}">
                      <a16:creationId xmlns:a16="http://schemas.microsoft.com/office/drawing/2014/main" id="{32284910-A90B-4C72-A352-73324B2B170E}"/>
                    </a:ext>
                  </a:extLst>
                </p:cNvPr>
                <p:cNvGrpSpPr>
                  <a:grpSpLocks noChangeAspect="1"/>
                </p:cNvGrpSpPr>
                <p:nvPr/>
              </p:nvGrpSpPr>
              <p:grpSpPr bwMode="auto">
                <a:xfrm>
                  <a:off x="6576586" y="3940252"/>
                  <a:ext cx="403802" cy="418330"/>
                  <a:chOff x="907" y="976"/>
                  <a:chExt cx="667" cy="691"/>
                </a:xfrm>
              </p:grpSpPr>
              <p:sp>
                <p:nvSpPr>
                  <p:cNvPr id="235" name="Freeform 30">
                    <a:extLst>
                      <a:ext uri="{FF2B5EF4-FFF2-40B4-BE49-F238E27FC236}">
                        <a16:creationId xmlns:a16="http://schemas.microsoft.com/office/drawing/2014/main" id="{D3DE482E-695D-4D51-A1EC-DEBE87F4583A}"/>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6" name="Freeform 31">
                    <a:extLst>
                      <a:ext uri="{FF2B5EF4-FFF2-40B4-BE49-F238E27FC236}">
                        <a16:creationId xmlns:a16="http://schemas.microsoft.com/office/drawing/2014/main" id="{828E96F0-5873-44F3-B8E8-3E14A4455B8B}"/>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229" name="ビジネスマン｜女性">
                  <a:extLst>
                    <a:ext uri="{FF2B5EF4-FFF2-40B4-BE49-F238E27FC236}">
                      <a16:creationId xmlns:a16="http://schemas.microsoft.com/office/drawing/2014/main" id="{CC328DDC-F2FB-4475-93BA-3D5E60921169}"/>
                    </a:ext>
                  </a:extLst>
                </p:cNvPr>
                <p:cNvGrpSpPr>
                  <a:grpSpLocks noChangeAspect="1"/>
                </p:cNvGrpSpPr>
                <p:nvPr/>
              </p:nvGrpSpPr>
              <p:grpSpPr bwMode="auto">
                <a:xfrm>
                  <a:off x="7005624" y="3951022"/>
                  <a:ext cx="358935" cy="400918"/>
                  <a:chOff x="2033" y="988"/>
                  <a:chExt cx="607" cy="678"/>
                </a:xfrm>
              </p:grpSpPr>
              <p:sp>
                <p:nvSpPr>
                  <p:cNvPr id="233" name="Freeform 10">
                    <a:extLst>
                      <a:ext uri="{FF2B5EF4-FFF2-40B4-BE49-F238E27FC236}">
                        <a16:creationId xmlns:a16="http://schemas.microsoft.com/office/drawing/2014/main" id="{12432216-1093-47E6-864F-4D03D745E44E}"/>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3C8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234" name="Freeform 11">
                    <a:extLst>
                      <a:ext uri="{FF2B5EF4-FFF2-40B4-BE49-F238E27FC236}">
                        <a16:creationId xmlns:a16="http://schemas.microsoft.com/office/drawing/2014/main" id="{E23A41E0-0916-4200-8AD4-8251DCA60534}"/>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230" name="モバイルPC｜背面">
                  <a:extLst>
                    <a:ext uri="{FF2B5EF4-FFF2-40B4-BE49-F238E27FC236}">
                      <a16:creationId xmlns:a16="http://schemas.microsoft.com/office/drawing/2014/main" id="{F7533EED-BFB0-44A0-9B13-D15FDA337BF4}"/>
                    </a:ext>
                  </a:extLst>
                </p:cNvPr>
                <p:cNvGrpSpPr>
                  <a:grpSpLocks noChangeAspect="1"/>
                </p:cNvGrpSpPr>
                <p:nvPr/>
              </p:nvGrpSpPr>
              <p:grpSpPr bwMode="auto">
                <a:xfrm>
                  <a:off x="7113284" y="4180726"/>
                  <a:ext cx="314068" cy="229070"/>
                  <a:chOff x="3173" y="1115"/>
                  <a:chExt cx="739" cy="539"/>
                </a:xfrm>
              </p:grpSpPr>
              <p:sp>
                <p:nvSpPr>
                  <p:cNvPr id="231" name="Rectangle 15">
                    <a:extLst>
                      <a:ext uri="{FF2B5EF4-FFF2-40B4-BE49-F238E27FC236}">
                        <a16:creationId xmlns:a16="http://schemas.microsoft.com/office/drawing/2014/main" id="{D22CF3E0-58C0-4B23-8B9E-AA3F0A07365A}"/>
                      </a:ext>
                    </a:extLst>
                  </p:cNvPr>
                  <p:cNvSpPr>
                    <a:spLocks noChangeArrowheads="1"/>
                  </p:cNvSpPr>
                  <p:nvPr/>
                </p:nvSpPr>
                <p:spPr bwMode="auto">
                  <a:xfrm>
                    <a:off x="3475" y="1331"/>
                    <a:ext cx="136" cy="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2" name="Freeform 16">
                    <a:extLst>
                      <a:ext uri="{FF2B5EF4-FFF2-40B4-BE49-F238E27FC236}">
                        <a16:creationId xmlns:a16="http://schemas.microsoft.com/office/drawing/2014/main" id="{7AC51FE3-80C3-4455-B64D-1EEED0650D4E}"/>
                      </a:ext>
                    </a:extLst>
                  </p:cNvPr>
                  <p:cNvSpPr>
                    <a:spLocks noEditPoints="1"/>
                  </p:cNvSpPr>
                  <p:nvPr/>
                </p:nvSpPr>
                <p:spPr bwMode="auto">
                  <a:xfrm>
                    <a:off x="3173" y="1115"/>
                    <a:ext cx="739" cy="539"/>
                  </a:xfrm>
                  <a:custGeom>
                    <a:avLst/>
                    <a:gdLst>
                      <a:gd name="T0" fmla="*/ 486 w 486"/>
                      <a:gd name="T1" fmla="*/ 354 h 354"/>
                      <a:gd name="T2" fmla="*/ 0 w 486"/>
                      <a:gd name="T3" fmla="*/ 354 h 354"/>
                      <a:gd name="T4" fmla="*/ 0 w 486"/>
                      <a:gd name="T5" fmla="*/ 327 h 354"/>
                      <a:gd name="T6" fmla="*/ 486 w 486"/>
                      <a:gd name="T7" fmla="*/ 327 h 354"/>
                      <a:gd name="T8" fmla="*/ 486 w 486"/>
                      <a:gd name="T9" fmla="*/ 354 h 354"/>
                      <a:gd name="T10" fmla="*/ 470 w 486"/>
                      <a:gd name="T11" fmla="*/ 20 h 354"/>
                      <a:gd name="T12" fmla="*/ 470 w 486"/>
                      <a:gd name="T13" fmla="*/ 286 h 354"/>
                      <a:gd name="T14" fmla="*/ 449 w 486"/>
                      <a:gd name="T15" fmla="*/ 306 h 354"/>
                      <a:gd name="T16" fmla="*/ 37 w 486"/>
                      <a:gd name="T17" fmla="*/ 306 h 354"/>
                      <a:gd name="T18" fmla="*/ 16 w 486"/>
                      <a:gd name="T19" fmla="*/ 286 h 354"/>
                      <a:gd name="T20" fmla="*/ 16 w 486"/>
                      <a:gd name="T21" fmla="*/ 20 h 354"/>
                      <a:gd name="T22" fmla="*/ 37 w 486"/>
                      <a:gd name="T23" fmla="*/ 0 h 354"/>
                      <a:gd name="T24" fmla="*/ 449 w 486"/>
                      <a:gd name="T25" fmla="*/ 0 h 354"/>
                      <a:gd name="T26" fmla="*/ 470 w 486"/>
                      <a:gd name="T27" fmla="*/ 20 h 354"/>
                      <a:gd name="T28" fmla="*/ 288 w 486"/>
                      <a:gd name="T29" fmla="*/ 142 h 354"/>
                      <a:gd name="T30" fmla="*/ 198 w 486"/>
                      <a:gd name="T31" fmla="*/ 142 h 354"/>
                      <a:gd name="T32" fmla="*/ 198 w 486"/>
                      <a:gd name="T33" fmla="*/ 164 h 354"/>
                      <a:gd name="T34" fmla="*/ 288 w 486"/>
                      <a:gd name="T35" fmla="*/ 164 h 354"/>
                      <a:gd name="T36" fmla="*/ 288 w 486"/>
                      <a:gd name="T37" fmla="*/ 1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6" h="354">
                        <a:moveTo>
                          <a:pt x="486" y="354"/>
                        </a:moveTo>
                        <a:cubicBezTo>
                          <a:pt x="0" y="354"/>
                          <a:pt x="0" y="354"/>
                          <a:pt x="0" y="354"/>
                        </a:cubicBezTo>
                        <a:cubicBezTo>
                          <a:pt x="0" y="327"/>
                          <a:pt x="0" y="327"/>
                          <a:pt x="0" y="327"/>
                        </a:cubicBezTo>
                        <a:cubicBezTo>
                          <a:pt x="486" y="327"/>
                          <a:pt x="486" y="327"/>
                          <a:pt x="486" y="327"/>
                        </a:cubicBezTo>
                        <a:lnTo>
                          <a:pt x="486" y="354"/>
                        </a:lnTo>
                        <a:close/>
                        <a:moveTo>
                          <a:pt x="470" y="20"/>
                        </a:moveTo>
                        <a:cubicBezTo>
                          <a:pt x="470" y="286"/>
                          <a:pt x="470" y="286"/>
                          <a:pt x="470" y="286"/>
                        </a:cubicBezTo>
                        <a:cubicBezTo>
                          <a:pt x="470" y="297"/>
                          <a:pt x="461" y="306"/>
                          <a:pt x="449" y="306"/>
                        </a:cubicBezTo>
                        <a:cubicBezTo>
                          <a:pt x="37" y="306"/>
                          <a:pt x="37" y="306"/>
                          <a:pt x="37" y="306"/>
                        </a:cubicBezTo>
                        <a:cubicBezTo>
                          <a:pt x="25" y="306"/>
                          <a:pt x="16" y="297"/>
                          <a:pt x="16" y="286"/>
                        </a:cubicBezTo>
                        <a:cubicBezTo>
                          <a:pt x="16" y="20"/>
                          <a:pt x="16" y="20"/>
                          <a:pt x="16" y="20"/>
                        </a:cubicBezTo>
                        <a:cubicBezTo>
                          <a:pt x="16" y="9"/>
                          <a:pt x="25" y="0"/>
                          <a:pt x="37" y="0"/>
                        </a:cubicBezTo>
                        <a:cubicBezTo>
                          <a:pt x="449" y="0"/>
                          <a:pt x="449" y="0"/>
                          <a:pt x="449" y="0"/>
                        </a:cubicBezTo>
                        <a:cubicBezTo>
                          <a:pt x="461" y="0"/>
                          <a:pt x="470" y="9"/>
                          <a:pt x="470" y="20"/>
                        </a:cubicBezTo>
                        <a:close/>
                        <a:moveTo>
                          <a:pt x="288" y="142"/>
                        </a:moveTo>
                        <a:cubicBezTo>
                          <a:pt x="198" y="142"/>
                          <a:pt x="198" y="142"/>
                          <a:pt x="198" y="142"/>
                        </a:cubicBezTo>
                        <a:cubicBezTo>
                          <a:pt x="198" y="164"/>
                          <a:pt x="198" y="164"/>
                          <a:pt x="198" y="164"/>
                        </a:cubicBezTo>
                        <a:cubicBezTo>
                          <a:pt x="288" y="164"/>
                          <a:pt x="288" y="164"/>
                          <a:pt x="288" y="164"/>
                        </a:cubicBezTo>
                        <a:lnTo>
                          <a:pt x="288" y="142"/>
                        </a:lnTo>
                        <a:close/>
                      </a:path>
                    </a:pathLst>
                  </a:custGeom>
                  <a:solidFill>
                    <a:srgbClr val="93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grpSp>
        <p:sp>
          <p:nvSpPr>
            <p:cNvPr id="31" name="フリーフォーム: 図形 30">
              <a:extLst>
                <a:ext uri="{FF2B5EF4-FFF2-40B4-BE49-F238E27FC236}">
                  <a16:creationId xmlns:a16="http://schemas.microsoft.com/office/drawing/2014/main" id="{36C6A363-E271-4FB3-A2E7-81F2C2940F50}"/>
                </a:ext>
              </a:extLst>
            </p:cNvPr>
            <p:cNvSpPr/>
            <p:nvPr/>
          </p:nvSpPr>
          <p:spPr>
            <a:xfrm>
              <a:off x="7067550" y="4583600"/>
              <a:ext cx="3575050" cy="1174750"/>
            </a:xfrm>
            <a:custGeom>
              <a:avLst/>
              <a:gdLst>
                <a:gd name="connsiteX0" fmla="*/ 0 w 3575050"/>
                <a:gd name="connsiteY0" fmla="*/ 0 h 1174750"/>
                <a:gd name="connsiteX1" fmla="*/ 0 w 3575050"/>
                <a:gd name="connsiteY1" fmla="*/ 361950 h 1174750"/>
                <a:gd name="connsiteX2" fmla="*/ 3575050 w 3575050"/>
                <a:gd name="connsiteY2" fmla="*/ 361950 h 1174750"/>
                <a:gd name="connsiteX3" fmla="*/ 3575050 w 3575050"/>
                <a:gd name="connsiteY3" fmla="*/ 1174750 h 1174750"/>
              </a:gdLst>
              <a:ahLst/>
              <a:cxnLst>
                <a:cxn ang="0">
                  <a:pos x="connsiteX0" y="connsiteY0"/>
                </a:cxn>
                <a:cxn ang="0">
                  <a:pos x="connsiteX1" y="connsiteY1"/>
                </a:cxn>
                <a:cxn ang="0">
                  <a:pos x="connsiteX2" y="connsiteY2"/>
                </a:cxn>
                <a:cxn ang="0">
                  <a:pos x="connsiteX3" y="connsiteY3"/>
                </a:cxn>
              </a:cxnLst>
              <a:rect l="l" t="t" r="r" b="b"/>
              <a:pathLst>
                <a:path w="3575050" h="1174750">
                  <a:moveTo>
                    <a:pt x="0" y="0"/>
                  </a:moveTo>
                  <a:lnTo>
                    <a:pt x="0" y="361950"/>
                  </a:lnTo>
                  <a:lnTo>
                    <a:pt x="3575050" y="361950"/>
                  </a:lnTo>
                  <a:lnTo>
                    <a:pt x="3575050" y="1174750"/>
                  </a:lnTo>
                </a:path>
              </a:pathLst>
            </a:custGeom>
            <a:noFill/>
            <a:ln w="25400" cap="sq" cmpd="sng" algn="ctr">
              <a:solidFill>
                <a:srgbClr val="003B83"/>
              </a:solidFill>
              <a:prstDash val="solid"/>
              <a:miter lim="800000"/>
              <a:headEnd type="triangle" w="med" len="med"/>
              <a:tailEnd type="none" w="med" len="med"/>
            </a:ln>
            <a:effectLst/>
          </p:spPr>
          <p:txBody>
            <a:bodyPr rtlCol="0" anchor="ctr"/>
            <a:lstStyle/>
            <a:p>
              <a:pPr algn="ctr"/>
              <a:endParaRPr kumimoji="1" lang="ja-JP" altLang="en-US" sz="2400">
                <a:latin typeface="Times New Roman" panose="02020603050405020304" pitchFamily="18" charset="0"/>
                <a:cs typeface="Times New Roman" panose="02020603050405020304" pitchFamily="18" charset="0"/>
              </a:endParaRPr>
            </a:p>
          </p:txBody>
        </p:sp>
        <p:sp>
          <p:nvSpPr>
            <p:cNvPr id="257" name="テキスト ボックス 256">
              <a:extLst>
                <a:ext uri="{FF2B5EF4-FFF2-40B4-BE49-F238E27FC236}">
                  <a16:creationId xmlns:a16="http://schemas.microsoft.com/office/drawing/2014/main" id="{B22B5FEC-5E7C-4FCA-8066-6B48DAEB0722}"/>
                </a:ext>
              </a:extLst>
            </p:cNvPr>
            <p:cNvSpPr txBox="1"/>
            <p:nvPr/>
          </p:nvSpPr>
          <p:spPr>
            <a:xfrm>
              <a:off x="4393010" y="6065346"/>
              <a:ext cx="1729300" cy="323165"/>
            </a:xfrm>
            <a:prstGeom prst="rect">
              <a:avLst/>
            </a:prstGeom>
            <a:noFill/>
            <a:ln>
              <a:noFill/>
            </a:ln>
          </p:spPr>
          <p:txBody>
            <a:bodyPr wrap="square" lIns="0" tIns="0" rIns="0" bIns="0" rtlCol="0">
              <a:spAutoFit/>
            </a:bodyPr>
            <a:lstStyle/>
            <a:p>
              <a:pPr algn="ctr">
                <a:buNone/>
              </a:pPr>
              <a:r>
                <a:rPr lang="en-US" altLang="ja-JP" sz="1050" b="1" kern="0" dirty="0" err="1">
                  <a:solidFill>
                    <a:srgbClr val="222222"/>
                  </a:solidFill>
                  <a:latin typeface="Times New Roman" panose="02020603050405020304" pitchFamily="18" charset="0"/>
                  <a:cs typeface="Times New Roman" panose="02020603050405020304" pitchFamily="18" charset="0"/>
                </a:rPr>
                <a:t>Dữ</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liệu</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dự</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báo</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nguy</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cơ</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chăm</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sóc</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dự</a:t>
              </a:r>
              <a:r>
                <a:rPr lang="en-US" altLang="ja-JP" sz="1050" b="1" kern="0" dirty="0">
                  <a:solidFill>
                    <a:srgbClr val="222222"/>
                  </a:solidFill>
                  <a:latin typeface="Times New Roman" panose="02020603050405020304" pitchFamily="18" charset="0"/>
                  <a:cs typeface="Times New Roman" panose="02020603050405020304" pitchFamily="18" charset="0"/>
                </a:rPr>
                <a:t> </a:t>
              </a:r>
              <a:r>
                <a:rPr lang="en-US" altLang="ja-JP" sz="1050" b="1" kern="0" dirty="0" err="1">
                  <a:solidFill>
                    <a:srgbClr val="222222"/>
                  </a:solidFill>
                  <a:latin typeface="Times New Roman" panose="02020603050405020304" pitchFamily="18" charset="0"/>
                  <a:cs typeface="Times New Roman" panose="02020603050405020304" pitchFamily="18" charset="0"/>
                </a:rPr>
                <a:t>phòng</a:t>
              </a:r>
              <a:r>
                <a:rPr lang="en-US" altLang="ja-JP" sz="1050" b="1" kern="0" dirty="0">
                  <a:solidFill>
                    <a:srgbClr val="222222"/>
                  </a:solidFill>
                  <a:latin typeface="Times New Roman" panose="02020603050405020304" pitchFamily="18" charset="0"/>
                  <a:cs typeface="Times New Roman" panose="02020603050405020304" pitchFamily="18" charset="0"/>
                </a:rPr>
                <a:t> </a:t>
              </a:r>
              <a:endParaRPr lang="ja-JP" altLang="en-US" sz="1050" b="1" kern="0" dirty="0">
                <a:solidFill>
                  <a:srgbClr val="222222"/>
                </a:solidFill>
                <a:latin typeface="Times New Roman" panose="02020603050405020304" pitchFamily="18" charset="0"/>
                <a:cs typeface="Times New Roman" panose="02020603050405020304" pitchFamily="18" charset="0"/>
              </a:endParaRPr>
            </a:p>
          </p:txBody>
        </p:sp>
        <p:sp>
          <p:nvSpPr>
            <p:cNvPr id="32" name="フリーフォーム: 図形 31">
              <a:extLst>
                <a:ext uri="{FF2B5EF4-FFF2-40B4-BE49-F238E27FC236}">
                  <a16:creationId xmlns:a16="http://schemas.microsoft.com/office/drawing/2014/main" id="{E5214159-0A21-4D44-8218-8C6CEA703788}"/>
                </a:ext>
              </a:extLst>
            </p:cNvPr>
            <p:cNvSpPr/>
            <p:nvPr/>
          </p:nvSpPr>
          <p:spPr>
            <a:xfrm>
              <a:off x="2880360" y="4531360"/>
              <a:ext cx="3637280" cy="1219200"/>
            </a:xfrm>
            <a:custGeom>
              <a:avLst/>
              <a:gdLst>
                <a:gd name="connsiteX0" fmla="*/ 0 w 3637280"/>
                <a:gd name="connsiteY0" fmla="*/ 0 h 1219200"/>
                <a:gd name="connsiteX1" fmla="*/ 0 w 3637280"/>
                <a:gd name="connsiteY1" fmla="*/ 853440 h 1219200"/>
                <a:gd name="connsiteX2" fmla="*/ 3637280 w 3637280"/>
                <a:gd name="connsiteY2" fmla="*/ 853440 h 1219200"/>
                <a:gd name="connsiteX3" fmla="*/ 3637280 w 363728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3637280" h="1219200">
                  <a:moveTo>
                    <a:pt x="0" y="0"/>
                  </a:moveTo>
                  <a:lnTo>
                    <a:pt x="0" y="853440"/>
                  </a:lnTo>
                  <a:lnTo>
                    <a:pt x="3637280" y="853440"/>
                  </a:lnTo>
                  <a:lnTo>
                    <a:pt x="3637280" y="1219200"/>
                  </a:lnTo>
                </a:path>
              </a:pathLst>
            </a:custGeom>
            <a:noFill/>
            <a:ln w="25400" cap="sq" cmpd="sng" algn="ctr">
              <a:solidFill>
                <a:srgbClr val="595757"/>
              </a:solidFill>
              <a:prstDash val="solid"/>
              <a:miter lim="800000"/>
              <a:headEnd type="triangle" w="med" len="med"/>
              <a:tailEnd type="none" w="med" len="med"/>
            </a:ln>
            <a:effectLst/>
          </p:spPr>
          <p:txBody>
            <a:bodyPr rtlCol="0" anchor="ctr"/>
            <a:lstStyle/>
            <a:p>
              <a:pPr algn="ctr"/>
              <a:endParaRPr kumimoji="1" lang="ja-JP" altLang="en-US" sz="2400">
                <a:latin typeface="Times New Roman" panose="02020603050405020304" pitchFamily="18" charset="0"/>
                <a:cs typeface="Times New Roman" panose="02020603050405020304" pitchFamily="18" charset="0"/>
              </a:endParaRPr>
            </a:p>
          </p:txBody>
        </p:sp>
        <p:grpSp>
          <p:nvGrpSpPr>
            <p:cNvPr id="33" name="グループ化 32">
              <a:extLst>
                <a:ext uri="{FF2B5EF4-FFF2-40B4-BE49-F238E27FC236}">
                  <a16:creationId xmlns:a16="http://schemas.microsoft.com/office/drawing/2014/main" id="{A1393260-9DDC-4A7A-9517-30AE0F03E762}"/>
                </a:ext>
              </a:extLst>
            </p:cNvPr>
            <p:cNvGrpSpPr/>
            <p:nvPr/>
          </p:nvGrpSpPr>
          <p:grpSpPr>
            <a:xfrm>
              <a:off x="5515960" y="2072889"/>
              <a:ext cx="3179017" cy="1318201"/>
              <a:chOff x="5515960" y="1996689"/>
              <a:chExt cx="3179017" cy="1318201"/>
            </a:xfrm>
          </p:grpSpPr>
          <p:sp>
            <p:nvSpPr>
              <p:cNvPr id="258" name="角丸四角形 110">
                <a:extLst>
                  <a:ext uri="{FF2B5EF4-FFF2-40B4-BE49-F238E27FC236}">
                    <a16:creationId xmlns:a16="http://schemas.microsoft.com/office/drawing/2014/main" id="{115A5732-6F5E-42F1-B312-CE82E816B067}"/>
                  </a:ext>
                </a:extLst>
              </p:cNvPr>
              <p:cNvSpPr/>
              <p:nvPr/>
            </p:nvSpPr>
            <p:spPr>
              <a:xfrm>
                <a:off x="5515960" y="1996689"/>
                <a:ext cx="3179017" cy="1235585"/>
              </a:xfrm>
              <a:prstGeom prst="roundRect">
                <a:avLst>
                  <a:gd name="adj" fmla="val 9992"/>
                </a:avLst>
              </a:prstGeom>
              <a:solidFill>
                <a:srgbClr val="E2ECF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Mở</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rộng</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toàn</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quốc</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trong</a:t>
                </a:r>
                <a:r>
                  <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4 </a:t>
                </a:r>
                <a:r>
                  <a:rPr kumimoji="0" lang="en-US"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năm</a:t>
                </a:r>
                <a:endParaRPr kumimoji="0" lang="en-US"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endParaRPr kumimoji="0" lang="ja-JP" altLang="en-US"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(KPI of Decision No. 1579/QD-</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TTg</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Chương</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trình</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chăm</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sóc</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lang="en-CA" altLang="ja-JP" sz="1400" b="1" kern="0" dirty="0" err="1">
                    <a:solidFill>
                      <a:schemeClr val="tx1"/>
                    </a:solidFill>
                    <a:latin typeface="Times New Roman" panose="02020603050405020304" pitchFamily="18" charset="0"/>
                    <a:ea typeface="BIZ UDPゴシック"/>
                    <a:cs typeface="Times New Roman" panose="02020603050405020304" pitchFamily="18" charset="0"/>
                  </a:rPr>
                  <a:t>sức</a:t>
                </a:r>
                <a:r>
                  <a:rPr lang="en-CA" altLang="ja-JP" sz="1400" b="1" kern="0" dirty="0">
                    <a:solidFill>
                      <a:schemeClr val="tx1"/>
                    </a:solidFill>
                    <a:latin typeface="Times New Roman" panose="02020603050405020304" pitchFamily="18" charset="0"/>
                    <a:ea typeface="BIZ UDPゴシック"/>
                    <a:cs typeface="Times New Roman" panose="02020603050405020304" pitchFamily="18" charset="0"/>
                  </a:rPr>
                  <a:t> </a:t>
                </a:r>
                <a:r>
                  <a:rPr lang="en-CA" altLang="ja-JP" sz="1400" b="1" kern="0" dirty="0" err="1">
                    <a:solidFill>
                      <a:schemeClr val="tx1"/>
                    </a:solidFill>
                    <a:latin typeface="Times New Roman" panose="02020603050405020304" pitchFamily="18" charset="0"/>
                    <a:ea typeface="BIZ UDPゴシック"/>
                    <a:cs typeface="Times New Roman" panose="02020603050405020304" pitchFamily="18" charset="0"/>
                  </a:rPr>
                  <a:t>khỏe</a:t>
                </a:r>
                <a:r>
                  <a:rPr lang="en-CA" altLang="ja-JP" sz="1400" b="1" kern="0" dirty="0">
                    <a:solidFill>
                      <a:schemeClr val="tx1"/>
                    </a:solidFill>
                    <a:latin typeface="Times New Roman" panose="02020603050405020304" pitchFamily="18" charset="0"/>
                    <a:ea typeface="BIZ UDPゴシック"/>
                    <a:cs typeface="Times New Roman" panose="02020603050405020304" pitchFamily="18" charset="0"/>
                  </a:rPr>
                  <a:t> </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NCT </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đến</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a:t>
                </a:r>
                <a:r>
                  <a:rPr kumimoji="0" lang="en-CA" altLang="ja-JP" sz="1400" b="1" i="0" u="none" strike="noStrike" kern="0" cap="none" spc="0" normalizeH="0" baseline="0" noProof="0" dirty="0" err="1">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năm</a:t>
                </a:r>
                <a:r>
                  <a:rPr kumimoji="0" lang="en-CA" altLang="ja-JP"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rPr>
                  <a:t>  2030”</a:t>
                </a:r>
                <a:endParaRPr kumimoji="0" lang="ja-JP" altLang="en-US" sz="1400" b="1" i="0" u="none" strike="noStrike" kern="0" cap="none" spc="0" normalizeH="0" baseline="0" noProof="0" dirty="0">
                  <a:ln>
                    <a:noFill/>
                  </a:ln>
                  <a:solidFill>
                    <a:schemeClr val="tx1"/>
                  </a:solidFill>
                  <a:effectLst/>
                  <a:uLnTx/>
                  <a:uFillTx/>
                  <a:latin typeface="Times New Roman" panose="02020603050405020304" pitchFamily="18" charset="0"/>
                  <a:ea typeface="BIZ UDPゴシック"/>
                  <a:cs typeface="Times New Roman" panose="02020603050405020304" pitchFamily="18" charset="0"/>
                </a:endParaRPr>
              </a:p>
            </p:txBody>
          </p:sp>
          <p:sp>
            <p:nvSpPr>
              <p:cNvPr id="259" name="二等辺三角形 258">
                <a:extLst>
                  <a:ext uri="{FF2B5EF4-FFF2-40B4-BE49-F238E27FC236}">
                    <a16:creationId xmlns:a16="http://schemas.microsoft.com/office/drawing/2014/main" id="{7E6D5C17-D045-46FF-B596-5C694E397E9A}"/>
                  </a:ext>
                </a:extLst>
              </p:cNvPr>
              <p:cNvSpPr/>
              <p:nvPr/>
            </p:nvSpPr>
            <p:spPr>
              <a:xfrm rot="10800000" flipV="1">
                <a:off x="6826605" y="3243772"/>
                <a:ext cx="45719" cy="71118"/>
              </a:xfrm>
              <a:prstGeom prst="triangle">
                <a:avLst/>
              </a:prstGeom>
              <a:solidFill>
                <a:srgbClr val="E0F0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None/>
                </a:pPr>
                <a:endParaRPr lang="ja-JP" altLang="en-US" sz="1600">
                  <a:solidFill>
                    <a:schemeClr val="tx1"/>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51292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888278"/>
            <a:ext cx="11880000" cy="584134"/>
          </a:xfrm>
        </p:spPr>
        <p:txBody>
          <a:bodyPr/>
          <a:lstStyle/>
          <a:p>
            <a:r>
              <a:rPr lang="en-US" altLang="ja-JP" dirty="0" err="1">
                <a:latin typeface="Times New Roman" panose="02020603050405020304" pitchFamily="18" charset="0"/>
                <a:cs typeface="Times New Roman" panose="02020603050405020304" pitchFamily="18" charset="0"/>
              </a:rPr>
              <a:t>Kết</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luận</a:t>
            </a:r>
            <a:endParaRPr lang="ja-JP" altLang="en-US" sz="36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Bài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học</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từ</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Nhật</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Bản</a:t>
            </a:r>
            <a:r>
              <a:rPr kumimoji="1" lang="en-US" altLang="ja-JP" dirty="0">
                <a:latin typeface="Times New Roman" panose="02020603050405020304" pitchFamily="18" charset="0"/>
                <a:cs typeface="Times New Roman" panose="02020603050405020304" pitchFamily="18" charset="0"/>
              </a:rPr>
              <a:t> </a:t>
            </a:r>
            <a:endParaRPr kumimoji="1" lang="ja-JP" altLang="en-US" dirty="0"/>
          </a:p>
        </p:txBody>
      </p:sp>
      <p:grpSp>
        <p:nvGrpSpPr>
          <p:cNvPr id="13" name="グループ化 12">
            <a:extLst>
              <a:ext uri="{FF2B5EF4-FFF2-40B4-BE49-F238E27FC236}">
                <a16:creationId xmlns:a16="http://schemas.microsoft.com/office/drawing/2014/main" id="{2AE9A005-3C53-43B8-9888-C5DD5789DBB1}"/>
              </a:ext>
            </a:extLst>
          </p:cNvPr>
          <p:cNvGrpSpPr/>
          <p:nvPr/>
        </p:nvGrpSpPr>
        <p:grpSpPr>
          <a:xfrm>
            <a:off x="893762" y="2324006"/>
            <a:ext cx="12212638" cy="4630787"/>
            <a:chOff x="538162" y="1670340"/>
            <a:chExt cx="12212638" cy="4198774"/>
          </a:xfrm>
        </p:grpSpPr>
        <p:sp>
          <p:nvSpPr>
            <p:cNvPr id="14" name="正方形/長方形 13">
              <a:extLst>
                <a:ext uri="{FF2B5EF4-FFF2-40B4-BE49-F238E27FC236}">
                  <a16:creationId xmlns:a16="http://schemas.microsoft.com/office/drawing/2014/main" id="{FC942D60-7AF8-43A9-AAE1-BAFE6C5C8459}"/>
                </a:ext>
              </a:extLst>
            </p:cNvPr>
            <p:cNvSpPr/>
            <p:nvPr/>
          </p:nvSpPr>
          <p:spPr>
            <a:xfrm>
              <a:off x="538162" y="2133600"/>
              <a:ext cx="12008046" cy="3667676"/>
            </a:xfrm>
            <a:prstGeom prst="rect">
              <a:avLst/>
            </a:prstGeom>
            <a:solidFill>
              <a:srgbClr val="E3EC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endParaRPr kumimoji="1" lang="ja-JP" altLang="en-US">
                <a:solidFill>
                  <a:srgbClr val="000000"/>
                </a:solidFill>
              </a:endParaRPr>
            </a:p>
          </p:txBody>
        </p:sp>
        <p:sp>
          <p:nvSpPr>
            <p:cNvPr id="15" name="テキスト ボックス 14">
              <a:extLst>
                <a:ext uri="{FF2B5EF4-FFF2-40B4-BE49-F238E27FC236}">
                  <a16:creationId xmlns:a16="http://schemas.microsoft.com/office/drawing/2014/main" id="{5650D1AA-9CBC-4A88-9695-9DF442F09294}"/>
                </a:ext>
              </a:extLst>
            </p:cNvPr>
            <p:cNvSpPr txBox="1"/>
            <p:nvPr/>
          </p:nvSpPr>
          <p:spPr>
            <a:xfrm>
              <a:off x="538162" y="1670340"/>
              <a:ext cx="12008046" cy="522530"/>
            </a:xfrm>
            <a:prstGeom prst="rect">
              <a:avLst/>
            </a:prstGeom>
            <a:solidFill>
              <a:srgbClr val="003B83"/>
            </a:solidFill>
          </p:spPr>
          <p:txBody>
            <a:bodyPr wrap="square" lIns="108000" tIns="72000" rIns="108000" bIns="72000" rtlCol="0" anchor="ctr" anchorCtr="0">
              <a:spAutoFit/>
            </a:bodyPr>
            <a:lstStyle/>
            <a:p>
              <a:pPr algn="l" defTabSz="1007772" fontAlgn="ctr">
                <a:buClr>
                  <a:srgbClr val="000000"/>
                </a:buClr>
              </a:pPr>
              <a:r>
                <a:rPr kumimoji="1" lang="en-US" altLang="ja-JP" sz="2800" b="1" spc="100" dirty="0" err="1">
                  <a:solidFill>
                    <a:schemeClr val="bg1"/>
                  </a:solidFill>
                  <a:latin typeface="Times New Roman" panose="02020603050405020304" pitchFamily="18" charset="0"/>
                  <a:cs typeface="Times New Roman" panose="02020603050405020304" pitchFamily="18" charset="0"/>
                </a:rPr>
                <a:t>Bài</a:t>
              </a:r>
              <a:r>
                <a:rPr kumimoji="1" lang="en-US" altLang="ja-JP" sz="2800" b="1" spc="100" dirty="0">
                  <a:solidFill>
                    <a:schemeClr val="bg1"/>
                  </a:solidFill>
                  <a:latin typeface="Times New Roman" panose="02020603050405020304" pitchFamily="18" charset="0"/>
                  <a:cs typeface="Times New Roman" panose="02020603050405020304" pitchFamily="18" charset="0"/>
                </a:rPr>
                <a:t> </a:t>
              </a:r>
              <a:r>
                <a:rPr kumimoji="1" lang="en-US" altLang="ja-JP" sz="2800" b="1" spc="100" dirty="0" err="1">
                  <a:solidFill>
                    <a:schemeClr val="bg1"/>
                  </a:solidFill>
                  <a:latin typeface="Times New Roman" panose="02020603050405020304" pitchFamily="18" charset="0"/>
                  <a:cs typeface="Times New Roman" panose="02020603050405020304" pitchFamily="18" charset="0"/>
                </a:rPr>
                <a:t>học</a:t>
              </a:r>
              <a:r>
                <a:rPr kumimoji="1" lang="en-US" altLang="ja-JP" sz="2800" b="1" spc="100" dirty="0">
                  <a:solidFill>
                    <a:schemeClr val="bg1"/>
                  </a:solidFill>
                  <a:latin typeface="Times New Roman" panose="02020603050405020304" pitchFamily="18" charset="0"/>
                  <a:cs typeface="Times New Roman" panose="02020603050405020304" pitchFamily="18" charset="0"/>
                </a:rPr>
                <a:t> </a:t>
              </a:r>
              <a:r>
                <a:rPr kumimoji="1" lang="en-US" altLang="ja-JP" sz="2800" b="1" spc="100" dirty="0" err="1">
                  <a:solidFill>
                    <a:schemeClr val="bg1"/>
                  </a:solidFill>
                  <a:latin typeface="Times New Roman" panose="02020603050405020304" pitchFamily="18" charset="0"/>
                  <a:cs typeface="Times New Roman" panose="02020603050405020304" pitchFamily="18" charset="0"/>
                </a:rPr>
                <a:t>từ</a:t>
              </a:r>
              <a:r>
                <a:rPr kumimoji="1" lang="en-US" altLang="ja-JP" sz="2800" b="1" spc="100" dirty="0">
                  <a:solidFill>
                    <a:schemeClr val="bg1"/>
                  </a:solidFill>
                  <a:latin typeface="Times New Roman" panose="02020603050405020304" pitchFamily="18" charset="0"/>
                  <a:cs typeface="Times New Roman" panose="02020603050405020304" pitchFamily="18" charset="0"/>
                </a:rPr>
                <a:t> </a:t>
              </a:r>
              <a:r>
                <a:rPr kumimoji="1" lang="en-US" altLang="ja-JP" sz="2800" b="1" spc="100" dirty="0" err="1">
                  <a:solidFill>
                    <a:schemeClr val="bg1"/>
                  </a:solidFill>
                  <a:latin typeface="Times New Roman" panose="02020603050405020304" pitchFamily="18" charset="0"/>
                  <a:cs typeface="Times New Roman" panose="02020603050405020304" pitchFamily="18" charset="0"/>
                </a:rPr>
                <a:t>Nhật</a:t>
              </a:r>
              <a:r>
                <a:rPr kumimoji="1" lang="en-US" altLang="ja-JP" sz="2800" b="1" spc="100" dirty="0">
                  <a:solidFill>
                    <a:schemeClr val="bg1"/>
                  </a:solidFill>
                  <a:latin typeface="Times New Roman" panose="02020603050405020304" pitchFamily="18" charset="0"/>
                  <a:cs typeface="Times New Roman" panose="02020603050405020304" pitchFamily="18" charset="0"/>
                </a:rPr>
                <a:t> </a:t>
              </a:r>
              <a:r>
                <a:rPr kumimoji="1" lang="en-US" altLang="ja-JP" sz="2800" b="1" spc="100" dirty="0" err="1">
                  <a:solidFill>
                    <a:schemeClr val="bg1"/>
                  </a:solidFill>
                  <a:latin typeface="Times New Roman" panose="02020603050405020304" pitchFamily="18" charset="0"/>
                  <a:cs typeface="Times New Roman" panose="02020603050405020304" pitchFamily="18" charset="0"/>
                </a:rPr>
                <a:t>Bản</a:t>
              </a:r>
              <a:endParaRPr kumimoji="1" lang="ja-JP" altLang="en-US" sz="2800" b="1" spc="100" dirty="0">
                <a:solidFill>
                  <a:schemeClr val="bg1"/>
                </a:solidFill>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15DBD7AE-C79C-4B00-89C6-27FEE688584A}"/>
                </a:ext>
              </a:extLst>
            </p:cNvPr>
            <p:cNvSpPr txBox="1"/>
            <p:nvPr/>
          </p:nvSpPr>
          <p:spPr>
            <a:xfrm>
              <a:off x="538162" y="2305471"/>
              <a:ext cx="12212638" cy="3563643"/>
            </a:xfrm>
            <a:prstGeom prst="rect">
              <a:avLst/>
            </a:prstGeom>
            <a:noFill/>
          </p:spPr>
          <p:txBody>
            <a:bodyPr wrap="square" lIns="144000" tIns="0" rIns="144000" bIns="0" rtlCol="0">
              <a:spAutoFit/>
            </a:bodyPr>
            <a:lstStyle/>
            <a:p>
              <a:pPr marL="223838" indent="-223838" defTabSz="1007772" fontAlgn="ctr">
                <a:lnSpc>
                  <a:spcPct val="120000"/>
                </a:lnSpc>
                <a:spcAft>
                  <a:spcPts val="1000"/>
                </a:spcAft>
                <a:buClr>
                  <a:srgbClr val="003B83"/>
                </a:buClr>
                <a:buSzPct val="100000"/>
                <a:buFont typeface="Wingdings" panose="05000000000000000000" pitchFamily="2" charset="2"/>
                <a:buChar char="l"/>
              </a:pPr>
              <a:r>
                <a:rPr kumimoji="1" lang="en-US" altLang="ja-JP" sz="2400" b="1" spc="100" dirty="0" err="1">
                  <a:solidFill>
                    <a:srgbClr val="000000"/>
                  </a:solidFill>
                  <a:latin typeface="Times New Roman" panose="02020603050405020304" pitchFamily="18" charset="0"/>
                  <a:cs typeface="Times New Roman" panose="02020603050405020304" pitchFamily="18" charset="0"/>
                </a:rPr>
                <a:t>Chính</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phủ</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cần</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đưa</a:t>
              </a:r>
              <a:r>
                <a:rPr kumimoji="1" lang="en-US" altLang="ja-JP" sz="2400" b="1" spc="100" dirty="0">
                  <a:solidFill>
                    <a:srgbClr val="000000"/>
                  </a:solidFill>
                  <a:latin typeface="Times New Roman" panose="02020603050405020304" pitchFamily="18" charset="0"/>
                  <a:cs typeface="Times New Roman" panose="02020603050405020304" pitchFamily="18" charset="0"/>
                </a:rPr>
                <a:t> ra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một</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chính</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sách</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có</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đủ</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khả</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năng</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tác</a:t>
              </a:r>
              <a:r>
                <a:rPr kumimoji="1" lang="en-US" altLang="ja-JP" sz="2400" b="1" spc="100" dirty="0">
                  <a:solidFill>
                    <a:srgbClr val="000000"/>
                  </a:solidFill>
                  <a:latin typeface="Times New Roman" panose="02020603050405020304" pitchFamily="18" charset="0"/>
                  <a:cs typeface="Times New Roman" panose="02020603050405020304" pitchFamily="18" charset="0"/>
                </a:rPr>
                <a:t> động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làm</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thay</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đổi</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tư</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duy</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hướng</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đến</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chăm</a:t>
              </a:r>
              <a:r>
                <a:rPr kumimoji="1" lang="en-US" altLang="ja-JP" sz="2400" b="1" spc="100" dirty="0">
                  <a:solidFill>
                    <a:srgbClr val="000000"/>
                  </a:solidFill>
                  <a:latin typeface="Times New Roman" panose="02020603050405020304" pitchFamily="18" charset="0"/>
                  <a:cs typeface="Times New Roman" panose="02020603050405020304" pitchFamily="18" charset="0"/>
                </a:rPr>
                <a:t> </a:t>
              </a:r>
              <a:r>
                <a:rPr kumimoji="1" lang="en-US" altLang="ja-JP" sz="2400" b="1" spc="100" dirty="0" err="1">
                  <a:solidFill>
                    <a:srgbClr val="000000"/>
                  </a:solidFill>
                  <a:latin typeface="Times New Roman" panose="02020603050405020304" pitchFamily="18" charset="0"/>
                  <a:cs typeface="Times New Roman" panose="02020603050405020304" pitchFamily="18" charset="0"/>
                </a:rPr>
                <a:t>sóc</a:t>
              </a:r>
              <a:r>
                <a:rPr kumimoji="1" lang="en-US" altLang="ja-JP" sz="2400" b="1" spc="100" dirty="0">
                  <a:solidFill>
                    <a:srgbClr val="000000"/>
                  </a:solidFill>
                  <a:latin typeface="Times New Roman" panose="02020603050405020304" pitchFamily="18" charset="0"/>
                  <a:cs typeface="Times New Roman" panose="02020603050405020304" pitchFamily="18" charset="0"/>
                </a:rPr>
                <a:t> NCT.</a:t>
              </a:r>
            </a:p>
            <a:p>
              <a:pPr marL="223838" indent="-223838" defTabSz="1007772" fontAlgn="ctr">
                <a:lnSpc>
                  <a:spcPct val="120000"/>
                </a:lnSpc>
                <a:spcAft>
                  <a:spcPts val="1000"/>
                </a:spcAft>
                <a:buClr>
                  <a:srgbClr val="003B83"/>
                </a:buClr>
                <a:buSzPct val="100000"/>
                <a:buFont typeface="Wingdings" panose="05000000000000000000" pitchFamily="2" charset="2"/>
                <a:buChar char="l"/>
              </a:pPr>
              <a:r>
                <a:rPr kumimoji="1" lang="en-CA" altLang="ja-JP" sz="2400" b="1" spc="100" dirty="0" err="1">
                  <a:solidFill>
                    <a:srgbClr val="000000"/>
                  </a:solidFill>
                  <a:latin typeface="Times New Roman" panose="02020603050405020304" pitchFamily="18" charset="0"/>
                  <a:cs typeface="Times New Roman" panose="02020603050405020304" pitchFamily="18" charset="0"/>
                </a:rPr>
                <a:t>Nếu</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nước</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bạn</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không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thiết</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kế</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một</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hệ</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thống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phù</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hợp</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với</a:t>
              </a:r>
              <a:r>
                <a:rPr kumimoji="1" lang="en-CA" altLang="ja-JP" sz="2400" b="1" spc="100" dirty="0">
                  <a:solidFill>
                    <a:srgbClr val="000000"/>
                  </a:solidFill>
                  <a:latin typeface="Times New Roman" panose="02020603050405020304" pitchFamily="18" charset="0"/>
                  <a:cs typeface="Times New Roman" panose="02020603050405020304" pitchFamily="18" charset="0"/>
                </a:rPr>
                <a:t> xu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hướng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dân</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số</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trong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tương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lai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và</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số</a:t>
              </a:r>
              <a:r>
                <a:rPr kumimoji="1" lang="en-CA" altLang="ja-JP" sz="2400" b="1" spc="100" dirty="0">
                  <a:solidFill>
                    <a:srgbClr val="000000"/>
                  </a:solidFill>
                  <a:latin typeface="Times New Roman" panose="02020603050405020304" pitchFamily="18" charset="0"/>
                  <a:cs typeface="Times New Roman" panose="02020603050405020304" pitchFamily="18" charset="0"/>
                </a:rPr>
                <a:t> người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sử</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dụng</a:t>
              </a:r>
              <a:r>
                <a:rPr kumimoji="1" lang="en-CA" altLang="ja-JP" sz="2400" b="1" spc="100" dirty="0">
                  <a:solidFill>
                    <a:srgbClr val="000000"/>
                  </a:solidFill>
                  <a:latin typeface="Times New Roman" panose="02020603050405020304" pitchFamily="18" charset="0"/>
                  <a:cs typeface="Times New Roman" panose="02020603050405020304" pitchFamily="18" charset="0"/>
                </a:rPr>
                <a:t> dịch vụ,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về</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lâu</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dài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hệ</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thống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sẽ</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có</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vấn</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đề</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p>
            <a:p>
              <a:pPr marL="223838" indent="-223838" defTabSz="1007772" fontAlgn="ctr">
                <a:lnSpc>
                  <a:spcPct val="120000"/>
                </a:lnSpc>
                <a:spcAft>
                  <a:spcPts val="1000"/>
                </a:spcAft>
                <a:buClr>
                  <a:srgbClr val="003B83"/>
                </a:buClr>
                <a:buSzPct val="100000"/>
                <a:buFont typeface="Wingdings" panose="05000000000000000000" pitchFamily="2" charset="2"/>
                <a:buChar char="l"/>
              </a:pPr>
              <a:r>
                <a:rPr kumimoji="1" lang="en-CA" altLang="ja-JP" sz="2400" b="1" spc="100" dirty="0" err="1">
                  <a:solidFill>
                    <a:srgbClr val="000000"/>
                  </a:solidFill>
                  <a:latin typeface="Times New Roman" panose="02020603050405020304" pitchFamily="18" charset="0"/>
                  <a:cs typeface="Times New Roman" panose="02020603050405020304" pitchFamily="18" charset="0"/>
                </a:rPr>
                <a:t>Chúng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tôi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đề</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xuất</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xây</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dựng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một</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hệ</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thống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chăm</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sóc</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tích</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hợp</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tại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cộng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đồng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thông</a:t>
              </a:r>
              <a:r>
                <a:rPr kumimoji="1" lang="en-CA" altLang="ja-JP" sz="2400" b="1" spc="100" dirty="0">
                  <a:solidFill>
                    <a:srgbClr val="000000"/>
                  </a:solidFill>
                  <a:latin typeface="Times New Roman" panose="02020603050405020304" pitchFamily="18" charset="0"/>
                  <a:cs typeface="Times New Roman" panose="02020603050405020304" pitchFamily="18" charset="0"/>
                </a:rPr>
                <a:t> qua CCSPC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càng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sớm</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càng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tốt</a:t>
              </a:r>
              <a:r>
                <a:rPr kumimoji="1" lang="en-CA" altLang="ja-JP" sz="2400" b="1" spc="100" dirty="0">
                  <a:solidFill>
                    <a:srgbClr val="000000"/>
                  </a:solidFill>
                  <a:latin typeface="Times New Roman" panose="02020603050405020304" pitchFamily="18" charset="0"/>
                  <a:cs typeface="Times New Roman" panose="02020603050405020304" pitchFamily="18" charset="0"/>
                </a:rPr>
                <a:t>.</a:t>
              </a:r>
              <a:endParaRPr kumimoji="1" lang="en-US" altLang="ja-JP" sz="2400" b="1" spc="100" dirty="0">
                <a:solidFill>
                  <a:srgbClr val="000000"/>
                </a:solidFill>
                <a:latin typeface="Times New Roman" panose="02020603050405020304" pitchFamily="18" charset="0"/>
                <a:cs typeface="Times New Roman" panose="02020603050405020304" pitchFamily="18" charset="0"/>
              </a:endParaRPr>
            </a:p>
            <a:p>
              <a:pPr marL="223838" indent="-223838" defTabSz="1007772" fontAlgn="ctr">
                <a:lnSpc>
                  <a:spcPct val="120000"/>
                </a:lnSpc>
                <a:spcAft>
                  <a:spcPts val="1000"/>
                </a:spcAft>
                <a:buClr>
                  <a:srgbClr val="003B83"/>
                </a:buClr>
                <a:buSzPct val="100000"/>
                <a:buFont typeface="Wingdings" panose="05000000000000000000" pitchFamily="2" charset="2"/>
                <a:buChar char="l"/>
              </a:pPr>
              <a:r>
                <a:rPr kumimoji="1" lang="en-CA" altLang="ja-JP" sz="2400" b="1" spc="100" dirty="0">
                  <a:solidFill>
                    <a:srgbClr val="000000"/>
                  </a:solidFill>
                  <a:latin typeface="Times New Roman" panose="02020603050405020304" pitchFamily="18" charset="0"/>
                  <a:cs typeface="Times New Roman" panose="02020603050405020304" pitchFamily="18" charset="0"/>
                </a:rPr>
                <a:t>Khi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xây</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dựng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một</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hệ</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thống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chăm</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sóc</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tích</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hợp</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tại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cộng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đồng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thông</a:t>
              </a:r>
              <a:r>
                <a:rPr kumimoji="1" lang="en-CA" altLang="ja-JP" sz="2400" b="1" spc="100" dirty="0">
                  <a:solidFill>
                    <a:srgbClr val="000000"/>
                  </a:solidFill>
                  <a:latin typeface="Times New Roman" panose="02020603050405020304" pitchFamily="18" charset="0"/>
                  <a:cs typeface="Times New Roman" panose="02020603050405020304" pitchFamily="18" charset="0"/>
                </a:rPr>
                <a:t> qua CCSPC,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chúng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tôi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cũng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sẽ</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đồng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thời</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xem</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xét</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xây</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dựng</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cơ</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sở</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dữ</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liệu</a:t>
              </a:r>
              <a:r>
                <a:rPr kumimoji="1" lang="en-CA" altLang="ja-JP" sz="2400" b="1" spc="100" dirty="0">
                  <a:solidFill>
                    <a:srgbClr val="000000"/>
                  </a:solidFill>
                  <a:latin typeface="Times New Roman" panose="02020603050405020304" pitchFamily="18" charset="0"/>
                  <a:cs typeface="Times New Roman" panose="02020603050405020304" pitchFamily="18" charset="0"/>
                </a:rPr>
                <a:t> </a:t>
              </a:r>
              <a:r>
                <a:rPr kumimoji="1" lang="en-CA" altLang="ja-JP" sz="2400" b="1" spc="100" dirty="0" err="1">
                  <a:solidFill>
                    <a:srgbClr val="000000"/>
                  </a:solidFill>
                  <a:latin typeface="Times New Roman" panose="02020603050405020304" pitchFamily="18" charset="0"/>
                  <a:cs typeface="Times New Roman" panose="02020603050405020304" pitchFamily="18" charset="0"/>
                </a:rPr>
                <a:t>cho</a:t>
              </a:r>
              <a:r>
                <a:rPr kumimoji="1" lang="en-CA" altLang="ja-JP" sz="2400" b="1" spc="100" dirty="0">
                  <a:solidFill>
                    <a:srgbClr val="000000"/>
                  </a:solidFill>
                  <a:latin typeface="Times New Roman" panose="02020603050405020304" pitchFamily="18" charset="0"/>
                  <a:cs typeface="Times New Roman" panose="02020603050405020304" pitchFamily="18" charset="0"/>
                </a:rPr>
                <a:t> NCT. </a:t>
              </a:r>
            </a:p>
          </p:txBody>
        </p:sp>
      </p:grpSp>
      <p:grpSp>
        <p:nvGrpSpPr>
          <p:cNvPr id="23" name="グループ化 22">
            <a:extLst>
              <a:ext uri="{FF2B5EF4-FFF2-40B4-BE49-F238E27FC236}">
                <a16:creationId xmlns:a16="http://schemas.microsoft.com/office/drawing/2014/main" id="{E5EB9DFA-6AAB-41A3-AB66-070CB04BDC27}"/>
              </a:ext>
            </a:extLst>
          </p:cNvPr>
          <p:cNvGrpSpPr/>
          <p:nvPr/>
        </p:nvGrpSpPr>
        <p:grpSpPr>
          <a:xfrm>
            <a:off x="12530400" y="2105101"/>
            <a:ext cx="576000" cy="576000"/>
            <a:chOff x="9453062" y="1629900"/>
            <a:chExt cx="576000" cy="576000"/>
          </a:xfrm>
        </p:grpSpPr>
        <p:sp>
          <p:nvSpPr>
            <p:cNvPr id="24" name="楕円 23">
              <a:extLst>
                <a:ext uri="{FF2B5EF4-FFF2-40B4-BE49-F238E27FC236}">
                  <a16:creationId xmlns:a16="http://schemas.microsoft.com/office/drawing/2014/main" id="{80371041-8B2C-478D-BCAC-0F148170A15C}"/>
                </a:ext>
              </a:extLst>
            </p:cNvPr>
            <p:cNvSpPr>
              <a:spLocks noChangeAspect="1"/>
            </p:cNvSpPr>
            <p:nvPr/>
          </p:nvSpPr>
          <p:spPr>
            <a:xfrm>
              <a:off x="9453062" y="1629900"/>
              <a:ext cx="576000" cy="576000"/>
            </a:xfrm>
            <a:prstGeom prst="ellipse">
              <a:avLst/>
            </a:prstGeom>
            <a:solidFill>
              <a:srgbClr val="FFFFFF"/>
            </a:solidFill>
            <a:ln w="444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kumimoji="1" lang="ja-JP" altLang="en-US">
                <a:solidFill>
                  <a:schemeClr val="tx1"/>
                </a:solidFill>
              </a:endParaRPr>
            </a:p>
          </p:txBody>
        </p:sp>
        <p:sp>
          <p:nvSpPr>
            <p:cNvPr id="25" name="楕円 24">
              <a:extLst>
                <a:ext uri="{FF2B5EF4-FFF2-40B4-BE49-F238E27FC236}">
                  <a16:creationId xmlns:a16="http://schemas.microsoft.com/office/drawing/2014/main" id="{ACF47BC9-56B8-4371-8239-083393E4F420}"/>
                </a:ext>
              </a:extLst>
            </p:cNvPr>
            <p:cNvSpPr>
              <a:spLocks noChangeAspect="1"/>
            </p:cNvSpPr>
            <p:nvPr/>
          </p:nvSpPr>
          <p:spPr>
            <a:xfrm>
              <a:off x="9465062" y="1641900"/>
              <a:ext cx="552000" cy="552000"/>
            </a:xfrm>
            <a:prstGeom prst="ellipse">
              <a:avLst/>
            </a:prstGeom>
            <a:solidFill>
              <a:srgbClr val="FFFFFF"/>
            </a:solidFill>
            <a:ln w="34925" cap="flat" cmpd="sng" algn="ctr">
              <a:solidFill>
                <a:srgbClr val="003B8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pPr algn="l"/>
              <a:endParaRPr kumimoji="1" lang="ja-JP" altLang="en-US">
                <a:solidFill>
                  <a:schemeClr val="tx1"/>
                </a:solidFill>
              </a:endParaRPr>
            </a:p>
          </p:txBody>
        </p:sp>
        <p:grpSp>
          <p:nvGrpSpPr>
            <p:cNvPr id="26" name="ひらめき">
              <a:extLst>
                <a:ext uri="{FF2B5EF4-FFF2-40B4-BE49-F238E27FC236}">
                  <a16:creationId xmlns:a16="http://schemas.microsoft.com/office/drawing/2014/main" id="{1015A9F9-CC1D-47FB-A5C5-F85989A14948}"/>
                </a:ext>
              </a:extLst>
            </p:cNvPr>
            <p:cNvGrpSpPr>
              <a:grpSpLocks noChangeAspect="1"/>
            </p:cNvGrpSpPr>
            <p:nvPr/>
          </p:nvGrpSpPr>
          <p:grpSpPr bwMode="auto">
            <a:xfrm>
              <a:off x="9618071" y="1725900"/>
              <a:ext cx="245982" cy="384000"/>
              <a:chOff x="851" y="3078"/>
              <a:chExt cx="442" cy="690"/>
            </a:xfrm>
          </p:grpSpPr>
          <p:sp>
            <p:nvSpPr>
              <p:cNvPr id="27" name="Freeform 63">
                <a:extLst>
                  <a:ext uri="{FF2B5EF4-FFF2-40B4-BE49-F238E27FC236}">
                    <a16:creationId xmlns:a16="http://schemas.microsoft.com/office/drawing/2014/main" id="{96D24B1E-07D3-456B-BFD6-FE655D24DB74}"/>
                  </a:ext>
                </a:extLst>
              </p:cNvPr>
              <p:cNvSpPr>
                <a:spLocks/>
              </p:cNvSpPr>
              <p:nvPr/>
            </p:nvSpPr>
            <p:spPr bwMode="auto">
              <a:xfrm>
                <a:off x="946" y="3306"/>
                <a:ext cx="253" cy="190"/>
              </a:xfrm>
              <a:custGeom>
                <a:avLst/>
                <a:gdLst>
                  <a:gd name="T0" fmla="*/ 0 w 165"/>
                  <a:gd name="T1" fmla="*/ 82 h 125"/>
                  <a:gd name="T2" fmla="*/ 12 w 165"/>
                  <a:gd name="T3" fmla="*/ 125 h 125"/>
                  <a:gd name="T4" fmla="*/ 153 w 165"/>
                  <a:gd name="T5" fmla="*/ 125 h 125"/>
                  <a:gd name="T6" fmla="*/ 165 w 165"/>
                  <a:gd name="T7" fmla="*/ 82 h 125"/>
                  <a:gd name="T8" fmla="*/ 82 w 165"/>
                  <a:gd name="T9" fmla="*/ 0 h 125"/>
                  <a:gd name="T10" fmla="*/ 0 w 165"/>
                  <a:gd name="T11" fmla="*/ 82 h 125"/>
                </a:gdLst>
                <a:ahLst/>
                <a:cxnLst>
                  <a:cxn ang="0">
                    <a:pos x="T0" y="T1"/>
                  </a:cxn>
                  <a:cxn ang="0">
                    <a:pos x="T2" y="T3"/>
                  </a:cxn>
                  <a:cxn ang="0">
                    <a:pos x="T4" y="T5"/>
                  </a:cxn>
                  <a:cxn ang="0">
                    <a:pos x="T6" y="T7"/>
                  </a:cxn>
                  <a:cxn ang="0">
                    <a:pos x="T8" y="T9"/>
                  </a:cxn>
                  <a:cxn ang="0">
                    <a:pos x="T10" y="T11"/>
                  </a:cxn>
                </a:cxnLst>
                <a:rect l="0" t="0" r="r" b="b"/>
                <a:pathLst>
                  <a:path w="165" h="125">
                    <a:moveTo>
                      <a:pt x="0" y="82"/>
                    </a:moveTo>
                    <a:cubicBezTo>
                      <a:pt x="0" y="97"/>
                      <a:pt x="4" y="112"/>
                      <a:pt x="12" y="125"/>
                    </a:cubicBezTo>
                    <a:cubicBezTo>
                      <a:pt x="153" y="125"/>
                      <a:pt x="153" y="125"/>
                      <a:pt x="153" y="125"/>
                    </a:cubicBezTo>
                    <a:cubicBezTo>
                      <a:pt x="160" y="112"/>
                      <a:pt x="165" y="97"/>
                      <a:pt x="165" y="82"/>
                    </a:cubicBezTo>
                    <a:cubicBezTo>
                      <a:pt x="165" y="37"/>
                      <a:pt x="128" y="0"/>
                      <a:pt x="82" y="0"/>
                    </a:cubicBezTo>
                    <a:cubicBezTo>
                      <a:pt x="37" y="0"/>
                      <a:pt x="0" y="37"/>
                      <a:pt x="0"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8" name="Freeform 64">
                <a:extLst>
                  <a:ext uri="{FF2B5EF4-FFF2-40B4-BE49-F238E27FC236}">
                    <a16:creationId xmlns:a16="http://schemas.microsoft.com/office/drawing/2014/main" id="{B818DF21-69D4-49E1-9D7D-6C7D388864BA}"/>
                  </a:ext>
                </a:extLst>
              </p:cNvPr>
              <p:cNvSpPr>
                <a:spLocks noEditPoints="1"/>
              </p:cNvSpPr>
              <p:nvPr/>
            </p:nvSpPr>
            <p:spPr bwMode="auto">
              <a:xfrm>
                <a:off x="851" y="3078"/>
                <a:ext cx="442" cy="690"/>
              </a:xfrm>
              <a:custGeom>
                <a:avLst/>
                <a:gdLst>
                  <a:gd name="T0" fmla="*/ 190 w 289"/>
                  <a:gd name="T1" fmla="*/ 409 h 454"/>
                  <a:gd name="T2" fmla="*/ 144 w 289"/>
                  <a:gd name="T3" fmla="*/ 454 h 454"/>
                  <a:gd name="T4" fmla="*/ 99 w 289"/>
                  <a:gd name="T5" fmla="*/ 409 h 454"/>
                  <a:gd name="T6" fmla="*/ 190 w 289"/>
                  <a:gd name="T7" fmla="*/ 409 h 454"/>
                  <a:gd name="T8" fmla="*/ 252 w 289"/>
                  <a:gd name="T9" fmla="*/ 232 h 454"/>
                  <a:gd name="T10" fmla="*/ 224 w 289"/>
                  <a:gd name="T11" fmla="*/ 304 h 454"/>
                  <a:gd name="T12" fmla="*/ 190 w 289"/>
                  <a:gd name="T13" fmla="*/ 377 h 454"/>
                  <a:gd name="T14" fmla="*/ 190 w 289"/>
                  <a:gd name="T15" fmla="*/ 386 h 454"/>
                  <a:gd name="T16" fmla="*/ 144 w 289"/>
                  <a:gd name="T17" fmla="*/ 386 h 454"/>
                  <a:gd name="T18" fmla="*/ 99 w 289"/>
                  <a:gd name="T19" fmla="*/ 386 h 454"/>
                  <a:gd name="T20" fmla="*/ 99 w 289"/>
                  <a:gd name="T21" fmla="*/ 377 h 454"/>
                  <a:gd name="T22" fmla="*/ 65 w 289"/>
                  <a:gd name="T23" fmla="*/ 304 h 454"/>
                  <a:gd name="T24" fmla="*/ 37 w 289"/>
                  <a:gd name="T25" fmla="*/ 232 h 454"/>
                  <a:gd name="T26" fmla="*/ 144 w 289"/>
                  <a:gd name="T27" fmla="*/ 125 h 454"/>
                  <a:gd name="T28" fmla="*/ 252 w 289"/>
                  <a:gd name="T29" fmla="*/ 232 h 454"/>
                  <a:gd name="T30" fmla="*/ 62 w 289"/>
                  <a:gd name="T31" fmla="*/ 232 h 454"/>
                  <a:gd name="T32" fmla="*/ 74 w 289"/>
                  <a:gd name="T33" fmla="*/ 275 h 454"/>
                  <a:gd name="T34" fmla="*/ 215 w 289"/>
                  <a:gd name="T35" fmla="*/ 275 h 454"/>
                  <a:gd name="T36" fmla="*/ 227 w 289"/>
                  <a:gd name="T37" fmla="*/ 232 h 454"/>
                  <a:gd name="T38" fmla="*/ 144 w 289"/>
                  <a:gd name="T39" fmla="*/ 150 h 454"/>
                  <a:gd name="T40" fmla="*/ 62 w 289"/>
                  <a:gd name="T41" fmla="*/ 232 h 454"/>
                  <a:gd name="T42" fmla="*/ 158 w 289"/>
                  <a:gd name="T43" fmla="*/ 0 h 454"/>
                  <a:gd name="T44" fmla="*/ 131 w 289"/>
                  <a:gd name="T45" fmla="*/ 0 h 454"/>
                  <a:gd name="T46" fmla="*/ 131 w 289"/>
                  <a:gd name="T47" fmla="*/ 91 h 454"/>
                  <a:gd name="T48" fmla="*/ 158 w 289"/>
                  <a:gd name="T49" fmla="*/ 91 h 454"/>
                  <a:gd name="T50" fmla="*/ 158 w 289"/>
                  <a:gd name="T51" fmla="*/ 0 h 454"/>
                  <a:gd name="T52" fmla="*/ 75 w 289"/>
                  <a:gd name="T53" fmla="*/ 109 h 454"/>
                  <a:gd name="T54" fmla="*/ 22 w 289"/>
                  <a:gd name="T55" fmla="*/ 36 h 454"/>
                  <a:gd name="T56" fmla="*/ 0 w 289"/>
                  <a:gd name="T57" fmla="*/ 52 h 454"/>
                  <a:gd name="T58" fmla="*/ 53 w 289"/>
                  <a:gd name="T59" fmla="*/ 125 h 454"/>
                  <a:gd name="T60" fmla="*/ 75 w 289"/>
                  <a:gd name="T61" fmla="*/ 109 h 454"/>
                  <a:gd name="T62" fmla="*/ 289 w 289"/>
                  <a:gd name="T63" fmla="*/ 52 h 454"/>
                  <a:gd name="T64" fmla="*/ 267 w 289"/>
                  <a:gd name="T65" fmla="*/ 36 h 454"/>
                  <a:gd name="T66" fmla="*/ 213 w 289"/>
                  <a:gd name="T67" fmla="*/ 109 h 454"/>
                  <a:gd name="T68" fmla="*/ 235 w 289"/>
                  <a:gd name="T69" fmla="*/ 125 h 454"/>
                  <a:gd name="T70" fmla="*/ 289 w 289"/>
                  <a:gd name="T71" fmla="*/ 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454">
                    <a:moveTo>
                      <a:pt x="190" y="409"/>
                    </a:moveTo>
                    <a:cubicBezTo>
                      <a:pt x="190" y="434"/>
                      <a:pt x="169" y="454"/>
                      <a:pt x="144" y="454"/>
                    </a:cubicBezTo>
                    <a:cubicBezTo>
                      <a:pt x="119" y="454"/>
                      <a:pt x="99" y="434"/>
                      <a:pt x="99" y="409"/>
                    </a:cubicBezTo>
                    <a:lnTo>
                      <a:pt x="190" y="409"/>
                    </a:lnTo>
                    <a:close/>
                    <a:moveTo>
                      <a:pt x="252" y="232"/>
                    </a:moveTo>
                    <a:cubicBezTo>
                      <a:pt x="252" y="258"/>
                      <a:pt x="242" y="283"/>
                      <a:pt x="224" y="304"/>
                    </a:cubicBezTo>
                    <a:cubicBezTo>
                      <a:pt x="193" y="338"/>
                      <a:pt x="190" y="350"/>
                      <a:pt x="190" y="377"/>
                    </a:cubicBezTo>
                    <a:cubicBezTo>
                      <a:pt x="190" y="381"/>
                      <a:pt x="190" y="386"/>
                      <a:pt x="190" y="386"/>
                    </a:cubicBezTo>
                    <a:cubicBezTo>
                      <a:pt x="144" y="386"/>
                      <a:pt x="144" y="386"/>
                      <a:pt x="144" y="386"/>
                    </a:cubicBezTo>
                    <a:cubicBezTo>
                      <a:pt x="99" y="386"/>
                      <a:pt x="99" y="386"/>
                      <a:pt x="99" y="386"/>
                    </a:cubicBezTo>
                    <a:cubicBezTo>
                      <a:pt x="99" y="386"/>
                      <a:pt x="99" y="381"/>
                      <a:pt x="99" y="377"/>
                    </a:cubicBezTo>
                    <a:cubicBezTo>
                      <a:pt x="99" y="350"/>
                      <a:pt x="95" y="338"/>
                      <a:pt x="65" y="304"/>
                    </a:cubicBezTo>
                    <a:cubicBezTo>
                      <a:pt x="46" y="283"/>
                      <a:pt x="37" y="258"/>
                      <a:pt x="37" y="232"/>
                    </a:cubicBezTo>
                    <a:cubicBezTo>
                      <a:pt x="37" y="173"/>
                      <a:pt x="85" y="125"/>
                      <a:pt x="144" y="125"/>
                    </a:cubicBezTo>
                    <a:cubicBezTo>
                      <a:pt x="204" y="125"/>
                      <a:pt x="252" y="173"/>
                      <a:pt x="252" y="232"/>
                    </a:cubicBezTo>
                    <a:close/>
                    <a:moveTo>
                      <a:pt x="62" y="232"/>
                    </a:moveTo>
                    <a:cubicBezTo>
                      <a:pt x="62" y="247"/>
                      <a:pt x="66" y="262"/>
                      <a:pt x="74" y="275"/>
                    </a:cubicBezTo>
                    <a:cubicBezTo>
                      <a:pt x="215" y="275"/>
                      <a:pt x="215" y="275"/>
                      <a:pt x="215" y="275"/>
                    </a:cubicBezTo>
                    <a:cubicBezTo>
                      <a:pt x="222" y="262"/>
                      <a:pt x="227" y="247"/>
                      <a:pt x="227" y="232"/>
                    </a:cubicBezTo>
                    <a:cubicBezTo>
                      <a:pt x="227" y="187"/>
                      <a:pt x="190" y="150"/>
                      <a:pt x="144" y="150"/>
                    </a:cubicBezTo>
                    <a:cubicBezTo>
                      <a:pt x="99" y="150"/>
                      <a:pt x="62" y="187"/>
                      <a:pt x="62" y="232"/>
                    </a:cubicBezTo>
                    <a:close/>
                    <a:moveTo>
                      <a:pt x="158" y="0"/>
                    </a:moveTo>
                    <a:cubicBezTo>
                      <a:pt x="131" y="0"/>
                      <a:pt x="131" y="0"/>
                      <a:pt x="131" y="0"/>
                    </a:cubicBezTo>
                    <a:cubicBezTo>
                      <a:pt x="131" y="91"/>
                      <a:pt x="131" y="91"/>
                      <a:pt x="131" y="91"/>
                    </a:cubicBezTo>
                    <a:cubicBezTo>
                      <a:pt x="158" y="91"/>
                      <a:pt x="158" y="91"/>
                      <a:pt x="158" y="91"/>
                    </a:cubicBezTo>
                    <a:lnTo>
                      <a:pt x="158" y="0"/>
                    </a:lnTo>
                    <a:close/>
                    <a:moveTo>
                      <a:pt x="75" y="109"/>
                    </a:moveTo>
                    <a:cubicBezTo>
                      <a:pt x="22" y="36"/>
                      <a:pt x="22" y="36"/>
                      <a:pt x="22" y="36"/>
                    </a:cubicBezTo>
                    <a:cubicBezTo>
                      <a:pt x="0" y="52"/>
                      <a:pt x="0" y="52"/>
                      <a:pt x="0" y="52"/>
                    </a:cubicBezTo>
                    <a:cubicBezTo>
                      <a:pt x="53" y="125"/>
                      <a:pt x="53" y="125"/>
                      <a:pt x="53" y="125"/>
                    </a:cubicBezTo>
                    <a:lnTo>
                      <a:pt x="75" y="109"/>
                    </a:lnTo>
                    <a:close/>
                    <a:moveTo>
                      <a:pt x="289" y="52"/>
                    </a:moveTo>
                    <a:cubicBezTo>
                      <a:pt x="267" y="36"/>
                      <a:pt x="267" y="36"/>
                      <a:pt x="267" y="36"/>
                    </a:cubicBezTo>
                    <a:cubicBezTo>
                      <a:pt x="213" y="109"/>
                      <a:pt x="213" y="109"/>
                      <a:pt x="213" y="109"/>
                    </a:cubicBezTo>
                    <a:cubicBezTo>
                      <a:pt x="235" y="125"/>
                      <a:pt x="235" y="125"/>
                      <a:pt x="235" y="125"/>
                    </a:cubicBezTo>
                    <a:lnTo>
                      <a:pt x="289" y="5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spTree>
    <p:extLst>
      <p:ext uri="{BB962C8B-B14F-4D97-AF65-F5344CB8AC3E}">
        <p14:creationId xmlns:p14="http://schemas.microsoft.com/office/powerpoint/2010/main" val="69428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DB77C4D-1C48-489D-AD3D-6CDED47D4A3C}"/>
              </a:ext>
            </a:extLst>
          </p:cNvPr>
          <p:cNvGrpSpPr/>
          <p:nvPr/>
        </p:nvGrpSpPr>
        <p:grpSpPr>
          <a:xfrm>
            <a:off x="9071730" y="4406315"/>
            <a:ext cx="3492001" cy="2650217"/>
            <a:chOff x="6660000" y="3434765"/>
            <a:chExt cx="3492001" cy="2650217"/>
          </a:xfrm>
        </p:grpSpPr>
        <p:pic>
          <p:nvPicPr>
            <p:cNvPr id="2" name="グラフィックス 1">
              <a:extLst>
                <a:ext uri="{FF2B5EF4-FFF2-40B4-BE49-F238E27FC236}">
                  <a16:creationId xmlns:a16="http://schemas.microsoft.com/office/drawing/2014/main" id="{23FFD79E-E6AF-4852-85DF-78AC4A6CCA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0000" y="3830765"/>
              <a:ext cx="3103448" cy="180000"/>
            </a:xfrm>
            <a:prstGeom prst="rect">
              <a:avLst/>
            </a:prstGeom>
          </p:spPr>
        </p:pic>
        <p:sp>
          <p:nvSpPr>
            <p:cNvPr id="3" name="テキスト">
              <a:extLst>
                <a:ext uri="{FF2B5EF4-FFF2-40B4-BE49-F238E27FC236}">
                  <a16:creationId xmlns:a16="http://schemas.microsoft.com/office/drawing/2014/main" id="{67489D1E-8009-4B3D-90D8-05836E209179}"/>
                </a:ext>
              </a:extLst>
            </p:cNvPr>
            <p:cNvSpPr txBox="1">
              <a:spLocks/>
            </p:cNvSpPr>
            <p:nvPr/>
          </p:nvSpPr>
          <p:spPr>
            <a:xfrm>
              <a:off x="6660001" y="4730765"/>
              <a:ext cx="3492000" cy="1354217"/>
            </a:xfrm>
            <a:prstGeom prst="rect">
              <a:avLst/>
            </a:prstGeom>
          </p:spPr>
          <p:txBody>
            <a:bodyPr wrap="square" lIns="0" tIns="0" rIns="0" bIns="0">
              <a:spAutoFit/>
            </a:bodyPr>
            <a:lstStyle>
              <a:lvl1pPr marL="0" marR="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kumimoji="1" sz="1050" b="0" kern="1200" spc="100" baseline="0">
                  <a:solidFill>
                    <a:srgbClr val="000000"/>
                  </a:solidFill>
                  <a:latin typeface="+mn-ea"/>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0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00" baseline="0">
                  <a:solidFill>
                    <a:srgbClr val="000000"/>
                  </a:solidFill>
                  <a:latin typeface="+mj-ea"/>
                  <a:ea typeface="+mj-ea"/>
                  <a:cs typeface="+mn-cs"/>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0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0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lang="en-US" altLang="ja-JP" spc="0">
                  <a:solidFill>
                    <a:schemeClr val="tx1"/>
                  </a:solidFill>
                </a:rPr>
                <a:t>Makiko </a:t>
              </a:r>
              <a:r>
                <a:rPr lang="en-US" altLang="ja-JP" spc="0" err="1">
                  <a:solidFill>
                    <a:schemeClr val="tx1"/>
                  </a:solidFill>
                </a:rPr>
                <a:t>Kawabe</a:t>
              </a:r>
              <a:r>
                <a:rPr kumimoji="1" lang="en-US" altLang="ja-JP" sz="1050" b="0" i="0" u="none" strike="noStrike" kern="1200" cap="none" spc="0" normalizeH="0" baseline="0" noProof="0">
                  <a:ln>
                    <a:noFill/>
                  </a:ln>
                  <a:solidFill>
                    <a:schemeClr val="tx1"/>
                  </a:solidFill>
                  <a:effectLst/>
                  <a:uLnTx/>
                  <a:uFillTx/>
                </a:rPr>
                <a:t>	kawabe_@mri.co.jp</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endParaRPr kumimoji="1" lang="en-US" altLang="ja-JP" sz="1050" b="0" i="0" u="none" strike="noStrike" kern="1200" cap="none" spc="0" normalizeH="0" baseline="0" noProof="0">
                <a:ln>
                  <a:noFill/>
                </a:ln>
                <a:solidFill>
                  <a:schemeClr val="tx1"/>
                </a:solidFill>
                <a:effectLst/>
                <a:uLnTx/>
                <a:uFillTx/>
              </a:endParaRP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a:ln>
                    <a:noFill/>
                  </a:ln>
                  <a:solidFill>
                    <a:schemeClr val="tx1"/>
                  </a:solidFill>
                  <a:effectLst/>
                  <a:uLnTx/>
                  <a:uFillTx/>
                </a:rPr>
                <a:t>TEL	</a:t>
              </a:r>
              <a:r>
                <a:rPr kumimoji="1" lang="ja-JP" altLang="en-US" sz="1050" b="0" i="0" u="none" strike="noStrike" kern="1200" cap="none" spc="0" normalizeH="0" baseline="0" noProof="0">
                  <a:ln>
                    <a:noFill/>
                  </a:ln>
                  <a:solidFill>
                    <a:schemeClr val="tx1"/>
                  </a:solidFill>
                  <a:effectLst/>
                  <a:uLnTx/>
                  <a:uFillTx/>
                </a:rPr>
                <a:t>： </a:t>
              </a:r>
              <a:r>
                <a:rPr kumimoji="1" lang="en-US" altLang="ja-JP" sz="1050" b="0" i="0" u="none" strike="noStrike" kern="1200" cap="none" spc="0" normalizeH="0" baseline="0" noProof="0">
                  <a:ln>
                    <a:noFill/>
                  </a:ln>
                  <a:solidFill>
                    <a:schemeClr val="tx1"/>
                  </a:solidFill>
                  <a:effectLst/>
                  <a:uLnTx/>
                  <a:uFillTx/>
                </a:rPr>
                <a:t>+81-3-6858-3548</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a:ln>
                    <a:noFill/>
                  </a:ln>
                  <a:solidFill>
                    <a:schemeClr val="tx1"/>
                  </a:solidFill>
                  <a:effectLst/>
                  <a:uLnTx/>
                  <a:uFillTx/>
                </a:rPr>
                <a:t>Mitsubishi Research Institute, Inc.</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a:ln>
                    <a:noFill/>
                  </a:ln>
                  <a:solidFill>
                    <a:schemeClr val="tx1"/>
                  </a:solidFill>
                  <a:effectLst/>
                  <a:uLnTx/>
                  <a:uFillTx/>
                </a:rPr>
                <a:t>10-3, </a:t>
              </a:r>
              <a:r>
                <a:rPr kumimoji="1" lang="en-US" altLang="ja-JP" sz="1050" b="0" i="0" u="none" strike="noStrike" kern="1200" cap="none" spc="0" normalizeH="0" baseline="0" noProof="0" err="1">
                  <a:ln>
                    <a:noFill/>
                  </a:ln>
                  <a:solidFill>
                    <a:schemeClr val="tx1"/>
                  </a:solidFill>
                  <a:effectLst/>
                  <a:uLnTx/>
                  <a:uFillTx/>
                </a:rPr>
                <a:t>Nagatacho</a:t>
              </a:r>
              <a:r>
                <a:rPr kumimoji="1" lang="en-US" altLang="ja-JP" sz="1050" b="0" i="0" u="none" strike="noStrike" kern="1200" cap="none" spc="0" normalizeH="0" baseline="0" noProof="0">
                  <a:ln>
                    <a:noFill/>
                  </a:ln>
                  <a:solidFill>
                    <a:schemeClr val="tx1"/>
                  </a:solidFill>
                  <a:effectLst/>
                  <a:uLnTx/>
                  <a:uFillTx/>
                </a:rPr>
                <a:t> 2-Chome, </a:t>
              </a:r>
            </a:p>
            <a:p>
              <a:pPr marL="0" marR="0" lvl="0" indent="0" algn="l" defTabSz="360000" rtl="0" eaLnBrk="1" fontAlgn="auto" latinLnBrk="0" hangingPunct="1">
                <a:lnSpc>
                  <a:spcPct val="100000"/>
                </a:lnSpc>
                <a:spcBef>
                  <a:spcPts val="0"/>
                </a:spcBef>
                <a:spcAft>
                  <a:spcPts val="600"/>
                </a:spcAft>
                <a:buClr>
                  <a:srgbClr val="595758"/>
                </a:buClr>
                <a:buSzTx/>
                <a:buFont typeface="Wingdings" panose="05000000000000000000" pitchFamily="2" charset="2"/>
                <a:buNone/>
                <a:tabLst/>
                <a:defRPr/>
              </a:pPr>
              <a:r>
                <a:rPr kumimoji="1" lang="en-US" altLang="ja-JP" sz="1050" b="0" i="0" u="none" strike="noStrike" kern="1200" cap="none" spc="0" normalizeH="0" baseline="0" noProof="0">
                  <a:ln>
                    <a:noFill/>
                  </a:ln>
                  <a:solidFill>
                    <a:schemeClr val="tx1"/>
                  </a:solidFill>
                  <a:effectLst/>
                  <a:uLnTx/>
                  <a:uFillTx/>
                </a:rPr>
                <a:t>Chiyoda-Ku, Tokyo 100-8141, Japan</a:t>
              </a:r>
            </a:p>
          </p:txBody>
        </p:sp>
        <p:sp>
          <p:nvSpPr>
            <p:cNvPr id="4" name="部門名">
              <a:extLst>
                <a:ext uri="{FF2B5EF4-FFF2-40B4-BE49-F238E27FC236}">
                  <a16:creationId xmlns:a16="http://schemas.microsoft.com/office/drawing/2014/main" id="{AC9F20FC-A5A1-483D-A82C-6F64967795D4}"/>
                </a:ext>
              </a:extLst>
            </p:cNvPr>
            <p:cNvSpPr txBox="1">
              <a:spLocks/>
            </p:cNvSpPr>
            <p:nvPr/>
          </p:nvSpPr>
          <p:spPr>
            <a:xfrm>
              <a:off x="6660000" y="4190765"/>
              <a:ext cx="3492000" cy="655885"/>
            </a:xfrm>
            <a:prstGeom prst="rect">
              <a:avLst/>
            </a:prstGeom>
          </p:spPr>
          <p:txBody>
            <a:bodyPr wrap="square" lIns="0" tIns="0" rIns="0" bIns="0">
              <a:spAutoFit/>
            </a:bodyPr>
            <a:lstStyle>
              <a:lvl1pPr marL="0" marR="0" indent="0" algn="l" defTabSz="1007772" rtl="0" eaLnBrk="1" fontAlgn="auto" latinLnBrk="0" hangingPunct="1">
                <a:lnSpc>
                  <a:spcPct val="120000"/>
                </a:lnSpc>
                <a:spcBef>
                  <a:spcPts val="0"/>
                </a:spcBef>
                <a:spcAft>
                  <a:spcPts val="600"/>
                </a:spcAft>
                <a:buClr>
                  <a:srgbClr val="595758"/>
                </a:buClr>
                <a:buSzTx/>
                <a:buFont typeface="Wingdings" panose="05000000000000000000" pitchFamily="2" charset="2"/>
                <a:buNone/>
                <a:tabLst/>
                <a:defRPr kumimoji="1" sz="1050" b="1" kern="1200" spc="100" baseline="0">
                  <a:solidFill>
                    <a:schemeClr val="tx1"/>
                  </a:solidFill>
                  <a:latin typeface="+mn-lt"/>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0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00" baseline="0">
                  <a:solidFill>
                    <a:srgbClr val="000000"/>
                  </a:solidFill>
                  <a:latin typeface="+mj-ea"/>
                  <a:ea typeface="+mj-ea"/>
                  <a:cs typeface="+mn-cs"/>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0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0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0" lvl="0" indent="0" algn="l" defTabSz="1007772" rtl="0" eaLnBrk="1" fontAlgn="auto" latinLnBrk="0" hangingPunct="1">
                <a:lnSpc>
                  <a:spcPct val="120000"/>
                </a:lnSpc>
                <a:spcBef>
                  <a:spcPts val="0"/>
                </a:spcBef>
                <a:spcAft>
                  <a:spcPts val="300"/>
                </a:spcAft>
                <a:buClr>
                  <a:srgbClr val="595758"/>
                </a:buClr>
                <a:buSzTx/>
                <a:buFont typeface="Wingdings" panose="05000000000000000000" pitchFamily="2" charset="2"/>
                <a:buNone/>
                <a:tabLst/>
                <a:defRPr/>
              </a:pPr>
              <a:r>
                <a:rPr kumimoji="1" lang="ja-JP" altLang="en-US" sz="1100" b="1" i="0" u="none" strike="noStrike" kern="1200" cap="none" spc="0" normalizeH="0" baseline="0" noProof="0">
                  <a:ln>
                    <a:noFill/>
                  </a:ln>
                  <a:effectLst/>
                  <a:uLnTx/>
                  <a:uFillTx/>
                  <a:latin typeface="+mn-ea"/>
                </a:rPr>
                <a:t>Ｇ</a:t>
              </a:r>
              <a:r>
                <a:rPr kumimoji="1" lang="en-US" altLang="ja-JP" sz="1100" b="1" i="0" u="none" strike="noStrike" kern="1200" cap="none" spc="0" normalizeH="0" baseline="0" noProof="0">
                  <a:ln>
                    <a:noFill/>
                  </a:ln>
                  <a:effectLst/>
                  <a:uLnTx/>
                  <a:uFillTx/>
                  <a:latin typeface="+mn-ea"/>
                </a:rPr>
                <a:t>lobal Business Division</a:t>
              </a:r>
            </a:p>
            <a:p>
              <a:pPr marL="0" marR="0" lvl="0" indent="0" algn="l" defTabSz="1007772" rtl="0" eaLnBrk="1" fontAlgn="auto" latinLnBrk="0" hangingPunct="1">
                <a:lnSpc>
                  <a:spcPct val="120000"/>
                </a:lnSpc>
                <a:spcBef>
                  <a:spcPts val="0"/>
                </a:spcBef>
                <a:spcAft>
                  <a:spcPts val="300"/>
                </a:spcAft>
                <a:buClr>
                  <a:srgbClr val="595758"/>
                </a:buClr>
                <a:buSzTx/>
                <a:buFont typeface="Wingdings" panose="05000000000000000000" pitchFamily="2" charset="2"/>
                <a:buNone/>
                <a:tabLst/>
                <a:defRPr/>
              </a:pPr>
              <a:r>
                <a:rPr kumimoji="1" lang="en-US" altLang="ja-JP" sz="1100" b="1" i="0" u="none" strike="noStrike" kern="1200" cap="none" spc="0" normalizeH="0" baseline="0" noProof="0">
                  <a:ln>
                    <a:noFill/>
                  </a:ln>
                  <a:effectLst/>
                  <a:uLnTx/>
                  <a:uFillTx/>
                  <a:latin typeface="+mn-ea"/>
                </a:rPr>
                <a:t>Healthcare &amp; Wellness Division</a:t>
              </a:r>
            </a:p>
            <a:p>
              <a:pPr marL="0" marR="0" lvl="0" indent="0" algn="l" defTabSz="1007772" rtl="0" eaLnBrk="1" fontAlgn="auto" latinLnBrk="0" hangingPunct="1">
                <a:lnSpc>
                  <a:spcPct val="120000"/>
                </a:lnSpc>
                <a:spcBef>
                  <a:spcPts val="0"/>
                </a:spcBef>
                <a:spcAft>
                  <a:spcPts val="300"/>
                </a:spcAft>
                <a:buClr>
                  <a:srgbClr val="595758"/>
                </a:buClr>
                <a:buSzTx/>
                <a:buFont typeface="Wingdings" panose="05000000000000000000" pitchFamily="2" charset="2"/>
                <a:buNone/>
                <a:tabLst/>
                <a:defRPr/>
              </a:pPr>
              <a:endParaRPr kumimoji="1" lang="ja-JP" altLang="en-US" sz="1100" b="1" i="0" u="none" strike="noStrike" kern="1200" cap="none" spc="0" normalizeH="0" baseline="0" noProof="0">
                <a:ln>
                  <a:noFill/>
                </a:ln>
                <a:effectLst/>
                <a:uLnTx/>
                <a:uFillTx/>
                <a:latin typeface="+mn-ea"/>
              </a:endParaRPr>
            </a:p>
          </p:txBody>
        </p:sp>
        <p:sp>
          <p:nvSpPr>
            <p:cNvPr id="5" name="タイトル">
              <a:extLst>
                <a:ext uri="{FF2B5EF4-FFF2-40B4-BE49-F238E27FC236}">
                  <a16:creationId xmlns:a16="http://schemas.microsoft.com/office/drawing/2014/main" id="{B17817EC-022A-449E-A22C-807BDA8FDB94}"/>
                </a:ext>
              </a:extLst>
            </p:cNvPr>
            <p:cNvSpPr txBox="1">
              <a:spLocks noChangeArrowheads="1"/>
            </p:cNvSpPr>
            <p:nvPr/>
          </p:nvSpPr>
          <p:spPr bwMode="gray">
            <a:xfrm>
              <a:off x="6660000" y="3434765"/>
              <a:ext cx="349200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44000" marR="0" lvl="0" indent="-144000" algn="l" defTabSz="914400" rtl="0" eaLnBrk="1" fontAlgn="base" latinLnBrk="0" hangingPunct="1">
                <a:lnSpc>
                  <a:spcPct val="100000"/>
                </a:lnSpc>
                <a:spcBef>
                  <a:spcPts val="0"/>
                </a:spcBef>
                <a:spcAft>
                  <a:spcPct val="0"/>
                </a:spcAft>
                <a:buClr>
                  <a:srgbClr val="3C82F5"/>
                </a:buClr>
                <a:buSzTx/>
                <a:buFont typeface="Wingdings" panose="05000000000000000000" pitchFamily="2" charset="2"/>
                <a:buChar char="l"/>
                <a:tabLst/>
                <a:defRPr/>
              </a:pPr>
              <a:r>
                <a:rPr kumimoji="1" lang="en-US" altLang="ja-JP" sz="1050" b="0" i="0" u="none" strike="noStrike" kern="1200" cap="none" spc="0" normalizeH="0" baseline="0" noProof="0">
                  <a:ln>
                    <a:noFill/>
                  </a:ln>
                  <a:solidFill>
                    <a:srgbClr val="000000"/>
                  </a:solidFill>
                  <a:effectLst/>
                  <a:uLnTx/>
                  <a:uFillTx/>
                  <a:latin typeface="+mn-ea"/>
                </a:rPr>
                <a:t>Contact</a:t>
              </a:r>
              <a:endParaRPr kumimoji="1" lang="ja-JP" altLang="en-US" sz="1400" b="0" i="0" u="none" strike="noStrike" kern="1200" cap="none" spc="0" normalizeH="0" baseline="0" noProof="0">
                <a:ln>
                  <a:noFill/>
                </a:ln>
                <a:solidFill>
                  <a:srgbClr val="000000"/>
                </a:solidFill>
                <a:effectLst/>
                <a:uLnTx/>
                <a:uFillTx/>
                <a:latin typeface="+mn-ea"/>
              </a:endParaRPr>
            </a:p>
          </p:txBody>
        </p:sp>
      </p:grpSp>
    </p:spTree>
    <p:extLst>
      <p:ext uri="{BB962C8B-B14F-4D97-AF65-F5344CB8AC3E}">
        <p14:creationId xmlns:p14="http://schemas.microsoft.com/office/powerpoint/2010/main" val="3454331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3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1B9E2-6104-4767-8911-35238BBC5450}"/>
              </a:ext>
            </a:extLst>
          </p:cNvPr>
          <p:cNvSpPr>
            <a:spLocks noGrp="1"/>
          </p:cNvSpPr>
          <p:nvPr>
            <p:ph type="title"/>
          </p:nvPr>
        </p:nvSpPr>
        <p:spPr>
          <a:xfrm>
            <a:off x="2267999" y="2214443"/>
            <a:ext cx="10404000" cy="809068"/>
          </a:xfrm>
        </p:spPr>
        <p:txBody>
          <a:bodyPr/>
          <a:lstStyle/>
          <a:p>
            <a:r>
              <a:rPr kumimoji="1" lang="en-US" altLang="ja-JP" sz="4800" dirty="0" err="1">
                <a:latin typeface="Times New Roman" panose="02020603050405020304" pitchFamily="18" charset="0"/>
                <a:cs typeface="Times New Roman" panose="02020603050405020304" pitchFamily="18" charset="0"/>
              </a:rPr>
              <a:t>Giới</a:t>
            </a:r>
            <a:r>
              <a:rPr kumimoji="1" lang="en-US" altLang="ja-JP" sz="4800" dirty="0">
                <a:latin typeface="Times New Roman" panose="02020603050405020304" pitchFamily="18" charset="0"/>
                <a:cs typeface="Times New Roman" panose="02020603050405020304" pitchFamily="18" charset="0"/>
              </a:rPr>
              <a:t> </a:t>
            </a:r>
            <a:r>
              <a:rPr kumimoji="1" lang="en-US" altLang="ja-JP" sz="4800" dirty="0" err="1">
                <a:latin typeface="Times New Roman" panose="02020603050405020304" pitchFamily="18" charset="0"/>
                <a:cs typeface="Times New Roman" panose="02020603050405020304" pitchFamily="18" charset="0"/>
              </a:rPr>
              <a:t>thiệu</a:t>
            </a:r>
            <a:endParaRPr kumimoji="1" lang="ja-JP"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98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119160"/>
            <a:ext cx="11880000" cy="502445"/>
          </a:xfrm>
        </p:spPr>
        <p:txBody>
          <a:bodyPr/>
          <a:lstStyle/>
          <a:p>
            <a:r>
              <a:rPr lang="en-US" altLang="ja-JP" sz="3200" dirty="0">
                <a:latin typeface="Times New Roman" panose="02020603050405020304" pitchFamily="18" charset="0"/>
                <a:cs typeface="Times New Roman" panose="02020603050405020304" pitchFamily="18" charset="0"/>
              </a:rPr>
              <a:t>CCSPC </a:t>
            </a:r>
            <a:r>
              <a:rPr lang="en-US" altLang="ja-JP" sz="3200" dirty="0" err="1">
                <a:latin typeface="Times New Roman" panose="02020603050405020304" pitchFamily="18" charset="0"/>
                <a:cs typeface="Times New Roman" panose="02020603050405020304" pitchFamily="18" charset="0"/>
              </a:rPr>
              <a:t>là</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gì</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Giới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sp>
        <p:nvSpPr>
          <p:cNvPr id="22" name="Rectangle 13">
            <a:extLst>
              <a:ext uri="{FF2B5EF4-FFF2-40B4-BE49-F238E27FC236}">
                <a16:creationId xmlns:a16="http://schemas.microsoft.com/office/drawing/2014/main" id="{D88AFC92-9A99-40EE-944A-9DBF7BFAB471}"/>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endParaRPr lang="en-US" altLang="ja-JP" sz="1600" b="1">
              <a:solidFill>
                <a:schemeClr val="bg1"/>
              </a:solidFill>
              <a:latin typeface="+mn-ea"/>
            </a:endParaRPr>
          </a:p>
        </p:txBody>
      </p:sp>
      <p:sp>
        <p:nvSpPr>
          <p:cNvPr id="29" name="テキスト プレースホルダー 1">
            <a:extLst>
              <a:ext uri="{FF2B5EF4-FFF2-40B4-BE49-F238E27FC236}">
                <a16:creationId xmlns:a16="http://schemas.microsoft.com/office/drawing/2014/main" id="{AEDE93EC-440A-4EC8-91FC-FAD25B30EA8C}"/>
              </a:ext>
            </a:extLst>
          </p:cNvPr>
          <p:cNvSpPr>
            <a:spLocks noGrp="1"/>
          </p:cNvSpPr>
          <p:nvPr>
            <p:ph type="body" sz="quarter" idx="17"/>
          </p:nvPr>
        </p:nvSpPr>
        <p:spPr>
          <a:xfrm>
            <a:off x="705528" y="1924542"/>
            <a:ext cx="12254692" cy="4696670"/>
          </a:xfrm>
        </p:spPr>
        <p:txBody>
          <a:bodyPr/>
          <a:lstStyle/>
          <a:p>
            <a:pPr marL="0" indent="0">
              <a:lnSpc>
                <a:spcPct val="110000"/>
              </a:lnSpc>
              <a:spcAft>
                <a:spcPts val="600"/>
              </a:spcAft>
              <a:buNone/>
            </a:pPr>
            <a:r>
              <a:rPr lang="en-US" altLang="ja-JP" sz="4800" b="1" dirty="0">
                <a:solidFill>
                  <a:srgbClr val="3C82F5"/>
                </a:solidFill>
                <a:latin typeface="Times New Roman" panose="02020603050405020304" pitchFamily="18" charset="0"/>
                <a:cs typeface="Times New Roman" panose="02020603050405020304" pitchFamily="18" charset="0"/>
              </a:rPr>
              <a:t>CCSPS</a:t>
            </a:r>
            <a:r>
              <a:rPr lang="en-US" altLang="ja-JP" sz="4400" dirty="0">
                <a:solidFill>
                  <a:schemeClr val="tx1"/>
                </a:solidFill>
                <a:latin typeface="Times New Roman" panose="02020603050405020304" pitchFamily="18" charset="0"/>
                <a:cs typeface="Times New Roman" panose="02020603050405020304" pitchFamily="18" charset="0"/>
              </a:rPr>
              <a:t> </a:t>
            </a:r>
            <a:r>
              <a:rPr lang="en-US" altLang="ja-JP" sz="4400" dirty="0" err="1">
                <a:solidFill>
                  <a:schemeClr val="tx1"/>
                </a:solidFill>
                <a:latin typeface="Times New Roman" panose="02020603050405020304" pitchFamily="18" charset="0"/>
                <a:cs typeface="Times New Roman" panose="02020603050405020304" pitchFamily="18" charset="0"/>
              </a:rPr>
              <a:t>là</a:t>
            </a:r>
            <a:r>
              <a:rPr lang="en-US" altLang="ja-JP" sz="4400" dirty="0">
                <a:solidFill>
                  <a:schemeClr val="tx1"/>
                </a:solidFill>
                <a:latin typeface="Times New Roman" panose="02020603050405020304" pitchFamily="18" charset="0"/>
                <a:cs typeface="Times New Roman" panose="02020603050405020304" pitchFamily="18" charset="0"/>
              </a:rPr>
              <a:t>:</a:t>
            </a:r>
          </a:p>
          <a:p>
            <a:pPr marL="0" indent="0">
              <a:lnSpc>
                <a:spcPct val="110000"/>
              </a:lnSpc>
              <a:spcAft>
                <a:spcPts val="600"/>
              </a:spcAft>
              <a:buNone/>
            </a:pPr>
            <a:r>
              <a:rPr lang="en-US" altLang="ja-JP" sz="4400" b="1" dirty="0">
                <a:solidFill>
                  <a:schemeClr val="tx1"/>
                </a:solidFill>
                <a:latin typeface="Times New Roman" panose="02020603050405020304" pitchFamily="18" charset="0"/>
                <a:cs typeface="Times New Roman" panose="02020603050405020304" pitchFamily="18" charset="0"/>
              </a:rPr>
              <a:t>The </a:t>
            </a:r>
            <a:r>
              <a:rPr lang="en-US" altLang="ja-JP" sz="4800" b="1" dirty="0">
                <a:solidFill>
                  <a:srgbClr val="3C82F5"/>
                </a:solidFill>
                <a:latin typeface="Times New Roman" panose="02020603050405020304" pitchFamily="18" charset="0"/>
                <a:cs typeface="Times New Roman" panose="02020603050405020304" pitchFamily="18" charset="0"/>
              </a:rPr>
              <a:t>C</a:t>
            </a:r>
            <a:r>
              <a:rPr lang="en-US" altLang="ja-JP" sz="4400" b="1" dirty="0">
                <a:solidFill>
                  <a:schemeClr val="tx1"/>
                </a:solidFill>
                <a:latin typeface="Times New Roman" panose="02020603050405020304" pitchFamily="18" charset="0"/>
                <a:cs typeface="Times New Roman" panose="02020603050405020304" pitchFamily="18" charset="0"/>
              </a:rPr>
              <a:t>ommunity-based Integrated Elderly </a:t>
            </a:r>
            <a:r>
              <a:rPr lang="en-US" altLang="ja-JP" sz="4800" b="1" dirty="0">
                <a:solidFill>
                  <a:srgbClr val="3C82F5"/>
                </a:solidFill>
                <a:latin typeface="Times New Roman" panose="02020603050405020304" pitchFamily="18" charset="0"/>
                <a:cs typeface="Times New Roman" panose="02020603050405020304" pitchFamily="18" charset="0"/>
              </a:rPr>
              <a:t>C</a:t>
            </a:r>
            <a:r>
              <a:rPr lang="en-US" altLang="ja-JP" sz="4400" b="1" dirty="0">
                <a:solidFill>
                  <a:schemeClr val="tx1"/>
                </a:solidFill>
                <a:latin typeface="Times New Roman" panose="02020603050405020304" pitchFamily="18" charset="0"/>
                <a:cs typeface="Times New Roman" panose="02020603050405020304" pitchFamily="18" charset="0"/>
              </a:rPr>
              <a:t>are </a:t>
            </a:r>
            <a:r>
              <a:rPr lang="en-US" altLang="ja-JP" sz="4800" b="1" dirty="0">
                <a:solidFill>
                  <a:srgbClr val="3C82F5"/>
                </a:solidFill>
                <a:latin typeface="Times New Roman" panose="02020603050405020304" pitchFamily="18" charset="0"/>
                <a:cs typeface="Times New Roman" panose="02020603050405020304" pitchFamily="18" charset="0"/>
              </a:rPr>
              <a:t>S</a:t>
            </a:r>
            <a:r>
              <a:rPr lang="en-US" altLang="ja-JP" sz="4400" b="1" dirty="0">
                <a:solidFill>
                  <a:schemeClr val="tx1"/>
                </a:solidFill>
                <a:latin typeface="Times New Roman" panose="02020603050405020304" pitchFamily="18" charset="0"/>
                <a:cs typeface="Times New Roman" panose="02020603050405020304" pitchFamily="18" charset="0"/>
              </a:rPr>
              <a:t>ystem Focused on the Role of</a:t>
            </a:r>
            <a:r>
              <a:rPr lang="ja-JP" altLang="en-US" sz="4400" b="1" dirty="0">
                <a:solidFill>
                  <a:schemeClr val="tx1"/>
                </a:solidFill>
                <a:latin typeface="Times New Roman" panose="02020603050405020304" pitchFamily="18" charset="0"/>
                <a:cs typeface="Times New Roman" panose="02020603050405020304" pitchFamily="18" charset="0"/>
              </a:rPr>
              <a:t> </a:t>
            </a:r>
            <a:r>
              <a:rPr lang="en-US" altLang="ja-JP" sz="4800" b="1" dirty="0">
                <a:solidFill>
                  <a:srgbClr val="3C82F5"/>
                </a:solidFill>
                <a:latin typeface="Times New Roman" panose="02020603050405020304" pitchFamily="18" charset="0"/>
                <a:cs typeface="Times New Roman" panose="02020603050405020304" pitchFamily="18" charset="0"/>
              </a:rPr>
              <a:t>P</a:t>
            </a:r>
            <a:r>
              <a:rPr lang="en-US" altLang="ja-JP" sz="4400" b="1" dirty="0">
                <a:solidFill>
                  <a:schemeClr val="tx1"/>
                </a:solidFill>
                <a:latin typeface="Times New Roman" panose="02020603050405020304" pitchFamily="18" charset="0"/>
                <a:cs typeface="Times New Roman" panose="02020603050405020304" pitchFamily="18" charset="0"/>
              </a:rPr>
              <a:t>opulation </a:t>
            </a:r>
            <a:r>
              <a:rPr lang="en-US" altLang="ja-JP" sz="4800" b="1" dirty="0">
                <a:solidFill>
                  <a:srgbClr val="3C82F5"/>
                </a:solidFill>
                <a:latin typeface="Times New Roman" panose="02020603050405020304" pitchFamily="18" charset="0"/>
                <a:cs typeface="Times New Roman" panose="02020603050405020304" pitchFamily="18" charset="0"/>
              </a:rPr>
              <a:t>C</a:t>
            </a:r>
            <a:r>
              <a:rPr lang="en-US" altLang="ja-JP" sz="4400" b="1" dirty="0">
                <a:solidFill>
                  <a:schemeClr val="tx1"/>
                </a:solidFill>
                <a:latin typeface="Times New Roman" panose="02020603050405020304" pitchFamily="18" charset="0"/>
                <a:cs typeface="Times New Roman" panose="02020603050405020304" pitchFamily="18" charset="0"/>
              </a:rPr>
              <a:t>ollaborators</a:t>
            </a:r>
            <a:endParaRPr lang="ja-JP" altLang="en-US" sz="4400" b="1"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Aft>
                <a:spcPts val="600"/>
              </a:spcAft>
              <a:buNone/>
            </a:pPr>
            <a:r>
              <a:rPr lang="en-US" sz="2800" b="1" dirty="0" err="1">
                <a:solidFill>
                  <a:schemeClr val="tx1"/>
                </a:solidFill>
                <a:latin typeface="Times New Roman" panose="02020603050405020304" pitchFamily="18" charset="0"/>
                <a:cs typeface="Times New Roman" panose="02020603050405020304" pitchFamily="18" charset="0"/>
              </a:rPr>
              <a:t>Chăm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hợp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tuổi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cộng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đồng</a:t>
            </a:r>
            <a:r>
              <a:rPr lang="en-US" sz="2800" b="1" dirty="0">
                <a:solidFill>
                  <a:schemeClr val="tx1"/>
                </a:solidFill>
                <a:latin typeface="Times New Roman" panose="02020603050405020304" pitchFamily="18" charset="0"/>
                <a:cs typeface="Times New Roman" panose="02020603050405020304" pitchFamily="18" charset="0"/>
              </a:rPr>
              <a:t> qua </a:t>
            </a: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Cộng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viên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endParaRPr lang="en-US" altLang="ja-JP"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46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E1775A5F-3104-4399-AAEC-E0ED77A37A63}"/>
              </a:ext>
            </a:extLst>
          </p:cNvPr>
          <p:cNvSpPr>
            <a:spLocks noGrp="1"/>
          </p:cNvSpPr>
          <p:nvPr>
            <p:ph type="body" sz="quarter" idx="11"/>
          </p:nvPr>
        </p:nvSpPr>
        <p:spPr>
          <a:xfrm>
            <a:off x="791794" y="1119160"/>
            <a:ext cx="11880000" cy="502445"/>
          </a:xfrm>
        </p:spPr>
        <p:txBody>
          <a:bodyPr/>
          <a:lstStyle/>
          <a:p>
            <a:r>
              <a:rPr kumimoji="1" lang="en-US" altLang="ja-JP" sz="3200" dirty="0" err="1">
                <a:latin typeface="Times New Roman" panose="02020603050405020304" pitchFamily="18" charset="0"/>
                <a:cs typeface="Times New Roman" panose="02020603050405020304" pitchFamily="18" charset="0"/>
              </a:rPr>
              <a:t>Hệ</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thống</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Bảo</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hiểm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Chăm</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sóc</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dài</a:t>
            </a:r>
            <a:r>
              <a:rPr kumimoji="1" lang="en-US" altLang="ja-JP" sz="3200" dirty="0">
                <a:latin typeface="Times New Roman" panose="02020603050405020304" pitchFamily="18" charset="0"/>
                <a:cs typeface="Times New Roman" panose="02020603050405020304" pitchFamily="18" charset="0"/>
              </a:rPr>
              <a:t> </a:t>
            </a:r>
            <a:r>
              <a:rPr kumimoji="1" lang="en-US" altLang="ja-JP" sz="3200" dirty="0" err="1">
                <a:latin typeface="Times New Roman" panose="02020603050405020304" pitchFamily="18" charset="0"/>
                <a:cs typeface="Times New Roman" panose="02020603050405020304" pitchFamily="18" charset="0"/>
              </a:rPr>
              <a:t>hạn</a:t>
            </a:r>
            <a:r>
              <a:rPr kumimoji="1" lang="en-US" altLang="ja-JP" sz="3200" dirty="0">
                <a:latin typeface="Times New Roman" panose="02020603050405020304" pitchFamily="18" charset="0"/>
                <a:cs typeface="Times New Roman" panose="02020603050405020304" pitchFamily="18" charset="0"/>
              </a:rPr>
              <a:t> (LTC) ở </a:t>
            </a:r>
            <a:r>
              <a:rPr kumimoji="1" lang="en-US" altLang="ja-JP" sz="3200" dirty="0" err="1">
                <a:latin typeface="Times New Roman" panose="02020603050405020304" pitchFamily="18" charset="0"/>
                <a:cs typeface="Times New Roman" panose="02020603050405020304" pitchFamily="18" charset="0"/>
              </a:rPr>
              <a:t>Nhật</a:t>
            </a:r>
            <a:endParaRPr kumimoji="1" lang="en-US" altLang="ja-JP" sz="3200" dirty="0">
              <a:latin typeface="Times New Roman" panose="02020603050405020304" pitchFamily="18" charset="0"/>
              <a:cs typeface="Times New Roman" panose="02020603050405020304" pitchFamily="18" charset="0"/>
            </a:endParaRPr>
          </a:p>
        </p:txBody>
      </p:sp>
      <p:sp>
        <p:nvSpPr>
          <p:cNvPr id="10" name="タイトル 9">
            <a:extLst>
              <a:ext uri="{FF2B5EF4-FFF2-40B4-BE49-F238E27FC236}">
                <a16:creationId xmlns:a16="http://schemas.microsoft.com/office/drawing/2014/main" id="{AD73162E-8F08-4622-85A1-D3E3BB8051D2}"/>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Giới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thiệu</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15" name="Rectangle 6">
            <a:extLst>
              <a:ext uri="{FF2B5EF4-FFF2-40B4-BE49-F238E27FC236}">
                <a16:creationId xmlns:a16="http://schemas.microsoft.com/office/drawing/2014/main" id="{265AF6A4-F068-43BA-8DCF-29CE0D067BD3}"/>
              </a:ext>
            </a:extLst>
          </p:cNvPr>
          <p:cNvSpPr>
            <a:spLocks noChangeArrowheads="1"/>
          </p:cNvSpPr>
          <p:nvPr/>
        </p:nvSpPr>
        <p:spPr bwMode="gray">
          <a:xfrm rot="1800000" flipH="1">
            <a:off x="7050575" y="4985087"/>
            <a:ext cx="1630091" cy="1719694"/>
          </a:xfrm>
          <a:prstGeom prst="rect">
            <a:avLst/>
          </a:prstGeom>
          <a:solidFill>
            <a:srgbClr val="E0F0EA"/>
          </a:solidFill>
          <a:ln>
            <a:noFill/>
          </a:ln>
          <a:effectLst/>
          <a:extLst>
            <a:ext uri="{91240B29-F687-4F45-9708-019B960494DF}">
              <a14:hiddenLine xmlns:a14="http://schemas.microsoft.com/office/drawing/2010/main" w="146050" algn="ctr">
                <a:solidFill>
                  <a:srgbClr val="CDE7D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ja-JP" sz="2000" dirty="0" err="1">
                <a:latin typeface="Times New Roman" panose="02020603050405020304" pitchFamily="18" charset="0"/>
                <a:cs typeface="Times New Roman" panose="02020603050405020304" pitchFamily="18" charset="0"/>
              </a:rPr>
              <a:t>Sử</a:t>
            </a:r>
            <a:r>
              <a:rPr lang="en-US" altLang="ja-JP" sz="2000" dirty="0">
                <a:latin typeface="Times New Roman" panose="02020603050405020304" pitchFamily="18" charset="0"/>
                <a:cs typeface="Times New Roman" panose="02020603050405020304" pitchFamily="18" charset="0"/>
              </a:rPr>
              <a:t> </a:t>
            </a:r>
            <a:endParaRPr lang="ja-JP" altLang="en-US" sz="2000" dirty="0">
              <a:latin typeface="Times New Roman" panose="02020603050405020304" pitchFamily="18" charset="0"/>
              <a:cs typeface="Times New Roman" panose="02020603050405020304" pitchFamily="18" charset="0"/>
            </a:endParaRPr>
          </a:p>
        </p:txBody>
      </p:sp>
      <p:sp>
        <p:nvSpPr>
          <p:cNvPr id="16" name="Rectangle 7">
            <a:extLst>
              <a:ext uri="{FF2B5EF4-FFF2-40B4-BE49-F238E27FC236}">
                <a16:creationId xmlns:a16="http://schemas.microsoft.com/office/drawing/2014/main" id="{68465F60-59E1-494C-8015-846BB70A7EB4}"/>
              </a:ext>
            </a:extLst>
          </p:cNvPr>
          <p:cNvSpPr>
            <a:spLocks noChangeArrowheads="1"/>
          </p:cNvSpPr>
          <p:nvPr/>
        </p:nvSpPr>
        <p:spPr bwMode="gray">
          <a:xfrm>
            <a:off x="5794406" y="3081016"/>
            <a:ext cx="1874776" cy="1664554"/>
          </a:xfrm>
          <a:prstGeom prst="rect">
            <a:avLst/>
          </a:prstGeom>
          <a:solidFill>
            <a:srgbClr val="F8ECCC"/>
          </a:solidFill>
          <a:ln>
            <a:noFill/>
          </a:ln>
          <a:effectLst/>
          <a:extLst>
            <a:ext uri="{91240B29-F687-4F45-9708-019B960494DF}">
              <a14:hiddenLine xmlns:a14="http://schemas.microsoft.com/office/drawing/2010/main" w="146050" algn="ctr">
                <a:solidFill>
                  <a:srgbClr val="D2E8B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ja-JP" altLang="en-US" sz="2000">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a16="http://schemas.microsoft.com/office/drawing/2014/main" id="{79F1316A-6F3D-41E0-A5A4-ED14054B7F65}"/>
              </a:ext>
            </a:extLst>
          </p:cNvPr>
          <p:cNvSpPr>
            <a:spLocks noChangeArrowheads="1"/>
          </p:cNvSpPr>
          <p:nvPr/>
        </p:nvSpPr>
        <p:spPr bwMode="gray">
          <a:xfrm rot="19800000">
            <a:off x="4779477" y="4983363"/>
            <a:ext cx="1633537" cy="1719694"/>
          </a:xfrm>
          <a:prstGeom prst="rect">
            <a:avLst/>
          </a:prstGeom>
          <a:solidFill>
            <a:srgbClr val="E2ECFD"/>
          </a:solidFill>
          <a:ln>
            <a:noFill/>
          </a:ln>
          <a:effectLst/>
          <a:extLst>
            <a:ext uri="{91240B29-F687-4F45-9708-019B960494DF}">
              <a14:hiddenLine xmlns:a14="http://schemas.microsoft.com/office/drawing/2010/main" w="146050" algn="ctr">
                <a:solidFill>
                  <a:srgbClr val="CDE7D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ja-JP" altLang="en-US" sz="2000">
              <a:latin typeface="Times New Roman" panose="02020603050405020304" pitchFamily="18" charset="0"/>
              <a:cs typeface="Times New Roman" panose="02020603050405020304" pitchFamily="18" charset="0"/>
            </a:endParaRPr>
          </a:p>
        </p:txBody>
      </p:sp>
      <p:sp>
        <p:nvSpPr>
          <p:cNvPr id="18" name="Freeform 9">
            <a:extLst>
              <a:ext uri="{FF2B5EF4-FFF2-40B4-BE49-F238E27FC236}">
                <a16:creationId xmlns:a16="http://schemas.microsoft.com/office/drawing/2014/main" id="{70C0D2E5-B1AB-4E00-BF74-0FED6D0788C8}"/>
              </a:ext>
            </a:extLst>
          </p:cNvPr>
          <p:cNvSpPr>
            <a:spLocks/>
          </p:cNvSpPr>
          <p:nvPr/>
        </p:nvSpPr>
        <p:spPr bwMode="gray">
          <a:xfrm>
            <a:off x="5794406" y="4421620"/>
            <a:ext cx="444570" cy="916711"/>
          </a:xfrm>
          <a:custGeom>
            <a:avLst/>
            <a:gdLst>
              <a:gd name="T0" fmla="*/ 258 w 258"/>
              <a:gd name="T1" fmla="*/ 0 h 532"/>
              <a:gd name="T2" fmla="*/ 0 w 258"/>
              <a:gd name="T3" fmla="*/ 183 h 532"/>
              <a:gd name="T4" fmla="*/ 59 w 258"/>
              <a:gd name="T5" fmla="*/ 532 h 532"/>
              <a:gd name="T6" fmla="*/ 258 w 258"/>
              <a:gd name="T7" fmla="*/ 0 h 532"/>
            </a:gdLst>
            <a:ahLst/>
            <a:cxnLst>
              <a:cxn ang="0">
                <a:pos x="T0" y="T1"/>
              </a:cxn>
              <a:cxn ang="0">
                <a:pos x="T2" y="T3"/>
              </a:cxn>
              <a:cxn ang="0">
                <a:pos x="T4" y="T5"/>
              </a:cxn>
              <a:cxn ang="0">
                <a:pos x="T6" y="T7"/>
              </a:cxn>
            </a:cxnLst>
            <a:rect l="0" t="0" r="r" b="b"/>
            <a:pathLst>
              <a:path w="258" h="532">
                <a:moveTo>
                  <a:pt x="258" y="0"/>
                </a:moveTo>
                <a:lnTo>
                  <a:pt x="0" y="183"/>
                </a:lnTo>
                <a:lnTo>
                  <a:pt x="59" y="532"/>
                </a:lnTo>
                <a:lnTo>
                  <a:pt x="258" y="0"/>
                </a:lnTo>
                <a:close/>
              </a:path>
            </a:pathLst>
          </a:custGeom>
          <a:solidFill>
            <a:srgbClr val="F3F0E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ja-JP" altLang="en-US" sz="2000">
              <a:latin typeface="Times New Roman" panose="02020603050405020304" pitchFamily="18" charset="0"/>
              <a:cs typeface="Times New Roman" panose="02020603050405020304" pitchFamily="18" charset="0"/>
            </a:endParaRPr>
          </a:p>
        </p:txBody>
      </p:sp>
      <p:sp>
        <p:nvSpPr>
          <p:cNvPr id="19" name="Freeform 10">
            <a:extLst>
              <a:ext uri="{FF2B5EF4-FFF2-40B4-BE49-F238E27FC236}">
                <a16:creationId xmlns:a16="http://schemas.microsoft.com/office/drawing/2014/main" id="{1CE17A18-D881-49FA-8D5E-AB9B54C1563F}"/>
              </a:ext>
            </a:extLst>
          </p:cNvPr>
          <p:cNvSpPr>
            <a:spLocks/>
          </p:cNvSpPr>
          <p:nvPr/>
        </p:nvSpPr>
        <p:spPr bwMode="gray">
          <a:xfrm>
            <a:off x="6269993" y="5848380"/>
            <a:ext cx="927049" cy="332566"/>
          </a:xfrm>
          <a:custGeom>
            <a:avLst/>
            <a:gdLst>
              <a:gd name="T0" fmla="*/ 538 w 538"/>
              <a:gd name="T1" fmla="*/ 0 h 193"/>
              <a:gd name="T2" fmla="*/ 267 w 538"/>
              <a:gd name="T3" fmla="*/ 193 h 193"/>
              <a:gd name="T4" fmla="*/ 0 w 538"/>
              <a:gd name="T5" fmla="*/ 4 h 193"/>
              <a:gd name="T6" fmla="*/ 538 w 538"/>
              <a:gd name="T7" fmla="*/ 0 h 193"/>
            </a:gdLst>
            <a:ahLst/>
            <a:cxnLst>
              <a:cxn ang="0">
                <a:pos x="T0" y="T1"/>
              </a:cxn>
              <a:cxn ang="0">
                <a:pos x="T2" y="T3"/>
              </a:cxn>
              <a:cxn ang="0">
                <a:pos x="T4" y="T5"/>
              </a:cxn>
              <a:cxn ang="0">
                <a:pos x="T6" y="T7"/>
              </a:cxn>
            </a:cxnLst>
            <a:rect l="0" t="0" r="r" b="b"/>
            <a:pathLst>
              <a:path w="538" h="193">
                <a:moveTo>
                  <a:pt x="538" y="0"/>
                </a:moveTo>
                <a:lnTo>
                  <a:pt x="267" y="193"/>
                </a:lnTo>
                <a:lnTo>
                  <a:pt x="0" y="4"/>
                </a:lnTo>
                <a:lnTo>
                  <a:pt x="538" y="0"/>
                </a:lnTo>
                <a:close/>
              </a:path>
            </a:pathLst>
          </a:custGeom>
          <a:solidFill>
            <a:srgbClr val="E8F1F8"/>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ja-JP" altLang="en-US" sz="2000">
              <a:latin typeface="Times New Roman" panose="02020603050405020304" pitchFamily="18" charset="0"/>
              <a:cs typeface="Times New Roman" panose="02020603050405020304" pitchFamily="18" charset="0"/>
            </a:endParaRPr>
          </a:p>
        </p:txBody>
      </p:sp>
      <p:sp>
        <p:nvSpPr>
          <p:cNvPr id="20" name="Freeform 11">
            <a:extLst>
              <a:ext uri="{FF2B5EF4-FFF2-40B4-BE49-F238E27FC236}">
                <a16:creationId xmlns:a16="http://schemas.microsoft.com/office/drawing/2014/main" id="{6E4A8A90-2656-4816-BFFD-8F92EE614DA9}"/>
              </a:ext>
            </a:extLst>
          </p:cNvPr>
          <p:cNvSpPr>
            <a:spLocks/>
          </p:cNvSpPr>
          <p:nvPr/>
        </p:nvSpPr>
        <p:spPr bwMode="gray">
          <a:xfrm>
            <a:off x="7222889" y="4421620"/>
            <a:ext cx="448016" cy="916711"/>
          </a:xfrm>
          <a:custGeom>
            <a:avLst/>
            <a:gdLst>
              <a:gd name="T0" fmla="*/ 0 w 260"/>
              <a:gd name="T1" fmla="*/ 0 h 532"/>
              <a:gd name="T2" fmla="*/ 260 w 260"/>
              <a:gd name="T3" fmla="*/ 184 h 532"/>
              <a:gd name="T4" fmla="*/ 199 w 260"/>
              <a:gd name="T5" fmla="*/ 532 h 532"/>
              <a:gd name="T6" fmla="*/ 0 w 260"/>
              <a:gd name="T7" fmla="*/ 0 h 532"/>
            </a:gdLst>
            <a:ahLst/>
            <a:cxnLst>
              <a:cxn ang="0">
                <a:pos x="T0" y="T1"/>
              </a:cxn>
              <a:cxn ang="0">
                <a:pos x="T2" y="T3"/>
              </a:cxn>
              <a:cxn ang="0">
                <a:pos x="T4" y="T5"/>
              </a:cxn>
              <a:cxn ang="0">
                <a:pos x="T6" y="T7"/>
              </a:cxn>
            </a:cxnLst>
            <a:rect l="0" t="0" r="r" b="b"/>
            <a:pathLst>
              <a:path w="260" h="532">
                <a:moveTo>
                  <a:pt x="0" y="0"/>
                </a:moveTo>
                <a:lnTo>
                  <a:pt x="260" y="184"/>
                </a:lnTo>
                <a:lnTo>
                  <a:pt x="199" y="532"/>
                </a:lnTo>
                <a:lnTo>
                  <a:pt x="0" y="0"/>
                </a:lnTo>
                <a:close/>
              </a:path>
            </a:pathLst>
          </a:custGeom>
          <a:solidFill>
            <a:srgbClr val="F3F1D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ja-JP" altLang="en-US" sz="2000">
              <a:latin typeface="Times New Roman" panose="02020603050405020304" pitchFamily="18" charset="0"/>
              <a:cs typeface="Times New Roman" panose="02020603050405020304" pitchFamily="18" charset="0"/>
            </a:endParaRPr>
          </a:p>
        </p:txBody>
      </p:sp>
      <p:sp>
        <p:nvSpPr>
          <p:cNvPr id="21" name="Oval 12">
            <a:extLst>
              <a:ext uri="{FF2B5EF4-FFF2-40B4-BE49-F238E27FC236}">
                <a16:creationId xmlns:a16="http://schemas.microsoft.com/office/drawing/2014/main" id="{A3E3F8C9-B464-4555-B146-D7203EF5C04A}"/>
              </a:ext>
            </a:extLst>
          </p:cNvPr>
          <p:cNvSpPr>
            <a:spLocks noChangeArrowheads="1"/>
          </p:cNvSpPr>
          <p:nvPr/>
        </p:nvSpPr>
        <p:spPr bwMode="gray">
          <a:xfrm>
            <a:off x="5766836" y="2157413"/>
            <a:ext cx="1883392" cy="1883393"/>
          </a:xfrm>
          <a:prstGeom prst="ellipse">
            <a:avLst/>
          </a:prstGeom>
          <a:solidFill>
            <a:srgbClr val="DCA000"/>
          </a:solidFill>
          <a:ln w="3810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lstStyle/>
          <a:p>
            <a:pPr algn="ctr"/>
            <a:r>
              <a:rPr lang="en-US" altLang="ja-JP" sz="2000" b="1" dirty="0" err="1">
                <a:solidFill>
                  <a:schemeClr val="bg1"/>
                </a:solidFill>
                <a:latin typeface="Times New Roman" panose="02020603050405020304" pitchFamily="18" charset="0"/>
                <a:cs typeface="Times New Roman" panose="02020603050405020304" pitchFamily="18" charset="0"/>
              </a:rPr>
              <a:t>Hỗ</a:t>
            </a:r>
            <a:r>
              <a:rPr lang="en-US" altLang="ja-JP" sz="2000" b="1" dirty="0">
                <a:solidFill>
                  <a:schemeClr val="bg1"/>
                </a:solidFill>
                <a:latin typeface="Times New Roman" panose="02020603050405020304" pitchFamily="18" charset="0"/>
                <a:cs typeface="Times New Roman" panose="02020603050405020304" pitchFamily="18" charset="0"/>
              </a:rPr>
              <a:t> </a:t>
            </a:r>
            <a:r>
              <a:rPr lang="en-US" altLang="ja-JP" sz="2000" b="1" dirty="0" err="1">
                <a:solidFill>
                  <a:schemeClr val="bg1"/>
                </a:solidFill>
                <a:latin typeface="Times New Roman" panose="02020603050405020304" pitchFamily="18" charset="0"/>
                <a:cs typeface="Times New Roman" panose="02020603050405020304" pitchFamily="18" charset="0"/>
              </a:rPr>
              <a:t>trợ</a:t>
            </a:r>
            <a:r>
              <a:rPr lang="en-US" altLang="ja-JP" sz="2000" b="1" dirty="0">
                <a:solidFill>
                  <a:schemeClr val="bg1"/>
                </a:solidFill>
                <a:latin typeface="Times New Roman" panose="02020603050405020304" pitchFamily="18" charset="0"/>
                <a:cs typeface="Times New Roman" panose="02020603050405020304" pitchFamily="18" charset="0"/>
              </a:rPr>
              <a:t> </a:t>
            </a:r>
            <a:r>
              <a:rPr lang="en-US" altLang="ja-JP" sz="2000" b="1" dirty="0" err="1">
                <a:solidFill>
                  <a:schemeClr val="bg1"/>
                </a:solidFill>
                <a:latin typeface="Times New Roman" panose="02020603050405020304" pitchFamily="18" charset="0"/>
                <a:cs typeface="Times New Roman" panose="02020603050405020304" pitchFamily="18" charset="0"/>
              </a:rPr>
              <a:t>sự</a:t>
            </a:r>
            <a:endParaRPr lang="en-US" altLang="ja-JP" sz="2000" b="1" dirty="0">
              <a:solidFill>
                <a:schemeClr val="bg1"/>
              </a:solidFill>
              <a:latin typeface="Times New Roman" panose="02020603050405020304" pitchFamily="18" charset="0"/>
              <a:cs typeface="Times New Roman" panose="02020603050405020304" pitchFamily="18" charset="0"/>
            </a:endParaRPr>
          </a:p>
          <a:p>
            <a:pPr algn="ctr"/>
            <a:r>
              <a:rPr lang="en-US" altLang="ja-JP" sz="2000" b="1" dirty="0">
                <a:solidFill>
                  <a:schemeClr val="bg1"/>
                </a:solidFill>
                <a:latin typeface="Times New Roman" panose="02020603050405020304" pitchFamily="18" charset="0"/>
                <a:cs typeface="Times New Roman" panose="02020603050405020304" pitchFamily="18" charset="0"/>
              </a:rPr>
              <a:t> </a:t>
            </a:r>
            <a:r>
              <a:rPr lang="en-US" altLang="ja-JP" sz="2000" b="1" dirty="0" err="1">
                <a:solidFill>
                  <a:schemeClr val="bg1"/>
                </a:solidFill>
                <a:latin typeface="Times New Roman" panose="02020603050405020304" pitchFamily="18" charset="0"/>
                <a:cs typeface="Times New Roman" panose="02020603050405020304" pitchFamily="18" charset="0"/>
              </a:rPr>
              <a:t>độc</a:t>
            </a:r>
            <a:r>
              <a:rPr lang="en-US" altLang="ja-JP" sz="2000" b="1" dirty="0">
                <a:solidFill>
                  <a:schemeClr val="bg1"/>
                </a:solidFill>
                <a:latin typeface="Times New Roman" panose="02020603050405020304" pitchFamily="18" charset="0"/>
                <a:cs typeface="Times New Roman" panose="02020603050405020304" pitchFamily="18" charset="0"/>
              </a:rPr>
              <a:t> </a:t>
            </a:r>
            <a:r>
              <a:rPr lang="en-US" altLang="ja-JP" sz="2000" b="1" dirty="0" err="1">
                <a:solidFill>
                  <a:schemeClr val="bg1"/>
                </a:solidFill>
                <a:latin typeface="Times New Roman" panose="02020603050405020304" pitchFamily="18" charset="0"/>
                <a:cs typeface="Times New Roman" panose="02020603050405020304" pitchFamily="18" charset="0"/>
              </a:rPr>
              <a:t>lập</a:t>
            </a:r>
            <a:r>
              <a:rPr lang="en-US" altLang="ja-JP" sz="2000" b="1" dirty="0">
                <a:solidFill>
                  <a:schemeClr val="bg1"/>
                </a:solidFill>
                <a:latin typeface="Times New Roman" panose="02020603050405020304" pitchFamily="18" charset="0"/>
                <a:cs typeface="Times New Roman" panose="02020603050405020304" pitchFamily="18" charset="0"/>
              </a:rPr>
              <a:t> </a:t>
            </a:r>
          </a:p>
        </p:txBody>
      </p:sp>
      <p:sp>
        <p:nvSpPr>
          <p:cNvPr id="22" name="Rectangle 13">
            <a:extLst>
              <a:ext uri="{FF2B5EF4-FFF2-40B4-BE49-F238E27FC236}">
                <a16:creationId xmlns:a16="http://schemas.microsoft.com/office/drawing/2014/main" id="{D88AFC92-9A99-40EE-944A-9DBF7BFAB471}"/>
              </a:ext>
            </a:extLst>
          </p:cNvPr>
          <p:cNvSpPr>
            <a:spLocks noChangeArrowheads="1"/>
          </p:cNvSpPr>
          <p:nvPr/>
        </p:nvSpPr>
        <p:spPr bwMode="gray">
          <a:xfrm>
            <a:off x="5766836" y="2157413"/>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endParaRPr lang="en-US" altLang="ja-JP" b="1">
              <a:solidFill>
                <a:schemeClr val="bg1"/>
              </a:solidFill>
              <a:latin typeface="Times New Roman" panose="02020603050405020304" pitchFamily="18" charset="0"/>
              <a:cs typeface="Times New Roman" panose="02020603050405020304" pitchFamily="18" charset="0"/>
            </a:endParaRPr>
          </a:p>
        </p:txBody>
      </p:sp>
      <p:sp>
        <p:nvSpPr>
          <p:cNvPr id="23" name="Oval 14">
            <a:extLst>
              <a:ext uri="{FF2B5EF4-FFF2-40B4-BE49-F238E27FC236}">
                <a16:creationId xmlns:a16="http://schemas.microsoft.com/office/drawing/2014/main" id="{358679C3-F040-4165-9372-B37E4C6913A4}"/>
              </a:ext>
            </a:extLst>
          </p:cNvPr>
          <p:cNvSpPr>
            <a:spLocks noChangeArrowheads="1"/>
          </p:cNvSpPr>
          <p:nvPr/>
        </p:nvSpPr>
        <p:spPr bwMode="gray">
          <a:xfrm>
            <a:off x="3995448" y="5278020"/>
            <a:ext cx="1883392" cy="1883393"/>
          </a:xfrm>
          <a:prstGeom prst="ellipse">
            <a:avLst/>
          </a:prstGeom>
          <a:solidFill>
            <a:srgbClr val="FFFFFF"/>
          </a:solidFill>
          <a:ln w="38100" cap="flat" cmpd="sng" algn="ctr">
            <a:solidFill>
              <a:srgbClr val="80AE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r>
              <a:rPr lang="en-US" altLang="ja-JP" sz="2000" b="1" dirty="0" err="1">
                <a:latin typeface="Times New Roman" panose="02020603050405020304" pitchFamily="18" charset="0"/>
                <a:cs typeface="Times New Roman" panose="02020603050405020304" pitchFamily="18" charset="0"/>
              </a:rPr>
              <a:t>Hướng</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vào</a:t>
            </a:r>
            <a:r>
              <a:rPr lang="en-US" altLang="ja-JP" sz="2000" b="1" dirty="0">
                <a:latin typeface="Times New Roman" panose="02020603050405020304" pitchFamily="18" charset="0"/>
                <a:cs typeface="Times New Roman" panose="02020603050405020304" pitchFamily="18" charset="0"/>
              </a:rPr>
              <a:t> người </a:t>
            </a:r>
            <a:r>
              <a:rPr lang="en-US" altLang="ja-JP" sz="2000" b="1" dirty="0" err="1">
                <a:latin typeface="Times New Roman" panose="02020603050405020304" pitchFamily="18" charset="0"/>
                <a:cs typeface="Times New Roman" panose="02020603050405020304" pitchFamily="18" charset="0"/>
              </a:rPr>
              <a:t>sử</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dụng</a:t>
            </a:r>
            <a:r>
              <a:rPr lang="en-US" altLang="ja-JP" sz="2000" b="1" dirty="0">
                <a:latin typeface="Times New Roman" panose="02020603050405020304" pitchFamily="18" charset="0"/>
                <a:cs typeface="Times New Roman" panose="02020603050405020304" pitchFamily="18" charset="0"/>
              </a:rPr>
              <a:t> </a:t>
            </a:r>
          </a:p>
        </p:txBody>
      </p:sp>
      <p:sp>
        <p:nvSpPr>
          <p:cNvPr id="24" name="Rectangle 15">
            <a:extLst>
              <a:ext uri="{FF2B5EF4-FFF2-40B4-BE49-F238E27FC236}">
                <a16:creationId xmlns:a16="http://schemas.microsoft.com/office/drawing/2014/main" id="{8843449E-2AD0-4F3F-8E93-95C9F1B7E27D}"/>
              </a:ext>
            </a:extLst>
          </p:cNvPr>
          <p:cNvSpPr>
            <a:spLocks noChangeArrowheads="1"/>
          </p:cNvSpPr>
          <p:nvPr/>
        </p:nvSpPr>
        <p:spPr bwMode="gray">
          <a:xfrm>
            <a:off x="3995448" y="5278020"/>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endParaRPr lang="en-US" altLang="ja-JP" b="1">
              <a:solidFill>
                <a:srgbClr val="000000"/>
              </a:solidFill>
              <a:latin typeface="Times New Roman" panose="02020603050405020304" pitchFamily="18" charset="0"/>
              <a:cs typeface="Times New Roman" panose="02020603050405020304" pitchFamily="18" charset="0"/>
            </a:endParaRPr>
          </a:p>
        </p:txBody>
      </p:sp>
      <p:sp>
        <p:nvSpPr>
          <p:cNvPr id="25" name="Oval 16">
            <a:extLst>
              <a:ext uri="{FF2B5EF4-FFF2-40B4-BE49-F238E27FC236}">
                <a16:creationId xmlns:a16="http://schemas.microsoft.com/office/drawing/2014/main" id="{C663F56C-ECB6-488B-8BB1-6C07DD44B59A}"/>
              </a:ext>
            </a:extLst>
          </p:cNvPr>
          <p:cNvSpPr>
            <a:spLocks noChangeArrowheads="1"/>
          </p:cNvSpPr>
          <p:nvPr/>
        </p:nvSpPr>
        <p:spPr bwMode="gray">
          <a:xfrm>
            <a:off x="7584749" y="5278020"/>
            <a:ext cx="1883392" cy="1883393"/>
          </a:xfrm>
          <a:prstGeom prst="ellipse">
            <a:avLst/>
          </a:prstGeom>
          <a:solidFill>
            <a:srgbClr val="FFFFFF"/>
          </a:solidFill>
          <a:ln w="38100" cap="flat" cmpd="sng" algn="ctr">
            <a:solidFill>
              <a:srgbClr val="7ABEA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a:r>
              <a:rPr lang="en-US" altLang="ja-JP" sz="2000" b="1" dirty="0" err="1">
                <a:latin typeface="Times New Roman" panose="02020603050405020304" pitchFamily="18" charset="0"/>
                <a:cs typeface="Times New Roman" panose="02020603050405020304" pitchFamily="18" charset="0"/>
              </a:rPr>
              <a:t>Hệ</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thống</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Bảo</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hiểm</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Xã</a:t>
            </a:r>
            <a:r>
              <a:rPr lang="en-US" altLang="ja-JP" sz="2000" b="1" dirty="0">
                <a:latin typeface="Times New Roman" panose="02020603050405020304" pitchFamily="18" charset="0"/>
                <a:cs typeface="Times New Roman" panose="02020603050405020304" pitchFamily="18" charset="0"/>
              </a:rPr>
              <a:t> </a:t>
            </a:r>
            <a:r>
              <a:rPr lang="en-US" altLang="ja-JP" sz="2000" b="1" dirty="0" err="1">
                <a:latin typeface="Times New Roman" panose="02020603050405020304" pitchFamily="18" charset="0"/>
                <a:cs typeface="Times New Roman" panose="02020603050405020304" pitchFamily="18" charset="0"/>
              </a:rPr>
              <a:t>hội</a:t>
            </a:r>
            <a:endParaRPr lang="en-US" altLang="ja-JP" sz="2000" b="1" dirty="0">
              <a:latin typeface="Times New Roman" panose="02020603050405020304" pitchFamily="18" charset="0"/>
              <a:cs typeface="Times New Roman" panose="02020603050405020304" pitchFamily="18" charset="0"/>
            </a:endParaRPr>
          </a:p>
        </p:txBody>
      </p:sp>
      <p:sp>
        <p:nvSpPr>
          <p:cNvPr id="26" name="Rectangle 17">
            <a:extLst>
              <a:ext uri="{FF2B5EF4-FFF2-40B4-BE49-F238E27FC236}">
                <a16:creationId xmlns:a16="http://schemas.microsoft.com/office/drawing/2014/main" id="{F1CA0F04-2D5D-4C9E-B3F2-967D011B528B}"/>
              </a:ext>
            </a:extLst>
          </p:cNvPr>
          <p:cNvSpPr>
            <a:spLocks noChangeArrowheads="1"/>
          </p:cNvSpPr>
          <p:nvPr/>
        </p:nvSpPr>
        <p:spPr bwMode="gray">
          <a:xfrm>
            <a:off x="7584749" y="5278020"/>
            <a:ext cx="1881669" cy="1881669"/>
          </a:xfrm>
          <a:prstGeom prst="rect">
            <a:avLst/>
          </a:prstGeom>
          <a:noFill/>
          <a:ln>
            <a:noFill/>
          </a:ln>
          <a:effectLst/>
          <a:extLst>
            <a:ext uri="{909E8E84-426E-40DD-AFC4-6F175D3DCCD1}">
              <a14:hiddenFill xmlns:a14="http://schemas.microsoft.com/office/drawing/2010/main">
                <a:solidFill>
                  <a:srgbClr val="BCD7A0"/>
                </a:solidFill>
              </a14:hiddenFill>
            </a:ext>
            <a:ext uri="{91240B29-F687-4F45-9708-019B960494DF}">
              <a14:hiddenLine xmlns:a14="http://schemas.microsoft.com/office/drawing/2010/main" w="762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endParaRPr lang="en-US" altLang="ja-JP" b="1">
              <a:solidFill>
                <a:srgbClr val="000000"/>
              </a:solidFill>
              <a:latin typeface="Times New Roman" panose="02020603050405020304" pitchFamily="18" charset="0"/>
              <a:cs typeface="Times New Roman" panose="02020603050405020304" pitchFamily="18" charset="0"/>
            </a:endParaRPr>
          </a:p>
        </p:txBody>
      </p:sp>
      <p:sp>
        <p:nvSpPr>
          <p:cNvPr id="27" name="Oval 18">
            <a:extLst>
              <a:ext uri="{FF2B5EF4-FFF2-40B4-BE49-F238E27FC236}">
                <a16:creationId xmlns:a16="http://schemas.microsoft.com/office/drawing/2014/main" id="{ACBD1BD9-0AA8-497B-9D46-43AE170CB485}"/>
              </a:ext>
            </a:extLst>
          </p:cNvPr>
          <p:cNvSpPr>
            <a:spLocks noChangeAspect="1" noChangeArrowheads="1"/>
          </p:cNvSpPr>
          <p:nvPr/>
        </p:nvSpPr>
        <p:spPr bwMode="gray">
          <a:xfrm>
            <a:off x="5766836" y="4212000"/>
            <a:ext cx="1882800" cy="1882800"/>
          </a:xfrm>
          <a:prstGeom prst="ellipse">
            <a:avLst/>
          </a:prstGeom>
          <a:solidFill>
            <a:srgbClr val="003B83"/>
          </a:solidFill>
          <a:ln w="381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lvl="0" algn="ctr" fontAlgn="base">
              <a:lnSpc>
                <a:spcPct val="110000"/>
              </a:lnSpc>
              <a:buClr>
                <a:srgbClr val="3C82F5"/>
              </a:buClr>
            </a:pPr>
            <a:r>
              <a:rPr lang="en-US" altLang="ja-JP" b="1" dirty="0" err="1">
                <a:solidFill>
                  <a:srgbClr val="FFFFFF"/>
                </a:solidFill>
                <a:latin typeface="Times New Roman" panose="02020603050405020304" pitchFamily="18" charset="0"/>
                <a:cs typeface="Times New Roman" panose="02020603050405020304" pitchFamily="18" charset="0"/>
              </a:rPr>
              <a:t>Khái</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niệm</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cơ</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bản</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về</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bảo</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hiểm</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chăm</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sóc</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dài</a:t>
            </a:r>
            <a:r>
              <a:rPr lang="en-US" altLang="ja-JP" b="1" dirty="0">
                <a:solidFill>
                  <a:srgbClr val="FFFFFF"/>
                </a:solidFill>
                <a:latin typeface="Times New Roman" panose="02020603050405020304" pitchFamily="18" charset="0"/>
                <a:cs typeface="Times New Roman" panose="02020603050405020304" pitchFamily="18" charset="0"/>
              </a:rPr>
              <a:t> </a:t>
            </a:r>
            <a:r>
              <a:rPr lang="en-US" altLang="ja-JP" b="1" dirty="0" err="1">
                <a:solidFill>
                  <a:srgbClr val="FFFFFF"/>
                </a:solidFill>
                <a:latin typeface="Times New Roman" panose="02020603050405020304" pitchFamily="18" charset="0"/>
                <a:cs typeface="Times New Roman" panose="02020603050405020304" pitchFamily="18" charset="0"/>
              </a:rPr>
              <a:t>hạn</a:t>
            </a:r>
            <a:r>
              <a:rPr lang="en-US" altLang="ja-JP" b="1" dirty="0">
                <a:solidFill>
                  <a:srgbClr val="FFFFFF"/>
                </a:solidFill>
                <a:latin typeface="Times New Roman" panose="02020603050405020304" pitchFamily="18" charset="0"/>
                <a:cs typeface="Times New Roman" panose="02020603050405020304" pitchFamily="18" charset="0"/>
              </a:rPr>
              <a:t> </a:t>
            </a:r>
          </a:p>
        </p:txBody>
      </p:sp>
      <p:sp>
        <p:nvSpPr>
          <p:cNvPr id="28" name="Rectangle 19">
            <a:extLst>
              <a:ext uri="{FF2B5EF4-FFF2-40B4-BE49-F238E27FC236}">
                <a16:creationId xmlns:a16="http://schemas.microsoft.com/office/drawing/2014/main" id="{42D5DB16-AFE0-4AF3-8964-2BE3645E1E85}"/>
              </a:ext>
            </a:extLst>
          </p:cNvPr>
          <p:cNvSpPr>
            <a:spLocks noChangeArrowheads="1"/>
          </p:cNvSpPr>
          <p:nvPr/>
        </p:nvSpPr>
        <p:spPr bwMode="gray">
          <a:xfrm>
            <a:off x="5870224" y="4268260"/>
            <a:ext cx="1719694" cy="1719694"/>
          </a:xfrm>
          <a:prstGeom prst="rect">
            <a:avLst/>
          </a:prstGeom>
          <a:noFill/>
          <a:ln>
            <a:noFill/>
          </a:ln>
          <a:effectLst/>
          <a:extLst>
            <a:ext uri="{909E8E84-426E-40DD-AFC4-6F175D3DCCD1}">
              <a14:hiddenFill xmlns:a14="http://schemas.microsoft.com/office/drawing/2010/main">
                <a:solidFill>
                  <a:srgbClr val="3E5E84"/>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21600" rIns="72000" bIns="46800" anchor="ctr"/>
          <a:lstStyle/>
          <a:p>
            <a:pPr algn="ctr" fontAlgn="base">
              <a:lnSpc>
                <a:spcPct val="110000"/>
              </a:lnSpc>
              <a:buClr>
                <a:schemeClr val="accent2"/>
              </a:buClr>
            </a:pPr>
            <a:endParaRPr lang="en-US" altLang="ja-JP" sz="2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5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28">
            <a:extLst>
              <a:ext uri="{FF2B5EF4-FFF2-40B4-BE49-F238E27FC236}">
                <a16:creationId xmlns:a16="http://schemas.microsoft.com/office/drawing/2014/main" id="{883111EE-5CDC-482E-A948-24AA3D2915FB}"/>
              </a:ext>
            </a:extLst>
          </p:cNvPr>
          <p:cNvSpPr/>
          <p:nvPr/>
        </p:nvSpPr>
        <p:spPr>
          <a:xfrm>
            <a:off x="415216" y="2687000"/>
            <a:ext cx="12705348" cy="2793423"/>
          </a:xfrm>
          <a:prstGeom prst="rect">
            <a:avLst/>
          </a:prstGeom>
          <a:ln>
            <a:noFill/>
          </a:ln>
        </p:spPr>
        <p:style>
          <a:lnRef idx="1">
            <a:schemeClr val="accent6"/>
          </a:lnRef>
          <a:fillRef idx="2">
            <a:schemeClr val="accent6"/>
          </a:fillRef>
          <a:effectRef idx="1">
            <a:schemeClr val="accent6"/>
          </a:effectRef>
          <a:fontRef idx="minor">
            <a:schemeClr val="dk1"/>
          </a:fontRef>
        </p:style>
        <p:txBody>
          <a:bodyPr lIns="108000" tIns="108000" rIns="108000" bIns="108000" rtlCol="0" anchor="ctr">
            <a:spAutoFit/>
          </a:bodyPr>
          <a:lstStyle/>
          <a:p>
            <a:pPr algn="l"/>
            <a:endParaRPr kumimoji="1" lang="ja-JP" altLang="en-US" dirty="0">
              <a:solidFill>
                <a:srgbClr val="000000"/>
              </a:solidFill>
            </a:endParaRPr>
          </a:p>
        </p:txBody>
      </p:sp>
      <p:sp>
        <p:nvSpPr>
          <p:cNvPr id="76" name="正方形/長方形 75">
            <a:extLst>
              <a:ext uri="{FF2B5EF4-FFF2-40B4-BE49-F238E27FC236}">
                <a16:creationId xmlns:a16="http://schemas.microsoft.com/office/drawing/2014/main" id="{61C9690C-431E-440F-AE9F-88988DE489AF}"/>
              </a:ext>
            </a:extLst>
          </p:cNvPr>
          <p:cNvSpPr/>
          <p:nvPr/>
        </p:nvSpPr>
        <p:spPr>
          <a:xfrm>
            <a:off x="403184" y="5504487"/>
            <a:ext cx="12705348" cy="1540603"/>
          </a:xfrm>
          <a:prstGeom prst="rect">
            <a:avLst/>
          </a:prstGeom>
          <a:ln/>
        </p:spPr>
        <p:style>
          <a:lnRef idx="1">
            <a:schemeClr val="accent1"/>
          </a:lnRef>
          <a:fillRef idx="2">
            <a:schemeClr val="accent1"/>
          </a:fillRef>
          <a:effectRef idx="1">
            <a:schemeClr val="accent1"/>
          </a:effectRef>
          <a:fontRef idx="minor">
            <a:schemeClr val="dk1"/>
          </a:fontRef>
        </p:style>
        <p:txBody>
          <a:bodyPr lIns="108000" tIns="108000" rIns="108000" bIns="108000" rtlCol="0" anchor="ctr">
            <a:spAutoFit/>
          </a:bodyPr>
          <a:lstStyle/>
          <a:p>
            <a:pPr algn="l"/>
            <a:endParaRPr kumimoji="1" lang="ja-JP" altLang="en-US" err="1">
              <a:solidFill>
                <a:srgbClr val="000000"/>
              </a:solidFill>
            </a:endParaRPr>
          </a:p>
        </p:txBody>
      </p:sp>
      <p:sp>
        <p:nvSpPr>
          <p:cNvPr id="4" name="テキスト プレースホルダー 3">
            <a:extLst>
              <a:ext uri="{FF2B5EF4-FFF2-40B4-BE49-F238E27FC236}">
                <a16:creationId xmlns:a16="http://schemas.microsoft.com/office/drawing/2014/main" id="{BD10DFA5-6C93-4B62-9294-776AFE09244E}"/>
              </a:ext>
            </a:extLst>
          </p:cNvPr>
          <p:cNvSpPr>
            <a:spLocks noGrp="1"/>
          </p:cNvSpPr>
          <p:nvPr>
            <p:ph type="body" sz="quarter" idx="11"/>
          </p:nvPr>
        </p:nvSpPr>
        <p:spPr>
          <a:xfrm>
            <a:off x="791794" y="1119160"/>
            <a:ext cx="11880000" cy="502445"/>
          </a:xfrm>
        </p:spPr>
        <p:txBody>
          <a:bodyPr/>
          <a:lstStyle/>
          <a:p>
            <a:r>
              <a:rPr kumimoji="1" lang="en-CA" altLang="ja-JP" sz="3200" dirty="0" err="1">
                <a:latin typeface="Times New Roman" panose="02020603050405020304" pitchFamily="18" charset="0"/>
                <a:cs typeface="Times New Roman" panose="02020603050405020304" pitchFamily="18" charset="0"/>
              </a:rPr>
              <a:t>Sự</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nguy</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hiểm</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của</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Hội</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chứng</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suy</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giảm</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chức</a:t>
            </a:r>
            <a:r>
              <a:rPr kumimoji="1" lang="en-CA" altLang="ja-JP" sz="3200" dirty="0">
                <a:latin typeface="Times New Roman" panose="02020603050405020304" pitchFamily="18" charset="0"/>
                <a:cs typeface="Times New Roman" panose="02020603050405020304" pitchFamily="18" charset="0"/>
              </a:rPr>
              <a:t> </a:t>
            </a:r>
            <a:r>
              <a:rPr kumimoji="1" lang="en-CA" altLang="ja-JP" sz="3200" dirty="0" err="1">
                <a:latin typeface="Times New Roman" panose="02020603050405020304" pitchFamily="18" charset="0"/>
                <a:cs typeface="Times New Roman" panose="02020603050405020304" pitchFamily="18" charset="0"/>
              </a:rPr>
              <a:t>năng</a:t>
            </a:r>
            <a:endParaRPr kumimoji="1" lang="ja-JP" altLang="en-US" sz="3200" dirty="0">
              <a:latin typeface="Times New Roman" panose="02020603050405020304" pitchFamily="18" charset="0"/>
              <a:cs typeface="Times New Roman" panose="02020603050405020304" pitchFamily="18" charset="0"/>
            </a:endParaRPr>
          </a:p>
        </p:txBody>
      </p:sp>
      <p:sp>
        <p:nvSpPr>
          <p:cNvPr id="3" name="タイトル 2">
            <a:extLst>
              <a:ext uri="{FF2B5EF4-FFF2-40B4-BE49-F238E27FC236}">
                <a16:creationId xmlns:a16="http://schemas.microsoft.com/office/drawing/2014/main" id="{637F0585-98B0-41E6-9353-CB07EE5F8AFA}"/>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Giới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grpSp>
        <p:nvGrpSpPr>
          <p:cNvPr id="32" name="Group 7">
            <a:extLst>
              <a:ext uri="{FF2B5EF4-FFF2-40B4-BE49-F238E27FC236}">
                <a16:creationId xmlns:a16="http://schemas.microsoft.com/office/drawing/2014/main" id="{46469C1F-A4AE-4B17-A11B-D56E632BE14B}"/>
              </a:ext>
            </a:extLst>
          </p:cNvPr>
          <p:cNvGrpSpPr>
            <a:grpSpLocks/>
          </p:cNvGrpSpPr>
          <p:nvPr/>
        </p:nvGrpSpPr>
        <p:grpSpPr bwMode="auto">
          <a:xfrm rot="10800000">
            <a:off x="3310651" y="2158042"/>
            <a:ext cx="6065837" cy="4661174"/>
            <a:chOff x="1215" y="1276"/>
            <a:chExt cx="3821" cy="2691"/>
          </a:xfrm>
        </p:grpSpPr>
        <p:sp>
          <p:nvSpPr>
            <p:cNvPr id="46" name="Freeform 8">
              <a:extLst>
                <a:ext uri="{FF2B5EF4-FFF2-40B4-BE49-F238E27FC236}">
                  <a16:creationId xmlns:a16="http://schemas.microsoft.com/office/drawing/2014/main" id="{1C2A6AAB-48B7-4D2A-8B59-55E13091091E}"/>
                </a:ext>
              </a:extLst>
            </p:cNvPr>
            <p:cNvSpPr>
              <a:spLocks/>
            </p:cNvSpPr>
            <p:nvPr/>
          </p:nvSpPr>
          <p:spPr bwMode="gray">
            <a:xfrm>
              <a:off x="1923" y="3085"/>
              <a:ext cx="2272" cy="593"/>
            </a:xfrm>
            <a:custGeom>
              <a:avLst/>
              <a:gdLst>
                <a:gd name="T0" fmla="*/ 566 w 1102"/>
                <a:gd name="T1" fmla="*/ 0 h 290"/>
                <a:gd name="T2" fmla="*/ 566 w 1102"/>
                <a:gd name="T3" fmla="*/ 0 h 290"/>
                <a:gd name="T4" fmla="*/ 565 w 1102"/>
                <a:gd name="T5" fmla="*/ 0 h 290"/>
                <a:gd name="T6" fmla="*/ 565 w 1102"/>
                <a:gd name="T7" fmla="*/ 0 h 290"/>
                <a:gd name="T8" fmla="*/ 565 w 1102"/>
                <a:gd name="T9" fmla="*/ 0 h 290"/>
                <a:gd name="T10" fmla="*/ 0 w 1102"/>
                <a:gd name="T11" fmla="*/ 115 h 290"/>
                <a:gd name="T12" fmla="*/ 142 w 1102"/>
                <a:gd name="T13" fmla="*/ 115 h 290"/>
                <a:gd name="T14" fmla="*/ 566 w 1102"/>
                <a:gd name="T15" fmla="*/ 43 h 290"/>
                <a:gd name="T16" fmla="*/ 566 w 1102"/>
                <a:gd name="T17" fmla="*/ 43 h 290"/>
                <a:gd name="T18" fmla="*/ 1010 w 1102"/>
                <a:gd name="T19" fmla="*/ 228 h 290"/>
                <a:gd name="T20" fmla="*/ 999 w 1102"/>
                <a:gd name="T21" fmla="*/ 270 h 290"/>
                <a:gd name="T22" fmla="*/ 1067 w 1102"/>
                <a:gd name="T23" fmla="*/ 290 h 290"/>
                <a:gd name="T24" fmla="*/ 1102 w 1102"/>
                <a:gd name="T25" fmla="*/ 213 h 290"/>
                <a:gd name="T26" fmla="*/ 566 w 1102"/>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2" h="290">
                  <a:moveTo>
                    <a:pt x="566" y="0"/>
                  </a:moveTo>
                  <a:cubicBezTo>
                    <a:pt x="566" y="0"/>
                    <a:pt x="566" y="0"/>
                    <a:pt x="566" y="0"/>
                  </a:cubicBezTo>
                  <a:cubicBezTo>
                    <a:pt x="566" y="0"/>
                    <a:pt x="566" y="0"/>
                    <a:pt x="565" y="0"/>
                  </a:cubicBezTo>
                  <a:cubicBezTo>
                    <a:pt x="565" y="0"/>
                    <a:pt x="565" y="0"/>
                    <a:pt x="565" y="0"/>
                  </a:cubicBezTo>
                  <a:cubicBezTo>
                    <a:pt x="565" y="0"/>
                    <a:pt x="565" y="0"/>
                    <a:pt x="565" y="0"/>
                  </a:cubicBezTo>
                  <a:cubicBezTo>
                    <a:pt x="282" y="0"/>
                    <a:pt x="48" y="50"/>
                    <a:pt x="0" y="115"/>
                  </a:cubicBezTo>
                  <a:cubicBezTo>
                    <a:pt x="142" y="115"/>
                    <a:pt x="142" y="115"/>
                    <a:pt x="142" y="115"/>
                  </a:cubicBezTo>
                  <a:cubicBezTo>
                    <a:pt x="160" y="69"/>
                    <a:pt x="343" y="44"/>
                    <a:pt x="566" y="43"/>
                  </a:cubicBezTo>
                  <a:cubicBezTo>
                    <a:pt x="566" y="43"/>
                    <a:pt x="566" y="43"/>
                    <a:pt x="566" y="43"/>
                  </a:cubicBezTo>
                  <a:cubicBezTo>
                    <a:pt x="829" y="43"/>
                    <a:pt x="1010" y="120"/>
                    <a:pt x="1010" y="228"/>
                  </a:cubicBezTo>
                  <a:cubicBezTo>
                    <a:pt x="1010" y="243"/>
                    <a:pt x="1006" y="257"/>
                    <a:pt x="999" y="270"/>
                  </a:cubicBezTo>
                  <a:cubicBezTo>
                    <a:pt x="1067" y="290"/>
                    <a:pt x="1067" y="290"/>
                    <a:pt x="1067" y="290"/>
                  </a:cubicBezTo>
                  <a:cubicBezTo>
                    <a:pt x="1090" y="266"/>
                    <a:pt x="1102" y="240"/>
                    <a:pt x="1102" y="213"/>
                  </a:cubicBezTo>
                  <a:cubicBezTo>
                    <a:pt x="1102" y="95"/>
                    <a:pt x="902" y="0"/>
                    <a:pt x="566" y="0"/>
                  </a:cubicBezTo>
                  <a:close/>
                </a:path>
              </a:pathLst>
            </a:custGeom>
            <a:solidFill>
              <a:srgbClr val="8AB6C1"/>
            </a:solidFill>
            <a:ln>
              <a:noFill/>
            </a:ln>
            <a:effectLst>
              <a:outerShdw dist="17961" dir="2700000" algn="ctr" rotWithShape="0">
                <a:srgbClr val="FFFFFF"/>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47" name="Freeform 9">
              <a:extLst>
                <a:ext uri="{FF2B5EF4-FFF2-40B4-BE49-F238E27FC236}">
                  <a16:creationId xmlns:a16="http://schemas.microsoft.com/office/drawing/2014/main" id="{59331B1B-6566-4A61-97CF-6997E4DA92F0}"/>
                </a:ext>
              </a:extLst>
            </p:cNvPr>
            <p:cNvSpPr>
              <a:spLocks/>
            </p:cNvSpPr>
            <p:nvPr/>
          </p:nvSpPr>
          <p:spPr bwMode="gray">
            <a:xfrm>
              <a:off x="1905" y="3045"/>
              <a:ext cx="2706" cy="611"/>
            </a:xfrm>
            <a:custGeom>
              <a:avLst/>
              <a:gdLst>
                <a:gd name="T0" fmla="*/ 1313 w 1313"/>
                <a:gd name="T1" fmla="*/ 32 h 299"/>
                <a:gd name="T2" fmla="*/ 1211 w 1313"/>
                <a:gd name="T3" fmla="*/ 0 h 299"/>
                <a:gd name="T4" fmla="*/ 574 w 1313"/>
                <a:gd name="T5" fmla="*/ 233 h 299"/>
                <a:gd name="T6" fmla="*/ 150 w 1313"/>
                <a:gd name="T7" fmla="*/ 142 h 299"/>
                <a:gd name="T8" fmla="*/ 151 w 1313"/>
                <a:gd name="T9" fmla="*/ 135 h 299"/>
                <a:gd name="T10" fmla="*/ 9 w 1313"/>
                <a:gd name="T11" fmla="*/ 135 h 299"/>
                <a:gd name="T12" fmla="*/ 0 w 1313"/>
                <a:gd name="T13" fmla="*/ 159 h 299"/>
                <a:gd name="T14" fmla="*/ 574 w 1313"/>
                <a:gd name="T15" fmla="*/ 299 h 299"/>
                <a:gd name="T16" fmla="*/ 574 w 1313"/>
                <a:gd name="T17" fmla="*/ 299 h 299"/>
                <a:gd name="T18" fmla="*/ 574 w 1313"/>
                <a:gd name="T19" fmla="*/ 299 h 299"/>
                <a:gd name="T20" fmla="*/ 575 w 1313"/>
                <a:gd name="T21" fmla="*/ 299 h 299"/>
                <a:gd name="T22" fmla="*/ 575 w 1313"/>
                <a:gd name="T23" fmla="*/ 299 h 299"/>
                <a:gd name="T24" fmla="*/ 1313 w 1313"/>
                <a:gd name="T25" fmla="*/ 3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3" h="299">
                  <a:moveTo>
                    <a:pt x="1313" y="32"/>
                  </a:moveTo>
                  <a:cubicBezTo>
                    <a:pt x="1211" y="0"/>
                    <a:pt x="1211" y="0"/>
                    <a:pt x="1211" y="0"/>
                  </a:cubicBezTo>
                  <a:cubicBezTo>
                    <a:pt x="1136" y="135"/>
                    <a:pt x="879" y="233"/>
                    <a:pt x="574" y="233"/>
                  </a:cubicBezTo>
                  <a:cubicBezTo>
                    <a:pt x="339" y="233"/>
                    <a:pt x="150" y="192"/>
                    <a:pt x="150" y="142"/>
                  </a:cubicBezTo>
                  <a:cubicBezTo>
                    <a:pt x="150" y="140"/>
                    <a:pt x="151" y="137"/>
                    <a:pt x="151" y="135"/>
                  </a:cubicBezTo>
                  <a:cubicBezTo>
                    <a:pt x="9" y="135"/>
                    <a:pt x="9" y="135"/>
                    <a:pt x="9" y="135"/>
                  </a:cubicBezTo>
                  <a:cubicBezTo>
                    <a:pt x="3" y="143"/>
                    <a:pt x="0" y="151"/>
                    <a:pt x="0" y="159"/>
                  </a:cubicBezTo>
                  <a:cubicBezTo>
                    <a:pt x="0" y="236"/>
                    <a:pt x="257" y="299"/>
                    <a:pt x="574" y="299"/>
                  </a:cubicBezTo>
                  <a:cubicBezTo>
                    <a:pt x="574" y="299"/>
                    <a:pt x="574" y="299"/>
                    <a:pt x="574" y="299"/>
                  </a:cubicBezTo>
                  <a:cubicBezTo>
                    <a:pt x="574" y="299"/>
                    <a:pt x="574" y="299"/>
                    <a:pt x="574" y="299"/>
                  </a:cubicBezTo>
                  <a:cubicBezTo>
                    <a:pt x="575" y="299"/>
                    <a:pt x="575" y="299"/>
                    <a:pt x="575" y="299"/>
                  </a:cubicBezTo>
                  <a:cubicBezTo>
                    <a:pt x="575" y="299"/>
                    <a:pt x="575" y="299"/>
                    <a:pt x="575" y="299"/>
                  </a:cubicBezTo>
                  <a:cubicBezTo>
                    <a:pt x="924" y="299"/>
                    <a:pt x="1218" y="186"/>
                    <a:pt x="1313" y="32"/>
                  </a:cubicBezTo>
                  <a:close/>
                </a:path>
              </a:pathLst>
            </a:custGeom>
            <a:solidFill>
              <a:srgbClr val="B2D6DF"/>
            </a:solidFill>
            <a:ln>
              <a:noFill/>
            </a:ln>
            <a:effectLst>
              <a:outerShdw dist="28398" dir="1593903" algn="ctr" rotWithShape="0">
                <a:srgbClr val="FFFFFF"/>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48" name="Freeform 10">
              <a:extLst>
                <a:ext uri="{FF2B5EF4-FFF2-40B4-BE49-F238E27FC236}">
                  <a16:creationId xmlns:a16="http://schemas.microsoft.com/office/drawing/2014/main" id="{A453510B-2986-4662-87FD-4D11CBD674B5}"/>
                </a:ext>
              </a:extLst>
            </p:cNvPr>
            <p:cNvSpPr>
              <a:spLocks/>
            </p:cNvSpPr>
            <p:nvPr/>
          </p:nvSpPr>
          <p:spPr bwMode="gray">
            <a:xfrm>
              <a:off x="1384" y="2128"/>
              <a:ext cx="3293" cy="982"/>
            </a:xfrm>
            <a:custGeom>
              <a:avLst/>
              <a:gdLst>
                <a:gd name="T0" fmla="*/ 828 w 1598"/>
                <a:gd name="T1" fmla="*/ 0 h 480"/>
                <a:gd name="T2" fmla="*/ 828 w 1598"/>
                <a:gd name="T3" fmla="*/ 0 h 480"/>
                <a:gd name="T4" fmla="*/ 827 w 1598"/>
                <a:gd name="T5" fmla="*/ 0 h 480"/>
                <a:gd name="T6" fmla="*/ 827 w 1598"/>
                <a:gd name="T7" fmla="*/ 0 h 480"/>
                <a:gd name="T8" fmla="*/ 827 w 1598"/>
                <a:gd name="T9" fmla="*/ 0 h 480"/>
                <a:gd name="T10" fmla="*/ 0 w 1598"/>
                <a:gd name="T11" fmla="*/ 156 h 480"/>
                <a:gd name="T12" fmla="*/ 208 w 1598"/>
                <a:gd name="T13" fmla="*/ 156 h 480"/>
                <a:gd name="T14" fmla="*/ 827 w 1598"/>
                <a:gd name="T15" fmla="*/ 57 h 480"/>
                <a:gd name="T16" fmla="*/ 1486 w 1598"/>
                <a:gd name="T17" fmla="*/ 366 h 480"/>
                <a:gd name="T18" fmla="*/ 1464 w 1598"/>
                <a:gd name="T19" fmla="*/ 448 h 480"/>
                <a:gd name="T20" fmla="*/ 1566 w 1598"/>
                <a:gd name="T21" fmla="*/ 480 h 480"/>
                <a:gd name="T22" fmla="*/ 1598 w 1598"/>
                <a:gd name="T23" fmla="*/ 373 h 480"/>
                <a:gd name="T24" fmla="*/ 828 w 1598"/>
                <a:gd name="T25"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8" h="480">
                  <a:moveTo>
                    <a:pt x="828" y="0"/>
                  </a:moveTo>
                  <a:cubicBezTo>
                    <a:pt x="828" y="0"/>
                    <a:pt x="828" y="0"/>
                    <a:pt x="828" y="0"/>
                  </a:cubicBezTo>
                  <a:cubicBezTo>
                    <a:pt x="828" y="0"/>
                    <a:pt x="828" y="0"/>
                    <a:pt x="827" y="0"/>
                  </a:cubicBezTo>
                  <a:cubicBezTo>
                    <a:pt x="827" y="0"/>
                    <a:pt x="827" y="0"/>
                    <a:pt x="827" y="0"/>
                  </a:cubicBezTo>
                  <a:cubicBezTo>
                    <a:pt x="827" y="0"/>
                    <a:pt x="827" y="0"/>
                    <a:pt x="827" y="0"/>
                  </a:cubicBezTo>
                  <a:cubicBezTo>
                    <a:pt x="428" y="0"/>
                    <a:pt x="93" y="66"/>
                    <a:pt x="0" y="156"/>
                  </a:cubicBezTo>
                  <a:cubicBezTo>
                    <a:pt x="208" y="156"/>
                    <a:pt x="208" y="156"/>
                    <a:pt x="208" y="156"/>
                  </a:cubicBezTo>
                  <a:cubicBezTo>
                    <a:pt x="264" y="94"/>
                    <a:pt x="519" y="57"/>
                    <a:pt x="827" y="57"/>
                  </a:cubicBezTo>
                  <a:cubicBezTo>
                    <a:pt x="1255" y="57"/>
                    <a:pt x="1486" y="190"/>
                    <a:pt x="1486" y="366"/>
                  </a:cubicBezTo>
                  <a:cubicBezTo>
                    <a:pt x="1486" y="395"/>
                    <a:pt x="1479" y="422"/>
                    <a:pt x="1464" y="448"/>
                  </a:cubicBezTo>
                  <a:cubicBezTo>
                    <a:pt x="1566" y="480"/>
                    <a:pt x="1566" y="480"/>
                    <a:pt x="1566" y="480"/>
                  </a:cubicBezTo>
                  <a:cubicBezTo>
                    <a:pt x="1587" y="446"/>
                    <a:pt x="1598" y="410"/>
                    <a:pt x="1598" y="373"/>
                  </a:cubicBezTo>
                  <a:cubicBezTo>
                    <a:pt x="1598" y="167"/>
                    <a:pt x="1338" y="0"/>
                    <a:pt x="828" y="0"/>
                  </a:cubicBezTo>
                  <a:close/>
                </a:path>
              </a:pathLst>
            </a:custGeom>
            <a:solidFill>
              <a:srgbClr val="8AB6C1"/>
            </a:solidFill>
            <a:ln>
              <a:noFill/>
            </a:ln>
            <a:effectLst>
              <a:outerShdw dist="35921" dir="2700000" algn="ctr" rotWithShape="0">
                <a:srgbClr val="FFFFFF"/>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ja-JP" altLang="en-US"/>
            </a:p>
          </p:txBody>
        </p:sp>
        <p:sp>
          <p:nvSpPr>
            <p:cNvPr id="49" name="Freeform 11">
              <a:extLst>
                <a:ext uri="{FF2B5EF4-FFF2-40B4-BE49-F238E27FC236}">
                  <a16:creationId xmlns:a16="http://schemas.microsoft.com/office/drawing/2014/main" id="{CD2ED0E7-4EA0-40F1-9DB9-A5F7718D7C8E}"/>
                </a:ext>
              </a:extLst>
            </p:cNvPr>
            <p:cNvSpPr>
              <a:spLocks/>
            </p:cNvSpPr>
            <p:nvPr/>
          </p:nvSpPr>
          <p:spPr bwMode="gray">
            <a:xfrm>
              <a:off x="1813" y="3302"/>
              <a:ext cx="582" cy="111"/>
            </a:xfrm>
            <a:custGeom>
              <a:avLst/>
              <a:gdLst>
                <a:gd name="T0" fmla="*/ 668 w 668"/>
                <a:gd name="T1" fmla="*/ 0 h 128"/>
                <a:gd name="T2" fmla="*/ 293 w 668"/>
                <a:gd name="T3" fmla="*/ 128 h 128"/>
                <a:gd name="T4" fmla="*/ 0 w 668"/>
                <a:gd name="T5" fmla="*/ 3 h 128"/>
                <a:gd name="T6" fmla="*/ 668 w 668"/>
                <a:gd name="T7" fmla="*/ 0 h 128"/>
              </a:gdLst>
              <a:ahLst/>
              <a:cxnLst>
                <a:cxn ang="0">
                  <a:pos x="T0" y="T1"/>
                </a:cxn>
                <a:cxn ang="0">
                  <a:pos x="T2" y="T3"/>
                </a:cxn>
                <a:cxn ang="0">
                  <a:pos x="T4" y="T5"/>
                </a:cxn>
                <a:cxn ang="0">
                  <a:pos x="T6" y="T7"/>
                </a:cxn>
              </a:cxnLst>
              <a:rect l="0" t="0" r="r" b="b"/>
              <a:pathLst>
                <a:path w="668" h="128">
                  <a:moveTo>
                    <a:pt x="668" y="0"/>
                  </a:moveTo>
                  <a:lnTo>
                    <a:pt x="293" y="128"/>
                  </a:lnTo>
                  <a:lnTo>
                    <a:pt x="0" y="3"/>
                  </a:lnTo>
                  <a:lnTo>
                    <a:pt x="668" y="0"/>
                  </a:lnTo>
                  <a:close/>
                </a:path>
              </a:pathLst>
            </a:custGeom>
            <a:solidFill>
              <a:srgbClr val="8AB6C1"/>
            </a:solidFill>
            <a:ln>
              <a:noFill/>
            </a:ln>
            <a:effectLst>
              <a:outerShdw dist="25400" dir="5400000" algn="ctr" rotWithShape="0">
                <a:srgbClr val="FFFFFF"/>
              </a:outerShdw>
            </a:effectLst>
            <a:extLst>
              <a:ext uri="{91240B29-F687-4F45-9708-019B960494DF}">
                <a14:hiddenLine xmlns:a14="http://schemas.microsoft.com/office/drawing/2010/main" w="14288" cap="flat" cmpd="sng">
                  <a:solidFill>
                    <a:srgbClr val="FFFFFF"/>
                  </a:solidFill>
                  <a:prstDash val="solid"/>
                  <a:miter lim="800000"/>
                  <a:headEnd type="none" w="med" len="med"/>
                  <a:tailEnd type="none" w="med" len="med"/>
                </a14:hiddenLine>
              </a:ext>
            </a:extLst>
          </p:spPr>
          <p:txBody>
            <a:bodyPr/>
            <a:lstStyle/>
            <a:p>
              <a:endParaRPr lang="ja-JP" altLang="en-US"/>
            </a:p>
          </p:txBody>
        </p:sp>
        <p:sp>
          <p:nvSpPr>
            <p:cNvPr id="50" name="Freeform 12">
              <a:extLst>
                <a:ext uri="{FF2B5EF4-FFF2-40B4-BE49-F238E27FC236}">
                  <a16:creationId xmlns:a16="http://schemas.microsoft.com/office/drawing/2014/main" id="{564AF5B4-42B5-45F8-A4FE-93248208084A}"/>
                </a:ext>
              </a:extLst>
            </p:cNvPr>
            <p:cNvSpPr>
              <a:spLocks/>
            </p:cNvSpPr>
            <p:nvPr/>
          </p:nvSpPr>
          <p:spPr bwMode="gray">
            <a:xfrm>
              <a:off x="4288" y="2928"/>
              <a:ext cx="381" cy="222"/>
            </a:xfrm>
            <a:custGeom>
              <a:avLst/>
              <a:gdLst>
                <a:gd name="T0" fmla="*/ 437 w 437"/>
                <a:gd name="T1" fmla="*/ 257 h 257"/>
                <a:gd name="T2" fmla="*/ 310 w 437"/>
                <a:gd name="T3" fmla="*/ 0 h 257"/>
                <a:gd name="T4" fmla="*/ 0 w 437"/>
                <a:gd name="T5" fmla="*/ 130 h 257"/>
                <a:gd name="T6" fmla="*/ 437 w 437"/>
                <a:gd name="T7" fmla="*/ 257 h 257"/>
              </a:gdLst>
              <a:ahLst/>
              <a:cxnLst>
                <a:cxn ang="0">
                  <a:pos x="T0" y="T1"/>
                </a:cxn>
                <a:cxn ang="0">
                  <a:pos x="T2" y="T3"/>
                </a:cxn>
                <a:cxn ang="0">
                  <a:pos x="T4" y="T5"/>
                </a:cxn>
                <a:cxn ang="0">
                  <a:pos x="T6" y="T7"/>
                </a:cxn>
              </a:cxnLst>
              <a:rect l="0" t="0" r="r" b="b"/>
              <a:pathLst>
                <a:path w="437" h="257">
                  <a:moveTo>
                    <a:pt x="437" y="257"/>
                  </a:moveTo>
                  <a:lnTo>
                    <a:pt x="310" y="0"/>
                  </a:lnTo>
                  <a:lnTo>
                    <a:pt x="0" y="130"/>
                  </a:lnTo>
                  <a:lnTo>
                    <a:pt x="437" y="257"/>
                  </a:lnTo>
                  <a:close/>
                </a:path>
              </a:pathLst>
            </a:custGeom>
            <a:solidFill>
              <a:srgbClr val="B2D6DF"/>
            </a:solidFill>
            <a:ln>
              <a:noFill/>
            </a:ln>
            <a:effectLst>
              <a:outerShdw dist="40161" dir="17306097" algn="ctr" rotWithShape="0">
                <a:srgbClr val="FFFFFF"/>
              </a:outerShdw>
            </a:effectLst>
            <a:extLst>
              <a:ext uri="{91240B29-F687-4F45-9708-019B960494DF}">
                <a14:hiddenLine xmlns:a14="http://schemas.microsoft.com/office/drawing/2010/main" w="14288" cap="flat" cmpd="sng">
                  <a:solidFill>
                    <a:srgbClr val="FFFFFF"/>
                  </a:solidFill>
                  <a:prstDash val="solid"/>
                  <a:miter lim="800000"/>
                  <a:headEnd type="none" w="med" len="med"/>
                  <a:tailEnd type="none" w="med" len="med"/>
                </a14:hiddenLine>
              </a:ext>
            </a:extLst>
          </p:spPr>
          <p:txBody>
            <a:bodyPr/>
            <a:lstStyle/>
            <a:p>
              <a:endParaRPr lang="ja-JP" altLang="en-US"/>
            </a:p>
          </p:txBody>
        </p:sp>
        <p:sp>
          <p:nvSpPr>
            <p:cNvPr id="51" name="Freeform 13">
              <a:extLst>
                <a:ext uri="{FF2B5EF4-FFF2-40B4-BE49-F238E27FC236}">
                  <a16:creationId xmlns:a16="http://schemas.microsoft.com/office/drawing/2014/main" id="{AC384F24-7B1E-4991-B304-A2185D18BECA}"/>
                </a:ext>
              </a:extLst>
            </p:cNvPr>
            <p:cNvSpPr>
              <a:spLocks/>
            </p:cNvSpPr>
            <p:nvPr/>
          </p:nvSpPr>
          <p:spPr bwMode="gray">
            <a:xfrm>
              <a:off x="1330" y="1572"/>
              <a:ext cx="3706" cy="1403"/>
            </a:xfrm>
            <a:custGeom>
              <a:avLst/>
              <a:gdLst>
                <a:gd name="T0" fmla="*/ 1798 w 1798"/>
                <a:gd name="T1" fmla="*/ 347 h 686"/>
                <a:gd name="T2" fmla="*/ 1336 w 1798"/>
                <a:gd name="T3" fmla="*/ 39 h 686"/>
                <a:gd name="T4" fmla="*/ 1367 w 1798"/>
                <a:gd name="T5" fmla="*/ 0 h 686"/>
                <a:gd name="T6" fmla="*/ 1096 w 1798"/>
                <a:gd name="T7" fmla="*/ 64 h 686"/>
                <a:gd name="T8" fmla="*/ 1196 w 1798"/>
                <a:gd name="T9" fmla="*/ 213 h 686"/>
                <a:gd name="T10" fmla="*/ 1233 w 1798"/>
                <a:gd name="T11" fmla="*/ 167 h 686"/>
                <a:gd name="T12" fmla="*/ 1594 w 1798"/>
                <a:gd name="T13" fmla="*/ 350 h 686"/>
                <a:gd name="T14" fmla="*/ 1594 w 1798"/>
                <a:gd name="T15" fmla="*/ 361 h 686"/>
                <a:gd name="T16" fmla="*/ 853 w 1798"/>
                <a:gd name="T17" fmla="*/ 588 h 686"/>
                <a:gd name="T18" fmla="*/ 223 w 1798"/>
                <a:gd name="T19" fmla="*/ 453 h 686"/>
                <a:gd name="T20" fmla="*/ 234 w 1798"/>
                <a:gd name="T21" fmla="*/ 428 h 686"/>
                <a:gd name="T22" fmla="*/ 26 w 1798"/>
                <a:gd name="T23" fmla="*/ 428 h 686"/>
                <a:gd name="T24" fmla="*/ 0 w 1798"/>
                <a:gd name="T25" fmla="*/ 479 h 686"/>
                <a:gd name="T26" fmla="*/ 853 w 1798"/>
                <a:gd name="T27" fmla="*/ 686 h 686"/>
                <a:gd name="T28" fmla="*/ 853 w 1798"/>
                <a:gd name="T29" fmla="*/ 686 h 686"/>
                <a:gd name="T30" fmla="*/ 853 w 1798"/>
                <a:gd name="T31" fmla="*/ 686 h 686"/>
                <a:gd name="T32" fmla="*/ 854 w 1798"/>
                <a:gd name="T33" fmla="*/ 686 h 686"/>
                <a:gd name="T34" fmla="*/ 854 w 1798"/>
                <a:gd name="T35" fmla="*/ 686 h 686"/>
                <a:gd name="T36" fmla="*/ 1798 w 1798"/>
                <a:gd name="T37" fmla="*/ 347 h 686"/>
                <a:gd name="T38" fmla="*/ 1798 w 1798"/>
                <a:gd name="T39" fmla="*/ 347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8" h="686">
                  <a:moveTo>
                    <a:pt x="1798" y="347"/>
                  </a:moveTo>
                  <a:cubicBezTo>
                    <a:pt x="1797" y="223"/>
                    <a:pt x="1613" y="104"/>
                    <a:pt x="1336" y="39"/>
                  </a:cubicBezTo>
                  <a:cubicBezTo>
                    <a:pt x="1367" y="0"/>
                    <a:pt x="1367" y="0"/>
                    <a:pt x="1367" y="0"/>
                  </a:cubicBezTo>
                  <a:cubicBezTo>
                    <a:pt x="1096" y="64"/>
                    <a:pt x="1096" y="64"/>
                    <a:pt x="1096" y="64"/>
                  </a:cubicBezTo>
                  <a:cubicBezTo>
                    <a:pt x="1196" y="213"/>
                    <a:pt x="1196" y="213"/>
                    <a:pt x="1196" y="213"/>
                  </a:cubicBezTo>
                  <a:cubicBezTo>
                    <a:pt x="1233" y="167"/>
                    <a:pt x="1233" y="167"/>
                    <a:pt x="1233" y="167"/>
                  </a:cubicBezTo>
                  <a:cubicBezTo>
                    <a:pt x="1440" y="205"/>
                    <a:pt x="1581" y="272"/>
                    <a:pt x="1594" y="350"/>
                  </a:cubicBezTo>
                  <a:cubicBezTo>
                    <a:pt x="1594" y="354"/>
                    <a:pt x="1594" y="358"/>
                    <a:pt x="1594" y="361"/>
                  </a:cubicBezTo>
                  <a:cubicBezTo>
                    <a:pt x="1594" y="486"/>
                    <a:pt x="1263" y="588"/>
                    <a:pt x="853" y="588"/>
                  </a:cubicBezTo>
                  <a:cubicBezTo>
                    <a:pt x="505" y="588"/>
                    <a:pt x="223" y="527"/>
                    <a:pt x="223" y="453"/>
                  </a:cubicBezTo>
                  <a:cubicBezTo>
                    <a:pt x="223" y="445"/>
                    <a:pt x="227" y="436"/>
                    <a:pt x="234" y="428"/>
                  </a:cubicBezTo>
                  <a:cubicBezTo>
                    <a:pt x="26" y="428"/>
                    <a:pt x="26" y="428"/>
                    <a:pt x="26" y="428"/>
                  </a:cubicBezTo>
                  <a:cubicBezTo>
                    <a:pt x="9" y="444"/>
                    <a:pt x="0" y="461"/>
                    <a:pt x="0" y="479"/>
                  </a:cubicBezTo>
                  <a:cubicBezTo>
                    <a:pt x="0" y="593"/>
                    <a:pt x="381" y="685"/>
                    <a:pt x="853" y="686"/>
                  </a:cubicBezTo>
                  <a:cubicBezTo>
                    <a:pt x="853" y="686"/>
                    <a:pt x="853" y="686"/>
                    <a:pt x="853" y="686"/>
                  </a:cubicBezTo>
                  <a:cubicBezTo>
                    <a:pt x="853" y="686"/>
                    <a:pt x="853" y="686"/>
                    <a:pt x="853" y="686"/>
                  </a:cubicBezTo>
                  <a:cubicBezTo>
                    <a:pt x="854" y="686"/>
                    <a:pt x="854" y="686"/>
                    <a:pt x="854" y="686"/>
                  </a:cubicBezTo>
                  <a:cubicBezTo>
                    <a:pt x="854" y="686"/>
                    <a:pt x="854" y="686"/>
                    <a:pt x="854" y="686"/>
                  </a:cubicBezTo>
                  <a:cubicBezTo>
                    <a:pt x="1375" y="685"/>
                    <a:pt x="1798" y="534"/>
                    <a:pt x="1798" y="347"/>
                  </a:cubicBezTo>
                  <a:cubicBezTo>
                    <a:pt x="1798" y="347"/>
                    <a:pt x="1798" y="347"/>
                    <a:pt x="1798" y="347"/>
                  </a:cubicBezTo>
                  <a:close/>
                </a:path>
              </a:pathLst>
            </a:custGeom>
            <a:solidFill>
              <a:srgbClr val="B2D6DF"/>
            </a:solidFill>
            <a:ln>
              <a:noFill/>
            </a:ln>
            <a:effectLst>
              <a:outerShdw dist="28398" dir="3806097" algn="ctr" rotWithShape="0">
                <a:srgbClr val="FFFFFF"/>
              </a:outerShdw>
            </a:effectLst>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a:lstStyle/>
            <a:p>
              <a:endParaRPr lang="ja-JP" altLang="en-US"/>
            </a:p>
          </p:txBody>
        </p:sp>
        <p:sp>
          <p:nvSpPr>
            <p:cNvPr id="55" name="Freeform 14">
              <a:extLst>
                <a:ext uri="{FF2B5EF4-FFF2-40B4-BE49-F238E27FC236}">
                  <a16:creationId xmlns:a16="http://schemas.microsoft.com/office/drawing/2014/main" id="{C3A9257B-E29B-4449-AC6A-9470A5207C40}"/>
                </a:ext>
              </a:extLst>
            </p:cNvPr>
            <p:cNvSpPr>
              <a:spLocks/>
            </p:cNvSpPr>
            <p:nvPr/>
          </p:nvSpPr>
          <p:spPr bwMode="gray">
            <a:xfrm>
              <a:off x="1215" y="2425"/>
              <a:ext cx="822" cy="149"/>
            </a:xfrm>
            <a:custGeom>
              <a:avLst/>
              <a:gdLst>
                <a:gd name="T0" fmla="*/ 942 w 942"/>
                <a:gd name="T1" fmla="*/ 0 h 172"/>
                <a:gd name="T2" fmla="*/ 413 w 942"/>
                <a:gd name="T3" fmla="*/ 172 h 172"/>
                <a:gd name="T4" fmla="*/ 0 w 942"/>
                <a:gd name="T5" fmla="*/ 2 h 172"/>
                <a:gd name="T6" fmla="*/ 942 w 942"/>
                <a:gd name="T7" fmla="*/ 0 h 172"/>
              </a:gdLst>
              <a:ahLst/>
              <a:cxnLst>
                <a:cxn ang="0">
                  <a:pos x="T0" y="T1"/>
                </a:cxn>
                <a:cxn ang="0">
                  <a:pos x="T2" y="T3"/>
                </a:cxn>
                <a:cxn ang="0">
                  <a:pos x="T4" y="T5"/>
                </a:cxn>
                <a:cxn ang="0">
                  <a:pos x="T6" y="T7"/>
                </a:cxn>
              </a:cxnLst>
              <a:rect l="0" t="0" r="r" b="b"/>
              <a:pathLst>
                <a:path w="942" h="172">
                  <a:moveTo>
                    <a:pt x="942" y="0"/>
                  </a:moveTo>
                  <a:lnTo>
                    <a:pt x="413" y="172"/>
                  </a:lnTo>
                  <a:lnTo>
                    <a:pt x="0" y="2"/>
                  </a:lnTo>
                  <a:lnTo>
                    <a:pt x="942" y="0"/>
                  </a:lnTo>
                  <a:close/>
                </a:path>
              </a:pathLst>
            </a:custGeom>
            <a:solidFill>
              <a:srgbClr val="8AB6C1"/>
            </a:solidFill>
            <a:ln>
              <a:noFill/>
            </a:ln>
            <a:effectLst>
              <a:outerShdw dist="25400" dir="5400000" algn="ctr" rotWithShape="0">
                <a:srgbClr val="FFFFFF"/>
              </a:outerShdw>
            </a:effectLst>
            <a:extLst>
              <a:ext uri="{91240B29-F687-4F45-9708-019B960494DF}">
                <a14:hiddenLine xmlns:a14="http://schemas.microsoft.com/office/drawing/2010/main" w="14288" cap="flat" cmpd="sng">
                  <a:solidFill>
                    <a:srgbClr val="FFFFFF"/>
                  </a:solidFill>
                  <a:prstDash val="solid"/>
                  <a:miter lim="800000"/>
                  <a:headEnd type="none" w="med" len="med"/>
                  <a:tailEnd type="none" w="med" len="med"/>
                </a14:hiddenLine>
              </a:ext>
            </a:extLst>
          </p:spPr>
          <p:txBody>
            <a:bodyPr/>
            <a:lstStyle/>
            <a:p>
              <a:endParaRPr lang="ja-JP" altLang="en-US"/>
            </a:p>
          </p:txBody>
        </p:sp>
        <p:sp>
          <p:nvSpPr>
            <p:cNvPr id="56" name="Oval 15">
              <a:extLst>
                <a:ext uri="{FF2B5EF4-FFF2-40B4-BE49-F238E27FC236}">
                  <a16:creationId xmlns:a16="http://schemas.microsoft.com/office/drawing/2014/main" id="{757B6E19-1912-4B06-84A7-13D465EE1E53}"/>
                </a:ext>
              </a:extLst>
            </p:cNvPr>
            <p:cNvSpPr>
              <a:spLocks noChangeArrowheads="1"/>
            </p:cNvSpPr>
            <p:nvPr/>
          </p:nvSpPr>
          <p:spPr bwMode="gray">
            <a:xfrm>
              <a:off x="1300" y="1276"/>
              <a:ext cx="2169" cy="798"/>
            </a:xfrm>
            <a:prstGeom prst="ellipse">
              <a:avLst/>
            </a:prstGeom>
            <a:solidFill>
              <a:srgbClr val="3E5E84"/>
            </a:solidFill>
            <a:ln w="12700" algn="ctr">
              <a:solidFill>
                <a:srgbClr val="FFFFFF"/>
              </a:solidFill>
              <a:round/>
              <a:headEnd type="none" w="med" len="sm"/>
              <a:tailEnd type="non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36000" anchor="ctr"/>
            <a:lstStyle/>
            <a:p>
              <a:endParaRPr lang="ja-JP" altLang="en-US"/>
            </a:p>
          </p:txBody>
        </p:sp>
        <p:sp>
          <p:nvSpPr>
            <p:cNvPr id="57" name="Rectangle 16">
              <a:extLst>
                <a:ext uri="{FF2B5EF4-FFF2-40B4-BE49-F238E27FC236}">
                  <a16:creationId xmlns:a16="http://schemas.microsoft.com/office/drawing/2014/main" id="{3E52880D-427B-422A-82E5-277A5476D8F6}"/>
                </a:ext>
              </a:extLst>
            </p:cNvPr>
            <p:cNvSpPr>
              <a:spLocks noChangeArrowheads="1"/>
            </p:cNvSpPr>
            <p:nvPr/>
          </p:nvSpPr>
          <p:spPr bwMode="gray">
            <a:xfrm>
              <a:off x="2758" y="1432"/>
              <a:ext cx="725" cy="726"/>
            </a:xfrm>
            <a:prstGeom prst="rect">
              <a:avLst/>
            </a:prstGeom>
            <a:noFill/>
            <a:ln>
              <a:noFill/>
            </a:ln>
            <a:effectLst/>
            <a:extLst>
              <a:ext uri="{909E8E84-426E-40DD-AFC4-6F175D3DCCD1}">
                <a14:hiddenFill xmlns:a14="http://schemas.microsoft.com/office/drawing/2010/main">
                  <a:solidFill>
                    <a:srgbClr val="3E5E84"/>
                  </a:solidFill>
                </a14:hiddenFill>
              </a:ext>
              <a:ext uri="{91240B29-F687-4F45-9708-019B960494DF}">
                <a14:hiddenLine xmlns:a14="http://schemas.microsoft.com/office/drawing/2010/main" w="12700" algn="ctr">
                  <a:solidFill>
                    <a:srgbClr val="FFFFFF"/>
                  </a:solidFill>
                  <a:miter lim="800000"/>
                  <a:headEnd type="none" w="med" len="sm"/>
                  <a:tailEnd type="none" w="med"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72000" bIns="0" anchor="ctr"/>
            <a:lstStyle/>
            <a:p>
              <a:pPr algn="ctr" fontAlgn="base">
                <a:lnSpc>
                  <a:spcPct val="110000"/>
                </a:lnSpc>
                <a:buFontTx/>
                <a:buNone/>
              </a:pPr>
              <a:endParaRPr lang="en-US" altLang="ja-JP" sz="1200">
                <a:solidFill>
                  <a:srgbClr val="FFFFFF"/>
                </a:solidFill>
              </a:endParaRPr>
            </a:p>
          </p:txBody>
        </p:sp>
        <p:sp>
          <p:nvSpPr>
            <p:cNvPr id="58" name="Freeform 17">
              <a:extLst>
                <a:ext uri="{FF2B5EF4-FFF2-40B4-BE49-F238E27FC236}">
                  <a16:creationId xmlns:a16="http://schemas.microsoft.com/office/drawing/2014/main" id="{0107AC1A-FE94-4C29-A164-EA7FD65B9E45}"/>
                </a:ext>
              </a:extLst>
            </p:cNvPr>
            <p:cNvSpPr>
              <a:spLocks/>
            </p:cNvSpPr>
            <p:nvPr/>
          </p:nvSpPr>
          <p:spPr bwMode="gray">
            <a:xfrm>
              <a:off x="3089" y="3556"/>
              <a:ext cx="1102" cy="411"/>
            </a:xfrm>
            <a:custGeom>
              <a:avLst/>
              <a:gdLst>
                <a:gd name="T0" fmla="*/ 535 w 535"/>
                <a:gd name="T1" fmla="*/ 88 h 199"/>
                <a:gd name="T2" fmla="*/ 492 w 535"/>
                <a:gd name="T3" fmla="*/ 0 h 199"/>
                <a:gd name="T4" fmla="*/ 385 w 535"/>
                <a:gd name="T5" fmla="*/ 44 h 199"/>
                <a:gd name="T6" fmla="*/ 426 w 535"/>
                <a:gd name="T7" fmla="*/ 56 h 199"/>
                <a:gd name="T8" fmla="*/ 0 w 535"/>
                <a:gd name="T9" fmla="*/ 198 h 199"/>
                <a:gd name="T10" fmla="*/ 0 w 535"/>
                <a:gd name="T11" fmla="*/ 199 h 199"/>
                <a:gd name="T12" fmla="*/ 488 w 535"/>
                <a:gd name="T13" fmla="*/ 75 h 199"/>
                <a:gd name="T14" fmla="*/ 535 w 535"/>
                <a:gd name="T15" fmla="*/ 88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5" h="199">
                  <a:moveTo>
                    <a:pt x="535" y="88"/>
                  </a:moveTo>
                  <a:cubicBezTo>
                    <a:pt x="492" y="0"/>
                    <a:pt x="492" y="0"/>
                    <a:pt x="492" y="0"/>
                  </a:cubicBezTo>
                  <a:cubicBezTo>
                    <a:pt x="385" y="44"/>
                    <a:pt x="385" y="44"/>
                    <a:pt x="385" y="44"/>
                  </a:cubicBezTo>
                  <a:cubicBezTo>
                    <a:pt x="426" y="56"/>
                    <a:pt x="426" y="56"/>
                    <a:pt x="426" y="56"/>
                  </a:cubicBezTo>
                  <a:cubicBezTo>
                    <a:pt x="372" y="137"/>
                    <a:pt x="202" y="197"/>
                    <a:pt x="0" y="198"/>
                  </a:cubicBezTo>
                  <a:cubicBezTo>
                    <a:pt x="0" y="199"/>
                    <a:pt x="0" y="199"/>
                    <a:pt x="0" y="199"/>
                  </a:cubicBezTo>
                  <a:cubicBezTo>
                    <a:pt x="217" y="199"/>
                    <a:pt x="403" y="148"/>
                    <a:pt x="488" y="75"/>
                  </a:cubicBezTo>
                  <a:lnTo>
                    <a:pt x="535" y="88"/>
                  </a:lnTo>
                  <a:close/>
                </a:path>
              </a:pathLst>
            </a:custGeom>
            <a:solidFill>
              <a:srgbClr val="B2D6DF"/>
            </a:solidFill>
            <a:ln>
              <a:noFill/>
            </a:ln>
            <a:effectLst>
              <a:outerShdw dist="28398" dir="17793903" algn="ctr" rotWithShape="0">
                <a:srgbClr val="FFFFFF"/>
              </a:outerShdw>
            </a:effectLst>
            <a:extLst>
              <a:ext uri="{91240B29-F687-4F45-9708-019B960494DF}">
                <a14:hiddenLine xmlns:a14="http://schemas.microsoft.com/office/drawing/2010/main" w="14288" cap="flat" cmpd="sng">
                  <a:solidFill>
                    <a:srgbClr val="FFFFFF"/>
                  </a:solidFill>
                  <a:prstDash val="solid"/>
                  <a:miter lim="800000"/>
                  <a:headEnd type="none" w="med" len="med"/>
                  <a:tailEnd type="none" w="med" len="med"/>
                </a14:hiddenLine>
              </a:ext>
            </a:extLst>
          </p:spPr>
          <p:txBody>
            <a:bodyPr/>
            <a:lstStyle/>
            <a:p>
              <a:endParaRPr lang="ja-JP" altLang="en-US"/>
            </a:p>
          </p:txBody>
        </p:sp>
      </p:grpSp>
      <p:sp>
        <p:nvSpPr>
          <p:cNvPr id="59" name="テキスト プレースホルダー 2">
            <a:extLst>
              <a:ext uri="{FF2B5EF4-FFF2-40B4-BE49-F238E27FC236}">
                <a16:creationId xmlns:a16="http://schemas.microsoft.com/office/drawing/2014/main" id="{BEDA5C78-03A9-4365-8428-6263030BE216}"/>
              </a:ext>
            </a:extLst>
          </p:cNvPr>
          <p:cNvSpPr txBox="1">
            <a:spLocks/>
          </p:cNvSpPr>
          <p:nvPr/>
        </p:nvSpPr>
        <p:spPr>
          <a:xfrm>
            <a:off x="379792" y="7140426"/>
            <a:ext cx="13358510" cy="123111"/>
          </a:xfrm>
          <a:prstGeom prst="rect">
            <a:avLst/>
          </a:prstGeom>
        </p:spPr>
        <p:txBody>
          <a:bodyPr wrap="square" lIns="0" tIns="0" rIns="0" bIns="0" anchor="b" anchorCtr="0">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20"/>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60"/>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60"/>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ctr">
              <a:spcBef>
                <a:spcPts val="0"/>
              </a:spcBef>
            </a:pPr>
            <a:r>
              <a:rPr lang="en-US" altLang="ja-JP" sz="800"/>
              <a:t>Source</a:t>
            </a:r>
            <a:r>
              <a:rPr lang="en-CA" altLang="ja-JP" sz="800"/>
              <a:t>:</a:t>
            </a:r>
            <a:r>
              <a:rPr lang="en-US" altLang="ja-JP" sz="800"/>
              <a:t> Created by MRI based on </a:t>
            </a:r>
            <a:r>
              <a:rPr lang="en-CA" sz="800"/>
              <a:t>Ministry of Health, Labour and Welfare, </a:t>
            </a:r>
            <a:r>
              <a:rPr lang="en-US" sz="800">
                <a:solidFill>
                  <a:srgbClr val="000000"/>
                </a:solidFill>
                <a:latin typeface="Meiryo UI"/>
                <a:ea typeface="Meiryo UI"/>
                <a:cs typeface="Meiryo UI" panose="020B0604030504040204" pitchFamily="50" charset="-128"/>
              </a:rPr>
              <a:t>https://www.mhlw.go.jp/file/06-Seisakujouhou-12600000-Seisakutoukatsukan/0000114063_4.pdf</a:t>
            </a:r>
            <a:r>
              <a:rPr lang="en-US" altLang="ja-JP" sz="800"/>
              <a:t> pdf (last accessed on November </a:t>
            </a:r>
            <a:r>
              <a:rPr lang="en-CA" altLang="ja-JP" sz="800"/>
              <a:t>6</a:t>
            </a:r>
            <a:r>
              <a:rPr lang="en-CA" altLang="ja-JP" sz="800" baseline="30000"/>
              <a:t>th</a:t>
            </a:r>
            <a:r>
              <a:rPr lang="en-US" altLang="ja-JP" sz="800"/>
              <a:t>, 2021)</a:t>
            </a:r>
            <a:endParaRPr sz="800">
              <a:solidFill>
                <a:srgbClr val="000000"/>
              </a:solidFill>
              <a:latin typeface="Meiryo UI"/>
              <a:ea typeface="Meiryo UI"/>
              <a:cs typeface="Meiryo UI" panose="020B0604030504040204" pitchFamily="50" charset="-128"/>
            </a:endParaRPr>
          </a:p>
        </p:txBody>
      </p:sp>
      <p:sp>
        <p:nvSpPr>
          <p:cNvPr id="66" name="AutoShape 10">
            <a:extLst>
              <a:ext uri="{FF2B5EF4-FFF2-40B4-BE49-F238E27FC236}">
                <a16:creationId xmlns:a16="http://schemas.microsoft.com/office/drawing/2014/main" id="{E9FA645B-2C39-48DB-9547-B9F5CB20B8EB}"/>
              </a:ext>
            </a:extLst>
          </p:cNvPr>
          <p:cNvSpPr>
            <a:spLocks noChangeArrowheads="1"/>
          </p:cNvSpPr>
          <p:nvPr/>
        </p:nvSpPr>
        <p:spPr bwMode="gray">
          <a:xfrm>
            <a:off x="5969547" y="1791716"/>
            <a:ext cx="2440975" cy="644837"/>
          </a:xfrm>
          <a:prstGeom prst="roundRect">
            <a:avLst>
              <a:gd name="adj" fmla="val 16667"/>
            </a:avLst>
          </a:prstGeom>
          <a:solidFill>
            <a:schemeClr val="bg1"/>
          </a:solidFill>
          <a:ln w="12700">
            <a:solidFill>
              <a:schemeClr val="bg1">
                <a:lumMod val="50000"/>
              </a:schemeClr>
            </a:solidFill>
          </a:ln>
          <a:effectLst/>
        </p:spPr>
        <p:txBody>
          <a:bodyPr lIns="72000" tIns="0" rIns="72000" bIns="28800" anchor="ctr">
            <a:noAutofit/>
          </a:bodyPr>
          <a:lstStyle/>
          <a:p>
            <a:pPr algn="ctr" defTabSz="911225" eaLnBrk="0" fontAlgn="base" hangingPunct="0">
              <a:buFontTx/>
              <a:buNone/>
            </a:pPr>
            <a:r>
              <a:rPr lang="en-CA" altLang="ja-JP" sz="1600" b="1" dirty="0">
                <a:latin typeface="Times New Roman" panose="02020603050405020304" pitchFamily="18" charset="0"/>
                <a:cs typeface="Times New Roman" panose="02020603050405020304" pitchFamily="18" charset="0"/>
              </a:rPr>
              <a:t>Các </a:t>
            </a:r>
            <a:r>
              <a:rPr lang="en-CA" altLang="ja-JP" sz="1600" b="1" dirty="0" err="1">
                <a:latin typeface="Times New Roman" panose="02020603050405020304" pitchFamily="18" charset="0"/>
                <a:cs typeface="Times New Roman" panose="02020603050405020304" pitchFamily="18" charset="0"/>
              </a:rPr>
              <a:t>vấn</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đề</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về</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răng</a:t>
            </a:r>
            <a:endParaRPr lang="en-US" altLang="ja-JP" sz="1600" b="1" dirty="0">
              <a:latin typeface="Times New Roman" panose="02020603050405020304" pitchFamily="18" charset="0"/>
              <a:cs typeface="Times New Roman" panose="02020603050405020304" pitchFamily="18" charset="0"/>
            </a:endParaRPr>
          </a:p>
        </p:txBody>
      </p:sp>
      <p:sp>
        <p:nvSpPr>
          <p:cNvPr id="67" name="AutoShape 10">
            <a:extLst>
              <a:ext uri="{FF2B5EF4-FFF2-40B4-BE49-F238E27FC236}">
                <a16:creationId xmlns:a16="http://schemas.microsoft.com/office/drawing/2014/main" id="{27A4A670-E2DC-48C7-9537-786A5769E75F}"/>
              </a:ext>
            </a:extLst>
          </p:cNvPr>
          <p:cNvSpPr>
            <a:spLocks noChangeArrowheads="1"/>
          </p:cNvSpPr>
          <p:nvPr/>
        </p:nvSpPr>
        <p:spPr bwMode="gray">
          <a:xfrm>
            <a:off x="8410522" y="2827933"/>
            <a:ext cx="3752903" cy="644837"/>
          </a:xfrm>
          <a:prstGeom prst="roundRect">
            <a:avLst>
              <a:gd name="adj" fmla="val 16667"/>
            </a:avLst>
          </a:prstGeom>
          <a:solidFill>
            <a:schemeClr val="bg1"/>
          </a:solidFill>
          <a:ln w="12700">
            <a:noFill/>
          </a:ln>
          <a:effectLst/>
        </p:spPr>
        <p:txBody>
          <a:bodyPr lIns="72000" tIns="0" rIns="72000" bIns="28800" anchor="ctr">
            <a:noAutofit/>
          </a:bodyPr>
          <a:lstStyle/>
          <a:p>
            <a:pPr algn="ctr" defTabSz="911225" eaLnBrk="0" fontAlgn="base" hangingPunct="0">
              <a:buFontTx/>
              <a:buNone/>
            </a:pPr>
            <a:r>
              <a:rPr lang="en-CA" altLang="ja-JP" sz="1600" b="1">
                <a:latin typeface="Times New Roman" panose="02020603050405020304" pitchFamily="18" charset="0"/>
                <a:cs typeface="Times New Roman" panose="02020603050405020304" pitchFamily="18" charset="0"/>
              </a:rPr>
              <a:t>Ăn không ngon, giảm hấp thụ dinh dưỡng</a:t>
            </a:r>
            <a:endParaRPr lang="en-US" altLang="ja-JP" sz="1600" b="1" dirty="0">
              <a:latin typeface="Times New Roman" panose="02020603050405020304" pitchFamily="18" charset="0"/>
              <a:cs typeface="Times New Roman" panose="02020603050405020304" pitchFamily="18" charset="0"/>
            </a:endParaRPr>
          </a:p>
        </p:txBody>
      </p:sp>
      <p:sp>
        <p:nvSpPr>
          <p:cNvPr id="68" name="AutoShape 10">
            <a:extLst>
              <a:ext uri="{FF2B5EF4-FFF2-40B4-BE49-F238E27FC236}">
                <a16:creationId xmlns:a16="http://schemas.microsoft.com/office/drawing/2014/main" id="{902EAAB1-17DE-4AB5-A967-47F808432298}"/>
              </a:ext>
            </a:extLst>
          </p:cNvPr>
          <p:cNvSpPr>
            <a:spLocks noChangeArrowheads="1"/>
          </p:cNvSpPr>
          <p:nvPr/>
        </p:nvSpPr>
        <p:spPr bwMode="gray">
          <a:xfrm>
            <a:off x="572695" y="3304080"/>
            <a:ext cx="2994358" cy="644837"/>
          </a:xfrm>
          <a:prstGeom prst="roundRect">
            <a:avLst>
              <a:gd name="adj" fmla="val 16667"/>
            </a:avLst>
          </a:prstGeom>
          <a:solidFill>
            <a:schemeClr val="bg1"/>
          </a:solidFill>
          <a:ln w="12700">
            <a:noFill/>
          </a:ln>
          <a:effectLst/>
        </p:spPr>
        <p:txBody>
          <a:bodyPr lIns="72000" tIns="0" rIns="72000" bIns="28800" anchor="ctr">
            <a:noAutofit/>
          </a:bodyPr>
          <a:lstStyle/>
          <a:p>
            <a:pPr algn="ctr" defTabSz="911225" eaLnBrk="0" fontAlgn="base" hangingPunct="0">
              <a:buFontTx/>
              <a:buNone/>
            </a:pPr>
            <a:r>
              <a:rPr lang="en-CA" altLang="ja-JP" sz="1600" b="1" dirty="0" err="1">
                <a:latin typeface="Times New Roman" panose="02020603050405020304" pitchFamily="18" charset="0"/>
                <a:cs typeface="Times New Roman" panose="02020603050405020304" pitchFamily="18" charset="0"/>
              </a:rPr>
              <a:t>Mất</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sức</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mạnh</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cơ</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bắp</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và</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giảm</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hoạt</a:t>
            </a:r>
            <a:r>
              <a:rPr lang="en-CA" altLang="ja-JP" sz="1600" b="1" dirty="0">
                <a:latin typeface="Times New Roman" panose="02020603050405020304" pitchFamily="18" charset="0"/>
                <a:cs typeface="Times New Roman" panose="02020603050405020304" pitchFamily="18" charset="0"/>
              </a:rPr>
              <a:t> động </a:t>
            </a:r>
          </a:p>
        </p:txBody>
      </p:sp>
      <p:sp>
        <p:nvSpPr>
          <p:cNvPr id="69" name="AutoShape 10">
            <a:extLst>
              <a:ext uri="{FF2B5EF4-FFF2-40B4-BE49-F238E27FC236}">
                <a16:creationId xmlns:a16="http://schemas.microsoft.com/office/drawing/2014/main" id="{D7DFB3E6-BD8B-413D-8F6B-0E509CDD544D}"/>
              </a:ext>
            </a:extLst>
          </p:cNvPr>
          <p:cNvSpPr>
            <a:spLocks noChangeArrowheads="1"/>
          </p:cNvSpPr>
          <p:nvPr/>
        </p:nvSpPr>
        <p:spPr bwMode="gray">
          <a:xfrm>
            <a:off x="9527305" y="4731174"/>
            <a:ext cx="2440975" cy="644837"/>
          </a:xfrm>
          <a:prstGeom prst="roundRect">
            <a:avLst>
              <a:gd name="adj" fmla="val 16667"/>
            </a:avLst>
          </a:prstGeom>
          <a:solidFill>
            <a:schemeClr val="bg1"/>
          </a:solidFill>
          <a:ln w="12700">
            <a:solidFill>
              <a:srgbClr val="3C82F5"/>
            </a:solidFill>
          </a:ln>
          <a:effectLst/>
        </p:spPr>
        <p:txBody>
          <a:bodyPr lIns="72000" tIns="0" rIns="72000" bIns="28800" anchor="ctr">
            <a:noAutofit/>
          </a:bodyPr>
          <a:lstStyle/>
          <a:p>
            <a:pPr algn="ctr" defTabSz="911225" eaLnBrk="0" fontAlgn="base" hangingPunct="0">
              <a:buFontTx/>
              <a:buNone/>
            </a:pPr>
            <a:r>
              <a:rPr lang="en-CA" altLang="ja-JP" sz="1600" b="1" dirty="0">
                <a:latin typeface="Times New Roman" panose="02020603050405020304" pitchFamily="18" charset="0"/>
                <a:cs typeface="Times New Roman" panose="02020603050405020304" pitchFamily="18" charset="0"/>
              </a:rPr>
              <a:t>Ở </a:t>
            </a:r>
            <a:r>
              <a:rPr lang="en-CA" altLang="ja-JP" sz="1600" b="1" dirty="0" err="1">
                <a:latin typeface="Times New Roman" panose="02020603050405020304" pitchFamily="18" charset="0"/>
                <a:cs typeface="Times New Roman" panose="02020603050405020304" pitchFamily="18" charset="0"/>
              </a:rPr>
              <a:t>nhà</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nhiều</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hơn</a:t>
            </a:r>
            <a:endParaRPr lang="en-US" altLang="ja-JP" sz="1600" b="1" dirty="0">
              <a:latin typeface="Times New Roman" panose="02020603050405020304" pitchFamily="18" charset="0"/>
              <a:cs typeface="Times New Roman" panose="02020603050405020304" pitchFamily="18" charset="0"/>
            </a:endParaRPr>
          </a:p>
        </p:txBody>
      </p:sp>
      <p:sp>
        <p:nvSpPr>
          <p:cNvPr id="71" name="AutoShape 10">
            <a:extLst>
              <a:ext uri="{FF2B5EF4-FFF2-40B4-BE49-F238E27FC236}">
                <a16:creationId xmlns:a16="http://schemas.microsoft.com/office/drawing/2014/main" id="{A4088804-331F-4873-AB53-2163AAE7D909}"/>
              </a:ext>
            </a:extLst>
          </p:cNvPr>
          <p:cNvSpPr>
            <a:spLocks noChangeArrowheads="1"/>
          </p:cNvSpPr>
          <p:nvPr/>
        </p:nvSpPr>
        <p:spPr bwMode="gray">
          <a:xfrm>
            <a:off x="5965199" y="5992277"/>
            <a:ext cx="3069798" cy="450262"/>
          </a:xfrm>
          <a:prstGeom prst="roundRect">
            <a:avLst>
              <a:gd name="adj" fmla="val 16667"/>
            </a:avLst>
          </a:prstGeom>
          <a:noFill/>
          <a:ln w="12700">
            <a:noFill/>
          </a:ln>
          <a:effectLst/>
        </p:spPr>
        <p:txBody>
          <a:bodyPr lIns="72000" tIns="0" rIns="72000" bIns="28800" anchor="ctr">
            <a:noAutofit/>
          </a:bodyPr>
          <a:lstStyle/>
          <a:p>
            <a:pPr algn="ctr" defTabSz="911225" eaLnBrk="0" fontAlgn="base" hangingPunct="0">
              <a:buFontTx/>
              <a:buNone/>
            </a:pPr>
            <a:r>
              <a:rPr lang="en-CA" altLang="ja-JP" sz="1600" b="1" dirty="0" err="1">
                <a:solidFill>
                  <a:schemeClr val="bg1"/>
                </a:solidFill>
                <a:latin typeface="Times New Roman" panose="02020603050405020304" pitchFamily="18" charset="0"/>
                <a:cs typeface="Times New Roman" panose="02020603050405020304" pitchFamily="18" charset="0"/>
              </a:rPr>
              <a:t>Chăm</a:t>
            </a:r>
            <a:r>
              <a:rPr lang="en-CA" altLang="ja-JP" sz="1600" b="1" dirty="0">
                <a:solidFill>
                  <a:schemeClr val="bg1"/>
                </a:solidFill>
                <a:latin typeface="Times New Roman" panose="02020603050405020304" pitchFamily="18" charset="0"/>
                <a:cs typeface="Times New Roman" panose="02020603050405020304" pitchFamily="18" charset="0"/>
              </a:rPr>
              <a:t> </a:t>
            </a:r>
            <a:r>
              <a:rPr lang="en-CA" altLang="ja-JP" sz="1600" b="1" dirty="0" err="1">
                <a:solidFill>
                  <a:schemeClr val="bg1"/>
                </a:solidFill>
                <a:latin typeface="Times New Roman" panose="02020603050405020304" pitchFamily="18" charset="0"/>
                <a:cs typeface="Times New Roman" panose="02020603050405020304" pitchFamily="18" charset="0"/>
              </a:rPr>
              <a:t>sóc</a:t>
            </a:r>
            <a:r>
              <a:rPr lang="en-CA" altLang="ja-JP" sz="1600" b="1" dirty="0">
                <a:solidFill>
                  <a:schemeClr val="bg1"/>
                </a:solidFill>
                <a:latin typeface="Times New Roman" panose="02020603050405020304" pitchFamily="18" charset="0"/>
                <a:cs typeface="Times New Roman" panose="02020603050405020304" pitchFamily="18" charset="0"/>
              </a:rPr>
              <a:t> NCT </a:t>
            </a:r>
            <a:r>
              <a:rPr lang="en-CA" altLang="ja-JP" sz="1600" b="1" dirty="0" err="1">
                <a:solidFill>
                  <a:schemeClr val="bg1"/>
                </a:solidFill>
                <a:latin typeface="Times New Roman" panose="02020603050405020304" pitchFamily="18" charset="0"/>
                <a:cs typeface="Times New Roman" panose="02020603050405020304" pitchFamily="18" charset="0"/>
              </a:rPr>
              <a:t>trở</a:t>
            </a:r>
            <a:r>
              <a:rPr lang="en-CA" altLang="ja-JP" sz="1600" b="1" dirty="0">
                <a:solidFill>
                  <a:schemeClr val="bg1"/>
                </a:solidFill>
                <a:latin typeface="Times New Roman" panose="02020603050405020304" pitchFamily="18" charset="0"/>
                <a:cs typeface="Times New Roman" panose="02020603050405020304" pitchFamily="18" charset="0"/>
              </a:rPr>
              <a:t> </a:t>
            </a:r>
            <a:r>
              <a:rPr lang="en-CA" altLang="ja-JP" sz="1600" b="1" dirty="0" err="1">
                <a:solidFill>
                  <a:schemeClr val="bg1"/>
                </a:solidFill>
                <a:latin typeface="Times New Roman" panose="02020603050405020304" pitchFamily="18" charset="0"/>
                <a:cs typeface="Times New Roman" panose="02020603050405020304" pitchFamily="18" charset="0"/>
              </a:rPr>
              <a:t>nên</a:t>
            </a:r>
            <a:r>
              <a:rPr lang="en-CA" altLang="ja-JP" sz="1600" b="1" dirty="0">
                <a:solidFill>
                  <a:schemeClr val="bg1"/>
                </a:solidFill>
                <a:latin typeface="Times New Roman" panose="02020603050405020304" pitchFamily="18" charset="0"/>
                <a:cs typeface="Times New Roman" panose="02020603050405020304" pitchFamily="18" charset="0"/>
              </a:rPr>
              <a:t> </a:t>
            </a:r>
            <a:r>
              <a:rPr lang="en-CA" altLang="ja-JP" sz="1600" b="1" dirty="0" err="1">
                <a:solidFill>
                  <a:schemeClr val="bg1"/>
                </a:solidFill>
                <a:latin typeface="Times New Roman" panose="02020603050405020304" pitchFamily="18" charset="0"/>
                <a:cs typeface="Times New Roman" panose="02020603050405020304" pitchFamily="18" charset="0"/>
              </a:rPr>
              <a:t>cần</a:t>
            </a:r>
            <a:r>
              <a:rPr lang="en-CA" altLang="ja-JP" sz="1600" b="1" dirty="0">
                <a:solidFill>
                  <a:schemeClr val="bg1"/>
                </a:solidFill>
                <a:latin typeface="Times New Roman" panose="02020603050405020304" pitchFamily="18" charset="0"/>
                <a:cs typeface="Times New Roman" panose="02020603050405020304" pitchFamily="18" charset="0"/>
              </a:rPr>
              <a:t> </a:t>
            </a:r>
            <a:r>
              <a:rPr lang="en-CA" altLang="ja-JP" sz="1600" b="1" dirty="0" err="1">
                <a:solidFill>
                  <a:schemeClr val="bg1"/>
                </a:solidFill>
                <a:latin typeface="Times New Roman" panose="02020603050405020304" pitchFamily="18" charset="0"/>
                <a:cs typeface="Times New Roman" panose="02020603050405020304" pitchFamily="18" charset="0"/>
              </a:rPr>
              <a:t>thiết</a:t>
            </a:r>
            <a:r>
              <a:rPr lang="en-CA" altLang="ja-JP" sz="1600" b="1" dirty="0">
                <a:solidFill>
                  <a:schemeClr val="bg1"/>
                </a:solidFill>
                <a:latin typeface="Times New Roman" panose="02020603050405020304" pitchFamily="18" charset="0"/>
                <a:cs typeface="Times New Roman" panose="02020603050405020304" pitchFamily="18" charset="0"/>
              </a:rPr>
              <a:t> do </a:t>
            </a:r>
            <a:r>
              <a:rPr lang="en-CA" altLang="ja-JP" sz="1600" b="1" dirty="0" err="1">
                <a:solidFill>
                  <a:schemeClr val="bg1"/>
                </a:solidFill>
                <a:latin typeface="Times New Roman" panose="02020603050405020304" pitchFamily="18" charset="0"/>
                <a:cs typeface="Times New Roman" panose="02020603050405020304" pitchFamily="18" charset="0"/>
              </a:rPr>
              <a:t>ngã</a:t>
            </a:r>
            <a:r>
              <a:rPr lang="en-CA" altLang="ja-JP" sz="1600" b="1" dirty="0">
                <a:solidFill>
                  <a:schemeClr val="bg1"/>
                </a:solidFill>
                <a:latin typeface="Times New Roman" panose="02020603050405020304" pitchFamily="18" charset="0"/>
                <a:cs typeface="Times New Roman" panose="02020603050405020304" pitchFamily="18" charset="0"/>
              </a:rPr>
              <a:t>/</a:t>
            </a:r>
            <a:r>
              <a:rPr lang="en-CA" altLang="ja-JP" sz="1600" b="1" dirty="0" err="1">
                <a:solidFill>
                  <a:schemeClr val="bg1"/>
                </a:solidFill>
                <a:latin typeface="Times New Roman" panose="02020603050405020304" pitchFamily="18" charset="0"/>
                <a:cs typeface="Times New Roman" panose="02020603050405020304" pitchFamily="18" charset="0"/>
              </a:rPr>
              <a:t>gãy</a:t>
            </a:r>
            <a:r>
              <a:rPr lang="en-CA" altLang="ja-JP" sz="1600" b="1" dirty="0">
                <a:solidFill>
                  <a:schemeClr val="bg1"/>
                </a:solidFill>
                <a:latin typeface="Times New Roman" panose="02020603050405020304" pitchFamily="18" charset="0"/>
                <a:cs typeface="Times New Roman" panose="02020603050405020304" pitchFamily="18" charset="0"/>
              </a:rPr>
              <a:t> </a:t>
            </a:r>
            <a:r>
              <a:rPr lang="en-CA" altLang="ja-JP" sz="1600" b="1" dirty="0" err="1">
                <a:solidFill>
                  <a:schemeClr val="bg1"/>
                </a:solidFill>
                <a:latin typeface="Times New Roman" panose="02020603050405020304" pitchFamily="18" charset="0"/>
                <a:cs typeface="Times New Roman" panose="02020603050405020304" pitchFamily="18" charset="0"/>
              </a:rPr>
              <a:t>xương</a:t>
            </a:r>
            <a:endParaRPr lang="en-US" altLang="ja-JP" sz="1600" b="1" dirty="0">
              <a:solidFill>
                <a:schemeClr val="bg1"/>
              </a:solidFill>
              <a:latin typeface="Times New Roman" panose="02020603050405020304" pitchFamily="18" charset="0"/>
              <a:cs typeface="Times New Roman" panose="02020603050405020304" pitchFamily="18" charset="0"/>
            </a:endParaRPr>
          </a:p>
        </p:txBody>
      </p:sp>
      <p:sp>
        <p:nvSpPr>
          <p:cNvPr id="23" name="吹き出し: 円形 22">
            <a:extLst>
              <a:ext uri="{FF2B5EF4-FFF2-40B4-BE49-F238E27FC236}">
                <a16:creationId xmlns:a16="http://schemas.microsoft.com/office/drawing/2014/main" id="{54D5F032-B6D5-4B86-981A-8AF1EF2F8B2E}"/>
              </a:ext>
            </a:extLst>
          </p:cNvPr>
          <p:cNvSpPr/>
          <p:nvPr/>
        </p:nvSpPr>
        <p:spPr>
          <a:xfrm>
            <a:off x="8853201" y="1346557"/>
            <a:ext cx="2867543" cy="1085729"/>
          </a:xfrm>
          <a:prstGeom prst="wedgeEllipseCallout">
            <a:avLst>
              <a:gd name="adj1" fmla="val -64244"/>
              <a:gd name="adj2" fmla="val 24370"/>
            </a:avLst>
          </a:prstGeom>
          <a:ln/>
        </p:spPr>
        <p:style>
          <a:lnRef idx="2">
            <a:schemeClr val="accent6">
              <a:shade val="50000"/>
            </a:schemeClr>
          </a:lnRef>
          <a:fillRef idx="1">
            <a:schemeClr val="accent6"/>
          </a:fillRef>
          <a:effectRef idx="0">
            <a:schemeClr val="accent6"/>
          </a:effectRef>
          <a:fontRef idx="minor">
            <a:schemeClr val="lt1"/>
          </a:fontRef>
        </p:style>
        <p:txBody>
          <a:bodyPr wrap="square" lIns="108000" tIns="108000" rIns="108000" bIns="108000" rtlCol="0" anchor="ctr">
            <a:spAutoFit/>
          </a:bodyPr>
          <a:lstStyle/>
          <a:p>
            <a:pPr algn="ctr"/>
            <a:r>
              <a:rPr kumimoji="1" lang="en-CA" altLang="ja-JP" b="1" dirty="0" err="1">
                <a:solidFill>
                  <a:schemeClr val="bg1"/>
                </a:solidFill>
                <a:latin typeface="Times New Roman" panose="02020603050405020304" pitchFamily="18" charset="0"/>
                <a:cs typeface="Times New Roman" panose="02020603050405020304" pitchFamily="18" charset="0"/>
              </a:rPr>
              <a:t>Dấu</a:t>
            </a:r>
            <a:r>
              <a:rPr kumimoji="1" lang="en-CA" altLang="ja-JP" b="1" dirty="0">
                <a:solidFill>
                  <a:schemeClr val="bg1"/>
                </a:solidFill>
                <a:latin typeface="Times New Roman" panose="02020603050405020304" pitchFamily="18" charset="0"/>
                <a:cs typeface="Times New Roman" panose="02020603050405020304" pitchFamily="18" charset="0"/>
              </a:rPr>
              <a:t> </a:t>
            </a:r>
            <a:r>
              <a:rPr kumimoji="1" lang="en-CA" altLang="ja-JP" b="1" dirty="0" err="1">
                <a:solidFill>
                  <a:schemeClr val="bg1"/>
                </a:solidFill>
                <a:latin typeface="Times New Roman" panose="02020603050405020304" pitchFamily="18" charset="0"/>
                <a:cs typeface="Times New Roman" panose="02020603050405020304" pitchFamily="18" charset="0"/>
              </a:rPr>
              <a:t>hiệu</a:t>
            </a:r>
            <a:r>
              <a:rPr kumimoji="1" lang="en-CA" altLang="ja-JP" b="1" dirty="0">
                <a:solidFill>
                  <a:schemeClr val="bg1"/>
                </a:solidFill>
                <a:latin typeface="Times New Roman" panose="02020603050405020304" pitchFamily="18" charset="0"/>
                <a:cs typeface="Times New Roman" panose="02020603050405020304" pitchFamily="18" charset="0"/>
              </a:rPr>
              <a:t> </a:t>
            </a:r>
            <a:r>
              <a:rPr kumimoji="1" lang="en-CA" altLang="ja-JP" b="1" dirty="0" err="1">
                <a:solidFill>
                  <a:schemeClr val="bg1"/>
                </a:solidFill>
                <a:latin typeface="Times New Roman" panose="02020603050405020304" pitchFamily="18" charset="0"/>
                <a:cs typeface="Times New Roman" panose="02020603050405020304" pitchFamily="18" charset="0"/>
              </a:rPr>
              <a:t>suy</a:t>
            </a:r>
            <a:r>
              <a:rPr kumimoji="1" lang="en-CA" altLang="ja-JP" b="1" dirty="0">
                <a:solidFill>
                  <a:schemeClr val="bg1"/>
                </a:solidFill>
                <a:latin typeface="Times New Roman" panose="02020603050405020304" pitchFamily="18" charset="0"/>
                <a:cs typeface="Times New Roman" panose="02020603050405020304" pitchFamily="18" charset="0"/>
              </a:rPr>
              <a:t> </a:t>
            </a:r>
            <a:r>
              <a:rPr kumimoji="1" lang="en-CA" altLang="ja-JP" b="1" dirty="0" err="1">
                <a:solidFill>
                  <a:schemeClr val="bg1"/>
                </a:solidFill>
                <a:latin typeface="Times New Roman" panose="02020603050405020304" pitchFamily="18" charset="0"/>
                <a:cs typeface="Times New Roman" panose="02020603050405020304" pitchFamily="18" charset="0"/>
              </a:rPr>
              <a:t>giảm</a:t>
            </a:r>
            <a:r>
              <a:rPr kumimoji="1" lang="en-CA" altLang="ja-JP" b="1" dirty="0">
                <a:solidFill>
                  <a:schemeClr val="bg1"/>
                </a:solidFill>
                <a:latin typeface="Times New Roman" panose="02020603050405020304" pitchFamily="18" charset="0"/>
                <a:cs typeface="Times New Roman" panose="02020603050405020304" pitchFamily="18" charset="0"/>
              </a:rPr>
              <a:t> </a:t>
            </a:r>
            <a:r>
              <a:rPr kumimoji="1" lang="en-CA" altLang="ja-JP" b="1" dirty="0" err="1">
                <a:solidFill>
                  <a:schemeClr val="bg1"/>
                </a:solidFill>
                <a:latin typeface="Times New Roman" panose="02020603050405020304" pitchFamily="18" charset="0"/>
                <a:cs typeface="Times New Roman" panose="02020603050405020304" pitchFamily="18" charset="0"/>
              </a:rPr>
              <a:t>chức</a:t>
            </a:r>
            <a:r>
              <a:rPr kumimoji="1" lang="en-CA" altLang="ja-JP" b="1" dirty="0">
                <a:solidFill>
                  <a:schemeClr val="bg1"/>
                </a:solidFill>
                <a:latin typeface="Times New Roman" panose="02020603050405020304" pitchFamily="18" charset="0"/>
                <a:cs typeface="Times New Roman" panose="02020603050405020304" pitchFamily="18" charset="0"/>
              </a:rPr>
              <a:t> năng</a:t>
            </a:r>
          </a:p>
        </p:txBody>
      </p:sp>
      <p:cxnSp>
        <p:nvCxnSpPr>
          <p:cNvPr id="26" name="直線コネクタ 25">
            <a:extLst>
              <a:ext uri="{FF2B5EF4-FFF2-40B4-BE49-F238E27FC236}">
                <a16:creationId xmlns:a16="http://schemas.microsoft.com/office/drawing/2014/main" id="{AFD14353-831D-45CC-AC66-2DA23B43F5B5}"/>
              </a:ext>
            </a:extLst>
          </p:cNvPr>
          <p:cNvCxnSpPr>
            <a:cxnSpLocks/>
          </p:cNvCxnSpPr>
          <p:nvPr/>
        </p:nvCxnSpPr>
        <p:spPr>
          <a:xfrm>
            <a:off x="421105" y="2667138"/>
            <a:ext cx="12705348" cy="1"/>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直線コネクタ 73">
            <a:extLst>
              <a:ext uri="{FF2B5EF4-FFF2-40B4-BE49-F238E27FC236}">
                <a16:creationId xmlns:a16="http://schemas.microsoft.com/office/drawing/2014/main" id="{E62CB5D8-588D-4A21-95AA-31AE2E2E69B0}"/>
              </a:ext>
            </a:extLst>
          </p:cNvPr>
          <p:cNvCxnSpPr>
            <a:cxnSpLocks/>
          </p:cNvCxnSpPr>
          <p:nvPr/>
        </p:nvCxnSpPr>
        <p:spPr>
          <a:xfrm>
            <a:off x="415216" y="5513618"/>
            <a:ext cx="12705348" cy="1"/>
          </a:xfrm>
          <a:prstGeom prst="line">
            <a:avLst/>
          </a:prstGeom>
          <a:ln w="190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0" name="AutoShape 10">
            <a:extLst>
              <a:ext uri="{FF2B5EF4-FFF2-40B4-BE49-F238E27FC236}">
                <a16:creationId xmlns:a16="http://schemas.microsoft.com/office/drawing/2014/main" id="{27CFBAB6-F601-425B-BFF8-60521957D204}"/>
              </a:ext>
            </a:extLst>
          </p:cNvPr>
          <p:cNvSpPr>
            <a:spLocks noChangeArrowheads="1"/>
          </p:cNvSpPr>
          <p:nvPr/>
        </p:nvSpPr>
        <p:spPr bwMode="gray">
          <a:xfrm>
            <a:off x="572696" y="4458953"/>
            <a:ext cx="2616790" cy="961239"/>
          </a:xfrm>
          <a:prstGeom prst="roundRect">
            <a:avLst>
              <a:gd name="adj" fmla="val 16667"/>
            </a:avLst>
          </a:prstGeom>
          <a:solidFill>
            <a:schemeClr val="bg1"/>
          </a:solidFill>
          <a:ln w="12700">
            <a:noFill/>
          </a:ln>
          <a:effectLst/>
        </p:spPr>
        <p:txBody>
          <a:bodyPr lIns="72000" tIns="0" rIns="72000" bIns="28800" anchor="ctr">
            <a:noAutofit/>
          </a:bodyPr>
          <a:lstStyle/>
          <a:p>
            <a:pPr algn="ctr" defTabSz="911225" eaLnBrk="0" fontAlgn="base" hangingPunct="0">
              <a:buFontTx/>
              <a:buNone/>
            </a:pPr>
            <a:r>
              <a:rPr lang="en-CA" altLang="ja-JP" sz="1600" b="1" dirty="0" err="1">
                <a:latin typeface="Times New Roman" panose="02020603050405020304" pitchFamily="18" charset="0"/>
                <a:cs typeface="Times New Roman" panose="02020603050405020304" pitchFamily="18" charset="0"/>
              </a:rPr>
              <a:t>Suy</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giảm</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chức</a:t>
            </a:r>
            <a:r>
              <a:rPr lang="en-CA" altLang="ja-JP" sz="1600" b="1" dirty="0">
                <a:latin typeface="Times New Roman" panose="02020603050405020304" pitchFamily="18" charset="0"/>
                <a:cs typeface="Times New Roman" panose="02020603050405020304" pitchFamily="18" charset="0"/>
              </a:rPr>
              <a:t> năng </a:t>
            </a:r>
            <a:r>
              <a:rPr lang="en-CA" altLang="ja-JP" sz="1600" b="1" dirty="0" err="1">
                <a:latin typeface="Times New Roman" panose="02020603050405020304" pitchFamily="18" charset="0"/>
                <a:cs typeface="Times New Roman" panose="02020603050405020304" pitchFamily="18" charset="0"/>
              </a:rPr>
              <a:t>vận</a:t>
            </a:r>
            <a:r>
              <a:rPr lang="en-CA" altLang="ja-JP" sz="1600" b="1" dirty="0">
                <a:latin typeface="Times New Roman" panose="02020603050405020304" pitchFamily="18" charset="0"/>
                <a:cs typeface="Times New Roman" panose="02020603050405020304" pitchFamily="18" charset="0"/>
              </a:rPr>
              <a:t> động </a:t>
            </a:r>
            <a:r>
              <a:rPr lang="en-CA" altLang="ja-JP" sz="1600" b="1" dirty="0" err="1">
                <a:latin typeface="Times New Roman" panose="02020603050405020304" pitchFamily="18" charset="0"/>
                <a:cs typeface="Times New Roman" panose="02020603050405020304" pitchFamily="18" charset="0"/>
              </a:rPr>
              <a:t>chung</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trong</a:t>
            </a:r>
            <a:r>
              <a:rPr lang="en-CA" altLang="ja-JP" sz="1600" b="1" dirty="0">
                <a:latin typeface="Times New Roman" panose="02020603050405020304" pitchFamily="18" charset="0"/>
                <a:cs typeface="Times New Roman" panose="02020603050405020304" pitchFamily="18" charset="0"/>
              </a:rPr>
              <a:t> các </a:t>
            </a:r>
            <a:r>
              <a:rPr lang="en-CA" altLang="ja-JP" sz="1600" b="1" dirty="0" err="1">
                <a:latin typeface="Times New Roman" panose="02020603050405020304" pitchFamily="18" charset="0"/>
                <a:cs typeface="Times New Roman" panose="02020603050405020304" pitchFamily="18" charset="0"/>
              </a:rPr>
              <a:t>hoạt</a:t>
            </a:r>
            <a:r>
              <a:rPr lang="en-CA" altLang="ja-JP" sz="1600" b="1" dirty="0">
                <a:latin typeface="Times New Roman" panose="02020603050405020304" pitchFamily="18" charset="0"/>
                <a:cs typeface="Times New Roman" panose="02020603050405020304" pitchFamily="18" charset="0"/>
              </a:rPr>
              <a:t> động </a:t>
            </a:r>
            <a:r>
              <a:rPr lang="en-CA" altLang="ja-JP" sz="1600" b="1" dirty="0" err="1">
                <a:latin typeface="Times New Roman" panose="02020603050405020304" pitchFamily="18" charset="0"/>
                <a:cs typeface="Times New Roman" panose="02020603050405020304" pitchFamily="18" charset="0"/>
              </a:rPr>
              <a:t>sống</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hàng</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ngày</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kể</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cả</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đi</a:t>
            </a:r>
            <a:r>
              <a:rPr lang="en-CA" altLang="ja-JP" sz="1600" b="1" dirty="0">
                <a:latin typeface="Times New Roman" panose="02020603050405020304" pitchFamily="18" charset="0"/>
                <a:cs typeface="Times New Roman" panose="02020603050405020304" pitchFamily="18" charset="0"/>
              </a:rPr>
              <a:t> </a:t>
            </a:r>
            <a:r>
              <a:rPr lang="en-CA" altLang="ja-JP" sz="1600" b="1" dirty="0" err="1">
                <a:latin typeface="Times New Roman" panose="02020603050405020304" pitchFamily="18" charset="0"/>
                <a:cs typeface="Times New Roman" panose="02020603050405020304" pitchFamily="18" charset="0"/>
              </a:rPr>
              <a:t>bộ</a:t>
            </a:r>
            <a:endParaRPr lang="en-CA" altLang="ja-JP" sz="1600" b="1" dirty="0">
              <a:latin typeface="Times New Roman" panose="02020603050405020304" pitchFamily="18" charset="0"/>
              <a:cs typeface="Times New Roman" panose="02020603050405020304" pitchFamily="18" charset="0"/>
            </a:endParaRPr>
          </a:p>
        </p:txBody>
      </p:sp>
      <p:sp>
        <p:nvSpPr>
          <p:cNvPr id="2" name="テキスト ボックス 1">
            <a:extLst>
              <a:ext uri="{FF2B5EF4-FFF2-40B4-BE49-F238E27FC236}">
                <a16:creationId xmlns:a16="http://schemas.microsoft.com/office/drawing/2014/main" id="{DA9C2809-EFCD-42B5-BDF0-0D7A77204BA7}"/>
              </a:ext>
            </a:extLst>
          </p:cNvPr>
          <p:cNvSpPr txBox="1"/>
          <p:nvPr/>
        </p:nvSpPr>
        <p:spPr>
          <a:xfrm>
            <a:off x="5890953" y="1552206"/>
            <a:ext cx="576263" cy="369332"/>
          </a:xfrm>
          <a:prstGeom prst="rect">
            <a:avLst/>
          </a:prstGeom>
          <a:noFill/>
        </p:spPr>
        <p:txBody>
          <a:bodyPr wrap="square" lIns="0" tIns="0" rIns="0" bIns="0" rtlCol="0">
            <a:spAutoFit/>
          </a:bodyPr>
          <a:lstStyle/>
          <a:p>
            <a:pPr algn="ctr" defTabSz="685800" fontAlgn="ctr">
              <a:lnSpc>
                <a:spcPct val="120000"/>
              </a:lnSpc>
              <a:spcAft>
                <a:spcPts val="1200"/>
              </a:spcAft>
              <a:buClr>
                <a:srgbClr val="003B83"/>
              </a:buClr>
              <a:buSzPct val="100000"/>
            </a:pPr>
            <a:r>
              <a:rPr kumimoji="1" lang="en-US" altLang="ja-JP" sz="2000" b="1">
                <a:solidFill>
                  <a:srgbClr val="000000"/>
                </a:solidFill>
                <a:latin typeface="Times New Roman" panose="02020603050405020304" pitchFamily="18" charset="0"/>
                <a:cs typeface="Times New Roman" panose="02020603050405020304" pitchFamily="18" charset="0"/>
              </a:rPr>
              <a:t>1</a:t>
            </a:r>
            <a:endParaRPr kumimoji="1" lang="ja-JP" altLang="en-US" sz="2000" b="1">
              <a:solidFill>
                <a:srgbClr val="000000"/>
              </a:solidFill>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87D37DB5-E416-4CDC-8E8C-D98430EE401A}"/>
              </a:ext>
            </a:extLst>
          </p:cNvPr>
          <p:cNvSpPr txBox="1"/>
          <p:nvPr/>
        </p:nvSpPr>
        <p:spPr>
          <a:xfrm>
            <a:off x="8320303" y="2409970"/>
            <a:ext cx="576263" cy="369332"/>
          </a:xfrm>
          <a:prstGeom prst="rect">
            <a:avLst/>
          </a:prstGeom>
          <a:noFill/>
        </p:spPr>
        <p:txBody>
          <a:bodyPr wrap="square" lIns="0" tIns="0" rIns="0" bIns="0" rtlCol="0">
            <a:spAutoFit/>
          </a:bodyPr>
          <a:lstStyle/>
          <a:p>
            <a:pPr algn="ctr" defTabSz="685800" fontAlgn="ctr">
              <a:lnSpc>
                <a:spcPct val="120000"/>
              </a:lnSpc>
              <a:spcAft>
                <a:spcPts val="1200"/>
              </a:spcAft>
              <a:buClr>
                <a:srgbClr val="003B83"/>
              </a:buClr>
              <a:buSzPct val="100000"/>
            </a:pPr>
            <a:r>
              <a:rPr kumimoji="1" lang="en-US" altLang="ja-JP" sz="2000" b="1">
                <a:solidFill>
                  <a:srgbClr val="000000"/>
                </a:solidFill>
                <a:latin typeface="Times New Roman" panose="02020603050405020304" pitchFamily="18" charset="0"/>
                <a:cs typeface="Times New Roman" panose="02020603050405020304" pitchFamily="18" charset="0"/>
              </a:rPr>
              <a:t>2</a:t>
            </a:r>
            <a:endParaRPr kumimoji="1" lang="ja-JP" altLang="en-US" sz="2000" b="1">
              <a:solidFill>
                <a:srgbClr val="000000"/>
              </a:solidFill>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001FAB88-D370-4AF1-BA9D-8AB5F45EE2FA}"/>
              </a:ext>
            </a:extLst>
          </p:cNvPr>
          <p:cNvSpPr txBox="1"/>
          <p:nvPr/>
        </p:nvSpPr>
        <p:spPr>
          <a:xfrm>
            <a:off x="1120274" y="2853391"/>
            <a:ext cx="576263" cy="369332"/>
          </a:xfrm>
          <a:prstGeom prst="rect">
            <a:avLst/>
          </a:prstGeom>
          <a:noFill/>
        </p:spPr>
        <p:txBody>
          <a:bodyPr wrap="square" lIns="0" tIns="0" rIns="0" bIns="0" rtlCol="0">
            <a:spAutoFit/>
          </a:bodyPr>
          <a:lstStyle/>
          <a:p>
            <a:pPr algn="ctr" defTabSz="685800" fontAlgn="ctr">
              <a:lnSpc>
                <a:spcPct val="120000"/>
              </a:lnSpc>
              <a:spcAft>
                <a:spcPts val="1200"/>
              </a:spcAft>
              <a:buClr>
                <a:srgbClr val="003B83"/>
              </a:buClr>
              <a:buSzPct val="100000"/>
            </a:pPr>
            <a:r>
              <a:rPr kumimoji="1" lang="en-US" altLang="ja-JP" sz="2000" b="1">
                <a:solidFill>
                  <a:srgbClr val="000000"/>
                </a:solidFill>
                <a:latin typeface="Times New Roman" panose="02020603050405020304" pitchFamily="18" charset="0"/>
                <a:cs typeface="Times New Roman" panose="02020603050405020304" pitchFamily="18" charset="0"/>
              </a:rPr>
              <a:t>3</a:t>
            </a:r>
            <a:endParaRPr kumimoji="1" lang="ja-JP" altLang="en-US" sz="2000" b="1">
              <a:solidFill>
                <a:srgbClr val="000000"/>
              </a:solidFill>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52C2CAA6-BE8B-498F-8113-4E43C6A6F5C2}"/>
              </a:ext>
            </a:extLst>
          </p:cNvPr>
          <p:cNvSpPr txBox="1"/>
          <p:nvPr/>
        </p:nvSpPr>
        <p:spPr>
          <a:xfrm>
            <a:off x="9487032" y="4274976"/>
            <a:ext cx="576263" cy="369332"/>
          </a:xfrm>
          <a:prstGeom prst="rect">
            <a:avLst/>
          </a:prstGeom>
          <a:noFill/>
        </p:spPr>
        <p:txBody>
          <a:bodyPr wrap="square" lIns="0" tIns="0" rIns="0" bIns="0" rtlCol="0">
            <a:spAutoFit/>
          </a:bodyPr>
          <a:lstStyle/>
          <a:p>
            <a:pPr algn="ctr" defTabSz="685800" fontAlgn="ctr">
              <a:lnSpc>
                <a:spcPct val="120000"/>
              </a:lnSpc>
              <a:spcAft>
                <a:spcPts val="1200"/>
              </a:spcAft>
              <a:buClr>
                <a:srgbClr val="003B83"/>
              </a:buClr>
              <a:buSzPct val="100000"/>
            </a:pPr>
            <a:r>
              <a:rPr kumimoji="1" lang="en-US" altLang="ja-JP" sz="2000" b="1">
                <a:solidFill>
                  <a:srgbClr val="000000"/>
                </a:solidFill>
                <a:latin typeface="Times New Roman" panose="02020603050405020304" pitchFamily="18" charset="0"/>
                <a:cs typeface="Times New Roman" panose="02020603050405020304" pitchFamily="18" charset="0"/>
              </a:rPr>
              <a:t>4</a:t>
            </a:r>
            <a:endParaRPr kumimoji="1" lang="ja-JP" altLang="en-US" sz="2000" b="1">
              <a:solidFill>
                <a:srgbClr val="000000"/>
              </a:solidFill>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F112F5FF-BAE2-4529-AEDB-6813133652F1}"/>
              </a:ext>
            </a:extLst>
          </p:cNvPr>
          <p:cNvSpPr txBox="1"/>
          <p:nvPr/>
        </p:nvSpPr>
        <p:spPr>
          <a:xfrm>
            <a:off x="728691" y="4090310"/>
            <a:ext cx="576263" cy="369332"/>
          </a:xfrm>
          <a:prstGeom prst="rect">
            <a:avLst/>
          </a:prstGeom>
          <a:noFill/>
        </p:spPr>
        <p:txBody>
          <a:bodyPr wrap="square" lIns="0" tIns="0" rIns="0" bIns="0" rtlCol="0">
            <a:spAutoFit/>
          </a:bodyPr>
          <a:lstStyle/>
          <a:p>
            <a:pPr algn="ctr" defTabSz="685800" fontAlgn="ctr">
              <a:lnSpc>
                <a:spcPct val="120000"/>
              </a:lnSpc>
              <a:spcAft>
                <a:spcPts val="1200"/>
              </a:spcAft>
              <a:buClr>
                <a:srgbClr val="003B83"/>
              </a:buClr>
              <a:buSzPct val="100000"/>
            </a:pPr>
            <a:r>
              <a:rPr kumimoji="1" lang="en-US" altLang="ja-JP" sz="2000" b="1">
                <a:solidFill>
                  <a:srgbClr val="000000"/>
                </a:solidFill>
                <a:latin typeface="Times New Roman" panose="02020603050405020304" pitchFamily="18" charset="0"/>
                <a:cs typeface="Times New Roman" panose="02020603050405020304" pitchFamily="18" charset="0"/>
              </a:rPr>
              <a:t>5</a:t>
            </a:r>
            <a:endParaRPr kumimoji="1" lang="ja-JP" altLang="en-US" sz="20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86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F67CB16-9056-4B14-96D1-8951B39C9D17}"/>
              </a:ext>
            </a:extLst>
          </p:cNvPr>
          <p:cNvSpPr>
            <a:spLocks noGrp="1"/>
          </p:cNvSpPr>
          <p:nvPr>
            <p:ph type="body" sz="quarter" idx="17"/>
          </p:nvPr>
        </p:nvSpPr>
        <p:spPr>
          <a:xfrm>
            <a:off x="791794" y="2160000"/>
            <a:ext cx="11879631" cy="332399"/>
          </a:xfrm>
        </p:spPr>
        <p:txBody>
          <a:bodyPr/>
          <a:lstStyle/>
          <a:p>
            <a:pPr marL="252000" indent="-252000"/>
            <a:r>
              <a:rPr kumimoji="1" lang="en-CA" altLang="ja-JP" sz="1800" b="1" dirty="0" err="1">
                <a:solidFill>
                  <a:schemeClr val="tx1"/>
                </a:solidFill>
                <a:latin typeface="Times New Roman" panose="02020603050405020304" pitchFamily="18" charset="0"/>
                <a:cs typeface="Times New Roman" panose="02020603050405020304" pitchFamily="18" charset="0"/>
              </a:rPr>
              <a:t>Tổng</a:t>
            </a:r>
            <a:r>
              <a:rPr kumimoji="1" lang="en-CA" altLang="ja-JP" sz="1800" b="1" dirty="0">
                <a:solidFill>
                  <a:schemeClr val="tx1"/>
                </a:solidFill>
                <a:latin typeface="Times New Roman" panose="02020603050405020304" pitchFamily="18" charset="0"/>
                <a:cs typeface="Times New Roman" panose="02020603050405020304" pitchFamily="18" charset="0"/>
              </a:rPr>
              <a:t> chi </a:t>
            </a:r>
            <a:r>
              <a:rPr kumimoji="1" lang="en-CA" altLang="ja-JP" sz="1800" b="1" dirty="0" err="1">
                <a:solidFill>
                  <a:schemeClr val="tx1"/>
                </a:solidFill>
                <a:latin typeface="Times New Roman" panose="02020603050405020304" pitchFamily="18" charset="0"/>
                <a:cs typeface="Times New Roman" panose="02020603050405020304" pitchFamily="18" charset="0"/>
              </a:rPr>
              <a:t>phí</a:t>
            </a:r>
            <a:r>
              <a:rPr kumimoji="1" lang="en-CA" altLang="ja-JP" sz="1800" b="1" dirty="0">
                <a:solidFill>
                  <a:schemeClr val="tx1"/>
                </a:solidFill>
                <a:latin typeface="Times New Roman" panose="02020603050405020304" pitchFamily="18" charset="0"/>
                <a:cs typeface="Times New Roman" panose="02020603050405020304" pitchFamily="18" charset="0"/>
              </a:rPr>
              <a:t>: </a:t>
            </a:r>
            <a:r>
              <a:rPr kumimoji="1" lang="en-CA" altLang="ja-JP" sz="1800" dirty="0" err="1">
                <a:solidFill>
                  <a:schemeClr val="tx1"/>
                </a:solidFill>
                <a:latin typeface="Times New Roman" panose="02020603050405020304" pitchFamily="18" charset="0"/>
                <a:cs typeface="Times New Roman" panose="02020603050405020304" pitchFamily="18" charset="0"/>
              </a:rPr>
              <a:t>Tổng</a:t>
            </a:r>
            <a:r>
              <a:rPr kumimoji="1" lang="en-CA" altLang="ja-JP" sz="1800" dirty="0">
                <a:solidFill>
                  <a:schemeClr val="tx1"/>
                </a:solidFill>
                <a:latin typeface="Times New Roman" panose="02020603050405020304" pitchFamily="18" charset="0"/>
                <a:cs typeface="Times New Roman" panose="02020603050405020304" pitchFamily="18" charset="0"/>
              </a:rPr>
              <a:t> chi* </a:t>
            </a:r>
            <a:r>
              <a:rPr kumimoji="1" lang="en-CA" altLang="ja-JP" sz="1800" dirty="0" err="1">
                <a:solidFill>
                  <a:schemeClr val="tx1"/>
                </a:solidFill>
                <a:latin typeface="Times New Roman" panose="02020603050405020304" pitchFamily="18" charset="0"/>
                <a:cs typeface="Times New Roman" panose="02020603050405020304" pitchFamily="18" charset="0"/>
              </a:rPr>
              <a:t>tăng</a:t>
            </a:r>
            <a:r>
              <a:rPr kumimoji="1" lang="en-CA" altLang="ja-JP" sz="1800" dirty="0">
                <a:solidFill>
                  <a:schemeClr val="tx1"/>
                </a:solidFill>
                <a:latin typeface="Times New Roman" panose="02020603050405020304" pitchFamily="18" charset="0"/>
                <a:cs typeface="Times New Roman" panose="02020603050405020304" pitchFamily="18" charset="0"/>
              </a:rPr>
              <a:t> </a:t>
            </a:r>
            <a:r>
              <a:rPr kumimoji="1" lang="en-CA" altLang="ja-JP" sz="1800" dirty="0" err="1">
                <a:solidFill>
                  <a:schemeClr val="tx1"/>
                </a:solidFill>
                <a:latin typeface="Times New Roman" panose="02020603050405020304" pitchFamily="18" charset="0"/>
                <a:cs typeface="Times New Roman" panose="02020603050405020304" pitchFamily="18" charset="0"/>
              </a:rPr>
              <a:t>từng</a:t>
            </a:r>
            <a:r>
              <a:rPr kumimoji="1" lang="en-CA" altLang="ja-JP" sz="1800" dirty="0">
                <a:solidFill>
                  <a:schemeClr val="tx1"/>
                </a:solidFill>
                <a:latin typeface="Times New Roman" panose="02020603050405020304" pitchFamily="18" charset="0"/>
                <a:cs typeface="Times New Roman" panose="02020603050405020304" pitchFamily="18" charset="0"/>
              </a:rPr>
              <a:t> </a:t>
            </a:r>
            <a:r>
              <a:rPr kumimoji="1" lang="en-CA" altLang="ja-JP" sz="1800" dirty="0" err="1">
                <a:solidFill>
                  <a:schemeClr val="tx1"/>
                </a:solidFill>
                <a:latin typeface="Times New Roman" panose="02020603050405020304" pitchFamily="18" charset="0"/>
                <a:cs typeface="Times New Roman" panose="02020603050405020304" pitchFamily="18" charset="0"/>
              </a:rPr>
              <a:t>năm</a:t>
            </a:r>
            <a:endParaRPr kumimoji="1" lang="ja-JP" altLang="en-US" sz="1800" dirty="0">
              <a:solidFill>
                <a:schemeClr val="tx1"/>
              </a:solidFill>
              <a:latin typeface="Times New Roman" panose="02020603050405020304" pitchFamily="18" charset="0"/>
              <a:cs typeface="Times New Roman" panose="02020603050405020304" pitchFamily="18" charset="0"/>
            </a:endParaRPr>
          </a:p>
        </p:txBody>
      </p:sp>
      <p:sp>
        <p:nvSpPr>
          <p:cNvPr id="3" name="テキスト プレースホルダー 2" descr="ã">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870081"/>
            <a:ext cx="11880000" cy="1044132"/>
          </a:xfrm>
        </p:spPr>
        <p:txBody>
          <a:bodyPr/>
          <a:lstStyle/>
          <a:p>
            <a:r>
              <a:rPr lang="en-US" altLang="ja-JP" sz="3200" dirty="0">
                <a:latin typeface="Times New Roman" panose="02020603050405020304" pitchFamily="18" charset="0"/>
                <a:cs typeface="Times New Roman" panose="02020603050405020304" pitchFamily="18" charset="0"/>
              </a:rPr>
              <a:t>Xu </a:t>
            </a:r>
            <a:r>
              <a:rPr lang="en-US" altLang="ja-JP" sz="3200" dirty="0" err="1">
                <a:latin typeface="Times New Roman" panose="02020603050405020304" pitchFamily="18" charset="0"/>
                <a:cs typeface="Times New Roman" panose="02020603050405020304" pitchFamily="18" charset="0"/>
              </a:rPr>
              <a:t>hướng</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về</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quyền</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lợi</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và</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mức</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phí</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bảo</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hiểm</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của</a:t>
            </a:r>
            <a:r>
              <a:rPr lang="en-US" altLang="ja-JP" sz="3200" dirty="0">
                <a:latin typeface="Times New Roman" panose="02020603050405020304" pitchFamily="18" charset="0"/>
                <a:cs typeface="Times New Roman" panose="02020603050405020304" pitchFamily="18" charset="0"/>
              </a:rPr>
              <a:t> LTC, </a:t>
            </a:r>
            <a:r>
              <a:rPr lang="en-US" altLang="ja-JP" sz="3200" dirty="0" err="1">
                <a:latin typeface="Times New Roman" panose="02020603050405020304" pitchFamily="18" charset="0"/>
                <a:cs typeface="Times New Roman" panose="02020603050405020304" pitchFamily="18" charset="0"/>
              </a:rPr>
              <a:t>dự</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báo</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đến</a:t>
            </a:r>
            <a:r>
              <a:rPr lang="en-US" altLang="ja-JP" sz="3200" dirty="0">
                <a:latin typeface="Times New Roman" panose="02020603050405020304" pitchFamily="18" charset="0"/>
                <a:cs typeface="Times New Roman" panose="02020603050405020304" pitchFamily="18" charset="0"/>
              </a:rPr>
              <a:t> </a:t>
            </a:r>
            <a:r>
              <a:rPr lang="en-US" altLang="ja-JP" sz="3200" dirty="0" err="1">
                <a:latin typeface="Times New Roman" panose="02020603050405020304" pitchFamily="18" charset="0"/>
                <a:cs typeface="Times New Roman" panose="02020603050405020304" pitchFamily="18" charset="0"/>
              </a:rPr>
              <a:t>năm</a:t>
            </a:r>
            <a:r>
              <a:rPr lang="en-US" altLang="ja-JP" sz="3200" dirty="0">
                <a:latin typeface="Times New Roman" panose="02020603050405020304" pitchFamily="18" charset="0"/>
                <a:cs typeface="Times New Roman" panose="02020603050405020304" pitchFamily="18" charset="0"/>
              </a:rPr>
              <a:t> 2023</a:t>
            </a: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Giới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thiệu</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1">
            <a:extLst>
              <a:ext uri="{FF2B5EF4-FFF2-40B4-BE49-F238E27FC236}">
                <a16:creationId xmlns:a16="http://schemas.microsoft.com/office/drawing/2014/main" id="{525BA897-4A23-4735-8A71-411A0C83113C}"/>
              </a:ext>
            </a:extLst>
          </p:cNvPr>
          <p:cNvSpPr txBox="1">
            <a:spLocks/>
          </p:cNvSpPr>
          <p:nvPr/>
        </p:nvSpPr>
        <p:spPr>
          <a:xfrm>
            <a:off x="792000" y="5436000"/>
            <a:ext cx="11879631" cy="295466"/>
          </a:xfrm>
          <a:prstGeom prst="rect">
            <a:avLst/>
          </a:prstGeom>
        </p:spPr>
        <p:txBody>
          <a:bodyPr vert="horz" lIns="0" tIns="0" rIns="0" bIns="0" rtlCol="0">
            <a:spAutoFit/>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52000" indent="-252000"/>
            <a:r>
              <a:rPr lang="en-CA" altLang="ja-JP" sz="1600" b="1" dirty="0" err="1">
                <a:solidFill>
                  <a:schemeClr val="tx1"/>
                </a:solidFill>
                <a:latin typeface="Times New Roman" panose="02020603050405020304" pitchFamily="18" charset="0"/>
                <a:cs typeface="Times New Roman" panose="02020603050405020304" pitchFamily="18" charset="0"/>
              </a:rPr>
              <a:t>Mức</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phí</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bảo</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hiểm</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được</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đóng</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bởi</a:t>
            </a:r>
            <a:r>
              <a:rPr lang="en-CA" altLang="ja-JP" sz="1600" b="1" dirty="0">
                <a:solidFill>
                  <a:schemeClr val="tx1"/>
                </a:solidFill>
                <a:latin typeface="Times New Roman" panose="02020603050405020304" pitchFamily="18" charset="0"/>
                <a:cs typeface="Times New Roman" panose="02020603050405020304" pitchFamily="18" charset="0"/>
              </a:rPr>
              <a:t> </a:t>
            </a:r>
            <a:r>
              <a:rPr lang="en-CA" altLang="ja-JP" sz="1600" b="1" dirty="0" err="1">
                <a:solidFill>
                  <a:schemeClr val="tx1"/>
                </a:solidFill>
                <a:latin typeface="Times New Roman" panose="02020603050405020304" pitchFamily="18" charset="0"/>
                <a:cs typeface="Times New Roman" panose="02020603050405020304" pitchFamily="18" charset="0"/>
              </a:rPr>
              <a:t>ngưởi</a:t>
            </a:r>
            <a:r>
              <a:rPr lang="en-CA" altLang="ja-JP" sz="1600" b="1" dirty="0">
                <a:solidFill>
                  <a:schemeClr val="tx1"/>
                </a:solidFill>
                <a:latin typeface="Times New Roman" panose="02020603050405020304" pitchFamily="18" charset="0"/>
                <a:cs typeface="Times New Roman" panose="02020603050405020304" pitchFamily="18" charset="0"/>
              </a:rPr>
              <a:t> 65+ : </a:t>
            </a:r>
            <a:r>
              <a:rPr lang="en-CA" altLang="ja-JP" sz="1600" dirty="0" err="1">
                <a:solidFill>
                  <a:schemeClr val="tx1"/>
                </a:solidFill>
                <a:latin typeface="Times New Roman" panose="02020603050405020304" pitchFamily="18" charset="0"/>
                <a:cs typeface="Times New Roman" panose="02020603050405020304" pitchFamily="18" charset="0"/>
              </a:rPr>
              <a:t>Trung</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bình</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toàn</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quốc</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hàng</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tháng</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bình</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quân</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gia</a:t>
            </a:r>
            <a:r>
              <a:rPr lang="en-CA" altLang="ja-JP" sz="1600" dirty="0">
                <a:solidFill>
                  <a:schemeClr val="tx1"/>
                </a:solidFill>
                <a:latin typeface="Times New Roman" panose="02020603050405020304" pitchFamily="18" charset="0"/>
                <a:cs typeface="Times New Roman" panose="02020603050405020304" pitchFamily="18" charset="0"/>
              </a:rPr>
              <a:t> </a:t>
            </a:r>
            <a:r>
              <a:rPr lang="en-CA" altLang="ja-JP" sz="1600" dirty="0" err="1">
                <a:solidFill>
                  <a:schemeClr val="tx1"/>
                </a:solidFill>
                <a:latin typeface="Times New Roman" panose="02020603050405020304" pitchFamily="18" charset="0"/>
                <a:cs typeface="Times New Roman" panose="02020603050405020304" pitchFamily="18" charset="0"/>
              </a:rPr>
              <a:t>quyền</a:t>
            </a:r>
            <a:r>
              <a:rPr lang="en-CA" altLang="ja-JP" sz="1600" dirty="0">
                <a:solidFill>
                  <a:schemeClr val="tx1"/>
                </a:solidFill>
                <a:latin typeface="Times New Roman" panose="02020603050405020304" pitchFamily="18" charset="0"/>
                <a:cs typeface="Times New Roman" panose="02020603050405020304" pitchFamily="18" charset="0"/>
              </a:rPr>
              <a:t>)</a:t>
            </a:r>
            <a:endParaRPr lang="ja-JP" altLang="en-US" sz="1600" dirty="0">
              <a:solidFill>
                <a:schemeClr val="tx1"/>
              </a:solidFill>
              <a:latin typeface="Times New Roman" panose="02020603050405020304" pitchFamily="18" charset="0"/>
              <a:cs typeface="Times New Roman" panose="02020603050405020304" pitchFamily="18" charset="0"/>
            </a:endParaRPr>
          </a:p>
        </p:txBody>
      </p:sp>
      <p:grpSp>
        <p:nvGrpSpPr>
          <p:cNvPr id="56" name="グループ化 55">
            <a:extLst>
              <a:ext uri="{FF2B5EF4-FFF2-40B4-BE49-F238E27FC236}">
                <a16:creationId xmlns:a16="http://schemas.microsoft.com/office/drawing/2014/main" id="{6752C161-8B51-4DF0-A638-9837BD4FF000}"/>
              </a:ext>
            </a:extLst>
          </p:cNvPr>
          <p:cNvGrpSpPr/>
          <p:nvPr/>
        </p:nvGrpSpPr>
        <p:grpSpPr>
          <a:xfrm>
            <a:off x="790575" y="5888047"/>
            <a:ext cx="11880850" cy="1021816"/>
            <a:chOff x="790575" y="5888047"/>
            <a:chExt cx="11880850" cy="1021816"/>
          </a:xfrm>
        </p:grpSpPr>
        <p:sp>
          <p:nvSpPr>
            <p:cNvPr id="10" name="テキスト ボックス 9">
              <a:extLst>
                <a:ext uri="{FF2B5EF4-FFF2-40B4-BE49-F238E27FC236}">
                  <a16:creationId xmlns:a16="http://schemas.microsoft.com/office/drawing/2014/main" id="{79667712-6D37-46EB-999A-F42BD618A553}"/>
                </a:ext>
              </a:extLst>
            </p:cNvPr>
            <p:cNvSpPr txBox="1"/>
            <p:nvPr/>
          </p:nvSpPr>
          <p:spPr>
            <a:xfrm>
              <a:off x="790575"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2,911</a:t>
              </a:r>
              <a:r>
                <a:rPr kumimoji="1" lang="en-CA" altLang="ja-JP" sz="1400" b="1">
                  <a:solidFill>
                    <a:srgbClr val="3C82F5"/>
                  </a:solidFill>
                </a:rPr>
                <a:t> Yen</a:t>
              </a:r>
              <a:endParaRPr kumimoji="1" lang="en-US" altLang="ja-JP" sz="1400" b="1">
                <a:solidFill>
                  <a:srgbClr val="3C82F5"/>
                </a:solidFill>
              </a:endParaRPr>
            </a:p>
          </p:txBody>
        </p:sp>
        <p:sp>
          <p:nvSpPr>
            <p:cNvPr id="23" name="テキスト ボックス 22">
              <a:extLst>
                <a:ext uri="{FF2B5EF4-FFF2-40B4-BE49-F238E27FC236}">
                  <a16:creationId xmlns:a16="http://schemas.microsoft.com/office/drawing/2014/main" id="{E78E5C95-2316-485D-9885-CAD5CBB60F87}"/>
                </a:ext>
              </a:extLst>
            </p:cNvPr>
            <p:cNvSpPr txBox="1"/>
            <p:nvPr/>
          </p:nvSpPr>
          <p:spPr>
            <a:xfrm>
              <a:off x="790575"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1</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2000</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2002</a:t>
              </a:r>
            </a:p>
          </p:txBody>
        </p:sp>
        <p:sp>
          <p:nvSpPr>
            <p:cNvPr id="28" name="テキスト ボックス 27">
              <a:extLst>
                <a:ext uri="{FF2B5EF4-FFF2-40B4-BE49-F238E27FC236}">
                  <a16:creationId xmlns:a16="http://schemas.microsoft.com/office/drawing/2014/main" id="{2BA296B9-7927-4B50-AE55-275329D2DC52}"/>
                </a:ext>
              </a:extLst>
            </p:cNvPr>
            <p:cNvSpPr txBox="1"/>
            <p:nvPr/>
          </p:nvSpPr>
          <p:spPr>
            <a:xfrm>
              <a:off x="2303789"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3,293</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(+13.1%)</a:t>
              </a:r>
            </a:p>
          </p:txBody>
        </p:sp>
        <p:sp>
          <p:nvSpPr>
            <p:cNvPr id="29" name="テキスト ボックス 28">
              <a:extLst>
                <a:ext uri="{FF2B5EF4-FFF2-40B4-BE49-F238E27FC236}">
                  <a16:creationId xmlns:a16="http://schemas.microsoft.com/office/drawing/2014/main" id="{C73AABD2-7945-44C6-969E-37B55CF2A01E}"/>
                </a:ext>
              </a:extLst>
            </p:cNvPr>
            <p:cNvSpPr txBox="1"/>
            <p:nvPr/>
          </p:nvSpPr>
          <p:spPr>
            <a:xfrm>
              <a:off x="2303789"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2</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2003</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2005</a:t>
              </a:r>
            </a:p>
          </p:txBody>
        </p:sp>
        <p:sp>
          <p:nvSpPr>
            <p:cNvPr id="31" name="テキスト ボックス 30">
              <a:extLst>
                <a:ext uri="{FF2B5EF4-FFF2-40B4-BE49-F238E27FC236}">
                  <a16:creationId xmlns:a16="http://schemas.microsoft.com/office/drawing/2014/main" id="{9993F2EE-D3F2-426E-9277-BDCD8E21171F}"/>
                </a:ext>
              </a:extLst>
            </p:cNvPr>
            <p:cNvSpPr txBox="1"/>
            <p:nvPr/>
          </p:nvSpPr>
          <p:spPr>
            <a:xfrm>
              <a:off x="3817003"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4,090</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(+24.2%)</a:t>
              </a:r>
            </a:p>
          </p:txBody>
        </p:sp>
        <p:sp>
          <p:nvSpPr>
            <p:cNvPr id="32" name="テキスト ボックス 31">
              <a:extLst>
                <a:ext uri="{FF2B5EF4-FFF2-40B4-BE49-F238E27FC236}">
                  <a16:creationId xmlns:a16="http://schemas.microsoft.com/office/drawing/2014/main" id="{B69F6D97-A8CD-4319-A6B9-FE2070E14383}"/>
                </a:ext>
              </a:extLst>
            </p:cNvPr>
            <p:cNvSpPr txBox="1"/>
            <p:nvPr/>
          </p:nvSpPr>
          <p:spPr>
            <a:xfrm>
              <a:off x="3817003"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3</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2006</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2008</a:t>
              </a:r>
            </a:p>
          </p:txBody>
        </p:sp>
        <p:sp>
          <p:nvSpPr>
            <p:cNvPr id="34" name="テキスト ボックス 33">
              <a:extLst>
                <a:ext uri="{FF2B5EF4-FFF2-40B4-BE49-F238E27FC236}">
                  <a16:creationId xmlns:a16="http://schemas.microsoft.com/office/drawing/2014/main" id="{2ECE9491-55E4-49EE-A36D-6516DE6AB7BB}"/>
                </a:ext>
              </a:extLst>
            </p:cNvPr>
            <p:cNvSpPr txBox="1"/>
            <p:nvPr/>
          </p:nvSpPr>
          <p:spPr>
            <a:xfrm>
              <a:off x="5330217"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4,160</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(+1.7%)</a:t>
              </a:r>
            </a:p>
          </p:txBody>
        </p:sp>
        <p:sp>
          <p:nvSpPr>
            <p:cNvPr id="35" name="テキスト ボックス 34">
              <a:extLst>
                <a:ext uri="{FF2B5EF4-FFF2-40B4-BE49-F238E27FC236}">
                  <a16:creationId xmlns:a16="http://schemas.microsoft.com/office/drawing/2014/main" id="{08C11AB9-D981-4942-B8F4-EBF370223122}"/>
                </a:ext>
              </a:extLst>
            </p:cNvPr>
            <p:cNvSpPr txBox="1"/>
            <p:nvPr/>
          </p:nvSpPr>
          <p:spPr>
            <a:xfrm>
              <a:off x="5330217"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4</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2009</a:t>
              </a:r>
              <a:r>
                <a:rPr kumimoji="1" lang="ja-JP" altLang="en-US" sz="1100">
                  <a:solidFill>
                    <a:srgbClr val="000000"/>
                  </a:solidFill>
                </a:rPr>
                <a:t> </a:t>
              </a:r>
              <a:r>
                <a:rPr kumimoji="1" lang="en-CA" altLang="ja-JP" sz="1100">
                  <a:solidFill>
                    <a:srgbClr val="000000"/>
                  </a:solidFill>
                </a:rPr>
                <a:t>- </a:t>
              </a:r>
              <a:r>
                <a:rPr kumimoji="1" lang="en-US" altLang="ja-JP" sz="1100">
                  <a:solidFill>
                    <a:srgbClr val="000000"/>
                  </a:solidFill>
                </a:rPr>
                <a:t>2011</a:t>
              </a:r>
            </a:p>
          </p:txBody>
        </p:sp>
        <p:sp>
          <p:nvSpPr>
            <p:cNvPr id="37" name="テキスト ボックス 36">
              <a:extLst>
                <a:ext uri="{FF2B5EF4-FFF2-40B4-BE49-F238E27FC236}">
                  <a16:creationId xmlns:a16="http://schemas.microsoft.com/office/drawing/2014/main" id="{949DBEF8-B74B-4E82-B69F-47B481090921}"/>
                </a:ext>
              </a:extLst>
            </p:cNvPr>
            <p:cNvSpPr txBox="1"/>
            <p:nvPr/>
          </p:nvSpPr>
          <p:spPr>
            <a:xfrm>
              <a:off x="6843431"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4,972</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(+19.5%)</a:t>
              </a:r>
            </a:p>
          </p:txBody>
        </p:sp>
        <p:sp>
          <p:nvSpPr>
            <p:cNvPr id="38" name="テキスト ボックス 37">
              <a:extLst>
                <a:ext uri="{FF2B5EF4-FFF2-40B4-BE49-F238E27FC236}">
                  <a16:creationId xmlns:a16="http://schemas.microsoft.com/office/drawing/2014/main" id="{80EF73E7-4AF2-41DA-A32D-B5B4E8E7AF11}"/>
                </a:ext>
              </a:extLst>
            </p:cNvPr>
            <p:cNvSpPr txBox="1"/>
            <p:nvPr/>
          </p:nvSpPr>
          <p:spPr>
            <a:xfrm>
              <a:off x="6843431"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5</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2012</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2014</a:t>
              </a:r>
            </a:p>
          </p:txBody>
        </p:sp>
        <p:sp>
          <p:nvSpPr>
            <p:cNvPr id="40" name="テキスト ボックス 39">
              <a:extLst>
                <a:ext uri="{FF2B5EF4-FFF2-40B4-BE49-F238E27FC236}">
                  <a16:creationId xmlns:a16="http://schemas.microsoft.com/office/drawing/2014/main" id="{BB7E17E8-91C2-4BB1-8594-D0F707ABBE3C}"/>
                </a:ext>
              </a:extLst>
            </p:cNvPr>
            <p:cNvSpPr txBox="1"/>
            <p:nvPr/>
          </p:nvSpPr>
          <p:spPr>
            <a:xfrm>
              <a:off x="8356645"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5,514</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(+10.9%)</a:t>
              </a:r>
            </a:p>
          </p:txBody>
        </p:sp>
        <p:sp>
          <p:nvSpPr>
            <p:cNvPr id="41" name="テキスト ボックス 40">
              <a:extLst>
                <a:ext uri="{FF2B5EF4-FFF2-40B4-BE49-F238E27FC236}">
                  <a16:creationId xmlns:a16="http://schemas.microsoft.com/office/drawing/2014/main" id="{65DD1377-5149-4C71-A5BA-035DD4A0FC12}"/>
                </a:ext>
              </a:extLst>
            </p:cNvPr>
            <p:cNvSpPr txBox="1"/>
            <p:nvPr/>
          </p:nvSpPr>
          <p:spPr>
            <a:xfrm>
              <a:off x="8356645"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6</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2015</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2017</a:t>
              </a:r>
            </a:p>
          </p:txBody>
        </p:sp>
        <p:sp>
          <p:nvSpPr>
            <p:cNvPr id="43" name="テキスト ボックス 42">
              <a:extLst>
                <a:ext uri="{FF2B5EF4-FFF2-40B4-BE49-F238E27FC236}">
                  <a16:creationId xmlns:a16="http://schemas.microsoft.com/office/drawing/2014/main" id="{95E2B03F-E3E1-4054-B267-44D9BFF41C78}"/>
                </a:ext>
              </a:extLst>
            </p:cNvPr>
            <p:cNvSpPr txBox="1"/>
            <p:nvPr/>
          </p:nvSpPr>
          <p:spPr>
            <a:xfrm>
              <a:off x="9869859"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5,869</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(+6.4%)</a:t>
              </a:r>
            </a:p>
          </p:txBody>
        </p:sp>
        <p:sp>
          <p:nvSpPr>
            <p:cNvPr id="44" name="テキスト ボックス 43">
              <a:extLst>
                <a:ext uri="{FF2B5EF4-FFF2-40B4-BE49-F238E27FC236}">
                  <a16:creationId xmlns:a16="http://schemas.microsoft.com/office/drawing/2014/main" id="{8AD9D228-5F19-44B9-828F-9494DC5572AC}"/>
                </a:ext>
              </a:extLst>
            </p:cNvPr>
            <p:cNvSpPr txBox="1"/>
            <p:nvPr/>
          </p:nvSpPr>
          <p:spPr>
            <a:xfrm>
              <a:off x="9869859"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7</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2018</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2020</a:t>
              </a:r>
            </a:p>
          </p:txBody>
        </p:sp>
        <p:sp>
          <p:nvSpPr>
            <p:cNvPr id="46" name="テキスト ボックス 45">
              <a:extLst>
                <a:ext uri="{FF2B5EF4-FFF2-40B4-BE49-F238E27FC236}">
                  <a16:creationId xmlns:a16="http://schemas.microsoft.com/office/drawing/2014/main" id="{8AA350B8-6628-4EA8-AA4B-122D90B337B5}"/>
                </a:ext>
              </a:extLst>
            </p:cNvPr>
            <p:cNvSpPr txBox="1"/>
            <p:nvPr/>
          </p:nvSpPr>
          <p:spPr>
            <a:xfrm>
              <a:off x="11383077" y="6326542"/>
              <a:ext cx="1288348" cy="583321"/>
            </a:xfrm>
            <a:prstGeom prst="rect">
              <a:avLst/>
            </a:prstGeom>
            <a:solidFill>
              <a:schemeClr val="bg1"/>
            </a:solidFill>
            <a:ln w="12700">
              <a:solidFill>
                <a:srgbClr val="3C82F5"/>
              </a:solidFill>
            </a:ln>
          </p:spPr>
          <p:txBody>
            <a:bodyPr wrap="square" lIns="72000" tIns="36000" rIns="72000" bIns="36000" rtlCol="0" anchor="ctr">
              <a:noAutofit/>
            </a:bodyPr>
            <a:lstStyle/>
            <a:p>
              <a:pPr algn="ctr" defTabSz="685800" fontAlgn="ctr">
                <a:buClr>
                  <a:srgbClr val="003B83"/>
                </a:buClr>
                <a:buSzPct val="100000"/>
              </a:pPr>
              <a:r>
                <a:rPr kumimoji="1" lang="en-US" altLang="ja-JP" sz="1400" b="1">
                  <a:solidFill>
                    <a:srgbClr val="3C82F5"/>
                  </a:solidFill>
                </a:rPr>
                <a:t>6,014</a:t>
              </a:r>
              <a:r>
                <a:rPr kumimoji="1" lang="en-CA" altLang="ja-JP" sz="1400" b="1">
                  <a:solidFill>
                    <a:srgbClr val="3C82F5"/>
                  </a:solidFill>
                </a:rPr>
                <a:t> Yen</a:t>
              </a:r>
              <a:endParaRPr kumimoji="1" lang="en-US" altLang="ja-JP" sz="1400" b="1">
                <a:solidFill>
                  <a:srgbClr val="3C82F5"/>
                </a:solidFill>
              </a:endParaRPr>
            </a:p>
            <a:p>
              <a:pPr algn="ctr" defTabSz="685800" fontAlgn="ctr">
                <a:buClr>
                  <a:srgbClr val="003B83"/>
                </a:buClr>
                <a:buSzPct val="100000"/>
              </a:pPr>
              <a:r>
                <a:rPr kumimoji="1" lang="en-US" altLang="ja-JP" sz="1400" b="1">
                  <a:solidFill>
                    <a:srgbClr val="3C82F5"/>
                  </a:solidFill>
                </a:rPr>
                <a:t>(+2.5%)</a:t>
              </a:r>
            </a:p>
          </p:txBody>
        </p:sp>
        <p:sp>
          <p:nvSpPr>
            <p:cNvPr id="47" name="テキスト ボックス 46">
              <a:extLst>
                <a:ext uri="{FF2B5EF4-FFF2-40B4-BE49-F238E27FC236}">
                  <a16:creationId xmlns:a16="http://schemas.microsoft.com/office/drawing/2014/main" id="{1939B326-7DFC-4755-8FAC-86A0E49CDBCA}"/>
                </a:ext>
              </a:extLst>
            </p:cNvPr>
            <p:cNvSpPr txBox="1"/>
            <p:nvPr/>
          </p:nvSpPr>
          <p:spPr>
            <a:xfrm>
              <a:off x="11383077" y="5888047"/>
              <a:ext cx="1288348" cy="389337"/>
            </a:xfrm>
            <a:prstGeom prst="rect">
              <a:avLst/>
            </a:prstGeom>
            <a:noFill/>
          </p:spPr>
          <p:txBody>
            <a:bodyPr wrap="square" lIns="0" tIns="0" rIns="0" bIns="0" rtlCol="0">
              <a:spAutoFit/>
            </a:bodyPr>
            <a:lstStyle/>
            <a:p>
              <a:pPr algn="ctr" defTabSz="685800" fontAlgn="ctr">
                <a:lnSpc>
                  <a:spcPct val="110000"/>
                </a:lnSpc>
                <a:buClr>
                  <a:srgbClr val="003B83"/>
                </a:buClr>
                <a:buSzPct val="100000"/>
              </a:pPr>
              <a:r>
                <a:rPr kumimoji="1" lang="en-CA" altLang="ja-JP" sz="1200" b="1">
                  <a:solidFill>
                    <a:srgbClr val="000000"/>
                  </a:solidFill>
                </a:rPr>
                <a:t>Phase 8</a:t>
              </a:r>
              <a:endParaRPr kumimoji="1" lang="en-US" altLang="ja-JP" sz="1200" b="1">
                <a:solidFill>
                  <a:srgbClr val="000000"/>
                </a:solidFill>
              </a:endParaRPr>
            </a:p>
            <a:p>
              <a:pPr algn="ctr" defTabSz="685800" fontAlgn="ctr">
                <a:lnSpc>
                  <a:spcPct val="110000"/>
                </a:lnSpc>
                <a:buClr>
                  <a:srgbClr val="003B83"/>
                </a:buClr>
                <a:buSzPct val="100000"/>
              </a:pPr>
              <a:r>
                <a:rPr kumimoji="1" lang="en-US" altLang="ja-JP" sz="1100">
                  <a:solidFill>
                    <a:srgbClr val="000000"/>
                  </a:solidFill>
                </a:rPr>
                <a:t>2021</a:t>
              </a:r>
              <a:r>
                <a:rPr kumimoji="1" lang="ja-JP" altLang="en-US" sz="1100">
                  <a:solidFill>
                    <a:srgbClr val="000000"/>
                  </a:solidFill>
                </a:rPr>
                <a:t> </a:t>
              </a:r>
              <a:r>
                <a:rPr kumimoji="1" lang="en-CA" altLang="ja-JP" sz="1100">
                  <a:solidFill>
                    <a:srgbClr val="000000"/>
                  </a:solidFill>
                </a:rPr>
                <a:t>-</a:t>
              </a:r>
              <a:r>
                <a:rPr kumimoji="1" lang="ja-JP" altLang="en-US" sz="1100">
                  <a:solidFill>
                    <a:srgbClr val="000000"/>
                  </a:solidFill>
                </a:rPr>
                <a:t> </a:t>
              </a:r>
              <a:r>
                <a:rPr kumimoji="1" lang="en-US" altLang="ja-JP" sz="1100">
                  <a:solidFill>
                    <a:srgbClr val="000000"/>
                  </a:solidFill>
                </a:rPr>
                <a:t>2023</a:t>
              </a:r>
            </a:p>
          </p:txBody>
        </p:sp>
        <p:sp>
          <p:nvSpPr>
            <p:cNvPr id="48" name="二等辺三角形 47">
              <a:extLst>
                <a:ext uri="{FF2B5EF4-FFF2-40B4-BE49-F238E27FC236}">
                  <a16:creationId xmlns:a16="http://schemas.microsoft.com/office/drawing/2014/main" id="{4B41F7D8-2EB8-4A06-9876-3000C7DF01C3}"/>
                </a:ext>
              </a:extLst>
            </p:cNvPr>
            <p:cNvSpPr/>
            <p:nvPr/>
          </p:nvSpPr>
          <p:spPr>
            <a:xfrm rot="5400000">
              <a:off x="2083356"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sp>
          <p:nvSpPr>
            <p:cNvPr id="49" name="二等辺三角形 48">
              <a:extLst>
                <a:ext uri="{FF2B5EF4-FFF2-40B4-BE49-F238E27FC236}">
                  <a16:creationId xmlns:a16="http://schemas.microsoft.com/office/drawing/2014/main" id="{588C9554-4F8C-4B5B-A4E7-F96B1C3DAA35}"/>
                </a:ext>
              </a:extLst>
            </p:cNvPr>
            <p:cNvSpPr/>
            <p:nvPr/>
          </p:nvSpPr>
          <p:spPr>
            <a:xfrm rot="5400000">
              <a:off x="3596570"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sp>
          <p:nvSpPr>
            <p:cNvPr id="50" name="二等辺三角形 49">
              <a:extLst>
                <a:ext uri="{FF2B5EF4-FFF2-40B4-BE49-F238E27FC236}">
                  <a16:creationId xmlns:a16="http://schemas.microsoft.com/office/drawing/2014/main" id="{10A06ED7-6625-4999-90F6-883076531EB1}"/>
                </a:ext>
              </a:extLst>
            </p:cNvPr>
            <p:cNvSpPr/>
            <p:nvPr/>
          </p:nvSpPr>
          <p:spPr>
            <a:xfrm rot="5400000">
              <a:off x="5109784"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sp>
          <p:nvSpPr>
            <p:cNvPr id="51" name="二等辺三角形 50">
              <a:extLst>
                <a:ext uri="{FF2B5EF4-FFF2-40B4-BE49-F238E27FC236}">
                  <a16:creationId xmlns:a16="http://schemas.microsoft.com/office/drawing/2014/main" id="{611488E3-0FA0-4435-B997-89A9BEC540A9}"/>
                </a:ext>
              </a:extLst>
            </p:cNvPr>
            <p:cNvSpPr/>
            <p:nvPr/>
          </p:nvSpPr>
          <p:spPr>
            <a:xfrm rot="5400000">
              <a:off x="6622998"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sp>
          <p:nvSpPr>
            <p:cNvPr id="52" name="二等辺三角形 51">
              <a:extLst>
                <a:ext uri="{FF2B5EF4-FFF2-40B4-BE49-F238E27FC236}">
                  <a16:creationId xmlns:a16="http://schemas.microsoft.com/office/drawing/2014/main" id="{B7751B0C-F3DC-4113-B97B-E87233A0B31F}"/>
                </a:ext>
              </a:extLst>
            </p:cNvPr>
            <p:cNvSpPr/>
            <p:nvPr/>
          </p:nvSpPr>
          <p:spPr>
            <a:xfrm rot="5400000">
              <a:off x="8136212"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sp>
          <p:nvSpPr>
            <p:cNvPr id="53" name="二等辺三角形 52">
              <a:extLst>
                <a:ext uri="{FF2B5EF4-FFF2-40B4-BE49-F238E27FC236}">
                  <a16:creationId xmlns:a16="http://schemas.microsoft.com/office/drawing/2014/main" id="{4A83F74B-9881-4D31-9E4E-A0469E6D8711}"/>
                </a:ext>
              </a:extLst>
            </p:cNvPr>
            <p:cNvSpPr/>
            <p:nvPr/>
          </p:nvSpPr>
          <p:spPr>
            <a:xfrm rot="5400000">
              <a:off x="9649426"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sp>
          <p:nvSpPr>
            <p:cNvPr id="54" name="二等辺三角形 53">
              <a:extLst>
                <a:ext uri="{FF2B5EF4-FFF2-40B4-BE49-F238E27FC236}">
                  <a16:creationId xmlns:a16="http://schemas.microsoft.com/office/drawing/2014/main" id="{3F9D8A4A-4719-47C0-BD52-C27221448D95}"/>
                </a:ext>
              </a:extLst>
            </p:cNvPr>
            <p:cNvSpPr/>
            <p:nvPr/>
          </p:nvSpPr>
          <p:spPr>
            <a:xfrm rot="5400000">
              <a:off x="11162640" y="6564202"/>
              <a:ext cx="216000" cy="108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l"/>
              <a:endParaRPr kumimoji="1" lang="ja-JP" altLang="en-US" err="1">
                <a:solidFill>
                  <a:srgbClr val="000000"/>
                </a:solidFill>
              </a:endParaRPr>
            </a:p>
          </p:txBody>
        </p:sp>
      </p:grpSp>
      <p:sp>
        <p:nvSpPr>
          <p:cNvPr id="57" name="テキスト プレースホルダー 1">
            <a:extLst>
              <a:ext uri="{FF2B5EF4-FFF2-40B4-BE49-F238E27FC236}">
                <a16:creationId xmlns:a16="http://schemas.microsoft.com/office/drawing/2014/main" id="{39125AA1-5CF9-48E7-9C2D-C2A01CC713A5}"/>
              </a:ext>
            </a:extLst>
          </p:cNvPr>
          <p:cNvSpPr txBox="1">
            <a:spLocks/>
          </p:cNvSpPr>
          <p:nvPr/>
        </p:nvSpPr>
        <p:spPr>
          <a:xfrm>
            <a:off x="792000" y="5076000"/>
            <a:ext cx="11879631" cy="153888"/>
          </a:xfrm>
          <a:prstGeom prst="rect">
            <a:avLst/>
          </a:prstGeom>
        </p:spPr>
        <p:txBody>
          <a:bodyPr vert="horz" lIns="0" tIns="0" rIns="0" bIns="0" rtlCol="0">
            <a:spAutoFit/>
          </a:bodyPr>
          <a:lstStyle>
            <a:lvl1pPr marL="432000" marR="0" indent="-432000" algn="l" defTabSz="685800" rtl="0" eaLnBrk="1" fontAlgn="ctr" latinLnBrk="0" hangingPunct="1">
              <a:lnSpc>
                <a:spcPct val="120000"/>
              </a:lnSpc>
              <a:spcBef>
                <a:spcPts val="0"/>
              </a:spcBef>
              <a:spcAft>
                <a:spcPts val="1200"/>
              </a:spcAft>
              <a:buClr>
                <a:srgbClr val="003B83"/>
              </a:buClr>
              <a:buSzPct val="100000"/>
              <a:buFont typeface="Wingdings" panose="05000000000000000000" pitchFamily="2" charset="2"/>
              <a:buChar char="l"/>
              <a:tabLst/>
              <a:defRPr kumimoji="1" sz="3200" kern="1200" spc="0" baseline="0">
                <a:solidFill>
                  <a:srgbClr val="3C82F4"/>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spcAft>
                <a:spcPts val="0"/>
              </a:spcAft>
              <a:buNone/>
              <a:tabLst>
                <a:tab pos="4757738" algn="l"/>
              </a:tabLst>
            </a:pP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Không</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bao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gồm</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chi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phí</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quản</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trị</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nhân</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sự</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Không</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bao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gồm</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các</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chi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phí</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của</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dự</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án</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hỗ</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trợ</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cộng</a:t>
            </a:r>
            <a:r>
              <a:rPr lang="en-CA" altLang="ja-JP" sz="1000" b="0" i="0" u="none" strike="noStrike" baseline="0" dirty="0">
                <a:solidFill>
                  <a:srgbClr val="000000"/>
                </a:solidFill>
                <a:latin typeface="Times New Roman" panose="02020603050405020304" pitchFamily="18" charset="0"/>
                <a:cs typeface="Times New Roman" panose="02020603050405020304" pitchFamily="18" charset="0"/>
              </a:rPr>
              <a:t> </a:t>
            </a:r>
            <a:r>
              <a:rPr lang="en-CA" altLang="ja-JP" sz="1000" b="0" i="0" u="none" strike="noStrike" baseline="0" dirty="0" err="1">
                <a:solidFill>
                  <a:srgbClr val="000000"/>
                </a:solidFill>
                <a:latin typeface="Times New Roman" panose="02020603050405020304" pitchFamily="18" charset="0"/>
                <a:cs typeface="Times New Roman" panose="02020603050405020304" pitchFamily="18" charset="0"/>
              </a:rPr>
              <a:t>đồng</a:t>
            </a:r>
            <a:endParaRPr lang="ja-JP" altLang="en-US" sz="1000" dirty="0">
              <a:solidFill>
                <a:schemeClr val="tx1"/>
              </a:solidFill>
              <a:latin typeface="Times New Roman" panose="02020603050405020304" pitchFamily="18" charset="0"/>
              <a:cs typeface="Times New Roman" panose="02020603050405020304" pitchFamily="18" charset="0"/>
            </a:endParaRPr>
          </a:p>
        </p:txBody>
      </p:sp>
      <p:graphicFrame>
        <p:nvGraphicFramePr>
          <p:cNvPr id="60" name="グラフ 59">
            <a:extLst>
              <a:ext uri="{FF2B5EF4-FFF2-40B4-BE49-F238E27FC236}">
                <a16:creationId xmlns:a16="http://schemas.microsoft.com/office/drawing/2014/main" id="{4E9771FA-4A4A-4DBE-A6BC-1C0EF6F40970}"/>
              </a:ext>
            </a:extLst>
          </p:cNvPr>
          <p:cNvGraphicFramePr/>
          <p:nvPr>
            <p:extLst>
              <p:ext uri="{D42A27DB-BD31-4B8C-83A1-F6EECF244321}">
                <p14:modId xmlns:p14="http://schemas.microsoft.com/office/powerpoint/2010/main" val="4059472642"/>
              </p:ext>
            </p:extLst>
          </p:nvPr>
        </p:nvGraphicFramePr>
        <p:xfrm>
          <a:off x="790575" y="2592000"/>
          <a:ext cx="11879631" cy="2457294"/>
        </p:xfrm>
        <a:graphic>
          <a:graphicData uri="http://schemas.openxmlformats.org/drawingml/2006/chart">
            <c:chart xmlns:c="http://schemas.openxmlformats.org/drawingml/2006/chart" xmlns:r="http://schemas.openxmlformats.org/officeDocument/2006/relationships" r:id="rId3"/>
          </a:graphicData>
        </a:graphic>
      </p:graphicFrame>
      <p:sp>
        <p:nvSpPr>
          <p:cNvPr id="39" name="テキスト プレースホルダー 1">
            <a:extLst>
              <a:ext uri="{FF2B5EF4-FFF2-40B4-BE49-F238E27FC236}">
                <a16:creationId xmlns:a16="http://schemas.microsoft.com/office/drawing/2014/main" id="{6B8E4EE6-059E-42D8-AB98-3F6A27E0E46D}"/>
              </a:ext>
            </a:extLst>
          </p:cNvPr>
          <p:cNvSpPr txBox="1">
            <a:spLocks/>
          </p:cNvSpPr>
          <p:nvPr/>
        </p:nvSpPr>
        <p:spPr>
          <a:xfrm>
            <a:off x="802665" y="2496044"/>
            <a:ext cx="835165" cy="138499"/>
          </a:xfrm>
          <a:prstGeom prst="rect">
            <a:avLst/>
          </a:prstGeom>
        </p:spPr>
        <p:txBody>
          <a:bodyPr vert="horz"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100000"/>
              </a:lnSpc>
              <a:spcAft>
                <a:spcPts val="0"/>
              </a:spcAft>
              <a:buNone/>
            </a:pPr>
            <a:r>
              <a:rPr lang="en-CA" altLang="ja-JP" sz="900">
                <a:solidFill>
                  <a:schemeClr val="tx1"/>
                </a:solidFill>
                <a:latin typeface="+mn-ea"/>
              </a:rPr>
              <a:t>(Trillion Yen)</a:t>
            </a:r>
            <a:endParaRPr lang="ja-JP" altLang="en-US" sz="900">
              <a:solidFill>
                <a:schemeClr val="tx1"/>
              </a:solidFill>
              <a:latin typeface="+mn-ea"/>
            </a:endParaRPr>
          </a:p>
        </p:txBody>
      </p:sp>
      <p:sp>
        <p:nvSpPr>
          <p:cNvPr id="42" name="テキスト プレースホルダー 4">
            <a:extLst>
              <a:ext uri="{FF2B5EF4-FFF2-40B4-BE49-F238E27FC236}">
                <a16:creationId xmlns:a16="http://schemas.microsoft.com/office/drawing/2014/main" id="{109A2835-08C0-4E70-832B-C1CEEB676984}"/>
              </a:ext>
            </a:extLst>
          </p:cNvPr>
          <p:cNvSpPr>
            <a:spLocks noGrp="1"/>
          </p:cNvSpPr>
          <p:nvPr>
            <p:ph type="body" sz="quarter" idx="20"/>
          </p:nvPr>
        </p:nvSpPr>
        <p:spPr>
          <a:xfrm>
            <a:off x="790575" y="7028578"/>
            <a:ext cx="11880850" cy="135422"/>
          </a:xfrm>
        </p:spPr>
        <p:txBody>
          <a:bodyPr/>
          <a:lstStyle/>
          <a:p>
            <a:r>
              <a:rPr lang="en-US" altLang="ja-JP"/>
              <a:t>Source</a:t>
            </a:r>
            <a:r>
              <a:rPr lang="en-CA" altLang="ja-JP"/>
              <a:t>:</a:t>
            </a:r>
            <a:r>
              <a:rPr lang="en-US" altLang="ja-JP"/>
              <a:t> </a:t>
            </a:r>
            <a:r>
              <a:rPr lang="en-CA" altLang="ja-JP"/>
              <a:t>Created by MRI based on </a:t>
            </a:r>
            <a:r>
              <a:rPr lang="en-CA" altLang="ja-JP">
                <a:hlinkClick r:id="rId4"/>
              </a:rPr>
              <a:t>https://www.mhlw.go.jp/content/000801559.pdf</a:t>
            </a:r>
            <a:r>
              <a:rPr lang="en-CA" altLang="ja-JP"/>
              <a:t> </a:t>
            </a:r>
            <a:r>
              <a:rPr lang="en-US" altLang="ja-JP" sz="800"/>
              <a:t>(last accessed on November 6</a:t>
            </a:r>
            <a:r>
              <a:rPr lang="en-US" altLang="ja-JP" sz="800" baseline="30000"/>
              <a:t>th</a:t>
            </a:r>
            <a:r>
              <a:rPr lang="en-US" altLang="ja-JP" sz="800"/>
              <a:t>, 2021)</a:t>
            </a:r>
            <a:endParaRPr lang="en-US" altLang="ja-JP" sz="800">
              <a:solidFill>
                <a:srgbClr val="000000"/>
              </a:solidFill>
              <a:latin typeface="Meiryo UI"/>
              <a:ea typeface="Meiryo UI"/>
              <a:cs typeface="Meiryo UI" panose="020B0604030504040204" pitchFamily="50" charset="-128"/>
            </a:endParaRPr>
          </a:p>
        </p:txBody>
      </p:sp>
    </p:spTree>
    <p:extLst>
      <p:ext uri="{BB962C8B-B14F-4D97-AF65-F5344CB8AC3E}">
        <p14:creationId xmlns:p14="http://schemas.microsoft.com/office/powerpoint/2010/main" val="183714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1056386"/>
            <a:ext cx="11880000" cy="565219"/>
          </a:xfrm>
        </p:spPr>
        <p:txBody>
          <a:bodyPr/>
          <a:lstStyle/>
          <a:p>
            <a:r>
              <a:rPr lang="en-US" altLang="ja-JP" dirty="0" err="1">
                <a:latin typeface="Times New Roman" panose="02020603050405020304" pitchFamily="18" charset="0"/>
                <a:cs typeface="Times New Roman" panose="02020603050405020304" pitchFamily="18" charset="0"/>
              </a:rPr>
              <a:t>Hệ</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thống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Chăm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sóc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Tích</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hợp</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tại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Cộng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đồng</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tại</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Nhật</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Bản</a:t>
            </a:r>
            <a:endParaRPr lang="ja-JP" altLang="en-US" sz="3600" dirty="0">
              <a:latin typeface="Times New Roman" panose="02020603050405020304" pitchFamily="18" charset="0"/>
              <a:cs typeface="Times New Roman" panose="02020603050405020304" pitchFamily="18" charset="0"/>
            </a:endParaRPr>
          </a:p>
        </p:txBody>
      </p:sp>
      <p:sp>
        <p:nvSpPr>
          <p:cNvPr id="4" name="タイトル 3">
            <a:extLst>
              <a:ext uri="{FF2B5EF4-FFF2-40B4-BE49-F238E27FC236}">
                <a16:creationId xmlns:a16="http://schemas.microsoft.com/office/drawing/2014/main" id="{12AC9F75-F3BD-42A6-9208-C48155C2FFD3}"/>
              </a:ext>
            </a:extLst>
          </p:cNvPr>
          <p:cNvSpPr>
            <a:spLocks noGrp="1"/>
          </p:cNvSpPr>
          <p:nvPr>
            <p:ph type="title"/>
          </p:nvPr>
        </p:nvSpPr>
        <p:spPr/>
        <p:txBody>
          <a:bodyPr/>
          <a:lstStyle/>
          <a:p>
            <a:r>
              <a:rPr kumimoji="1" lang="en-US" altLang="ja-JP" dirty="0" err="1">
                <a:latin typeface="Times New Roman" panose="02020603050405020304" pitchFamily="18" charset="0"/>
                <a:cs typeface="Times New Roman" panose="02020603050405020304" pitchFamily="18" charset="0"/>
              </a:rPr>
              <a:t>Giới</a:t>
            </a:r>
            <a:r>
              <a:rPr kumimoji="1" lang="en-US" altLang="ja-JP" dirty="0">
                <a:latin typeface="Times New Roman" panose="02020603050405020304" pitchFamily="18" charset="0"/>
                <a:cs typeface="Times New Roman" panose="02020603050405020304" pitchFamily="18" charset="0"/>
              </a:rPr>
              <a:t> </a:t>
            </a:r>
            <a:r>
              <a:rPr kumimoji="1" lang="en-US" altLang="ja-JP" dirty="0" err="1">
                <a:latin typeface="Times New Roman" panose="02020603050405020304" pitchFamily="18" charset="0"/>
                <a:cs typeface="Times New Roman" panose="02020603050405020304" pitchFamily="18" charset="0"/>
              </a:rPr>
              <a:t>thiệu</a:t>
            </a:r>
            <a:endParaRPr kumimoji="1" lang="ja-JP" altLang="en-US" dirty="0">
              <a:latin typeface="Times New Roman" panose="02020603050405020304" pitchFamily="18" charset="0"/>
              <a:cs typeface="Times New Roman" panose="02020603050405020304" pitchFamily="18" charset="0"/>
            </a:endParaRPr>
          </a:p>
        </p:txBody>
      </p:sp>
      <p:sp>
        <p:nvSpPr>
          <p:cNvPr id="7" name="テキスト プレースホルダー 12">
            <a:extLst>
              <a:ext uri="{FF2B5EF4-FFF2-40B4-BE49-F238E27FC236}">
                <a16:creationId xmlns:a16="http://schemas.microsoft.com/office/drawing/2014/main" id="{90F381B9-7E29-4EA4-BBFB-0B53E1624273}"/>
              </a:ext>
            </a:extLst>
          </p:cNvPr>
          <p:cNvSpPr txBox="1">
            <a:spLocks/>
          </p:cNvSpPr>
          <p:nvPr/>
        </p:nvSpPr>
        <p:spPr>
          <a:xfrm>
            <a:off x="707001" y="6951964"/>
            <a:ext cx="11880850" cy="135422"/>
          </a:xfrm>
          <a:prstGeom prst="rect">
            <a:avLst/>
          </a:prstGeom>
        </p:spPr>
        <p:txBody>
          <a:bodyPr vert="horz" lIns="0" tIns="0" rIns="0" bIns="0" rtlCol="0" anchor="b" anchorCtr="0">
            <a:spAutoFit/>
          </a:bodyPr>
          <a:lstStyle>
            <a:lvl1pPr marL="252000" marR="0" indent="-252000" algn="l" defTabSz="685800" rtl="0" eaLnBrk="1" fontAlgn="ctr" latinLnBrk="0" hangingPunct="1">
              <a:lnSpc>
                <a:spcPct val="110000"/>
              </a:lnSpc>
              <a:spcBef>
                <a:spcPts val="0"/>
              </a:spcBef>
              <a:spcAft>
                <a:spcPts val="0"/>
              </a:spcAft>
              <a:buClr>
                <a:srgbClr val="003B83"/>
              </a:buClr>
              <a:buSzPct val="100000"/>
              <a:buFont typeface="Wingdings" panose="05000000000000000000" pitchFamily="2" charset="2"/>
              <a:buNone/>
              <a:tabLst/>
              <a:defRPr kumimoji="1" sz="800" kern="1200" spc="0" baseline="0">
                <a:solidFill>
                  <a:srgbClr val="000000"/>
                </a:solidFill>
                <a:latin typeface="+mn-lt"/>
                <a:ea typeface="+mn-ea"/>
                <a:cs typeface="+mn-cs"/>
              </a:defRPr>
            </a:lvl1pPr>
            <a:lvl2pPr marL="432000" marR="0" indent="-360000" algn="l" defTabSz="685800" rtl="0" eaLnBrk="1" fontAlgn="ctr" latinLnBrk="0" hangingPunct="1">
              <a:lnSpc>
                <a:spcPct val="120000"/>
              </a:lnSpc>
              <a:spcBef>
                <a:spcPts val="0"/>
              </a:spcBef>
              <a:spcAft>
                <a:spcPts val="1200"/>
              </a:spcAft>
              <a:buClr>
                <a:srgbClr val="3C82F4"/>
              </a:buClr>
              <a:buSzPct val="70000"/>
              <a:buFont typeface="Wingdings" panose="05000000000000000000" pitchFamily="2" charset="2"/>
              <a:buChar char="l"/>
              <a:tabLst/>
              <a:defRPr kumimoji="1" sz="2800" kern="1200" spc="0" baseline="0">
                <a:solidFill>
                  <a:schemeClr val="tx1"/>
                </a:solidFill>
                <a:latin typeface="+mn-lt"/>
                <a:ea typeface="+mn-ea"/>
                <a:cs typeface="+mn-cs"/>
              </a:defRPr>
            </a:lvl2pPr>
            <a:lvl3pPr marL="720000" marR="0" indent="-252000" algn="l" defTabSz="685800" rtl="0" eaLnBrk="1" fontAlgn="ctr" latinLnBrk="0" hangingPunct="1">
              <a:lnSpc>
                <a:spcPct val="120000"/>
              </a:lnSpc>
              <a:spcBef>
                <a:spcPts val="0"/>
              </a:spcBef>
              <a:spcAft>
                <a:spcPts val="1200"/>
              </a:spcAft>
              <a:buClrTx/>
              <a:buSzTx/>
              <a:buFont typeface="BIZ UDPゴシック" panose="020B0400000000000000" pitchFamily="50" charset="-128"/>
              <a:buChar char="-"/>
              <a:tabLst/>
              <a:defRPr kumimoji="1" sz="2400" kern="1200" spc="0" baseline="0">
                <a:solidFill>
                  <a:schemeClr val="tx1"/>
                </a:solidFill>
                <a:latin typeface="+mn-lt"/>
                <a:ea typeface="+mn-ea"/>
                <a:cs typeface="+mn-cs"/>
              </a:defRPr>
            </a:lvl3pPr>
            <a:lvl4pPr marL="900000" marR="0" indent="-216000" algn="l" defTabSz="685800" rtl="0" eaLnBrk="1" fontAlgn="ctr" latinLnBrk="0" hangingPunct="1">
              <a:lnSpc>
                <a:spcPct val="120000"/>
              </a:lnSpc>
              <a:spcBef>
                <a:spcPts val="0"/>
              </a:spcBef>
              <a:spcAft>
                <a:spcPts val="1200"/>
              </a:spcAft>
              <a:buClrTx/>
              <a:buSzTx/>
              <a:buFont typeface="Arial" panose="020B0604020202020204" pitchFamily="34" charset="0"/>
              <a:buChar char="•"/>
              <a:tabLst/>
              <a:defRPr kumimoji="1" sz="2000" kern="1200" spc="0" baseline="0">
                <a:solidFill>
                  <a:schemeClr val="tx1"/>
                </a:solidFill>
                <a:latin typeface="+mn-lt"/>
                <a:ea typeface="+mn-ea"/>
                <a:cs typeface="+mn-cs"/>
              </a:defRPr>
            </a:lvl4pPr>
            <a:lvl5pPr marL="1116000" marR="0" indent="-216000" algn="l" defTabSz="685800" rtl="0" eaLnBrk="1" fontAlgn="ctr" latinLnBrk="0" hangingPunct="1">
              <a:lnSpc>
                <a:spcPct val="130000"/>
              </a:lnSpc>
              <a:spcBef>
                <a:spcPts val="0"/>
              </a:spcBef>
              <a:spcAft>
                <a:spcPts val="1200"/>
              </a:spcAft>
              <a:buClr>
                <a:srgbClr val="595757"/>
              </a:buClr>
              <a:buSzTx/>
              <a:buFont typeface="BIZ UDPゴシック" panose="020B0400000000000000" pitchFamily="50" charset="-128"/>
              <a:buChar char="-"/>
              <a:tabLst/>
              <a:defRPr kumimoji="1" sz="2000" kern="1200" spc="0" baseline="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a:t>Source</a:t>
            </a:r>
            <a:r>
              <a:rPr lang="en-CA" altLang="ja-JP"/>
              <a:t>:</a:t>
            </a:r>
            <a:r>
              <a:rPr lang="en-US" altLang="ja-JP"/>
              <a:t> https://www.mhlw.go.jp/content/000801559.pdf (last accessed on October </a:t>
            </a:r>
            <a:r>
              <a:rPr lang="en-CA" altLang="ja-JP"/>
              <a:t>30</a:t>
            </a:r>
            <a:r>
              <a:rPr lang="en-CA" altLang="ja-JP" baseline="30000"/>
              <a:t>th</a:t>
            </a:r>
            <a:r>
              <a:rPr lang="en-US" altLang="ja-JP"/>
              <a:t>, 2021)</a:t>
            </a:r>
          </a:p>
        </p:txBody>
      </p:sp>
      <p:pic>
        <p:nvPicPr>
          <p:cNvPr id="8" name="Picture 2">
            <a:extLst>
              <a:ext uri="{FF2B5EF4-FFF2-40B4-BE49-F238E27FC236}">
                <a16:creationId xmlns:a16="http://schemas.microsoft.com/office/drawing/2014/main" id="{EC3DFD63-9339-444B-9CE3-139CFA81B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943" y="1952107"/>
            <a:ext cx="10713701" cy="481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9A57A75A-2870-422D-AF41-0FC8934907C1}"/>
              </a:ext>
            </a:extLst>
          </p:cNvPr>
          <p:cNvSpPr/>
          <p:nvPr/>
        </p:nvSpPr>
        <p:spPr>
          <a:xfrm>
            <a:off x="4236528" y="2015786"/>
            <a:ext cx="493776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spAutoFit/>
          </a:bodyPr>
          <a:lstStyle/>
          <a:p>
            <a:pPr algn="ctr"/>
            <a:r>
              <a:rPr kumimoji="1" lang="en-US" dirty="0" err="1">
                <a:solidFill>
                  <a:srgbClr val="000000"/>
                </a:solidFill>
                <a:latin typeface="Arial" panose="020B0604020202020204" pitchFamily="34" charset="0"/>
                <a:cs typeface="Arial" panose="020B0604020202020204" pitchFamily="34" charset="0"/>
              </a:rPr>
              <a:t>Hệ</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thống</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chăm</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sóc</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tích</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hợp</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tại</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cộng</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đồng</a:t>
            </a:r>
            <a:r>
              <a:rPr kumimoji="1" lang="en-US" dirty="0">
                <a:solidFill>
                  <a:srgbClr val="000000"/>
                </a:solidFill>
                <a:latin typeface="Arial" panose="020B0604020202020204" pitchFamily="34" charset="0"/>
                <a:cs typeface="Arial" panose="020B0604020202020204" pitchFamily="34" charset="0"/>
              </a:rPr>
              <a:t> </a:t>
            </a:r>
            <a:r>
              <a:rPr kumimoji="1" lang="en-US" dirty="0" err="1">
                <a:solidFill>
                  <a:srgbClr val="000000"/>
                </a:solidFill>
                <a:latin typeface="Arial" panose="020B0604020202020204" pitchFamily="34" charset="0"/>
                <a:cs typeface="Arial" panose="020B0604020202020204" pitchFamily="34" charset="0"/>
              </a:rPr>
              <a:t>năm</a:t>
            </a:r>
            <a:r>
              <a:rPr kumimoji="1" lang="en-US" dirty="0">
                <a:solidFill>
                  <a:srgbClr val="000000"/>
                </a:solidFill>
                <a:latin typeface="Arial" panose="020B0604020202020204" pitchFamily="34" charset="0"/>
                <a:cs typeface="Arial" panose="020B0604020202020204" pitchFamily="34" charset="0"/>
              </a:rPr>
              <a:t> 2025</a:t>
            </a:r>
          </a:p>
        </p:txBody>
      </p:sp>
      <p:sp>
        <p:nvSpPr>
          <p:cNvPr id="10" name="Rectangle 9">
            <a:extLst>
              <a:ext uri="{FF2B5EF4-FFF2-40B4-BE49-F238E27FC236}">
                <a16:creationId xmlns:a16="http://schemas.microsoft.com/office/drawing/2014/main" id="{FF104BB4-7C3A-4E8F-9F73-52025F27B567}"/>
              </a:ext>
            </a:extLst>
          </p:cNvPr>
          <p:cNvSpPr/>
          <p:nvPr/>
        </p:nvSpPr>
        <p:spPr>
          <a:xfrm>
            <a:off x="2650374" y="2195697"/>
            <a:ext cx="1420009" cy="3657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spAutoFit/>
          </a:bodyPr>
          <a:lstStyle/>
          <a:p>
            <a:pPr algn="ctr"/>
            <a:r>
              <a:rPr kumimoji="1" lang="en-US" b="1" dirty="0">
                <a:solidFill>
                  <a:srgbClr val="FF0000"/>
                </a:solidFill>
                <a:latin typeface="Arial" panose="020B0604020202020204" pitchFamily="34" charset="0"/>
                <a:cs typeface="Arial" panose="020B0604020202020204" pitchFamily="34" charset="0"/>
              </a:rPr>
              <a:t>Y </a:t>
            </a:r>
            <a:r>
              <a:rPr kumimoji="1" lang="en-US" b="1" dirty="0" err="1">
                <a:solidFill>
                  <a:srgbClr val="FF0000"/>
                </a:solidFill>
                <a:latin typeface="Arial" panose="020B0604020202020204" pitchFamily="34" charset="0"/>
                <a:cs typeface="Arial" panose="020B0604020202020204" pitchFamily="34" charset="0"/>
              </a:rPr>
              <a:t>tế</a:t>
            </a:r>
            <a:r>
              <a:rPr kumimoji="1" lang="en-US" b="1" dirty="0">
                <a:solidFill>
                  <a:srgbClr val="FF0000"/>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6FFECF5A-7272-4DF7-BAAC-7054F470FA30}"/>
              </a:ext>
            </a:extLst>
          </p:cNvPr>
          <p:cNvSpPr/>
          <p:nvPr/>
        </p:nvSpPr>
        <p:spPr>
          <a:xfrm>
            <a:off x="9340433" y="2070799"/>
            <a:ext cx="1828800" cy="5486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ctr"/>
            <a:r>
              <a:rPr kumimoji="1" lang="en-US" b="1" dirty="0" err="1">
                <a:solidFill>
                  <a:srgbClr val="FF0000"/>
                </a:solidFill>
                <a:latin typeface="Arial" panose="020B0604020202020204" pitchFamily="34" charset="0"/>
                <a:cs typeface="Arial" panose="020B0604020202020204" pitchFamily="34" charset="0"/>
              </a:rPr>
              <a:t>Chăm</a:t>
            </a:r>
            <a:r>
              <a:rPr kumimoji="1" lang="en-US" b="1" dirty="0">
                <a:solidFill>
                  <a:srgbClr val="FF0000"/>
                </a:solidFill>
                <a:latin typeface="Arial" panose="020B0604020202020204" pitchFamily="34" charset="0"/>
                <a:cs typeface="Arial" panose="020B0604020202020204" pitchFamily="34" charset="0"/>
              </a:rPr>
              <a:t> </a:t>
            </a:r>
            <a:r>
              <a:rPr kumimoji="1" lang="en-US" b="1" dirty="0" err="1">
                <a:solidFill>
                  <a:srgbClr val="FF0000"/>
                </a:solidFill>
                <a:latin typeface="Arial" panose="020B0604020202020204" pitchFamily="34" charset="0"/>
                <a:cs typeface="Arial" panose="020B0604020202020204" pitchFamily="34" charset="0"/>
              </a:rPr>
              <a:t>sóc</a:t>
            </a:r>
            <a:r>
              <a:rPr kumimoji="1" lang="en-US" b="1" dirty="0">
                <a:solidFill>
                  <a:srgbClr val="FF0000"/>
                </a:solidFill>
                <a:latin typeface="Arial" panose="020B0604020202020204" pitchFamily="34" charset="0"/>
                <a:cs typeface="Arial" panose="020B0604020202020204" pitchFamily="34" charset="0"/>
              </a:rPr>
              <a:t> </a:t>
            </a:r>
            <a:r>
              <a:rPr kumimoji="1" lang="en-US" b="1" dirty="0" err="1">
                <a:solidFill>
                  <a:srgbClr val="FF0000"/>
                </a:solidFill>
                <a:latin typeface="Arial" panose="020B0604020202020204" pitchFamily="34" charset="0"/>
                <a:cs typeface="Arial" panose="020B0604020202020204" pitchFamily="34" charset="0"/>
              </a:rPr>
              <a:t>sức</a:t>
            </a:r>
            <a:r>
              <a:rPr kumimoji="1" lang="en-US" b="1" dirty="0">
                <a:solidFill>
                  <a:srgbClr val="FF0000"/>
                </a:solidFill>
                <a:latin typeface="Arial" panose="020B0604020202020204" pitchFamily="34" charset="0"/>
                <a:cs typeface="Arial" panose="020B0604020202020204" pitchFamily="34" charset="0"/>
              </a:rPr>
              <a:t> </a:t>
            </a:r>
            <a:r>
              <a:rPr kumimoji="1" lang="en-US" b="1" dirty="0" err="1">
                <a:solidFill>
                  <a:srgbClr val="FF0000"/>
                </a:solidFill>
                <a:latin typeface="Arial" panose="020B0604020202020204" pitchFamily="34" charset="0"/>
                <a:cs typeface="Arial" panose="020B0604020202020204" pitchFamily="34" charset="0"/>
              </a:rPr>
              <a:t>khỏe</a:t>
            </a:r>
            <a:r>
              <a:rPr kumimoji="1" lang="en-US" b="1" dirty="0">
                <a:solidFill>
                  <a:srgbClr val="FF0000"/>
                </a:solidFill>
                <a:latin typeface="Arial" panose="020B0604020202020204" pitchFamily="34" charset="0"/>
                <a:cs typeface="Arial" panose="020B0604020202020204" pitchFamily="34" charset="0"/>
              </a:rPr>
              <a:t> </a:t>
            </a:r>
            <a:r>
              <a:rPr kumimoji="1" lang="en-US" b="1" dirty="0" err="1">
                <a:solidFill>
                  <a:srgbClr val="FF0000"/>
                </a:solidFill>
                <a:latin typeface="Arial" panose="020B0604020202020204" pitchFamily="34" charset="0"/>
                <a:cs typeface="Arial" panose="020B0604020202020204" pitchFamily="34" charset="0"/>
              </a:rPr>
              <a:t>dài</a:t>
            </a:r>
            <a:r>
              <a:rPr kumimoji="1" lang="en-US" b="1" dirty="0">
                <a:solidFill>
                  <a:srgbClr val="FF0000"/>
                </a:solidFill>
                <a:latin typeface="Arial" panose="020B0604020202020204" pitchFamily="34" charset="0"/>
                <a:cs typeface="Arial" panose="020B0604020202020204" pitchFamily="34" charset="0"/>
              </a:rPr>
              <a:t> </a:t>
            </a:r>
            <a:r>
              <a:rPr kumimoji="1" lang="en-US" b="1" dirty="0" err="1">
                <a:solidFill>
                  <a:srgbClr val="FF0000"/>
                </a:solidFill>
                <a:latin typeface="Arial" panose="020B0604020202020204" pitchFamily="34" charset="0"/>
                <a:cs typeface="Arial" panose="020B0604020202020204" pitchFamily="34" charset="0"/>
              </a:rPr>
              <a:t>hạn</a:t>
            </a:r>
            <a:endParaRPr kumimoji="1" lang="en-US" b="1" dirty="0">
              <a:solidFill>
                <a:srgbClr val="FF000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78BDDF9-9819-4FB9-9987-CA135129F60E}"/>
              </a:ext>
            </a:extLst>
          </p:cNvPr>
          <p:cNvSpPr/>
          <p:nvPr/>
        </p:nvSpPr>
        <p:spPr>
          <a:xfrm>
            <a:off x="6655301" y="4874592"/>
            <a:ext cx="118872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chorCtr="0">
            <a:spAutoFit/>
          </a:bodyPr>
          <a:lstStyle/>
          <a:p>
            <a:pPr algn="ctr"/>
            <a:r>
              <a:rPr kumimoji="1" lang="en-US" b="1" dirty="0">
                <a:solidFill>
                  <a:srgbClr val="FF0000"/>
                </a:solidFill>
                <a:latin typeface="Arial" panose="020B0604020202020204" pitchFamily="34" charset="0"/>
                <a:cs typeface="Arial" panose="020B0604020202020204" pitchFamily="34" charset="0"/>
              </a:rPr>
              <a:t>Gia </a:t>
            </a:r>
            <a:r>
              <a:rPr kumimoji="1" lang="en-US" b="1" dirty="0" err="1">
                <a:solidFill>
                  <a:srgbClr val="FF0000"/>
                </a:solidFill>
                <a:latin typeface="Arial" panose="020B0604020202020204" pitchFamily="34" charset="0"/>
                <a:cs typeface="Arial" panose="020B0604020202020204" pitchFamily="34" charset="0"/>
              </a:rPr>
              <a:t>đình</a:t>
            </a:r>
            <a:endParaRPr kumimoji="1" lang="en-US" b="1" dirty="0">
              <a:solidFill>
                <a:srgbClr val="FF000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850CECF-7F32-4A7C-B9CE-C3B16B209F30}"/>
              </a:ext>
            </a:extLst>
          </p:cNvPr>
          <p:cNvSpPr/>
          <p:nvPr/>
        </p:nvSpPr>
        <p:spPr>
          <a:xfrm>
            <a:off x="5502734" y="5101916"/>
            <a:ext cx="2377440"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ctr"/>
            <a:r>
              <a:rPr kumimoji="1" lang="en-US" sz="1200" b="1" dirty="0" err="1">
                <a:solidFill>
                  <a:srgbClr val="FF0000"/>
                </a:solidFill>
                <a:latin typeface="Arial" panose="020B0604020202020204" pitchFamily="34" charset="0"/>
                <a:cs typeface="Arial" panose="020B0604020202020204" pitchFamily="34" charset="0"/>
              </a:rPr>
              <a:t>Hỗ</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trợ</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cuộc</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sống</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dự</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phòng</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chăm</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sóc</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sức</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khỏe</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dài</a:t>
            </a:r>
            <a:r>
              <a:rPr kumimoji="1" lang="en-US" sz="1200" b="1" dirty="0">
                <a:solidFill>
                  <a:srgbClr val="FF0000"/>
                </a:solidFill>
                <a:latin typeface="Arial" panose="020B0604020202020204" pitchFamily="34" charset="0"/>
                <a:cs typeface="Arial" panose="020B0604020202020204" pitchFamily="34" charset="0"/>
              </a:rPr>
              <a:t> </a:t>
            </a:r>
            <a:r>
              <a:rPr kumimoji="1" lang="en-US" sz="1200" b="1" dirty="0" err="1">
                <a:solidFill>
                  <a:srgbClr val="FF0000"/>
                </a:solidFill>
                <a:latin typeface="Arial" panose="020B0604020202020204" pitchFamily="34" charset="0"/>
                <a:cs typeface="Arial" panose="020B0604020202020204" pitchFamily="34" charset="0"/>
              </a:rPr>
              <a:t>hạn</a:t>
            </a:r>
            <a:endParaRPr kumimoji="1" lang="en-US" sz="1200" b="1" dirty="0">
              <a:solidFill>
                <a:srgbClr val="FF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5DFC54-F427-459E-A7F4-A1AF4A548479}"/>
              </a:ext>
            </a:extLst>
          </p:cNvPr>
          <p:cNvSpPr/>
          <p:nvPr/>
        </p:nvSpPr>
        <p:spPr>
          <a:xfrm>
            <a:off x="1673222" y="3386993"/>
            <a:ext cx="1106244" cy="1097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ctr"/>
            <a:r>
              <a:rPr kumimoji="1" lang="en-US" sz="1200" dirty="0" err="1">
                <a:solidFill>
                  <a:schemeClr val="tx1"/>
                </a:solidFill>
                <a:latin typeface="Arial" panose="020B0604020202020204" pitchFamily="34" charset="0"/>
                <a:cs typeface="Arial" panose="020B0604020202020204" pitchFamily="34" charset="0"/>
              </a:rPr>
              <a:t>Trung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tâm</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hỗ</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trợ</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hệ</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thống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chăm</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sóc</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tích</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hợp</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tại</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cộng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đồng</a:t>
            </a:r>
            <a:endParaRPr kumimoji="1" lang="en-US" sz="12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C130EA0-7DB2-4DF0-95DC-84529B5BF2DA}"/>
              </a:ext>
            </a:extLst>
          </p:cNvPr>
          <p:cNvSpPr/>
          <p:nvPr/>
        </p:nvSpPr>
        <p:spPr>
          <a:xfrm>
            <a:off x="9267646" y="4601316"/>
            <a:ext cx="2367604" cy="132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ct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Một</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cộng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đồng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trong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hệ</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thống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chăm</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sóc</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tích</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hợp</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dự</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tính</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là</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khu</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vực</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có</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quy</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mô</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dân</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số</a:t>
            </a:r>
            <a:r>
              <a:rPr kumimoji="1" lang="en-US" sz="1200" dirty="0">
                <a:solidFill>
                  <a:schemeClr val="tx1"/>
                </a:solidFill>
                <a:latin typeface="Arial" panose="020B0604020202020204" pitchFamily="34" charset="0"/>
                <a:cs typeface="Arial" panose="020B0604020202020204" pitchFamily="34" charset="0"/>
              </a:rPr>
              <a:t> 10,000 </a:t>
            </a:r>
            <a:r>
              <a:rPr kumimoji="1" lang="en-US" sz="1200" dirty="0" err="1">
                <a:solidFill>
                  <a:schemeClr val="tx1"/>
                </a:solidFill>
                <a:latin typeface="Arial" panose="020B0604020202020204" pitchFamily="34" charset="0"/>
                <a:cs typeface="Arial" panose="020B0604020202020204" pitchFamily="34" charset="0"/>
              </a:rPr>
              <a:t>dân</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các</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dịch</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vụ</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hàng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ngày</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có</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thể</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được</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phục</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vụ</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trong</a:t>
            </a:r>
            <a:r>
              <a:rPr kumimoji="1" lang="en-US" sz="1200" dirty="0">
                <a:solidFill>
                  <a:schemeClr val="tx1"/>
                </a:solidFill>
                <a:latin typeface="Arial" panose="020B0604020202020204" pitchFamily="34" charset="0"/>
                <a:cs typeface="Arial" panose="020B0604020202020204" pitchFamily="34" charset="0"/>
              </a:rPr>
              <a:t> </a:t>
            </a:r>
            <a:r>
              <a:rPr kumimoji="1" lang="en-US" sz="1200" dirty="0" err="1">
                <a:solidFill>
                  <a:schemeClr val="tx1"/>
                </a:solidFill>
                <a:latin typeface="Arial" panose="020B0604020202020204" pitchFamily="34" charset="0"/>
                <a:cs typeface="Arial" panose="020B0604020202020204" pitchFamily="34" charset="0"/>
              </a:rPr>
              <a:t>vòng</a:t>
            </a:r>
            <a:r>
              <a:rPr kumimoji="1" lang="en-US" sz="1200" dirty="0">
                <a:solidFill>
                  <a:schemeClr val="tx1"/>
                </a:solidFill>
                <a:latin typeface="Arial" panose="020B0604020202020204" pitchFamily="34" charset="0"/>
                <a:cs typeface="Arial" panose="020B0604020202020204" pitchFamily="34" charset="0"/>
              </a:rPr>
              <a:t> 30 </a:t>
            </a:r>
            <a:r>
              <a:rPr kumimoji="1" lang="en-US" sz="1200" dirty="0" err="1">
                <a:solidFill>
                  <a:schemeClr val="tx1"/>
                </a:solidFill>
                <a:latin typeface="Arial" panose="020B0604020202020204" pitchFamily="34" charset="0"/>
                <a:cs typeface="Arial" panose="020B0604020202020204" pitchFamily="34" charset="0"/>
              </a:rPr>
              <a:t>phút</a:t>
            </a:r>
            <a:r>
              <a:rPr kumimoji="1" lang="en-US" sz="1200" dirty="0">
                <a:solidFill>
                  <a:schemeClr val="tx1"/>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7103686A-E968-4B38-9454-1E63E34E0D6B}"/>
              </a:ext>
            </a:extLst>
          </p:cNvPr>
          <p:cNvSpPr/>
          <p:nvPr/>
        </p:nvSpPr>
        <p:spPr>
          <a:xfrm>
            <a:off x="6187247" y="2775913"/>
            <a:ext cx="9144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ctr"/>
            <a:r>
              <a:rPr kumimoji="1" lang="en-US" sz="1000" dirty="0">
                <a:solidFill>
                  <a:schemeClr val="tx1"/>
                </a:solidFill>
                <a:latin typeface="Arial" panose="020B0604020202020204" pitchFamily="34" charset="0"/>
                <a:cs typeface="Arial" panose="020B0604020202020204" pitchFamily="34" charset="0"/>
              </a:rPr>
              <a:t>Di </a:t>
            </a:r>
            <a:r>
              <a:rPr kumimoji="1" lang="en-US" sz="1000" dirty="0" err="1">
                <a:solidFill>
                  <a:schemeClr val="tx1"/>
                </a:solidFill>
                <a:latin typeface="Arial" panose="020B0604020202020204" pitchFamily="34" charset="0"/>
                <a:cs typeface="Arial" panose="020B0604020202020204" pitchFamily="34" charset="0"/>
              </a:rPr>
              <a:t>chuyển</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tới</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các</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cơ</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sở</a:t>
            </a:r>
            <a:r>
              <a:rPr kumimoji="1" lang="en-US" sz="1000" dirty="0">
                <a:solidFill>
                  <a:schemeClr val="tx1"/>
                </a:solidFill>
                <a:latin typeface="Arial" panose="020B0604020202020204" pitchFamily="34" charset="0"/>
                <a:cs typeface="Arial" panose="020B0604020202020204" pitchFamily="34" charset="0"/>
              </a:rPr>
              <a:t> y </a:t>
            </a:r>
            <a:r>
              <a:rPr kumimoji="1" lang="en-US" sz="1000" dirty="0" err="1">
                <a:solidFill>
                  <a:schemeClr val="tx1"/>
                </a:solidFill>
                <a:latin typeface="Arial" panose="020B0604020202020204" pitchFamily="34" charset="0"/>
                <a:cs typeface="Arial" panose="020B0604020202020204" pitchFamily="34" charset="0"/>
              </a:rPr>
              <a:t>tế</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và</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cơ</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sở</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chăm</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sóc</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sức</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khỏe</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dài</a:t>
            </a:r>
            <a:r>
              <a:rPr kumimoji="1" lang="en-US" sz="1000" dirty="0">
                <a:solidFill>
                  <a:schemeClr val="tx1"/>
                </a:solidFill>
                <a:latin typeface="Arial" panose="020B0604020202020204" pitchFamily="34" charset="0"/>
                <a:cs typeface="Arial" panose="020B0604020202020204" pitchFamily="34" charset="0"/>
              </a:rPr>
              <a:t> </a:t>
            </a:r>
            <a:r>
              <a:rPr kumimoji="1" lang="en-US" sz="1000" dirty="0" err="1">
                <a:solidFill>
                  <a:schemeClr val="tx1"/>
                </a:solidFill>
                <a:latin typeface="Arial" panose="020B0604020202020204" pitchFamily="34" charset="0"/>
                <a:cs typeface="Arial" panose="020B0604020202020204" pitchFamily="34" charset="0"/>
              </a:rPr>
              <a:t>hạn</a:t>
            </a:r>
            <a:endParaRPr kumimoji="1" lang="en-US" sz="1000" dirty="0">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F186526B-0718-43D9-84ED-3553A361E79D}"/>
              </a:ext>
            </a:extLst>
          </p:cNvPr>
          <p:cNvSpPr/>
          <p:nvPr/>
        </p:nvSpPr>
        <p:spPr>
          <a:xfrm>
            <a:off x="4726598" y="6074517"/>
            <a:ext cx="4023360" cy="457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pPr algn="l"/>
            <a:r>
              <a:rPr kumimoji="1" lang="en-US" sz="800" dirty="0" err="1">
                <a:solidFill>
                  <a:srgbClr val="000000"/>
                </a:solidFill>
              </a:rPr>
              <a:t>Câu</a:t>
            </a:r>
            <a:r>
              <a:rPr kumimoji="1" lang="en-US" sz="800" dirty="0">
                <a:solidFill>
                  <a:srgbClr val="000000"/>
                </a:solidFill>
              </a:rPr>
              <a:t> </a:t>
            </a:r>
            <a:r>
              <a:rPr kumimoji="1" lang="en-US" sz="800" dirty="0" err="1">
                <a:solidFill>
                  <a:srgbClr val="000000"/>
                </a:solidFill>
              </a:rPr>
              <a:t>lạc</a:t>
            </a:r>
            <a:r>
              <a:rPr kumimoji="1" lang="en-US" sz="800" dirty="0">
                <a:solidFill>
                  <a:srgbClr val="000000"/>
                </a:solidFill>
              </a:rPr>
              <a:t> </a:t>
            </a:r>
            <a:r>
              <a:rPr kumimoji="1" lang="en-US" sz="800" dirty="0" err="1">
                <a:solidFill>
                  <a:srgbClr val="000000"/>
                </a:solidFill>
              </a:rPr>
              <a:t>bộ</a:t>
            </a:r>
            <a:r>
              <a:rPr kumimoji="1" lang="en-US" sz="800" dirty="0">
                <a:solidFill>
                  <a:srgbClr val="000000"/>
                </a:solidFill>
              </a:rPr>
              <a:t> </a:t>
            </a:r>
            <a:r>
              <a:rPr kumimoji="1" lang="en-US" sz="800" dirty="0" err="1">
                <a:solidFill>
                  <a:srgbClr val="000000"/>
                </a:solidFill>
              </a:rPr>
              <a:t>người</a:t>
            </a:r>
            <a:r>
              <a:rPr kumimoji="1" lang="en-US" sz="800" dirty="0">
                <a:solidFill>
                  <a:srgbClr val="000000"/>
                </a:solidFill>
              </a:rPr>
              <a:t> </a:t>
            </a:r>
            <a:r>
              <a:rPr kumimoji="1" lang="en-US" sz="800" dirty="0" err="1">
                <a:solidFill>
                  <a:srgbClr val="000000"/>
                </a:solidFill>
              </a:rPr>
              <a:t>cao</a:t>
            </a:r>
            <a:r>
              <a:rPr kumimoji="1" lang="en-US" sz="800" dirty="0">
                <a:solidFill>
                  <a:srgbClr val="000000"/>
                </a:solidFill>
              </a:rPr>
              <a:t> </a:t>
            </a:r>
            <a:r>
              <a:rPr kumimoji="1" lang="en-US" sz="800" dirty="0" err="1">
                <a:solidFill>
                  <a:srgbClr val="000000"/>
                </a:solidFill>
              </a:rPr>
              <a:t>tuổi</a:t>
            </a:r>
            <a:r>
              <a:rPr kumimoji="1" lang="en-US" sz="800" dirty="0">
                <a:solidFill>
                  <a:srgbClr val="000000"/>
                </a:solidFill>
              </a:rPr>
              <a:t>, </a:t>
            </a:r>
            <a:r>
              <a:rPr kumimoji="1" lang="en-US" sz="800" dirty="0" err="1">
                <a:solidFill>
                  <a:srgbClr val="000000"/>
                </a:solidFill>
              </a:rPr>
              <a:t>tổ</a:t>
            </a:r>
            <a:r>
              <a:rPr kumimoji="1" lang="en-US" sz="800" dirty="0">
                <a:solidFill>
                  <a:srgbClr val="000000"/>
                </a:solidFill>
              </a:rPr>
              <a:t> </a:t>
            </a:r>
            <a:r>
              <a:rPr kumimoji="1" lang="en-US" sz="800" dirty="0" err="1">
                <a:solidFill>
                  <a:srgbClr val="000000"/>
                </a:solidFill>
              </a:rPr>
              <a:t>dân</a:t>
            </a:r>
            <a:r>
              <a:rPr kumimoji="1" lang="en-US" sz="800" dirty="0">
                <a:solidFill>
                  <a:srgbClr val="000000"/>
                </a:solidFill>
              </a:rPr>
              <a:t> </a:t>
            </a:r>
            <a:r>
              <a:rPr kumimoji="1" lang="en-US" sz="800" dirty="0" err="1">
                <a:solidFill>
                  <a:srgbClr val="000000"/>
                </a:solidFill>
              </a:rPr>
              <a:t>cư</a:t>
            </a:r>
            <a:r>
              <a:rPr kumimoji="1" lang="en-US" sz="800" dirty="0">
                <a:solidFill>
                  <a:srgbClr val="000000"/>
                </a:solidFill>
              </a:rPr>
              <a:t>, </a:t>
            </a:r>
            <a:r>
              <a:rPr kumimoji="1" lang="en-US" sz="800" dirty="0" err="1">
                <a:solidFill>
                  <a:srgbClr val="000000"/>
                </a:solidFill>
              </a:rPr>
              <a:t>chăm</a:t>
            </a:r>
            <a:r>
              <a:rPr kumimoji="1" lang="en-US" sz="800" dirty="0">
                <a:solidFill>
                  <a:srgbClr val="000000"/>
                </a:solidFill>
              </a:rPr>
              <a:t> </a:t>
            </a:r>
            <a:r>
              <a:rPr kumimoji="1" lang="en-US" sz="800" dirty="0" err="1">
                <a:solidFill>
                  <a:srgbClr val="000000"/>
                </a:solidFill>
              </a:rPr>
              <a:t>sóc</a:t>
            </a:r>
            <a:r>
              <a:rPr kumimoji="1" lang="en-US" sz="800" dirty="0">
                <a:solidFill>
                  <a:srgbClr val="000000"/>
                </a:solidFill>
              </a:rPr>
              <a:t> </a:t>
            </a:r>
            <a:r>
              <a:rPr kumimoji="1" lang="en-US" sz="800" dirty="0" err="1">
                <a:solidFill>
                  <a:srgbClr val="000000"/>
                </a:solidFill>
              </a:rPr>
              <a:t>dự</a:t>
            </a:r>
            <a:r>
              <a:rPr kumimoji="1" lang="en-US" sz="800" dirty="0">
                <a:solidFill>
                  <a:srgbClr val="000000"/>
                </a:solidFill>
              </a:rPr>
              <a:t> </a:t>
            </a:r>
            <a:r>
              <a:rPr kumimoji="1" lang="en-US" sz="800" dirty="0" err="1">
                <a:solidFill>
                  <a:srgbClr val="000000"/>
                </a:solidFill>
              </a:rPr>
              <a:t>phòng</a:t>
            </a:r>
            <a:r>
              <a:rPr kumimoji="1" lang="en-US" sz="800" dirty="0">
                <a:solidFill>
                  <a:srgbClr val="000000"/>
                </a:solidFill>
              </a:rPr>
              <a:t>, </a:t>
            </a:r>
            <a:r>
              <a:rPr kumimoji="1" lang="en-US" sz="800" dirty="0" err="1">
                <a:solidFill>
                  <a:srgbClr val="000000"/>
                </a:solidFill>
              </a:rPr>
              <a:t>hỗ</a:t>
            </a:r>
            <a:r>
              <a:rPr kumimoji="1" lang="en-US" sz="800" dirty="0">
                <a:solidFill>
                  <a:srgbClr val="000000"/>
                </a:solidFill>
              </a:rPr>
              <a:t> </a:t>
            </a:r>
            <a:r>
              <a:rPr kumimoji="1" lang="en-US" sz="800" dirty="0" err="1">
                <a:solidFill>
                  <a:srgbClr val="000000"/>
                </a:solidFill>
              </a:rPr>
              <a:t>trợ</a:t>
            </a:r>
            <a:r>
              <a:rPr kumimoji="1" lang="en-US" sz="800" dirty="0">
                <a:solidFill>
                  <a:srgbClr val="000000"/>
                </a:solidFill>
              </a:rPr>
              <a:t> </a:t>
            </a:r>
            <a:r>
              <a:rPr kumimoji="1" lang="en-US" sz="800" dirty="0" err="1">
                <a:solidFill>
                  <a:srgbClr val="000000"/>
                </a:solidFill>
              </a:rPr>
              <a:t>cuộc</a:t>
            </a:r>
            <a:r>
              <a:rPr kumimoji="1" lang="en-US" sz="800" dirty="0">
                <a:solidFill>
                  <a:srgbClr val="000000"/>
                </a:solidFill>
              </a:rPr>
              <a:t> </a:t>
            </a:r>
            <a:r>
              <a:rPr kumimoji="1" lang="en-US" sz="800" dirty="0" err="1">
                <a:solidFill>
                  <a:srgbClr val="000000"/>
                </a:solidFill>
              </a:rPr>
              <a:t>sống</a:t>
            </a:r>
            <a:endParaRPr kumimoji="1" lang="en-US" sz="800" dirty="0">
              <a:solidFill>
                <a:srgbClr val="000000"/>
              </a:solidFill>
            </a:endParaRPr>
          </a:p>
        </p:txBody>
      </p:sp>
    </p:spTree>
    <p:extLst>
      <p:ext uri="{BB962C8B-B14F-4D97-AF65-F5344CB8AC3E}">
        <p14:creationId xmlns:p14="http://schemas.microsoft.com/office/powerpoint/2010/main" val="225957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F3F600A-5FEE-42CC-93FF-9B83F269FF1E}"/>
              </a:ext>
            </a:extLst>
          </p:cNvPr>
          <p:cNvSpPr>
            <a:spLocks noGrp="1"/>
          </p:cNvSpPr>
          <p:nvPr>
            <p:ph type="body" sz="quarter" idx="11"/>
          </p:nvPr>
        </p:nvSpPr>
        <p:spPr>
          <a:xfrm>
            <a:off x="791794" y="1035932"/>
            <a:ext cx="11880000" cy="585673"/>
          </a:xfrm>
        </p:spPr>
        <p:txBody>
          <a:bodyPr/>
          <a:lstStyle/>
          <a:p>
            <a:r>
              <a:rPr lang="en-US" altLang="ja-JP" dirty="0" err="1">
                <a:latin typeface="Times New Roman" panose="02020603050405020304" pitchFamily="18" charset="0"/>
                <a:cs typeface="Times New Roman" panose="02020603050405020304" pitchFamily="18" charset="0"/>
              </a:rPr>
              <a:t>Sự</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thiếu</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hụt</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nhân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viên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chăm</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sóc</a:t>
            </a:r>
            <a:endParaRPr lang="en-US" altLang="ja-JP" sz="3600" dirty="0">
              <a:latin typeface="Times New Roman" panose="02020603050405020304" pitchFamily="18" charset="0"/>
              <a:cs typeface="Times New Roman" panose="02020603050405020304" pitchFamily="18" charset="0"/>
            </a:endParaRPr>
          </a:p>
        </p:txBody>
      </p:sp>
      <p:sp>
        <p:nvSpPr>
          <p:cNvPr id="5" name="テキスト プレースホルダー 4">
            <a:extLst>
              <a:ext uri="{FF2B5EF4-FFF2-40B4-BE49-F238E27FC236}">
                <a16:creationId xmlns:a16="http://schemas.microsoft.com/office/drawing/2014/main" id="{E9C01E2B-F999-4670-9F35-522E1E8B401D}"/>
              </a:ext>
            </a:extLst>
          </p:cNvPr>
          <p:cNvSpPr>
            <a:spLocks noGrp="1"/>
          </p:cNvSpPr>
          <p:nvPr>
            <p:ph type="body" sz="quarter" idx="20"/>
          </p:nvPr>
        </p:nvSpPr>
        <p:spPr>
          <a:xfrm>
            <a:off x="790575" y="7028578"/>
            <a:ext cx="11880850" cy="135422"/>
          </a:xfrm>
        </p:spPr>
        <p:txBody>
          <a:bodyPr/>
          <a:lstStyle/>
          <a:p>
            <a:r>
              <a:rPr lang="en-US" altLang="ja-JP"/>
              <a:t>Source</a:t>
            </a:r>
            <a:r>
              <a:rPr lang="en-CA" altLang="ja-JP"/>
              <a:t>:</a:t>
            </a:r>
            <a:r>
              <a:rPr lang="en-US" altLang="ja-JP"/>
              <a:t> </a:t>
            </a:r>
            <a:r>
              <a:rPr lang="en-CA" altLang="ja-JP"/>
              <a:t>Created by MRI based on </a:t>
            </a:r>
            <a:r>
              <a:rPr lang="en-CA" altLang="ja-JP">
                <a:hlinkClick r:id="rId3"/>
              </a:rPr>
              <a:t>https://www.mhlw.go.jp/stf/shingi2/0000198094_00013.html</a:t>
            </a:r>
            <a:r>
              <a:rPr lang="en-CA" altLang="ja-JP"/>
              <a:t> </a:t>
            </a:r>
            <a:r>
              <a:rPr lang="en-US" altLang="ja-JP" sz="800"/>
              <a:t>(last accessed on November 6</a:t>
            </a:r>
            <a:r>
              <a:rPr lang="en-US" altLang="ja-JP" sz="800" baseline="30000"/>
              <a:t>th</a:t>
            </a:r>
            <a:r>
              <a:rPr lang="en-US" altLang="ja-JP" sz="800"/>
              <a:t>, 2021)</a:t>
            </a:r>
            <a:endParaRPr lang="en-US" altLang="ja-JP" sz="800">
              <a:solidFill>
                <a:srgbClr val="000000"/>
              </a:solidFill>
              <a:latin typeface="Meiryo UI"/>
              <a:ea typeface="Meiryo UI"/>
              <a:cs typeface="Meiryo UI" panose="020B0604030504040204" pitchFamily="50" charset="-128"/>
            </a:endParaRPr>
          </a:p>
        </p:txBody>
      </p:sp>
      <p:sp>
        <p:nvSpPr>
          <p:cNvPr id="6" name="テキスト プレースホルダー 2">
            <a:extLst>
              <a:ext uri="{FF2B5EF4-FFF2-40B4-BE49-F238E27FC236}">
                <a16:creationId xmlns:a16="http://schemas.microsoft.com/office/drawing/2014/main" id="{C1EA4E63-98CE-45F1-BC7D-1C2CE092AA76}"/>
              </a:ext>
            </a:extLst>
          </p:cNvPr>
          <p:cNvSpPr txBox="1">
            <a:spLocks/>
          </p:cNvSpPr>
          <p:nvPr/>
        </p:nvSpPr>
        <p:spPr>
          <a:xfrm>
            <a:off x="1352378" y="6695539"/>
            <a:ext cx="10368000" cy="323165"/>
          </a:xfrm>
          <a:prstGeom prst="rect">
            <a:avLst/>
          </a:prstGeom>
        </p:spPr>
        <p:txBody>
          <a:bodyPr lIns="0" tIns="0" rIns="0" bIns="0" anchor="b" anchorCtr="0">
            <a:spAutoFit/>
          </a:bodyPr>
          <a:lstStyle>
            <a:lvl1pPr marL="0" indent="0" algn="l" defTabSz="914400" rtl="0" eaLnBrk="1" latinLnBrk="0" hangingPunct="1">
              <a:spcBef>
                <a:spcPts val="480"/>
              </a:spcBef>
              <a:buFont typeface="Arial" pitchFamily="34" charset="0"/>
              <a:buNone/>
              <a:defRPr kumimoji="1" lang="ja-JP" altLang="en-US" sz="2000" kern="1200" baseline="0" dirty="0" smtClean="0">
                <a:solidFill>
                  <a:schemeClr val="tx1"/>
                </a:solidFill>
                <a:latin typeface="+mn-lt"/>
                <a:ea typeface="+mn-ea"/>
                <a:cs typeface="+mn-cs"/>
              </a:defRPr>
            </a:lvl1pPr>
            <a:lvl2pPr marL="254000" indent="-254000" algn="l" defTabSz="914400" rtl="0" eaLnBrk="1" latinLnBrk="0" hangingPunct="1">
              <a:spcBef>
                <a:spcPts val="480"/>
              </a:spcBef>
              <a:buClr>
                <a:srgbClr val="3E5E84"/>
              </a:buClr>
              <a:buFont typeface="Wingdings" pitchFamily="2" charset="2"/>
              <a:buChar char="n"/>
              <a:defRPr kumimoji="1" lang="ja-JP" altLang="en-US" sz="2000" kern="1200" baseline="0" dirty="0" smtClean="0">
                <a:solidFill>
                  <a:schemeClr val="tx1"/>
                </a:solidFill>
                <a:latin typeface="+mn-lt"/>
                <a:ea typeface="+mn-ea"/>
                <a:cs typeface="+mn-cs"/>
              </a:defRPr>
            </a:lvl2pPr>
            <a:lvl3pPr marL="571500" indent="-254000" algn="l" defTabSz="914400" rtl="0" eaLnBrk="1" latinLnBrk="0" hangingPunct="1">
              <a:spcBef>
                <a:spcPts val="420"/>
              </a:spcBef>
              <a:buClr>
                <a:srgbClr val="808080"/>
              </a:buClr>
              <a:buFont typeface="Wingdings" pitchFamily="2" charset="2"/>
              <a:buChar char="n"/>
              <a:defRPr kumimoji="1" lang="ja-JP" altLang="en-US" sz="1800" kern="1200" baseline="0" dirty="0" smtClean="0">
                <a:solidFill>
                  <a:schemeClr val="tx1"/>
                </a:solidFill>
                <a:latin typeface="+mn-lt"/>
                <a:ea typeface="+mn-ea"/>
                <a:cs typeface="+mn-cs"/>
              </a:defRPr>
            </a:lvl3pPr>
            <a:lvl4pPr marL="825500" indent="-190500" algn="l" defTabSz="914400" rtl="0" eaLnBrk="1" latinLnBrk="0" hangingPunct="1">
              <a:spcBef>
                <a:spcPts val="360"/>
              </a:spcBef>
              <a:buClr>
                <a:srgbClr val="558C99"/>
              </a:buClr>
              <a:buFont typeface="Wingdings" pitchFamily="2" charset="2"/>
              <a:buChar char="l"/>
              <a:defRPr kumimoji="1" lang="ja-JP" altLang="en-US" sz="1400" kern="1200" baseline="0" dirty="0" smtClean="0">
                <a:solidFill>
                  <a:schemeClr val="tx1"/>
                </a:solidFill>
                <a:latin typeface="+mn-lt"/>
                <a:ea typeface="+mn-ea"/>
                <a:cs typeface="+mn-cs"/>
              </a:defRPr>
            </a:lvl4pPr>
            <a:lvl5pPr marL="1079500" indent="-190500" algn="l" defTabSz="914400" rtl="0" eaLnBrk="1" latinLnBrk="0" hangingPunct="1">
              <a:spcBef>
                <a:spcPts val="360"/>
              </a:spcBef>
              <a:buClr>
                <a:srgbClr val="C0C0C0"/>
              </a:buClr>
              <a:buFont typeface="Wingdings" pitchFamily="2" charset="2"/>
              <a:buChar char="l"/>
              <a:defRPr kumimoji="1" lang="ja-JP" altLang="en-US" sz="1400" kern="1200" baseline="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ctr">
              <a:spcBef>
                <a:spcPts val="0"/>
              </a:spcBef>
            </a:pPr>
            <a:r>
              <a:rPr lang="en-CA" sz="700" dirty="0">
                <a:solidFill>
                  <a:srgbClr val="000000"/>
                </a:solidFill>
                <a:latin typeface="Meiryo UI"/>
                <a:ea typeface="Meiryo UI"/>
                <a:cs typeface="Meiryo UI" panose="020B0604030504040204" pitchFamily="50" charset="-128"/>
              </a:rPr>
              <a:t>*Estimated demand (approx. 2.16 million and 2.45 million people) is based on estimates by prefectures based on the expected volume of services (including comprehensive projects) positioned by municipalities in the 7</a:t>
            </a:r>
            <a:r>
              <a:rPr lang="en-CA" sz="700" baseline="30000" dirty="0">
                <a:solidFill>
                  <a:srgbClr val="000000"/>
                </a:solidFill>
                <a:latin typeface="Meiryo UI"/>
                <a:ea typeface="Meiryo UI"/>
                <a:cs typeface="Meiryo UI" panose="020B0604030504040204" pitchFamily="50" charset="-128"/>
              </a:rPr>
              <a:t>th</a:t>
            </a:r>
            <a:r>
              <a:rPr lang="en-CA" sz="700" dirty="0">
                <a:solidFill>
                  <a:srgbClr val="000000"/>
                </a:solidFill>
                <a:latin typeface="Meiryo UI"/>
                <a:ea typeface="Meiryo UI"/>
                <a:cs typeface="Meiryo UI" panose="020B0604030504040204" pitchFamily="50" charset="-128"/>
              </a:rPr>
              <a:t> plan period</a:t>
            </a:r>
          </a:p>
          <a:p>
            <a:pPr fontAlgn="ctr">
              <a:spcBef>
                <a:spcPts val="0"/>
              </a:spcBef>
            </a:pPr>
            <a:r>
              <a:rPr lang="en-CA" sz="700" dirty="0">
                <a:solidFill>
                  <a:srgbClr val="000000"/>
                </a:solidFill>
                <a:latin typeface="Meiryo UI"/>
                <a:ea typeface="Meiryo UI"/>
                <a:cs typeface="Meiryo UI" panose="020B0604030504040204" pitchFamily="50" charset="-128"/>
              </a:rPr>
              <a:t>*Number of approximately 1.9 million people in FY2016 is based on the number of nursing care workers from the "Survey of Nursing Care Service Facilities and Establishments" (after adjusting for the recovery rate, etc.), plus the number of nursing care workers engaged in services corresponding to the former preventive nursing care home visits, etc. (approximately 66,000)</a:t>
            </a:r>
          </a:p>
        </p:txBody>
      </p:sp>
      <p:sp>
        <p:nvSpPr>
          <p:cNvPr id="40" name="テキスト ボックス 39">
            <a:extLst>
              <a:ext uri="{FF2B5EF4-FFF2-40B4-BE49-F238E27FC236}">
                <a16:creationId xmlns:a16="http://schemas.microsoft.com/office/drawing/2014/main" id="{FC75C240-98F1-4D9C-8BE3-49347091EC50}"/>
              </a:ext>
            </a:extLst>
          </p:cNvPr>
          <p:cNvSpPr txBox="1"/>
          <p:nvPr/>
        </p:nvSpPr>
        <p:spPr>
          <a:xfrm>
            <a:off x="5985774" y="1986285"/>
            <a:ext cx="1101208" cy="886397"/>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200" b="1">
                <a:solidFill>
                  <a:schemeClr val="bg1"/>
                </a:solidFill>
                <a:latin typeface="Times New Roman" panose="02020603050405020304" pitchFamily="18" charset="0"/>
                <a:cs typeface="Times New Roman" panose="02020603050405020304" pitchFamily="18" charset="0"/>
              </a:rPr>
              <a:t>Approximately 2.16 million persons</a:t>
            </a:r>
            <a:r>
              <a:rPr kumimoji="1" lang="ja-JP" altLang="en-US" sz="1200" b="1">
                <a:solidFill>
                  <a:schemeClr val="bg1"/>
                </a:solidFill>
                <a:latin typeface="Times New Roman" panose="02020603050405020304" pitchFamily="18" charset="0"/>
                <a:cs typeface="Times New Roman" panose="02020603050405020304" pitchFamily="18" charset="0"/>
              </a:rPr>
              <a:t>（</a:t>
            </a:r>
            <a:r>
              <a:rPr kumimoji="1" lang="en-US" altLang="ja-JP" sz="1200" b="1">
                <a:solidFill>
                  <a:schemeClr val="bg1"/>
                </a:solidFill>
                <a:latin typeface="Times New Roman" panose="02020603050405020304" pitchFamily="18" charset="0"/>
                <a:cs typeface="Times New Roman" panose="02020603050405020304" pitchFamily="18" charset="0"/>
              </a:rPr>
              <a:t>Demand</a:t>
            </a:r>
            <a:r>
              <a:rPr kumimoji="1" lang="ja-JP" altLang="en-US" sz="1200" b="1">
                <a:solidFill>
                  <a:schemeClr val="bg1"/>
                </a:solidFill>
                <a:latin typeface="Times New Roman" panose="02020603050405020304" pitchFamily="18" charset="0"/>
                <a:cs typeface="Times New Roman" panose="02020603050405020304" pitchFamily="18" charset="0"/>
              </a:rPr>
              <a:t>）</a:t>
            </a:r>
          </a:p>
        </p:txBody>
      </p:sp>
      <p:sp>
        <p:nvSpPr>
          <p:cNvPr id="41" name="テキスト ボックス 40">
            <a:extLst>
              <a:ext uri="{FF2B5EF4-FFF2-40B4-BE49-F238E27FC236}">
                <a16:creationId xmlns:a16="http://schemas.microsoft.com/office/drawing/2014/main" id="{65199CAD-2730-4C34-95DB-950FCE2991D6}"/>
              </a:ext>
            </a:extLst>
          </p:cNvPr>
          <p:cNvSpPr txBox="1"/>
          <p:nvPr/>
        </p:nvSpPr>
        <p:spPr>
          <a:xfrm>
            <a:off x="1316284" y="3568631"/>
            <a:ext cx="1101208" cy="886397"/>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200" b="1" dirty="0">
                <a:solidFill>
                  <a:schemeClr val="bg1"/>
                </a:solidFill>
                <a:latin typeface="Times New Roman" panose="02020603050405020304" pitchFamily="18" charset="0"/>
                <a:cs typeface="Times New Roman" panose="02020603050405020304" pitchFamily="18" charset="0"/>
              </a:rPr>
              <a:t>Approximately 1.9 million persons</a:t>
            </a:r>
            <a:r>
              <a:rPr kumimoji="1" lang="ja-JP" altLang="en-US" sz="1200" b="1" dirty="0">
                <a:solidFill>
                  <a:schemeClr val="bg1"/>
                </a:solidFill>
                <a:latin typeface="Times New Roman" panose="02020603050405020304" pitchFamily="18" charset="0"/>
                <a:cs typeface="Times New Roman" panose="02020603050405020304" pitchFamily="18" charset="0"/>
              </a:rPr>
              <a:t>（</a:t>
            </a:r>
            <a:r>
              <a:rPr kumimoji="1" lang="en-US" altLang="ja-JP" sz="1200" b="1" dirty="0">
                <a:solidFill>
                  <a:schemeClr val="bg1"/>
                </a:solidFill>
                <a:latin typeface="Times New Roman" panose="02020603050405020304" pitchFamily="18" charset="0"/>
                <a:cs typeface="Times New Roman" panose="02020603050405020304" pitchFamily="18" charset="0"/>
              </a:rPr>
              <a:t>Demand</a:t>
            </a:r>
            <a:r>
              <a:rPr kumimoji="1" lang="ja-JP" altLang="en-US" sz="1200" b="1" dirty="0">
                <a:solidFill>
                  <a:schemeClr val="bg1"/>
                </a:solidFill>
                <a:latin typeface="Times New Roman" panose="02020603050405020304" pitchFamily="18" charset="0"/>
                <a:cs typeface="Times New Roman" panose="02020603050405020304" pitchFamily="18" charset="0"/>
              </a:rPr>
              <a:t>）</a:t>
            </a:r>
          </a:p>
        </p:txBody>
      </p:sp>
      <p:sp>
        <p:nvSpPr>
          <p:cNvPr id="42" name="テキスト ボックス 41">
            <a:extLst>
              <a:ext uri="{FF2B5EF4-FFF2-40B4-BE49-F238E27FC236}">
                <a16:creationId xmlns:a16="http://schemas.microsoft.com/office/drawing/2014/main" id="{B5EB6FAA-BA6E-4C77-9B01-424CA542CD3E}"/>
              </a:ext>
            </a:extLst>
          </p:cNvPr>
          <p:cNvSpPr txBox="1"/>
          <p:nvPr/>
        </p:nvSpPr>
        <p:spPr>
          <a:xfrm>
            <a:off x="10780108" y="1737085"/>
            <a:ext cx="1101208" cy="1107996"/>
          </a:xfrm>
          <a:prstGeom prst="rect">
            <a:avLst/>
          </a:prstGeom>
          <a:noFill/>
        </p:spPr>
        <p:txBody>
          <a:bodyPr wrap="square" lIns="0" tIns="0" rIns="0" bIns="0" rtlCol="0">
            <a:spAutoFit/>
          </a:bodyPr>
          <a:lstStyle/>
          <a:p>
            <a:pPr algn="l" defTabSz="685800" fontAlgn="ctr">
              <a:lnSpc>
                <a:spcPct val="120000"/>
              </a:lnSpc>
              <a:spcAft>
                <a:spcPts val="1200"/>
              </a:spcAft>
              <a:buClr>
                <a:srgbClr val="003B83"/>
              </a:buClr>
              <a:buSzPct val="100000"/>
            </a:pPr>
            <a:r>
              <a:rPr kumimoji="1" lang="en-US" altLang="ja-JP" sz="1200" b="1">
                <a:solidFill>
                  <a:schemeClr val="bg1"/>
                </a:solidFill>
              </a:rPr>
              <a:t>Approximately 2.45 million persons</a:t>
            </a:r>
            <a:r>
              <a:rPr kumimoji="1" lang="ja-JP" altLang="en-US" sz="1200" b="1">
                <a:solidFill>
                  <a:schemeClr val="bg1"/>
                </a:solidFill>
              </a:rPr>
              <a:t>（</a:t>
            </a:r>
            <a:r>
              <a:rPr kumimoji="1" lang="en-US" altLang="ja-JP" sz="1200" b="1">
                <a:solidFill>
                  <a:schemeClr val="bg1"/>
                </a:solidFill>
              </a:rPr>
              <a:t>Demand</a:t>
            </a:r>
            <a:r>
              <a:rPr kumimoji="1" lang="ja-JP" altLang="en-US" sz="1200" b="1">
                <a:solidFill>
                  <a:schemeClr val="bg1"/>
                </a:solidFill>
              </a:rPr>
              <a:t>）</a:t>
            </a:r>
          </a:p>
        </p:txBody>
      </p:sp>
      <p:grpSp>
        <p:nvGrpSpPr>
          <p:cNvPr id="45" name="グループ化 71">
            <a:extLst>
              <a:ext uri="{FF2B5EF4-FFF2-40B4-BE49-F238E27FC236}">
                <a16:creationId xmlns:a16="http://schemas.microsoft.com/office/drawing/2014/main" id="{AA80CD84-AB7E-4A5B-A66B-63FC02335D50}"/>
              </a:ext>
            </a:extLst>
          </p:cNvPr>
          <p:cNvGrpSpPr/>
          <p:nvPr/>
        </p:nvGrpSpPr>
        <p:grpSpPr>
          <a:xfrm>
            <a:off x="828675" y="2108549"/>
            <a:ext cx="11842750" cy="4557579"/>
            <a:chOff x="828675" y="2059121"/>
            <a:chExt cx="11842750" cy="4557579"/>
          </a:xfrm>
        </p:grpSpPr>
        <p:grpSp>
          <p:nvGrpSpPr>
            <p:cNvPr id="46" name="グループ化 54">
              <a:extLst>
                <a:ext uri="{FF2B5EF4-FFF2-40B4-BE49-F238E27FC236}">
                  <a16:creationId xmlns:a16="http://schemas.microsoft.com/office/drawing/2014/main" id="{2EC29B5A-3A9E-4127-8F6B-E122A823B758}"/>
                </a:ext>
              </a:extLst>
            </p:cNvPr>
            <p:cNvGrpSpPr/>
            <p:nvPr/>
          </p:nvGrpSpPr>
          <p:grpSpPr>
            <a:xfrm>
              <a:off x="1697453" y="2910765"/>
              <a:ext cx="9044787" cy="2481653"/>
              <a:chOff x="1608553" y="2910765"/>
              <a:chExt cx="9044787" cy="2481653"/>
            </a:xfrm>
          </p:grpSpPr>
          <p:sp>
            <p:nvSpPr>
              <p:cNvPr id="70" name="直角三角形 8">
                <a:extLst>
                  <a:ext uri="{FF2B5EF4-FFF2-40B4-BE49-F238E27FC236}">
                    <a16:creationId xmlns:a16="http://schemas.microsoft.com/office/drawing/2014/main" id="{F0FA7C1B-05CC-49B6-A3E4-20AD2B1F5979}"/>
                  </a:ext>
                </a:extLst>
              </p:cNvPr>
              <p:cNvSpPr/>
              <p:nvPr/>
            </p:nvSpPr>
            <p:spPr>
              <a:xfrm flipH="1">
                <a:off x="1608553" y="2910765"/>
                <a:ext cx="9044787" cy="2481653"/>
              </a:xfrm>
              <a:prstGeom prst="rtTriangle">
                <a:avLst/>
              </a:prstGeom>
              <a:solidFill>
                <a:srgbClr val="E2ECFD"/>
              </a:solidFill>
              <a:ln w="25400" cap="flat" cmpd="sng" algn="ctr">
                <a:noFill/>
                <a:prstDash val="solid"/>
              </a:ln>
              <a:effectLst/>
            </p:spPr>
            <p:txBody>
              <a:bodyPr wrap="square" lIns="90000" tIns="0" rIns="0" bIns="0" rtlCol="0" anchor="ctr" anchorCtr="0"/>
              <a:lstStyle/>
              <a:p>
                <a:pPr marL="0" marR="0" lvl="0" indent="0" defTabSz="914238" eaLnBrk="1" fontAlgn="base" latinLnBrk="0" hangingPunct="1">
                  <a:lnSpc>
                    <a:spcPct val="110000"/>
                  </a:lnSpc>
                  <a:spcBef>
                    <a:spcPts val="0"/>
                  </a:spcBef>
                  <a:spcAft>
                    <a:spcPts val="0"/>
                  </a:spcAft>
                  <a:buClrTx/>
                  <a:buSzTx/>
                  <a:buFontTx/>
                  <a:buNone/>
                  <a:tabLst/>
                  <a:defRPr/>
                </a:pPr>
                <a:endParaRPr kumimoji="0" lang="ja-JP" altLang="en-US" sz="1200"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endParaRPr>
              </a:p>
            </p:txBody>
          </p:sp>
          <p:cxnSp>
            <p:nvCxnSpPr>
              <p:cNvPr id="71" name="直線矢印コネクタ 20">
                <a:extLst>
                  <a:ext uri="{FF2B5EF4-FFF2-40B4-BE49-F238E27FC236}">
                    <a16:creationId xmlns:a16="http://schemas.microsoft.com/office/drawing/2014/main" id="{E5E64539-E591-4199-94A6-C6A3F7F20899}"/>
                  </a:ext>
                </a:extLst>
              </p:cNvPr>
              <p:cNvCxnSpPr>
                <a:cxnSpLocks/>
              </p:cNvCxnSpPr>
              <p:nvPr/>
            </p:nvCxnSpPr>
            <p:spPr bwMode="auto">
              <a:xfrm>
                <a:off x="6495825" y="4035781"/>
                <a:ext cx="0" cy="1356637"/>
              </a:xfrm>
              <a:prstGeom prst="straightConnector1">
                <a:avLst/>
              </a:prstGeom>
              <a:noFill/>
              <a:ln w="76200" cap="flat" cmpd="sng" algn="ctr">
                <a:solidFill>
                  <a:srgbClr val="3C82F5"/>
                </a:solidFill>
                <a:prstDash val="solid"/>
                <a:round/>
                <a:headEnd type="triangle" w="sm" len="sm"/>
                <a:tailEnd type="triangle" w="sm" len="sm"/>
              </a:ln>
              <a:effectLst/>
            </p:spPr>
          </p:cxnSp>
          <p:cxnSp>
            <p:nvCxnSpPr>
              <p:cNvPr id="72" name="直線矢印コネクタ 24">
                <a:extLst>
                  <a:ext uri="{FF2B5EF4-FFF2-40B4-BE49-F238E27FC236}">
                    <a16:creationId xmlns:a16="http://schemas.microsoft.com/office/drawing/2014/main" id="{03248170-43DF-4D87-B588-93B53BCE591A}"/>
                  </a:ext>
                </a:extLst>
              </p:cNvPr>
              <p:cNvCxnSpPr>
                <a:cxnSpLocks/>
              </p:cNvCxnSpPr>
              <p:nvPr/>
            </p:nvCxnSpPr>
            <p:spPr bwMode="auto">
              <a:xfrm>
                <a:off x="10653340" y="2910765"/>
                <a:ext cx="0" cy="2481653"/>
              </a:xfrm>
              <a:prstGeom prst="straightConnector1">
                <a:avLst/>
              </a:prstGeom>
              <a:noFill/>
              <a:ln w="76200" cap="flat" cmpd="sng" algn="ctr">
                <a:solidFill>
                  <a:srgbClr val="3C82F5"/>
                </a:solidFill>
                <a:prstDash val="solid"/>
                <a:round/>
                <a:headEnd type="triangle" w="sm" len="sm"/>
                <a:tailEnd type="triangle" w="sm" len="sm"/>
              </a:ln>
              <a:effectLst/>
            </p:spPr>
          </p:cxnSp>
        </p:grpSp>
        <p:sp>
          <p:nvSpPr>
            <p:cNvPr id="47" name="正方形/長方形 11">
              <a:extLst>
                <a:ext uri="{FF2B5EF4-FFF2-40B4-BE49-F238E27FC236}">
                  <a16:creationId xmlns:a16="http://schemas.microsoft.com/office/drawing/2014/main" id="{4C93B4E7-31ED-40AB-82E0-2AD935D6ABFF}"/>
                </a:ext>
              </a:extLst>
            </p:cNvPr>
            <p:cNvSpPr/>
            <p:nvPr/>
          </p:nvSpPr>
          <p:spPr>
            <a:xfrm>
              <a:off x="10909301" y="3933523"/>
              <a:ext cx="1762124" cy="791737"/>
            </a:xfrm>
            <a:prstGeom prst="rect">
              <a:avLst/>
            </a:prstGeom>
            <a:noFill/>
            <a:ln w="19050" cap="flat" cmpd="sng" algn="ctr">
              <a:noFill/>
              <a:prstDash val="solid"/>
              <a:round/>
              <a:headEnd type="none" w="med" len="med"/>
              <a:tailEnd type="none" w="med" len="med"/>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19050" cap="flat" cmpd="sng" algn="ctr">
                  <a:solidFill>
                    <a:srgbClr val="DC003C"/>
                  </a:solidFill>
                  <a:prstDash val="solid"/>
                  <a:round/>
                  <a:headEnd type="none" w="med" len="med"/>
                  <a:tailEnd type="none" w="med" len="med"/>
                </a14:hiddenLine>
              </a:ext>
            </a:extLst>
          </p:spPr>
          <p:txBody>
            <a:bodyPr wrap="square" lIns="108000" tIns="72000" rIns="108000" bIns="72000" rtlCol="0" anchor="ctr" anchorCtr="0">
              <a:spAutoFit/>
            </a:bodyPr>
            <a:lstStyle/>
            <a:p>
              <a:pPr algn="ctr" defTabSz="914400" fontAlgn="base"/>
              <a:r>
                <a:rPr kumimoji="1" lang="en-US" altLang="ja-JP" sz="1400" b="1" kern="0" dirty="0" err="1">
                  <a:solidFill>
                    <a:srgbClr val="3C82F5"/>
                  </a:solidFill>
                  <a:latin typeface="Times New Roman" panose="02020603050405020304" pitchFamily="18" charset="0"/>
                  <a:cs typeface="Times New Roman" panose="02020603050405020304" pitchFamily="18" charset="0"/>
                </a:rPr>
                <a:t>Số</a:t>
              </a:r>
              <a:r>
                <a:rPr kumimoji="1" lang="en-US" altLang="ja-JP" sz="1400" b="1" kern="0" dirty="0">
                  <a:solidFill>
                    <a:srgbClr val="3C82F5"/>
                  </a:solidFill>
                  <a:latin typeface="Times New Roman" panose="02020603050405020304" pitchFamily="18" charset="0"/>
                  <a:cs typeface="Times New Roman" panose="02020603050405020304" pitchFamily="18" charset="0"/>
                </a:rPr>
                <a:t> nhân </a:t>
              </a:r>
              <a:r>
                <a:rPr kumimoji="1" lang="en-US" altLang="ja-JP" sz="1400" b="1" kern="0" dirty="0" err="1">
                  <a:solidFill>
                    <a:srgbClr val="3C82F5"/>
                  </a:solidFill>
                  <a:latin typeface="Times New Roman" panose="02020603050405020304" pitchFamily="18" charset="0"/>
                  <a:cs typeface="Times New Roman" panose="02020603050405020304" pitchFamily="18" charset="0"/>
                </a:rPr>
                <a:t>lực</a:t>
              </a:r>
              <a:r>
                <a:rPr kumimoji="1" lang="en-US" altLang="ja-JP" sz="1400" b="1" kern="0" dirty="0">
                  <a:solidFill>
                    <a:srgbClr val="3C82F5"/>
                  </a:solidFill>
                  <a:latin typeface="Times New Roman" panose="02020603050405020304" pitchFamily="18" charset="0"/>
                  <a:cs typeface="Times New Roman" panose="02020603050405020304" pitchFamily="18" charset="0"/>
                </a:rPr>
                <a:t> LTC </a:t>
              </a:r>
              <a:r>
                <a:rPr kumimoji="1" lang="en-US" altLang="ja-JP" sz="1400" b="1" kern="0" dirty="0" err="1">
                  <a:solidFill>
                    <a:srgbClr val="3C82F5"/>
                  </a:solidFill>
                  <a:latin typeface="Times New Roman" panose="02020603050405020304" pitchFamily="18" charset="0"/>
                  <a:cs typeface="Times New Roman" panose="02020603050405020304" pitchFamily="18" charset="0"/>
                </a:rPr>
                <a:t>cần</a:t>
              </a:r>
              <a:endParaRPr kumimoji="1" lang="en-US" altLang="ja-JP" sz="1400" b="1" kern="0" dirty="0">
                <a:solidFill>
                  <a:srgbClr val="3C82F5"/>
                </a:solidFill>
                <a:latin typeface="Times New Roman" panose="02020603050405020304" pitchFamily="18" charset="0"/>
                <a:cs typeface="Times New Roman" panose="02020603050405020304" pitchFamily="18" charset="0"/>
              </a:endParaRPr>
            </a:p>
            <a:p>
              <a:pPr algn="ctr" defTabSz="914400" fontAlgn="base"/>
              <a:r>
                <a:rPr kumimoji="1" lang="en-US" altLang="ja-JP" sz="1400" b="1" kern="0" dirty="0">
                  <a:solidFill>
                    <a:srgbClr val="3C82F5"/>
                  </a:solidFill>
                  <a:latin typeface="Times New Roman" panose="02020603050405020304" pitchFamily="18" charset="0"/>
                  <a:cs typeface="Times New Roman" panose="02020603050405020304" pitchFamily="18" charset="0"/>
                </a:rPr>
                <a:t> </a:t>
              </a:r>
            </a:p>
          </p:txBody>
        </p:sp>
        <p:grpSp>
          <p:nvGrpSpPr>
            <p:cNvPr id="48" name="グループ化 48">
              <a:extLst>
                <a:ext uri="{FF2B5EF4-FFF2-40B4-BE49-F238E27FC236}">
                  <a16:creationId xmlns:a16="http://schemas.microsoft.com/office/drawing/2014/main" id="{C1CC167F-5A97-47BB-AAFE-D441CF160737}"/>
                </a:ext>
              </a:extLst>
            </p:cNvPr>
            <p:cNvGrpSpPr/>
            <p:nvPr/>
          </p:nvGrpSpPr>
          <p:grpSpPr>
            <a:xfrm>
              <a:off x="1205477" y="5888748"/>
              <a:ext cx="10861313" cy="727952"/>
              <a:chOff x="1116577" y="5888748"/>
              <a:chExt cx="10861313" cy="727952"/>
            </a:xfrm>
          </p:grpSpPr>
          <p:sp>
            <p:nvSpPr>
              <p:cNvPr id="63" name="テキスト ボックス 9">
                <a:extLst>
                  <a:ext uri="{FF2B5EF4-FFF2-40B4-BE49-F238E27FC236}">
                    <a16:creationId xmlns:a16="http://schemas.microsoft.com/office/drawing/2014/main" id="{8BB3618B-24A3-4910-9DE2-16B762BA3A22}"/>
                  </a:ext>
                </a:extLst>
              </p:cNvPr>
              <p:cNvSpPr txBox="1"/>
              <p:nvPr/>
            </p:nvSpPr>
            <p:spPr>
              <a:xfrm>
                <a:off x="1116577" y="6418168"/>
                <a:ext cx="983952" cy="198532"/>
              </a:xfrm>
              <a:prstGeom prst="rect">
                <a:avLst/>
              </a:prstGeom>
              <a:noFill/>
            </p:spPr>
            <p:txBody>
              <a:bodyPr wrap="square" lIns="0" tIns="0" rIns="0" bIns="0" rtlCol="0" anchor="ctr" anchorCtr="0">
                <a:noAutofit/>
              </a:bodyPr>
              <a:lstStyle/>
              <a:p>
                <a:pPr marL="0" marR="0" lvl="0" indent="0" algn="ctr" defTabSz="914238" eaLnBrk="1" fontAlgn="base" latinLnBrk="0" hangingPunct="1">
                  <a:lnSpc>
                    <a:spcPct val="110000"/>
                  </a:lnSpc>
                  <a:spcBef>
                    <a:spcPts val="0"/>
                  </a:spcBef>
                  <a:spcAft>
                    <a:spcPts val="0"/>
                  </a:spcAft>
                  <a:buClrTx/>
                  <a:buSzTx/>
                  <a:buFontTx/>
                  <a:buNone/>
                  <a:tabLst/>
                  <a:defRPr/>
                </a:pPr>
                <a:r>
                  <a:rPr kumimoji="1" lang="en-US" altLang="ja-JP" sz="1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2016</a:t>
                </a:r>
                <a:endParaRPr kumimoji="1" lang="ja-JP" altLang="en-US" sz="1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4" name="テキスト ボックス 10">
                <a:extLst>
                  <a:ext uri="{FF2B5EF4-FFF2-40B4-BE49-F238E27FC236}">
                    <a16:creationId xmlns:a16="http://schemas.microsoft.com/office/drawing/2014/main" id="{C141EEBB-346C-469B-AB88-D5DC82AED831}"/>
                  </a:ext>
                </a:extLst>
              </p:cNvPr>
              <p:cNvSpPr txBox="1"/>
              <p:nvPr/>
            </p:nvSpPr>
            <p:spPr>
              <a:xfrm>
                <a:off x="10161364" y="6418168"/>
                <a:ext cx="983952" cy="198532"/>
              </a:xfrm>
              <a:prstGeom prst="rect">
                <a:avLst/>
              </a:prstGeom>
              <a:noFill/>
            </p:spPr>
            <p:txBody>
              <a:bodyPr wrap="square" lIns="0" tIns="0" rIns="0" bIns="0" rtlCol="0" anchor="ctr" anchorCtr="0">
                <a:noAutofit/>
              </a:bodyPr>
              <a:lstStyle/>
              <a:p>
                <a:pPr marL="0" marR="0" lvl="0" indent="0" algn="ctr" defTabSz="914238" eaLnBrk="1" fontAlgn="base" latinLnBrk="0" hangingPunct="1">
                  <a:lnSpc>
                    <a:spcPct val="110000"/>
                  </a:lnSpc>
                  <a:spcBef>
                    <a:spcPts val="0"/>
                  </a:spcBef>
                  <a:spcAft>
                    <a:spcPts val="0"/>
                  </a:spcAft>
                  <a:buClrTx/>
                  <a:buSzTx/>
                  <a:buFontTx/>
                  <a:buNone/>
                  <a:tabLst/>
                  <a:defRPr/>
                </a:pPr>
                <a:r>
                  <a:rPr kumimoji="1" lang="en-US" altLang="ja-JP" sz="1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2025</a:t>
                </a:r>
                <a:endParaRPr kumimoji="1" lang="ja-JP" altLang="en-US" sz="1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左右矢印 2">
                <a:extLst>
                  <a:ext uri="{FF2B5EF4-FFF2-40B4-BE49-F238E27FC236}">
                    <a16:creationId xmlns:a16="http://schemas.microsoft.com/office/drawing/2014/main" id="{821ABC57-EB6D-4F62-905B-5FD62FF91834}"/>
                  </a:ext>
                </a:extLst>
              </p:cNvPr>
              <p:cNvSpPr/>
              <p:nvPr/>
            </p:nvSpPr>
            <p:spPr>
              <a:xfrm>
                <a:off x="3803242" y="5888748"/>
                <a:ext cx="2649101" cy="432000"/>
              </a:xfrm>
              <a:prstGeom prst="rect">
                <a:avLst/>
              </a:prstGeom>
              <a:solidFill>
                <a:srgbClr val="5C5C5C"/>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Kế</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hoạch</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lần</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thứ</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7</a:t>
                </a:r>
              </a:p>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(2018 - 2020)</a:t>
                </a:r>
              </a:p>
            </p:txBody>
          </p:sp>
          <p:sp>
            <p:nvSpPr>
              <p:cNvPr id="66" name="左右矢印 62">
                <a:extLst>
                  <a:ext uri="{FF2B5EF4-FFF2-40B4-BE49-F238E27FC236}">
                    <a16:creationId xmlns:a16="http://schemas.microsoft.com/office/drawing/2014/main" id="{60CAF642-3ACE-409D-A601-0CBD95686985}"/>
                  </a:ext>
                </a:extLst>
              </p:cNvPr>
              <p:cNvSpPr/>
              <p:nvPr/>
            </p:nvSpPr>
            <p:spPr>
              <a:xfrm>
                <a:off x="6566016" y="5888748"/>
                <a:ext cx="2649101" cy="432000"/>
              </a:xfrm>
              <a:prstGeom prst="rect">
                <a:avLst/>
              </a:prstGeom>
              <a:solidFill>
                <a:srgbClr val="5C5C5C"/>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Kế</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hoạch</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lần</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thứ</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8</a:t>
                </a:r>
              </a:p>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(2021 - 2023)</a:t>
                </a:r>
              </a:p>
            </p:txBody>
          </p:sp>
          <p:sp>
            <p:nvSpPr>
              <p:cNvPr id="67" name="左右矢印 63">
                <a:extLst>
                  <a:ext uri="{FF2B5EF4-FFF2-40B4-BE49-F238E27FC236}">
                    <a16:creationId xmlns:a16="http://schemas.microsoft.com/office/drawing/2014/main" id="{8B1B9637-E1F6-4151-9896-B75120521A61}"/>
                  </a:ext>
                </a:extLst>
              </p:cNvPr>
              <p:cNvSpPr/>
              <p:nvPr/>
            </p:nvSpPr>
            <p:spPr>
              <a:xfrm>
                <a:off x="9328789" y="5888748"/>
                <a:ext cx="2649101" cy="432000"/>
              </a:xfrm>
              <a:prstGeom prst="rect">
                <a:avLst/>
              </a:prstGeom>
              <a:solidFill>
                <a:srgbClr val="5C5C5C"/>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Kế</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hoạch</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lần</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en-US" altLang="ja-JP" sz="1200"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thứ</a:t>
                </a:r>
                <a:r>
                  <a:rPr kumimoji="0" lang="en-US" altLang="ja-JP" sz="12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9</a:t>
                </a:r>
              </a:p>
              <a:p>
                <a:pPr algn="ctr" defTabSz="914238" fontAlgn="base">
                  <a:lnSpc>
                    <a:spcPct val="110000"/>
                  </a:lnSpc>
                  <a:defRPr/>
                </a:pPr>
                <a:r>
                  <a:rPr kumimoji="0" lang="en-US" altLang="ja-JP" sz="1200" kern="0" dirty="0">
                    <a:solidFill>
                      <a:prstClr val="white"/>
                    </a:solidFill>
                    <a:latin typeface="Times New Roman" panose="02020603050405020304" pitchFamily="18" charset="0"/>
                    <a:cs typeface="Times New Roman" panose="02020603050405020304" pitchFamily="18" charset="0"/>
                  </a:rPr>
                  <a:t> (2024 - 2026)</a:t>
                </a:r>
                <a:endParaRPr kumimoji="0" lang="en-US" altLang="ja-JP"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8" name="左右矢印 2">
                <a:extLst>
                  <a:ext uri="{FF2B5EF4-FFF2-40B4-BE49-F238E27FC236}">
                    <a16:creationId xmlns:a16="http://schemas.microsoft.com/office/drawing/2014/main" id="{4CAE82A4-90D6-40D2-ACA2-5A94445952B7}"/>
                  </a:ext>
                </a:extLst>
              </p:cNvPr>
              <p:cNvSpPr/>
              <p:nvPr/>
            </p:nvSpPr>
            <p:spPr>
              <a:xfrm>
                <a:off x="1608552" y="5888748"/>
                <a:ext cx="2081017" cy="432000"/>
              </a:xfrm>
              <a:prstGeom prst="rect">
                <a:avLst/>
              </a:prstGeom>
              <a:solidFill>
                <a:srgbClr val="E1E1E1"/>
              </a:solidFill>
              <a:ln w="25400" cap="flat" cmpd="sng" algn="ctr">
                <a:noFill/>
                <a:prstDash val="solid"/>
              </a:ln>
              <a:effectLst/>
              <a:extLst>
                <a:ext uri="{91240B29-F687-4F45-9708-019B960494DF}">
                  <a14:hiddenLine xmlns:a14="http://schemas.microsoft.com/office/drawing/2010/main" w="25400" cap="flat" cmpd="sng" algn="ctr">
                    <a:solidFill>
                      <a:srgbClr val="C0504D">
                        <a:shade val="50000"/>
                      </a:srgbClr>
                    </a:solidFill>
                    <a:prstDash val="solid"/>
                  </a14:hiddenLine>
                </a:ext>
              </a:extLst>
            </p:spPr>
            <p:txBody>
              <a:bodyPr wrap="square" lIns="0" tIns="0" rIns="0" bIns="0" rtlCol="0" anchor="ctr" anchorCtr="0"/>
              <a:lstStyle/>
              <a:p>
                <a:pPr marL="0" marR="0" lvl="0" indent="0" algn="ctr" defTabSz="914238" eaLnBrk="1" fontAlgn="base" latinLnBrk="0" hangingPunct="1">
                  <a:lnSpc>
                    <a:spcPct val="11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9" name="テキスト ボックス 18">
                <a:extLst>
                  <a:ext uri="{FF2B5EF4-FFF2-40B4-BE49-F238E27FC236}">
                    <a16:creationId xmlns:a16="http://schemas.microsoft.com/office/drawing/2014/main" id="{F79BBB8E-585D-4AC1-B326-33B0EA11AED0}"/>
                  </a:ext>
                </a:extLst>
              </p:cNvPr>
              <p:cNvSpPr txBox="1"/>
              <p:nvPr/>
            </p:nvSpPr>
            <p:spPr>
              <a:xfrm>
                <a:off x="6017202" y="6418168"/>
                <a:ext cx="983952" cy="198532"/>
              </a:xfrm>
              <a:prstGeom prst="rect">
                <a:avLst/>
              </a:prstGeom>
              <a:noFill/>
            </p:spPr>
            <p:txBody>
              <a:bodyPr wrap="square" lIns="0" tIns="0" rIns="0" bIns="0" rtlCol="0" anchor="ctr" anchorCtr="0">
                <a:noAutofit/>
              </a:bodyPr>
              <a:lstStyle/>
              <a:p>
                <a:pPr marL="0" marR="0" lvl="0" indent="0" algn="ctr" defTabSz="914238" eaLnBrk="1" fontAlgn="base" latinLnBrk="0" hangingPunct="1">
                  <a:lnSpc>
                    <a:spcPct val="110000"/>
                  </a:lnSpc>
                  <a:spcBef>
                    <a:spcPts val="0"/>
                  </a:spcBef>
                  <a:spcAft>
                    <a:spcPts val="0"/>
                  </a:spcAft>
                  <a:buClrTx/>
                  <a:buSzTx/>
                  <a:buFontTx/>
                  <a:buNone/>
                  <a:tabLst/>
                  <a:defRPr/>
                </a:pPr>
                <a:r>
                  <a:rPr kumimoji="1" lang="en-US" altLang="ja-JP" sz="1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2020</a:t>
                </a:r>
                <a:endParaRPr kumimoji="1" lang="ja-JP" altLang="en-US" sz="1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9" name="直線コネクタ 19">
              <a:extLst>
                <a:ext uri="{FF2B5EF4-FFF2-40B4-BE49-F238E27FC236}">
                  <a16:creationId xmlns:a16="http://schemas.microsoft.com/office/drawing/2014/main" id="{2BF47107-730A-437C-94A6-13E1146E5E74}"/>
                </a:ext>
              </a:extLst>
            </p:cNvPr>
            <p:cNvCxnSpPr>
              <a:cxnSpLocks/>
            </p:cNvCxnSpPr>
            <p:nvPr/>
          </p:nvCxnSpPr>
          <p:spPr bwMode="auto">
            <a:xfrm flipV="1">
              <a:off x="6598078" y="5425506"/>
              <a:ext cx="0" cy="926483"/>
            </a:xfrm>
            <a:prstGeom prst="line">
              <a:avLst/>
            </a:prstGeom>
            <a:noFill/>
            <a:ln w="12700" cap="flat" cmpd="sng" algn="ctr">
              <a:solidFill>
                <a:srgbClr val="7E7E7E"/>
              </a:solidFill>
              <a:prstDash val="dash"/>
              <a:round/>
              <a:headEnd type="none" w="med" len="med"/>
              <a:tailEnd type="none" w="med" len="med"/>
            </a:ln>
            <a:effectLst/>
          </p:spPr>
        </p:cxnSp>
        <p:grpSp>
          <p:nvGrpSpPr>
            <p:cNvPr id="50" name="グループ化 49">
              <a:extLst>
                <a:ext uri="{FF2B5EF4-FFF2-40B4-BE49-F238E27FC236}">
                  <a16:creationId xmlns:a16="http://schemas.microsoft.com/office/drawing/2014/main" id="{AE2D5E0A-71E8-4405-B7E2-37CAAB68152C}"/>
                </a:ext>
              </a:extLst>
            </p:cNvPr>
            <p:cNvGrpSpPr/>
            <p:nvPr/>
          </p:nvGrpSpPr>
          <p:grpSpPr>
            <a:xfrm>
              <a:off x="1394699" y="5359329"/>
              <a:ext cx="9645260" cy="588901"/>
              <a:chOff x="1305799" y="5359329"/>
              <a:chExt cx="9645260" cy="588901"/>
            </a:xfrm>
          </p:grpSpPr>
          <p:sp>
            <p:nvSpPr>
              <p:cNvPr id="60" name="正方形/長方形 7">
                <a:extLst>
                  <a:ext uri="{FF2B5EF4-FFF2-40B4-BE49-F238E27FC236}">
                    <a16:creationId xmlns:a16="http://schemas.microsoft.com/office/drawing/2014/main" id="{E30C08E8-FF49-44BE-ADEF-6147AAE53C04}"/>
                  </a:ext>
                </a:extLst>
              </p:cNvPr>
              <p:cNvSpPr/>
              <p:nvPr/>
            </p:nvSpPr>
            <p:spPr>
              <a:xfrm>
                <a:off x="1608553" y="5425506"/>
                <a:ext cx="9044787" cy="397065"/>
              </a:xfrm>
              <a:prstGeom prst="rect">
                <a:avLst/>
              </a:prstGeom>
              <a:solidFill>
                <a:srgbClr val="E0F0EA"/>
              </a:solidFill>
              <a:ln w="25400" cap="flat" cmpd="sng" algn="ctr">
                <a:noFill/>
                <a:prstDash val="solid"/>
              </a:ln>
              <a:effectLst/>
            </p:spPr>
            <p:txBody>
              <a:bodyPr wrap="square" lIns="90000" tIns="0" rIns="0" bIns="0" rtlCol="0" anchor="ctr" anchorCtr="0"/>
              <a:lstStyle/>
              <a:p>
                <a:pPr marL="0" marR="0" lvl="0" indent="0" defTabSz="914238" eaLnBrk="1" fontAlgn="base" latinLnBrk="0" hangingPunct="1">
                  <a:lnSpc>
                    <a:spcPct val="110000"/>
                  </a:lnSpc>
                  <a:spcBef>
                    <a:spcPts val="0"/>
                  </a:spcBef>
                  <a:spcAft>
                    <a:spcPts val="0"/>
                  </a:spcAft>
                  <a:buClrTx/>
                  <a:buSzTx/>
                  <a:buFontTx/>
                  <a:buNone/>
                  <a:tabLst/>
                  <a:defRPr/>
                </a:pPr>
                <a:endParaRPr kumimoji="0" lang="ja-JP" altLang="en-US" sz="1200" b="0" i="0" u="none" strike="noStrike" kern="0" cap="none" spc="0" normalizeH="0" baseline="0" noProof="0">
                  <a:ln>
                    <a:noFill/>
                  </a:ln>
                  <a:effectLst/>
                  <a:uLnTx/>
                  <a:uFillTx/>
                  <a:latin typeface="Times New Roman" panose="02020603050405020304" pitchFamily="18" charset="0"/>
                  <a:cs typeface="Times New Roman" panose="02020603050405020304" pitchFamily="18" charset="0"/>
                </a:endParaRPr>
              </a:p>
            </p:txBody>
          </p:sp>
          <p:pic>
            <p:nvPicPr>
              <p:cNvPr id="61" name="Picture 2">
                <a:extLst>
                  <a:ext uri="{FF2B5EF4-FFF2-40B4-BE49-F238E27FC236}">
                    <a16:creationId xmlns:a16="http://schemas.microsoft.com/office/drawing/2014/main" id="{423A8849-5D63-41A0-958A-CB7776B06E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799" y="5359329"/>
                <a:ext cx="595443" cy="5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a:extLst>
                  <a:ext uri="{FF2B5EF4-FFF2-40B4-BE49-F238E27FC236}">
                    <a16:creationId xmlns:a16="http://schemas.microsoft.com/office/drawing/2014/main" id="{2E652C25-EEC5-480C-865F-9FBBD66F1F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616" y="5359329"/>
                <a:ext cx="595443" cy="58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テキスト ボックス 32">
              <a:extLst>
                <a:ext uri="{FF2B5EF4-FFF2-40B4-BE49-F238E27FC236}">
                  <a16:creationId xmlns:a16="http://schemas.microsoft.com/office/drawing/2014/main" id="{6A67BD86-0163-45EA-87B3-EAB9C8433AF6}"/>
                </a:ext>
              </a:extLst>
            </p:cNvPr>
            <p:cNvSpPr txBox="1"/>
            <p:nvPr/>
          </p:nvSpPr>
          <p:spPr>
            <a:xfrm>
              <a:off x="4241799" y="4353347"/>
              <a:ext cx="2016000" cy="741330"/>
            </a:xfrm>
            <a:prstGeom prst="rect">
              <a:avLst/>
            </a:prstGeom>
            <a:solidFill>
              <a:srgbClr val="FFFFFF"/>
            </a:solidFill>
            <a:ln w="25400" cap="flat" cmpd="sng" algn="ctr">
              <a:solidFill>
                <a:srgbClr val="3C82F5"/>
              </a:solidFill>
              <a:prstDash val="solid"/>
              <a:round/>
              <a:headEnd type="none" w="med" len="med"/>
              <a:tailEnd type="none" w="med" len="med"/>
            </a:ln>
          </p:spPr>
          <p:txBody>
            <a:bodyPr wrap="square" lIns="108000" tIns="108000" rIns="108000" bIns="108000" rtlCol="0" anchor="ctr" anchorCtr="0">
              <a:spAutoFit/>
            </a:bodyPr>
            <a:lstStyle/>
            <a:p>
              <a:pPr marL="0" marR="0" lvl="0" indent="0" algn="ctr" defTabSz="914400" eaLnBrk="1" fontAlgn="base" latinLnBrk="0" hangingPunct="1">
                <a:spcBef>
                  <a:spcPts val="0"/>
                </a:spcBef>
                <a:spcAft>
                  <a:spcPts val="0"/>
                </a:spcAft>
                <a:buClrTx/>
                <a:buSzTx/>
                <a:buFontTx/>
                <a:buNone/>
                <a:tabLst/>
                <a:defRPr/>
              </a:pPr>
              <a:r>
                <a:rPr kumimoji="1" lang="en-US" altLang="ja-JP" sz="1400" b="1" i="0" u="none" strike="noStrike" kern="0" cap="none" spc="0" normalizeH="0" baseline="0" noProof="0" dirty="0" err="1">
                  <a:ln>
                    <a:noFill/>
                  </a:ln>
                  <a:solidFill>
                    <a:srgbClr val="3C82F5"/>
                  </a:solidFill>
                  <a:effectLst/>
                  <a:uLnTx/>
                  <a:uFillTx/>
                  <a:latin typeface="Times New Roman" panose="02020603050405020304" pitchFamily="18" charset="0"/>
                  <a:cs typeface="Times New Roman" panose="02020603050405020304" pitchFamily="18" charset="0"/>
                </a:rPr>
                <a:t>Khoảng</a:t>
              </a:r>
              <a:r>
                <a:rPr kumimoji="1" lang="en-US" altLang="ja-JP" sz="1400" b="1" i="0" u="none" strike="noStrike" kern="0" cap="none" spc="0" normalizeH="0" baseline="0" noProof="0" dirty="0">
                  <a:ln>
                    <a:noFill/>
                  </a:ln>
                  <a:solidFill>
                    <a:srgbClr val="3C82F5"/>
                  </a:solidFill>
                  <a:effectLst/>
                  <a:uLnTx/>
                  <a:uFillTx/>
                  <a:latin typeface="Times New Roman" panose="02020603050405020304" pitchFamily="18" charset="0"/>
                  <a:cs typeface="Times New Roman" panose="02020603050405020304" pitchFamily="18" charset="0"/>
                </a:rPr>
                <a:t> </a:t>
              </a:r>
              <a:r>
                <a:rPr kumimoji="1" lang="en-US" altLang="ja-JP" sz="2000" b="1" i="0" u="none" strike="noStrike" kern="0" cap="none" spc="0" normalizeH="0" baseline="0" noProof="0" dirty="0">
                  <a:ln>
                    <a:noFill/>
                  </a:ln>
                  <a:solidFill>
                    <a:srgbClr val="3C82F5"/>
                  </a:solidFill>
                  <a:effectLst/>
                  <a:uLnTx/>
                  <a:uFillTx/>
                  <a:latin typeface="Times New Roman" panose="02020603050405020304" pitchFamily="18" charset="0"/>
                  <a:cs typeface="Times New Roman" panose="02020603050405020304" pitchFamily="18" charset="0"/>
                </a:rPr>
                <a:t>260,000 </a:t>
              </a:r>
              <a:r>
                <a:rPr kumimoji="1" lang="en-US" altLang="ja-JP" sz="1400" b="1" i="0" u="none" strike="noStrike" kern="0" cap="none" spc="0" normalizeH="0" baseline="0" noProof="0" dirty="0">
                  <a:ln>
                    <a:noFill/>
                  </a:ln>
                  <a:solidFill>
                    <a:srgbClr val="3C82F5"/>
                  </a:solidFill>
                  <a:effectLst/>
                  <a:uLnTx/>
                  <a:uFillTx/>
                  <a:latin typeface="Times New Roman" panose="02020603050405020304" pitchFamily="18" charset="0"/>
                  <a:cs typeface="Times New Roman" panose="02020603050405020304" pitchFamily="18" charset="0"/>
                </a:rPr>
                <a:t>người</a:t>
              </a:r>
              <a:endParaRPr kumimoji="1" lang="en-US" altLang="ja-JP" sz="2000" b="1" i="0" u="none" strike="noStrike" kern="0" cap="none" spc="0" normalizeH="0" baseline="0" noProof="0" dirty="0">
                <a:ln>
                  <a:noFill/>
                </a:ln>
                <a:solidFill>
                  <a:srgbClr val="3C82F5"/>
                </a:solidFill>
                <a:effectLst/>
                <a:uLnTx/>
                <a:uFillTx/>
                <a:latin typeface="Times New Roman" panose="02020603050405020304" pitchFamily="18" charset="0"/>
                <a:cs typeface="Times New Roman" panose="02020603050405020304" pitchFamily="18" charset="0"/>
              </a:endParaRPr>
            </a:p>
          </p:txBody>
        </p:sp>
        <p:sp>
          <p:nvSpPr>
            <p:cNvPr id="52" name="テキスト ボックス 30">
              <a:extLst>
                <a:ext uri="{FF2B5EF4-FFF2-40B4-BE49-F238E27FC236}">
                  <a16:creationId xmlns:a16="http://schemas.microsoft.com/office/drawing/2014/main" id="{C5D1A222-26BE-4B87-BF54-C9F3D305C4FF}"/>
                </a:ext>
              </a:extLst>
            </p:cNvPr>
            <p:cNvSpPr txBox="1"/>
            <p:nvPr/>
          </p:nvSpPr>
          <p:spPr>
            <a:xfrm>
              <a:off x="8405011" y="3925915"/>
              <a:ext cx="2016000" cy="741330"/>
            </a:xfrm>
            <a:prstGeom prst="rect">
              <a:avLst/>
            </a:prstGeom>
            <a:solidFill>
              <a:srgbClr val="FFFFFF"/>
            </a:solidFill>
            <a:ln w="25400" cap="flat" cmpd="sng" algn="ctr">
              <a:solidFill>
                <a:srgbClr val="3C82F5"/>
              </a:solidFill>
              <a:prstDash val="solid"/>
              <a:round/>
              <a:headEnd type="none" w="med" len="med"/>
              <a:tailEnd type="none" w="med" len="med"/>
            </a:ln>
          </p:spPr>
          <p:txBody>
            <a:bodyPr wrap="square" lIns="108000" tIns="108000" rIns="108000" bIns="108000" rtlCol="0" anchor="ctr" anchorCtr="0">
              <a:spAutoFit/>
            </a:bodyPr>
            <a:lstStyle>
              <a:defPPr>
                <a:defRPr lang="en-US"/>
              </a:defPPr>
              <a:lvl1pPr marR="0" lvl="0" indent="0" algn="ctr" defTabSz="914400" fontAlgn="base">
                <a:lnSpc>
                  <a:spcPct val="120000"/>
                </a:lnSpc>
                <a:spcBef>
                  <a:spcPts val="0"/>
                </a:spcBef>
                <a:spcAft>
                  <a:spcPts val="0"/>
                </a:spcAft>
                <a:buClrTx/>
                <a:buSzTx/>
                <a:buFontTx/>
                <a:buNone/>
                <a:tabLst/>
                <a:defRPr kumimoji="1" sz="1400" b="1" i="0" u="none" strike="noStrike" kern="0" cap="none" spc="0" normalizeH="0" baseline="0">
                  <a:ln>
                    <a:noFill/>
                  </a:ln>
                  <a:solidFill>
                    <a:srgbClr val="DC003C"/>
                  </a:solidFill>
                  <a:effectLst/>
                  <a:uLnTx/>
                  <a:uFillTx/>
                  <a:latin typeface="+mn-ea"/>
                  <a:cs typeface="メイリオ" panose="020B0604030504040204" pitchFamily="50" charset="-128"/>
                </a:defRPr>
              </a:lvl1pPr>
            </a:lstStyle>
            <a:p>
              <a:pPr>
                <a:lnSpc>
                  <a:spcPct val="100000"/>
                </a:lnSpc>
              </a:pPr>
              <a:r>
                <a:rPr kumimoji="1" lang="en-US" altLang="ja-JP" sz="1400" b="1" i="0" u="none" strike="noStrike" kern="0" cap="none" spc="0" normalizeH="0" baseline="0" noProof="0" dirty="0" err="1">
                  <a:ln>
                    <a:noFill/>
                  </a:ln>
                  <a:solidFill>
                    <a:srgbClr val="3C82F5"/>
                  </a:solidFill>
                  <a:effectLst/>
                  <a:uLnTx/>
                  <a:uFillTx/>
                  <a:latin typeface="Times New Roman" panose="02020603050405020304" pitchFamily="18" charset="0"/>
                  <a:cs typeface="Times New Roman" panose="02020603050405020304" pitchFamily="18" charset="0"/>
                </a:rPr>
                <a:t>Khoảng</a:t>
              </a:r>
              <a:r>
                <a:rPr kumimoji="1" lang="en-US" altLang="ja-JP" sz="1400" b="1" i="0" u="none" strike="noStrike" kern="0" cap="none" spc="0" normalizeH="0" baseline="0" noProof="0" dirty="0">
                  <a:ln>
                    <a:noFill/>
                  </a:ln>
                  <a:solidFill>
                    <a:srgbClr val="3C82F5"/>
                  </a:solidFill>
                  <a:effectLst/>
                  <a:uLnTx/>
                  <a:uFillTx/>
                  <a:latin typeface="Times New Roman" panose="02020603050405020304" pitchFamily="18" charset="0"/>
                  <a:cs typeface="Times New Roman" panose="02020603050405020304" pitchFamily="18" charset="0"/>
                </a:rPr>
                <a:t> </a:t>
              </a:r>
              <a:r>
                <a:rPr lang="en-US" altLang="ja-JP" sz="2000" dirty="0">
                  <a:solidFill>
                    <a:srgbClr val="3C82F5"/>
                  </a:solidFill>
                  <a:latin typeface="Times New Roman" panose="02020603050405020304" pitchFamily="18" charset="0"/>
                  <a:cs typeface="Times New Roman" panose="02020603050405020304" pitchFamily="18" charset="0"/>
                </a:rPr>
                <a:t>550,000</a:t>
              </a:r>
              <a:r>
                <a:rPr lang="en-US" altLang="ja-JP" dirty="0">
                  <a:solidFill>
                    <a:srgbClr val="3C82F5"/>
                  </a:solidFill>
                  <a:latin typeface="Times New Roman" panose="02020603050405020304" pitchFamily="18" charset="0"/>
                  <a:cs typeface="Times New Roman" panose="02020603050405020304" pitchFamily="18" charset="0"/>
                </a:rPr>
                <a:t> </a:t>
              </a:r>
              <a:r>
                <a:rPr kumimoji="1" lang="en-US" altLang="ja-JP" sz="1400" b="1" i="0" u="none" strike="noStrike" kern="0" cap="none" spc="0" normalizeH="0" baseline="0" noProof="0" dirty="0">
                  <a:ln>
                    <a:noFill/>
                  </a:ln>
                  <a:solidFill>
                    <a:srgbClr val="3C82F5"/>
                  </a:solidFill>
                  <a:effectLst/>
                  <a:uLnTx/>
                  <a:uFillTx/>
                  <a:latin typeface="Times New Roman" panose="02020603050405020304" pitchFamily="18" charset="0"/>
                  <a:cs typeface="Times New Roman" panose="02020603050405020304" pitchFamily="18" charset="0"/>
                </a:rPr>
                <a:t>người</a:t>
              </a:r>
              <a:endParaRPr lang="en-US" altLang="ja-JP" dirty="0">
                <a:solidFill>
                  <a:srgbClr val="3C82F5"/>
                </a:solidFill>
                <a:latin typeface="Times New Roman" panose="02020603050405020304" pitchFamily="18" charset="0"/>
                <a:cs typeface="Times New Roman" panose="02020603050405020304" pitchFamily="18" charset="0"/>
              </a:endParaRPr>
            </a:p>
          </p:txBody>
        </p:sp>
        <p:cxnSp>
          <p:nvCxnSpPr>
            <p:cNvPr id="53" name="直線矢印コネクタ 17">
              <a:extLst>
                <a:ext uri="{FF2B5EF4-FFF2-40B4-BE49-F238E27FC236}">
                  <a16:creationId xmlns:a16="http://schemas.microsoft.com/office/drawing/2014/main" id="{9C3A893C-05F2-4A1C-ADF3-D8B12DCAB06F}"/>
                </a:ext>
              </a:extLst>
            </p:cNvPr>
            <p:cNvCxnSpPr>
              <a:cxnSpLocks/>
            </p:cNvCxnSpPr>
            <p:nvPr/>
          </p:nvCxnSpPr>
          <p:spPr>
            <a:xfrm>
              <a:off x="1718074" y="4914900"/>
              <a:ext cx="0" cy="436878"/>
            </a:xfrm>
            <a:prstGeom prst="straightConnector1">
              <a:avLst/>
            </a:prstGeom>
            <a:noFill/>
            <a:ln w="31750" cap="rnd" cmpd="sng" algn="ctr">
              <a:solidFill>
                <a:srgbClr val="E8C159"/>
              </a:solidFill>
              <a:prstDash val="solid"/>
              <a:round/>
              <a:headEnd type="none" w="med" len="med"/>
              <a:tailEnd type="oval" w="med" len="med"/>
            </a:ln>
            <a:effectLst/>
          </p:spPr>
        </p:cxnSp>
        <p:sp>
          <p:nvSpPr>
            <p:cNvPr id="54" name="テキスト ボックス 28">
              <a:extLst>
                <a:ext uri="{FF2B5EF4-FFF2-40B4-BE49-F238E27FC236}">
                  <a16:creationId xmlns:a16="http://schemas.microsoft.com/office/drawing/2014/main" id="{191BE569-4BCD-47F8-84CA-2D4C962F6AEA}"/>
                </a:ext>
              </a:extLst>
            </p:cNvPr>
            <p:cNvSpPr txBox="1">
              <a:spLocks noChangeAspect="1"/>
            </p:cNvSpPr>
            <p:nvPr/>
          </p:nvSpPr>
          <p:spPr>
            <a:xfrm>
              <a:off x="828675" y="4413211"/>
              <a:ext cx="2340000" cy="527401"/>
            </a:xfrm>
            <a:prstGeom prst="roundRect">
              <a:avLst>
                <a:gd name="adj" fmla="val 7171"/>
              </a:avLst>
            </a:prstGeom>
            <a:solidFill>
              <a:srgbClr val="E8C159"/>
            </a:solidFill>
            <a:ln w="31750" cap="flat" cmpd="sng" algn="ctr">
              <a:solidFill>
                <a:srgbClr val="E8C159"/>
              </a:solidFill>
              <a:prstDash val="solid"/>
              <a:round/>
              <a:headEnd type="none" w="med" len="med"/>
              <a:tailEnd type="none" w="med" len="med"/>
            </a:ln>
            <a:effectLst/>
          </p:spPr>
          <p:txBody>
            <a:bodyPr wrap="square" lIns="72000" tIns="36000" rIns="72000" bIns="36000" rtlCol="0" anchor="ctr" anchorCtr="0">
              <a:spAutoFit/>
            </a:bodyPr>
            <a:lstStyle/>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Khoảng</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1.9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người</a:t>
              </a:r>
              <a:r>
                <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cxnSp>
          <p:nvCxnSpPr>
            <p:cNvPr id="55" name="直線矢印コネクタ 61">
              <a:extLst>
                <a:ext uri="{FF2B5EF4-FFF2-40B4-BE49-F238E27FC236}">
                  <a16:creationId xmlns:a16="http://schemas.microsoft.com/office/drawing/2014/main" id="{CB21C415-30C8-4D65-A0C8-B32CC3D52DB5}"/>
                </a:ext>
              </a:extLst>
            </p:cNvPr>
            <p:cNvCxnSpPr>
              <a:cxnSpLocks/>
              <a:stCxn id="56" idx="2"/>
            </p:cNvCxnSpPr>
            <p:nvPr/>
          </p:nvCxnSpPr>
          <p:spPr>
            <a:xfrm>
              <a:off x="6568354" y="3581295"/>
              <a:ext cx="0" cy="358243"/>
            </a:xfrm>
            <a:prstGeom prst="straightConnector1">
              <a:avLst/>
            </a:prstGeom>
            <a:noFill/>
            <a:ln w="31750" cap="rnd" cmpd="sng" algn="ctr">
              <a:solidFill>
                <a:srgbClr val="E8C159"/>
              </a:solidFill>
              <a:prstDash val="solid"/>
              <a:round/>
              <a:headEnd type="none" w="med" len="med"/>
              <a:tailEnd type="oval" w="med" len="med"/>
            </a:ln>
            <a:effectLst/>
          </p:spPr>
        </p:cxnSp>
        <p:sp>
          <p:nvSpPr>
            <p:cNvPr id="56" name="テキスト ボックス 62">
              <a:extLst>
                <a:ext uri="{FF2B5EF4-FFF2-40B4-BE49-F238E27FC236}">
                  <a16:creationId xmlns:a16="http://schemas.microsoft.com/office/drawing/2014/main" id="{E50A1E9A-6AEB-4AB7-9BB6-6A14BF8A7606}"/>
                </a:ext>
              </a:extLst>
            </p:cNvPr>
            <p:cNvSpPr txBox="1">
              <a:spLocks noChangeAspect="1"/>
            </p:cNvSpPr>
            <p:nvPr/>
          </p:nvSpPr>
          <p:spPr>
            <a:xfrm>
              <a:off x="5380354" y="3053894"/>
              <a:ext cx="2376000" cy="527401"/>
            </a:xfrm>
            <a:prstGeom prst="roundRect">
              <a:avLst>
                <a:gd name="adj" fmla="val 7171"/>
              </a:avLst>
            </a:prstGeom>
            <a:solidFill>
              <a:srgbClr val="E8C159"/>
            </a:solidFill>
            <a:ln w="31750" cap="flat" cmpd="sng" algn="ctr">
              <a:solidFill>
                <a:srgbClr val="E8C159"/>
              </a:solidFill>
              <a:prstDash val="solid"/>
              <a:round/>
              <a:headEnd type="none" w="med" len="med"/>
              <a:tailEnd type="none" w="med" len="med"/>
            </a:ln>
            <a:effectLst/>
          </p:spPr>
          <p:txBody>
            <a:bodyPr wrap="square" lIns="72000" tIns="36000" rIns="72000" bIns="36000" rtlCol="0" anchor="ctr" anchorCtr="0">
              <a:spAutoFit/>
            </a:bodyPr>
            <a:lstStyle/>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Khoảng</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2.16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người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grpSp>
          <p:nvGrpSpPr>
            <p:cNvPr id="57" name="グループ化 63">
              <a:extLst>
                <a:ext uri="{FF2B5EF4-FFF2-40B4-BE49-F238E27FC236}">
                  <a16:creationId xmlns:a16="http://schemas.microsoft.com/office/drawing/2014/main" id="{35CF2BCB-309F-4AA7-8E77-CDC3FF303B8D}"/>
                </a:ext>
              </a:extLst>
            </p:cNvPr>
            <p:cNvGrpSpPr/>
            <p:nvPr/>
          </p:nvGrpSpPr>
          <p:grpSpPr>
            <a:xfrm>
              <a:off x="9555683" y="2059121"/>
              <a:ext cx="2376000" cy="780230"/>
              <a:chOff x="263093" y="4595311"/>
              <a:chExt cx="2376000" cy="780230"/>
            </a:xfrm>
          </p:grpSpPr>
          <p:cxnSp>
            <p:nvCxnSpPr>
              <p:cNvPr id="58" name="直線矢印コネクタ 64">
                <a:extLst>
                  <a:ext uri="{FF2B5EF4-FFF2-40B4-BE49-F238E27FC236}">
                    <a16:creationId xmlns:a16="http://schemas.microsoft.com/office/drawing/2014/main" id="{9E4A1642-CB80-4E52-8FA0-0C6EB976288B}"/>
                  </a:ext>
                </a:extLst>
              </p:cNvPr>
              <p:cNvCxnSpPr>
                <a:cxnSpLocks/>
              </p:cNvCxnSpPr>
              <p:nvPr/>
            </p:nvCxnSpPr>
            <p:spPr>
              <a:xfrm>
                <a:off x="1451093" y="5051541"/>
                <a:ext cx="0" cy="324000"/>
              </a:xfrm>
              <a:prstGeom prst="straightConnector1">
                <a:avLst/>
              </a:prstGeom>
              <a:noFill/>
              <a:ln w="31750" cap="rnd" cmpd="sng" algn="ctr">
                <a:solidFill>
                  <a:srgbClr val="E8C159"/>
                </a:solidFill>
                <a:prstDash val="solid"/>
                <a:round/>
                <a:headEnd type="none" w="med" len="med"/>
                <a:tailEnd type="oval" w="med" len="med"/>
              </a:ln>
              <a:effectLst/>
            </p:spPr>
          </p:cxnSp>
          <p:sp>
            <p:nvSpPr>
              <p:cNvPr id="59" name="テキスト ボックス 65">
                <a:extLst>
                  <a:ext uri="{FF2B5EF4-FFF2-40B4-BE49-F238E27FC236}">
                    <a16:creationId xmlns:a16="http://schemas.microsoft.com/office/drawing/2014/main" id="{34B81829-D992-4EE4-858B-EC033A65EFF3}"/>
                  </a:ext>
                </a:extLst>
              </p:cNvPr>
              <p:cNvSpPr txBox="1">
                <a:spLocks noChangeAspect="1"/>
              </p:cNvSpPr>
              <p:nvPr/>
            </p:nvSpPr>
            <p:spPr>
              <a:xfrm>
                <a:off x="263093" y="4595311"/>
                <a:ext cx="2376000" cy="527401"/>
              </a:xfrm>
              <a:prstGeom prst="roundRect">
                <a:avLst>
                  <a:gd name="adj" fmla="val 7171"/>
                </a:avLst>
              </a:prstGeom>
              <a:solidFill>
                <a:srgbClr val="E8C159"/>
              </a:solidFill>
              <a:ln w="31750" cap="flat" cmpd="sng" algn="ctr">
                <a:solidFill>
                  <a:srgbClr val="E8C159"/>
                </a:solidFill>
                <a:prstDash val="solid"/>
                <a:round/>
                <a:headEnd type="none" w="med" len="med"/>
                <a:tailEnd type="none" w="med" len="med"/>
              </a:ln>
              <a:effectLst/>
            </p:spPr>
            <p:txBody>
              <a:bodyPr wrap="square" lIns="72000" tIns="36000" rIns="72000" bIns="36000" rtlCol="0" anchor="ctr" anchorCtr="0">
                <a:spAutoFit/>
              </a:bodyPr>
              <a:lstStyle/>
              <a:p>
                <a:pPr marL="0" marR="0" lvl="0" indent="0" algn="ctr" defTabSz="914238" eaLnBrk="1" fontAlgn="base" latinLnBrk="0" hangingPunct="1">
                  <a:lnSpc>
                    <a:spcPct val="105000"/>
                  </a:lnSpc>
                  <a:spcBef>
                    <a:spcPts val="0"/>
                  </a:spcBef>
                  <a:spcAft>
                    <a:spcPts val="0"/>
                  </a:spcAft>
                  <a:buClrTx/>
                  <a:buSzTx/>
                  <a:buFontTx/>
                  <a:buNone/>
                  <a:tabLst/>
                  <a:defRPr/>
                </a:pP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Khoảng</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2.45 </a:t>
                </a:r>
                <a:b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b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triệu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người </a:t>
                </a:r>
                <a:r>
                  <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ja-JP" sz="14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cầu</a:t>
                </a:r>
                <a:r>
                  <a:rPr kumimoji="0" lang="en-US" altLang="ja-JP"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ja-JP" altLang="en-US" sz="14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grpSp>
      </p:grpSp>
      <p:sp>
        <p:nvSpPr>
          <p:cNvPr id="39" name="タイトル 3">
            <a:extLst>
              <a:ext uri="{FF2B5EF4-FFF2-40B4-BE49-F238E27FC236}">
                <a16:creationId xmlns:a16="http://schemas.microsoft.com/office/drawing/2014/main" id="{5A38CAB9-A238-48EC-A7E5-17B6D250C8F1}"/>
              </a:ext>
            </a:extLst>
          </p:cNvPr>
          <p:cNvSpPr txBox="1">
            <a:spLocks/>
          </p:cNvSpPr>
          <p:nvPr/>
        </p:nvSpPr>
        <p:spPr>
          <a:xfrm>
            <a:off x="887044" y="559050"/>
            <a:ext cx="11880000" cy="276999"/>
          </a:xfrm>
          <a:prstGeom prst="rect">
            <a:avLst/>
          </a:prstGeom>
        </p:spPr>
        <p:txBody>
          <a:bodyPr vert="horz" lIns="0" tIns="0" rIns="0" bIns="0" rtlCol="0" anchor="t" anchorCtr="0">
            <a:noAutofit/>
          </a:bodyPr>
          <a:lstStyle>
            <a:lvl1pPr marL="0" marR="0" indent="0" algn="l" defTabSz="1007943" rtl="0" eaLnBrk="1" fontAlgn="ctr" latinLnBrk="0" hangingPunct="1">
              <a:lnSpc>
                <a:spcPct val="100000"/>
              </a:lnSpc>
              <a:spcBef>
                <a:spcPct val="0"/>
              </a:spcBef>
              <a:spcAft>
                <a:spcPts val="0"/>
              </a:spcAft>
              <a:buClrTx/>
              <a:buSzTx/>
              <a:buFontTx/>
              <a:buNone/>
              <a:tabLst/>
              <a:defRPr kumimoji="1" sz="1800" kern="1200" spc="0" baseline="0">
                <a:solidFill>
                  <a:srgbClr val="003B83"/>
                </a:solidFill>
                <a:latin typeface="+mj-lt"/>
                <a:ea typeface="+mj-ea"/>
                <a:cs typeface="+mj-cs"/>
              </a:defRPr>
            </a:lvl1pPr>
          </a:lstStyle>
          <a:p>
            <a:r>
              <a:rPr lang="en-US" altLang="ja-JP">
                <a:latin typeface="Times New Roman" panose="02020603050405020304" pitchFamily="18" charset="0"/>
                <a:cs typeface="Times New Roman" panose="02020603050405020304" pitchFamily="18" charset="0"/>
              </a:rPr>
              <a:t>Giới thiệu</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176141"/>
      </p:ext>
    </p:extLst>
  </p:cSld>
  <p:clrMapOvr>
    <a:masterClrMapping/>
  </p:clrMapOvr>
</p:sld>
</file>

<file path=ppt/theme/theme1.xml><?xml version="1.0" encoding="utf-8"?>
<a:theme xmlns:a="http://schemas.openxmlformats.org/drawingml/2006/main" name="Office テーマ">
  <a:themeElements>
    <a:clrScheme name="MRI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2ECFD"/>
        </a:solidFill>
        <a:ln>
          <a:noFill/>
        </a:ln>
      </a:spPr>
      <a:bodyPr lIns="108000" tIns="108000" rIns="108000" bIns="108000" rtlCol="0" anchor="ctr">
        <a:spAutoFit/>
      </a:bodyPr>
      <a:lstStyle>
        <a:defPPr algn="l">
          <a:defRPr kumimoji="1"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sq">
          <a:solidFill>
            <a:srgbClr val="3C82F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685800" fontAlgn="ctr">
          <a:lnSpc>
            <a:spcPct val="120000"/>
          </a:lnSpc>
          <a:spcAft>
            <a:spcPts val="1200"/>
          </a:spcAft>
          <a:buClr>
            <a:srgbClr val="003B83"/>
          </a:buClr>
          <a:buSzPct val="100000"/>
          <a:defRPr kumimoji="1" sz="3200" dirty="0" smtClean="0">
            <a:solidFill>
              <a:srgbClr val="000000"/>
            </a:solidFill>
          </a:defRPr>
        </a:defPPr>
      </a:lstStyle>
    </a:txDef>
  </a:objectDefaults>
  <a:extraClrSchemeLst/>
  <a:extLst>
    <a:ext uri="{05A4C25C-085E-4340-85A3-A5531E510DB2}">
      <thm15:themeFamily xmlns:thm15="http://schemas.microsoft.com/office/thememl/2012/main" name="プレゼンテーション12" id="{567F7D27-8081-473A-BCDD-955915F12340}" vid="{2E0CB000-34C3-439A-93BD-1BA7339B59F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5E8F811044E854F840DC4B718BB3FEF" ma:contentTypeVersion="11" ma:contentTypeDescription="新しいドキュメントを作成します。" ma:contentTypeScope="" ma:versionID="a047b6b1db50546429daf05d1868669b">
  <xsd:schema xmlns:xsd="http://www.w3.org/2001/XMLSchema" xmlns:xs="http://www.w3.org/2001/XMLSchema" xmlns:p="http://schemas.microsoft.com/office/2006/metadata/properties" xmlns:ns2="175f2ccd-4cc6-4302-820c-85a23f5d4851" xmlns:ns3="2b71a64b-f776-4166-a85e-48ea799cfaab" targetNamespace="http://schemas.microsoft.com/office/2006/metadata/properties" ma:root="true" ma:fieldsID="978a9253d14799c37fc520f22ea7fb95" ns2:_="" ns3:_="">
    <xsd:import namespace="175f2ccd-4cc6-4302-820c-85a23f5d4851"/>
    <xsd:import namespace="2b71a64b-f776-4166-a85e-48ea799cfa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f2ccd-4cc6-4302-820c-85a23f5d4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71a64b-f776-4166-a85e-48ea799cfaab"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FE7DA0-0AD3-4A48-8B55-7F80245D2470}">
  <ds:schemaRefs>
    <ds:schemaRef ds:uri="175f2ccd-4cc6-4302-820c-85a23f5d4851"/>
    <ds:schemaRef ds:uri="2b71a64b-f776-4166-a85e-48ea799cfa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4FAC34-3DAC-4970-A529-FD2DFDF3E41B}">
  <ds:schemaRefs>
    <ds:schemaRef ds:uri="175f2ccd-4cc6-4302-820c-85a23f5d4851"/>
    <ds:schemaRef ds:uri="2b71a64b-f776-4166-a85e-48ea799cfa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794B78-85E1-4AC5-83D6-F57589E8C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P04_MRI2021_16x9_投影用_英語版</Template>
  <TotalTime>225</TotalTime>
  <Words>4512</Words>
  <Application>Microsoft Office PowerPoint</Application>
  <PresentationFormat>Custom</PresentationFormat>
  <Paragraphs>498</Paragraphs>
  <Slides>26</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BIZ UDPゴシック</vt:lpstr>
      <vt:lpstr>Meiryo UI</vt:lpstr>
      <vt:lpstr>Noto Sans JP</vt:lpstr>
      <vt:lpstr>新細明體</vt:lpstr>
      <vt:lpstr>游ゴシック</vt:lpstr>
      <vt:lpstr>Arial</vt:lpstr>
      <vt:lpstr>Arial</vt:lpstr>
      <vt:lpstr>Roboto</vt:lpstr>
      <vt:lpstr>Times New Roman</vt:lpstr>
      <vt:lpstr>Verdana</vt:lpstr>
      <vt:lpstr>Wingdings</vt:lpstr>
      <vt:lpstr>Office テーマ</vt:lpstr>
      <vt:lpstr>Sáng kiến mô hình “Chăm sóc tích hợp người cao tuổi tại cộng đồng qua vai trò Cộng tác viên dân số - CCSPC” ở Việt Nam </vt:lpstr>
      <vt:lpstr>Nội dung</vt:lpstr>
      <vt:lpstr>Giới thiệu</vt:lpstr>
      <vt:lpstr>Giới thiệu</vt:lpstr>
      <vt:lpstr>Giới thiệu </vt:lpstr>
      <vt:lpstr>Giới thiệu</vt:lpstr>
      <vt:lpstr>Giới thiệu </vt:lpstr>
      <vt:lpstr>Giới thiệu</vt:lpstr>
      <vt:lpstr>PowerPoint Presentation</vt:lpstr>
      <vt:lpstr>Giới thiệu</vt:lpstr>
      <vt:lpstr>Vì sao CCSPC quan trọng?</vt:lpstr>
      <vt:lpstr>Vì sao CCSPC quan trọng? </vt:lpstr>
      <vt:lpstr>Vì sao CCSPC quan trọng? </vt:lpstr>
      <vt:lpstr>Vì sao CCSPC quan trọng? </vt:lpstr>
      <vt:lpstr>Vì sao CCSPC quan trọng? </vt:lpstr>
      <vt:lpstr>Vì sao CCSPC quan trọng? </vt:lpstr>
      <vt:lpstr>Vì sao CCSPC quan trọng? </vt:lpstr>
      <vt:lpstr>Vì sao CCSPC quan trọng? </vt:lpstr>
      <vt:lpstr>Vì sao CCSPC quan trọng? </vt:lpstr>
      <vt:lpstr>Vì sao CCSPC quan trọng? </vt:lpstr>
      <vt:lpstr>Bài học từ Nhật Bản</vt:lpstr>
      <vt:lpstr>Bài học từ Nhật Bản </vt:lpstr>
      <vt:lpstr>Bài học từ Nhật Bản </vt:lpstr>
      <vt:lpstr>Bài học từ Nhật Bản </vt:lpstr>
      <vt:lpstr>PowerPoint Presentation</vt:lpstr>
      <vt:lpstr>PowerPoint Presentation</vt:lpstr>
    </vt:vector>
  </TitlesOfParts>
  <Company>Mitsubishi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B31 小林 郁依</dc:creator>
  <cp:lastModifiedBy>HRO ヴー キムチ</cp:lastModifiedBy>
  <cp:revision>21</cp:revision>
  <dcterms:created xsi:type="dcterms:W3CDTF">2021-10-20T04:37:54Z</dcterms:created>
  <dcterms:modified xsi:type="dcterms:W3CDTF">2021-11-17T18:36:12Z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0x010100F5E8F811044E854F840DC4B718BB3FEF</vt:lpwstr>
  </property>
</Properties>
</file>