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4">
  <p:sldMasterIdLst>
    <p:sldMasterId id="2147483648" r:id="rId1"/>
  </p:sldMasterIdLst>
  <p:notesMasterIdLst>
    <p:notesMasterId r:id="rId30"/>
  </p:notesMasterIdLst>
  <p:handoutMasterIdLst>
    <p:handoutMasterId r:id="rId31"/>
  </p:handoutMasterIdLst>
  <p:sldIdLst>
    <p:sldId id="745" r:id="rId2"/>
    <p:sldId id="738" r:id="rId3"/>
    <p:sldId id="792" r:id="rId4"/>
    <p:sldId id="791" r:id="rId5"/>
    <p:sldId id="739" r:id="rId6"/>
    <p:sldId id="756" r:id="rId7"/>
    <p:sldId id="765" r:id="rId8"/>
    <p:sldId id="788" r:id="rId9"/>
    <p:sldId id="764" r:id="rId10"/>
    <p:sldId id="736" r:id="rId11"/>
    <p:sldId id="783" r:id="rId12"/>
    <p:sldId id="679" r:id="rId13"/>
    <p:sldId id="797" r:id="rId14"/>
    <p:sldId id="798" r:id="rId15"/>
    <p:sldId id="724" r:id="rId16"/>
    <p:sldId id="772" r:id="rId17"/>
    <p:sldId id="773" r:id="rId18"/>
    <p:sldId id="785" r:id="rId19"/>
    <p:sldId id="793" r:id="rId20"/>
    <p:sldId id="786" r:id="rId21"/>
    <p:sldId id="787" r:id="rId22"/>
    <p:sldId id="758" r:id="rId23"/>
    <p:sldId id="778" r:id="rId24"/>
    <p:sldId id="780" r:id="rId25"/>
    <p:sldId id="781" r:id="rId26"/>
    <p:sldId id="795" r:id="rId27"/>
    <p:sldId id="796" r:id="rId28"/>
    <p:sldId id="295" r:id="rId2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F00"/>
    <a:srgbClr val="FF0000"/>
    <a:srgbClr val="FFCC00"/>
    <a:srgbClr val="CC9900"/>
    <a:srgbClr val="FF99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autoAdjust="0"/>
    <p:restoredTop sz="94660" autoAdjust="0"/>
  </p:normalViewPr>
  <p:slideViewPr>
    <p:cSldViewPr>
      <p:cViewPr>
        <p:scale>
          <a:sx n="70" d="100"/>
          <a:sy n="70" d="100"/>
        </p:scale>
        <p:origin x="-994" y="274"/>
      </p:cViewPr>
      <p:guideLst>
        <p:guide orient="horz" pos="2160"/>
        <p:guide pos="2880"/>
      </p:guideLst>
    </p:cSldViewPr>
  </p:slideViewPr>
  <p:outlineViewPr>
    <p:cViewPr>
      <p:scale>
        <a:sx n="33" d="100"/>
        <a:sy n="33" d="100"/>
      </p:scale>
      <p:origin x="0" y="47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D709A88D-6A8A-4D5C-A101-D3AD654A3A35}" type="datetimeFigureOut">
              <a:rPr lang="en-US" smtClean="0"/>
              <a:pPr/>
              <a:t>11/23/2021</a:t>
            </a:fld>
            <a:endParaRPr lang="en-US"/>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855578EF-CFC6-4037-ADB6-251F6E05F2D5}" type="slidenum">
              <a:rPr lang="en-US" smtClean="0"/>
              <a:pPr/>
              <a:t>‹#›</a:t>
            </a:fld>
            <a:endParaRPr lang="en-US"/>
          </a:p>
        </p:txBody>
      </p:sp>
    </p:spTree>
    <p:extLst>
      <p:ext uri="{BB962C8B-B14F-4D97-AF65-F5344CB8AC3E}">
        <p14:creationId xmlns:p14="http://schemas.microsoft.com/office/powerpoint/2010/main" xmlns="" val="2922909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F2D1F59-96B4-488E-8A4A-0F77ECF842CE}" type="datetimeFigureOut">
              <a:rPr lang="en-US" smtClean="0"/>
              <a:pPr/>
              <a:t>11/23/2021</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9B8D4A44-932A-4389-A0F7-0873660D5903}" type="slidenum">
              <a:rPr lang="en-US" smtClean="0"/>
              <a:pPr/>
              <a:t>‹#›</a:t>
            </a:fld>
            <a:endParaRPr lang="en-US"/>
          </a:p>
        </p:txBody>
      </p:sp>
    </p:spTree>
    <p:extLst>
      <p:ext uri="{BB962C8B-B14F-4D97-AF65-F5344CB8AC3E}">
        <p14:creationId xmlns:p14="http://schemas.microsoft.com/office/powerpoint/2010/main" xmlns="" val="318281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5D48-C47C-4974-ADFD-0821642056F9}" type="datetimeFigureOut">
              <a:rPr lang="en-US" smtClean="0"/>
              <a:pPr/>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D50-12E1-47F9-932F-69AA2BAC95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5D48-C47C-4974-ADFD-0821642056F9}" type="datetimeFigureOut">
              <a:rPr lang="en-US" smtClean="0"/>
              <a:pPr/>
              <a:t>11/23/2021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E7D50-12E1-47F9-932F-69AA2BAC95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tuoitre.vn/moi-nam-100000-phu-nu-vn-lay-chong-nuoc-ngoai-581136.ht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4419600"/>
            <a:ext cx="6400800" cy="990600"/>
          </a:xfrm>
        </p:spPr>
        <p:txBody>
          <a:bodyPr>
            <a:noAutofit/>
          </a:bodyPr>
          <a:lstStyle/>
          <a:p>
            <a:pPr algn="r"/>
            <a:endParaRPr lang="en-US" b="1" i="1" dirty="0" smtClean="0">
              <a:solidFill>
                <a:schemeClr val="tx1"/>
              </a:solidFill>
              <a:latin typeface="+mj-lt"/>
            </a:endParaRPr>
          </a:p>
          <a:p>
            <a:pPr algn="r"/>
            <a:r>
              <a:rPr lang="vi-VN" b="1" i="1" dirty="0" smtClean="0">
                <a:solidFill>
                  <a:schemeClr val="tx1"/>
                </a:solidFill>
                <a:latin typeface="+mj-lt"/>
              </a:rPr>
              <a:t>GS</a:t>
            </a:r>
            <a:r>
              <a:rPr lang="vi-VN" b="1" i="1" dirty="0">
                <a:solidFill>
                  <a:schemeClr val="tx1"/>
                </a:solidFill>
                <a:latin typeface="+mj-lt"/>
              </a:rPr>
              <a:t>. TS. Nguyễn Đình </a:t>
            </a:r>
            <a:r>
              <a:rPr lang="vi-VN" b="1" i="1" dirty="0" smtClean="0">
                <a:solidFill>
                  <a:schemeClr val="tx1"/>
                </a:solidFill>
                <a:latin typeface="+mj-lt"/>
              </a:rPr>
              <a:t>Cử</a:t>
            </a:r>
            <a:endParaRPr lang="en-US" b="1" i="1" dirty="0" smtClean="0">
              <a:solidFill>
                <a:schemeClr val="tx1"/>
              </a:solidFill>
              <a:latin typeface="+mj-lt"/>
            </a:endParaRPr>
          </a:p>
          <a:p>
            <a:endParaRPr lang="en-US" b="1" i="1" dirty="0" smtClean="0">
              <a:solidFill>
                <a:schemeClr val="tx1"/>
              </a:solidFill>
              <a:latin typeface="+mj-lt"/>
            </a:endParaRPr>
          </a:p>
          <a:p>
            <a:r>
              <a:rPr lang="en-US" dirty="0" smtClean="0">
                <a:solidFill>
                  <a:schemeClr val="tx1"/>
                </a:solidFill>
                <a:latin typeface="Times New Roman" pitchFamily="18" charset="0"/>
                <a:cs typeface="Times New Roman" pitchFamily="18" charset="0"/>
              </a:rPr>
              <a:t>HÀ NỘI,  11-2021</a:t>
            </a:r>
          </a:p>
          <a:p>
            <a:pPr algn="r"/>
            <a:endParaRPr lang="en-US" b="1" i="1" dirty="0" smtClean="0">
              <a:solidFill>
                <a:schemeClr val="tx1"/>
              </a:solidFill>
              <a:latin typeface="+mj-lt"/>
            </a:endParaRPr>
          </a:p>
          <a:p>
            <a:endParaRPr lang="en-US" b="1" dirty="0" smtClean="0">
              <a:solidFill>
                <a:schemeClr val="tx1"/>
              </a:solidFill>
              <a:latin typeface="+mj-lt"/>
            </a:endParaRPr>
          </a:p>
          <a:p>
            <a:r>
              <a:rPr lang="en-US" b="1" dirty="0">
                <a:solidFill>
                  <a:schemeClr val="tx1"/>
                </a:solidFill>
                <a:latin typeface="+mj-lt"/>
              </a:rPr>
              <a:t/>
            </a:r>
            <a:br>
              <a:rPr lang="en-US" b="1" dirty="0">
                <a:solidFill>
                  <a:schemeClr val="tx1"/>
                </a:solidFill>
                <a:latin typeface="+mj-lt"/>
              </a:rPr>
            </a:br>
            <a:endParaRPr lang="en-US" dirty="0">
              <a:solidFill>
                <a:schemeClr val="tx1"/>
              </a:solidFill>
              <a:latin typeface="+mj-lt"/>
            </a:endParaRPr>
          </a:p>
        </p:txBody>
      </p:sp>
      <p:sp>
        <p:nvSpPr>
          <p:cNvPr id="4" name="Rectangle 3"/>
          <p:cNvSpPr/>
          <p:nvPr/>
        </p:nvSpPr>
        <p:spPr>
          <a:xfrm>
            <a:off x="304800" y="1219200"/>
            <a:ext cx="8534400" cy="2339102"/>
          </a:xfrm>
          <a:prstGeom prst="rect">
            <a:avLst/>
          </a:prstGeom>
          <a:noFill/>
        </p:spPr>
        <p:txBody>
          <a:bodyPr wrap="square">
            <a:spAutoFit/>
          </a:bodyPr>
          <a:lstStyle/>
          <a:p>
            <a:pPr algn="ct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DI CƯ VÀ  SỨC KHỎE NGƯỜI DI CƯ </a:t>
            </a:r>
          </a:p>
          <a:p>
            <a:pPr algn="ctr"/>
            <a:r>
              <a:rPr lang="en-US" sz="3200" b="1" dirty="0" smtClean="0">
                <a:latin typeface="Times New Roman" pitchFamily="18" charset="0"/>
                <a:cs typeface="Times New Roman" pitchFamily="18" charset="0"/>
              </a:rPr>
              <a:t>VIỆT NAM: TỔNG QUAN THỰC TRẠNG VÀ THÁCH THỨC </a:t>
            </a:r>
            <a:r>
              <a:rPr lang="en-US" sz="1600" b="1" dirty="0" smtClean="0"/>
              <a:t/>
            </a:r>
            <a:br>
              <a:rPr lang="en-US" sz="1600" b="1" dirty="0" smtClean="0"/>
            </a:br>
            <a:endParaRPr lang="en-US" dirty="0"/>
          </a:p>
        </p:txBody>
      </p:sp>
      <p:pic>
        <p:nvPicPr>
          <p:cNvPr id="6" name="Picture 5" descr="Description: Related image"/>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838200" y="152400"/>
            <a:ext cx="1833083" cy="920750"/>
          </a:xfrm>
          <a:prstGeom prst="rect">
            <a:avLst/>
          </a:prstGeom>
          <a:noFill/>
          <a:ln>
            <a:noFill/>
          </a:ln>
        </p:spPr>
      </p:pic>
      <p:pic>
        <p:nvPicPr>
          <p:cNvPr id="7" name="Picture 6" descr="Description: Image result for logo Tổng cục Dân số"/>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4191000" y="0"/>
            <a:ext cx="1171064" cy="922351"/>
          </a:xfrm>
          <a:prstGeom prst="rect">
            <a:avLst/>
          </a:prstGeom>
          <a:noFill/>
          <a:ln>
            <a:noFill/>
          </a:ln>
        </p:spPr>
      </p:pic>
      <p:pic>
        <p:nvPicPr>
          <p:cNvPr id="8" name="Picture 7"/>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7010400" y="152400"/>
            <a:ext cx="1754505" cy="841466"/>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47800"/>
          </a:xfrm>
        </p:spPr>
        <p:txBody>
          <a:bodyPr>
            <a:normAutofit fontScale="90000"/>
          </a:bodyPr>
          <a:lstStyle/>
          <a:p>
            <a:pPr algn="l"/>
            <a:r>
              <a:rPr lang="en-US" sz="3600" b="1" dirty="0" smtClean="0">
                <a:latin typeface="Times New Roman" pitchFamily="18" charset="0"/>
                <a:cs typeface="Times New Roman" pitchFamily="18" charset="0"/>
              </a:rPr>
              <a:t>  2. Di </a:t>
            </a:r>
            <a:r>
              <a:rPr lang="en-US" sz="3600" b="1" dirty="0" err="1" smtClean="0">
                <a:latin typeface="Times New Roman" pitchFamily="18" charset="0"/>
                <a:cs typeface="Times New Roman" pitchFamily="18" charset="0"/>
              </a:rPr>
              <a:t>cư</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sẽ</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tiếp</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tục</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mạnh</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mẽ</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Di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tiếp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mạnh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mẽ</a:t>
            </a:r>
            <a:r>
              <a:rPr lang="en-US" sz="3200" dirty="0" smtClean="0">
                <a:latin typeface="Times New Roman" pitchFamily="18" charset="0"/>
                <a:cs typeface="Times New Roman" pitchFamily="18" charset="0"/>
              </a:rPr>
              <a:t> do </a:t>
            </a:r>
            <a:r>
              <a:rPr lang="en-US" sz="3200" dirty="0" err="1" smtClean="0">
                <a:latin typeface="Times New Roman" pitchFamily="18" charset="0"/>
                <a:cs typeface="Times New Roman" pitchFamily="18" charset="0"/>
              </a:rPr>
              <a:t>những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nguyên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sau</a:t>
            </a:r>
            <a:r>
              <a:rPr lang="en-US" sz="32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0" y="1371600"/>
            <a:ext cx="9144000" cy="5867400"/>
          </a:xfrm>
        </p:spPr>
        <p:txBody>
          <a:bodyPr>
            <a:normAutofit/>
          </a:bodyPr>
          <a:lstStyle/>
          <a:p>
            <a:pPr algn="l"/>
            <a:r>
              <a:rPr lang="en-US" i="1" dirty="0" smtClean="0">
                <a:solidFill>
                  <a:schemeClr val="tx1"/>
                </a:solidFill>
                <a:latin typeface="Times New Roman" pitchFamily="18" charset="0"/>
                <a:cs typeface="Times New Roman" pitchFamily="18" charset="0"/>
              </a:rPr>
              <a:t>2.1 </a:t>
            </a:r>
            <a:r>
              <a:rPr lang="en-US" i="1" dirty="0" err="1" smtClean="0">
                <a:solidFill>
                  <a:schemeClr val="tx1"/>
                </a:solidFill>
                <a:latin typeface="Times New Roman" pitchFamily="18" charset="0"/>
                <a:cs typeface="Times New Roman" pitchFamily="18" charset="0"/>
              </a:rPr>
              <a:t>Đặc</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điểm</a:t>
            </a:r>
            <a:r>
              <a:rPr lang="en-US" i="1" dirty="0" smtClean="0">
                <a:solidFill>
                  <a:schemeClr val="tx1"/>
                </a:solidFill>
                <a:latin typeface="Times New Roman" pitchFamily="18" charset="0"/>
                <a:cs typeface="Times New Roman" pitchFamily="18" charset="0"/>
              </a:rPr>
              <a:t> Dân </a:t>
            </a:r>
            <a:r>
              <a:rPr lang="en-US" i="1" dirty="0" err="1" smtClean="0">
                <a:solidFill>
                  <a:schemeClr val="tx1"/>
                </a:solidFill>
                <a:latin typeface="Times New Roman" pitchFamily="18" charset="0"/>
                <a:cs typeface="Times New Roman" pitchFamily="18" charset="0"/>
              </a:rPr>
              <a:t>số</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Việt</a:t>
            </a:r>
            <a:r>
              <a:rPr lang="en-US" i="1" dirty="0" smtClean="0">
                <a:solidFill>
                  <a:schemeClr val="tx1"/>
                </a:solidFill>
                <a:latin typeface="Times New Roman" pitchFamily="18" charset="0"/>
                <a:cs typeface="Times New Roman" pitchFamily="18" charset="0"/>
              </a:rPr>
              <a:t> Nam </a:t>
            </a:r>
          </a:p>
          <a:p>
            <a:pPr algn="l"/>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Quy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mô</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lớn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năm</a:t>
            </a:r>
            <a:r>
              <a:rPr lang="en-US" dirty="0" smtClean="0">
                <a:solidFill>
                  <a:schemeClr val="tx1"/>
                </a:solidFill>
                <a:latin typeface="Times New Roman" pitchFamily="18" charset="0"/>
                <a:cs typeface="Times New Roman" pitchFamily="18" charset="0"/>
              </a:rPr>
              <a:t> 2025 </a:t>
            </a:r>
            <a:r>
              <a:rPr lang="en-US" dirty="0" err="1" smtClean="0">
                <a:solidFill>
                  <a:schemeClr val="tx1"/>
                </a:solidFill>
                <a:latin typeface="Times New Roman" pitchFamily="18" charset="0"/>
                <a:cs typeface="Times New Roman" pitchFamily="18" charset="0"/>
              </a:rPr>
              <a:t>sẽ</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đạt</a:t>
            </a:r>
            <a:r>
              <a:rPr lang="en-US" dirty="0" smtClean="0">
                <a:solidFill>
                  <a:schemeClr val="tx1"/>
                </a:solidFill>
                <a:latin typeface="Times New Roman" pitchFamily="18" charset="0"/>
                <a:cs typeface="Times New Roman" pitchFamily="18" charset="0"/>
              </a:rPr>
              <a:t> 100 </a:t>
            </a:r>
            <a:r>
              <a:rPr lang="en-US" dirty="0" err="1" smtClean="0">
                <a:solidFill>
                  <a:schemeClr val="tx1"/>
                </a:solidFill>
                <a:latin typeface="Times New Roman" pitchFamily="18" charset="0"/>
                <a:cs typeface="Times New Roman" pitchFamily="18" charset="0"/>
              </a:rPr>
              <a:t>triệu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người</a:t>
            </a:r>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số</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trẻ</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tuổi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trung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khoảng</a:t>
            </a:r>
            <a:r>
              <a:rPr lang="en-US" dirty="0" smtClean="0">
                <a:solidFill>
                  <a:schemeClr val="tx1"/>
                </a:solidFill>
                <a:latin typeface="Times New Roman" pitchFamily="18" charset="0"/>
                <a:cs typeface="Times New Roman" pitchFamily="18" charset="0"/>
              </a:rPr>
              <a:t> 32, </a:t>
            </a:r>
            <a:r>
              <a:rPr lang="en-US" dirty="0" err="1" smtClean="0">
                <a:solidFill>
                  <a:schemeClr val="tx1"/>
                </a:solidFill>
                <a:latin typeface="Times New Roman" pitchFamily="18" charset="0"/>
                <a:cs typeface="Times New Roman" pitchFamily="18" charset="0"/>
              </a:rPr>
              <a:t>năng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động</a:t>
            </a:r>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Việt</a:t>
            </a:r>
            <a:r>
              <a:rPr lang="en-US" dirty="0" smtClean="0">
                <a:solidFill>
                  <a:schemeClr val="tx1"/>
                </a:solidFill>
                <a:latin typeface="Times New Roman" pitchFamily="18" charset="0"/>
                <a:cs typeface="Times New Roman" pitchFamily="18" charset="0"/>
              </a:rPr>
              <a:t> Nam </a:t>
            </a:r>
            <a:r>
              <a:rPr lang="en-US" dirty="0" err="1" smtClean="0">
                <a:solidFill>
                  <a:schemeClr val="tx1"/>
                </a:solidFill>
                <a:latin typeface="Times New Roman" pitchFamily="18" charset="0"/>
                <a:cs typeface="Times New Roman" pitchFamily="18" charset="0"/>
              </a:rPr>
              <a:t>đang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cơ</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cấu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số</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vàng</a:t>
            </a:r>
            <a:r>
              <a:rPr lang="en-US" dirty="0" smtClean="0">
                <a:solidFill>
                  <a:schemeClr val="tx1"/>
                </a:solidFill>
                <a:latin typeface="Times New Roman" pitchFamily="18" charset="0"/>
                <a:cs typeface="Times New Roman" pitchFamily="18" charset="0"/>
              </a:rPr>
              <a:t>”</a:t>
            </a:r>
            <a:endParaRPr lang="en-US" dirty="0" smtClean="0"/>
          </a:p>
          <a:p>
            <a:pPr algn="l"/>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Tỷ</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lệ</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đô</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thấp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năm</a:t>
            </a:r>
            <a:r>
              <a:rPr lang="en-US" dirty="0" smtClean="0">
                <a:solidFill>
                  <a:schemeClr val="tx1"/>
                </a:solidFill>
                <a:latin typeface="Times New Roman" pitchFamily="18" charset="0"/>
                <a:cs typeface="Times New Roman" pitchFamily="18" charset="0"/>
              </a:rPr>
              <a:t> 2019 </a:t>
            </a:r>
            <a:r>
              <a:rPr lang="en-US" dirty="0" err="1" smtClean="0">
                <a:solidFill>
                  <a:schemeClr val="tx1"/>
                </a:solidFill>
                <a:latin typeface="Times New Roman" pitchFamily="18" charset="0"/>
                <a:cs typeface="Times New Roman" pitchFamily="18" charset="0"/>
              </a:rPr>
              <a:t>mới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34,5%</a:t>
            </a:r>
          </a:p>
          <a:p>
            <a:pPr algn="l"/>
            <a:endParaRPr lang="en-US" dirty="0" smtClean="0">
              <a:solidFill>
                <a:schemeClr val="tx1"/>
              </a:solidFill>
              <a:latin typeface="Times New Roman" pitchFamily="18" charset="0"/>
              <a:cs typeface="Times New Roman" pitchFamily="18" charset="0"/>
            </a:endParaRPr>
          </a:p>
          <a:p>
            <a:pPr algn="l"/>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p:spPr>
        <p:txBody>
          <a:bodyPr>
            <a:normAutofit/>
          </a:bodyPr>
          <a:lstStyle/>
          <a:p>
            <a:pPr algn="l"/>
            <a:r>
              <a:rPr lang="en-US" sz="3600" b="1" dirty="0" smtClean="0">
                <a:latin typeface="Times New Roman" pitchFamily="18" charset="0"/>
                <a:cs typeface="Times New Roman" pitchFamily="18" charset="0"/>
              </a:rPr>
              <a:t>2. Di </a:t>
            </a:r>
            <a:r>
              <a:rPr lang="en-US" sz="3600" b="1" dirty="0" err="1" smtClean="0">
                <a:latin typeface="Times New Roman" pitchFamily="18" charset="0"/>
                <a:cs typeface="Times New Roman" pitchFamily="18" charset="0"/>
              </a:rPr>
              <a:t>cư</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sẽ</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tiếp</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tục</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lớn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tiếp</a:t>
            </a:r>
            <a:r>
              <a:rPr lang="en-US" sz="3600" b="1" dirty="0" smtClean="0">
                <a:latin typeface="Times New Roman" pitchFamily="18" charset="0"/>
                <a:cs typeface="Times New Roman" pitchFamily="18" charset="0"/>
              </a:rPr>
              <a:t>)  </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371600"/>
            <a:ext cx="9144000" cy="5867400"/>
          </a:xfrm>
        </p:spPr>
        <p:txBody>
          <a:bodyPr>
            <a:normAutofit/>
          </a:bodyPr>
          <a:lstStyle/>
          <a:p>
            <a:pPr algn="l"/>
            <a:r>
              <a:rPr lang="en-US" i="1" dirty="0" smtClean="0">
                <a:solidFill>
                  <a:schemeClr val="tx1"/>
                </a:solidFill>
                <a:latin typeface="Times New Roman" pitchFamily="18" charset="0"/>
                <a:cs typeface="Times New Roman" pitchFamily="18" charset="0"/>
              </a:rPr>
              <a:t>2.1 </a:t>
            </a:r>
            <a:r>
              <a:rPr lang="en-US" i="1" dirty="0" err="1" smtClean="0">
                <a:solidFill>
                  <a:schemeClr val="tx1"/>
                </a:solidFill>
                <a:latin typeface="Times New Roman" pitchFamily="18" charset="0"/>
                <a:cs typeface="Times New Roman" pitchFamily="18" charset="0"/>
              </a:rPr>
              <a:t>Đặc</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điểm</a:t>
            </a:r>
            <a:r>
              <a:rPr lang="en-US" i="1" dirty="0" smtClean="0">
                <a:solidFill>
                  <a:schemeClr val="tx1"/>
                </a:solidFill>
                <a:latin typeface="Times New Roman" pitchFamily="18" charset="0"/>
                <a:cs typeface="Times New Roman" pitchFamily="18" charset="0"/>
              </a:rPr>
              <a:t> Dân </a:t>
            </a:r>
            <a:r>
              <a:rPr lang="en-US" i="1" dirty="0" err="1" smtClean="0">
                <a:solidFill>
                  <a:schemeClr val="tx1"/>
                </a:solidFill>
                <a:latin typeface="Times New Roman" pitchFamily="18" charset="0"/>
                <a:cs typeface="Times New Roman" pitchFamily="18" charset="0"/>
              </a:rPr>
              <a:t>số</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Việt</a:t>
            </a:r>
            <a:r>
              <a:rPr lang="en-US" i="1" dirty="0" smtClean="0">
                <a:solidFill>
                  <a:schemeClr val="tx1"/>
                </a:solidFill>
                <a:latin typeface="Times New Roman" pitchFamily="18" charset="0"/>
                <a:cs typeface="Times New Roman" pitchFamily="18" charset="0"/>
              </a:rPr>
              <a:t> Nam (</a:t>
            </a:r>
            <a:r>
              <a:rPr lang="en-US" i="1" dirty="0" err="1" smtClean="0">
                <a:solidFill>
                  <a:schemeClr val="tx1"/>
                </a:solidFill>
                <a:latin typeface="Times New Roman" pitchFamily="18" charset="0"/>
                <a:cs typeface="Times New Roman" pitchFamily="18" charset="0"/>
              </a:rPr>
              <a:t>tiếp</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theo</a:t>
            </a:r>
            <a:r>
              <a:rPr lang="en-US" i="1" dirty="0" smtClean="0">
                <a:solidFill>
                  <a:schemeClr val="tx1"/>
                </a:solidFill>
                <a:latin typeface="Times New Roman" pitchFamily="18" charset="0"/>
                <a:cs typeface="Times New Roman" pitchFamily="18" charset="0"/>
              </a:rPr>
              <a:t>)</a:t>
            </a:r>
          </a:p>
          <a:p>
            <a:pPr algn="l"/>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Tỷ</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lệ</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thôn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cao</a:t>
            </a:r>
            <a:r>
              <a:rPr lang="en-US" dirty="0" smtClean="0">
                <a:solidFill>
                  <a:schemeClr val="tx1"/>
                </a:solidFill>
                <a:latin typeface="Times New Roman" pitchFamily="18" charset="0"/>
                <a:cs typeface="Times New Roman" pitchFamily="18" charset="0"/>
              </a:rPr>
              <a:t>: 65,5%, </a:t>
            </a:r>
            <a:r>
              <a:rPr lang="en-US" dirty="0" err="1" smtClean="0">
                <a:solidFill>
                  <a:schemeClr val="tx1"/>
                </a:solidFill>
                <a:latin typeface="Times New Roman" pitchFamily="18" charset="0"/>
                <a:cs typeface="Times New Roman" pitchFamily="18" charset="0"/>
              </a:rPr>
              <a:t>khu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vực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có</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năng</a:t>
            </a:r>
            <a:r>
              <a:rPr lang="en-US" dirty="0" smtClean="0">
                <a:solidFill>
                  <a:schemeClr val="tx1"/>
                </a:solidFill>
                <a:latin typeface="Times New Roman" pitchFamily="18" charset="0"/>
                <a:cs typeface="Times New Roman" pitchFamily="18" charset="0"/>
              </a:rPr>
              <a:t>    </a:t>
            </a:r>
          </a:p>
          <a:p>
            <a:pPr algn="l"/>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suất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nhập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thấp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thời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gian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nhàn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nhiều</a:t>
            </a:r>
            <a:r>
              <a:rPr lang="en-US" dirty="0" smtClean="0">
                <a:solidFill>
                  <a:schemeClr val="tx1"/>
                </a:solidFill>
                <a:latin typeface="Times New Roman" pitchFamily="18" charset="0"/>
                <a:cs typeface="Times New Roman" pitchFamily="18" charset="0"/>
              </a:rPr>
              <a:t>.</a:t>
            </a:r>
          </a:p>
          <a:p>
            <a:pPr algn="l"/>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Phân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bố</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số</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không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đều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mật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độ</a:t>
            </a:r>
            <a:r>
              <a:rPr lang="en-US" dirty="0" smtClean="0">
                <a:solidFill>
                  <a:schemeClr val="tx1"/>
                </a:solidFill>
                <a:latin typeface="Times New Roman" pitchFamily="18" charset="0"/>
                <a:cs typeface="Times New Roman" pitchFamily="18" charset="0"/>
              </a:rPr>
              <a:t> ĐB </a:t>
            </a:r>
            <a:r>
              <a:rPr lang="en-US" dirty="0" err="1" smtClean="0">
                <a:solidFill>
                  <a:schemeClr val="tx1"/>
                </a:solidFill>
                <a:latin typeface="Times New Roman" pitchFamily="18" charset="0"/>
                <a:cs typeface="Times New Roman" pitchFamily="18" charset="0"/>
              </a:rPr>
              <a:t>sông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Hồng</a:t>
            </a:r>
            <a:r>
              <a:rPr lang="en-US" dirty="0" smtClean="0">
                <a:solidFill>
                  <a:schemeClr val="tx1"/>
                </a:solidFill>
                <a:latin typeface="Times New Roman" pitchFamily="18" charset="0"/>
                <a:cs typeface="Times New Roman" pitchFamily="18" charset="0"/>
              </a:rPr>
              <a:t>   </a:t>
            </a:r>
          </a:p>
          <a:p>
            <a:pPr algn="l"/>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cao</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gấp</a:t>
            </a:r>
            <a:r>
              <a:rPr lang="en-US" dirty="0" smtClean="0">
                <a:solidFill>
                  <a:schemeClr val="tx1"/>
                </a:solidFill>
                <a:latin typeface="Times New Roman" pitchFamily="18" charset="0"/>
                <a:cs typeface="Times New Roman" pitchFamily="18" charset="0"/>
              </a:rPr>
              <a:t> 10 </a:t>
            </a:r>
            <a:r>
              <a:rPr lang="en-US" dirty="0" err="1" smtClean="0">
                <a:solidFill>
                  <a:schemeClr val="tx1"/>
                </a:solidFill>
                <a:latin typeface="Times New Roman" pitchFamily="18" charset="0"/>
                <a:cs typeface="Times New Roman" pitchFamily="18" charset="0"/>
              </a:rPr>
              <a:t>lần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Tây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Nguyên</a:t>
            </a:r>
            <a:endParaRPr lang="en-US" dirty="0" smtClean="0">
              <a:solidFill>
                <a:schemeClr val="tx1"/>
              </a:solidFill>
              <a:latin typeface="Times New Roman" pitchFamily="18" charset="0"/>
              <a:cs typeface="Times New Roman" pitchFamily="18" charset="0"/>
            </a:endParaRPr>
          </a:p>
          <a:p>
            <a:pPr algn="l"/>
            <a:r>
              <a:rPr lang="en-US" b="1"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Đặc</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điểm</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dân</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số</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trên</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tiềm</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ẩn</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khả</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năng</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di</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cư</a:t>
            </a:r>
            <a:r>
              <a:rPr lang="en-US"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lớn</a:t>
            </a:r>
            <a:r>
              <a:rPr lang="en-US" i="1" dirty="0" smtClean="0">
                <a:solidFill>
                  <a:schemeClr val="tx1"/>
                </a:solidFill>
                <a:latin typeface="Times New Roman" pitchFamily="18" charset="0"/>
                <a:cs typeface="Times New Roman" pitchFamily="18" charset="0"/>
              </a:rPr>
              <a:t>.</a:t>
            </a:r>
          </a:p>
          <a:p>
            <a:pPr algn="l"/>
            <a:endParaRPr lang="en-US" dirty="0" smtClean="0">
              <a:solidFill>
                <a:schemeClr val="tx1"/>
              </a:solidFill>
              <a:latin typeface="Times New Roman" pitchFamily="18" charset="0"/>
              <a:cs typeface="Times New Roman" pitchFamily="18" charset="0"/>
            </a:endParaRPr>
          </a:p>
          <a:p>
            <a:pPr algn="l"/>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fontScale="90000"/>
          </a:bodyPr>
          <a:lstStyle/>
          <a:p>
            <a:pPr algn="l" fontAlgn="t"/>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3300" i="1" dirty="0" smtClean="0">
                <a:latin typeface="Times New Roman" pitchFamily="18" charset="0"/>
                <a:cs typeface="Times New Roman" pitchFamily="18" charset="0"/>
              </a:rPr>
              <a:t>2.2  </a:t>
            </a:r>
            <a:r>
              <a:rPr lang="en-US" sz="3300" i="1" dirty="0" err="1" smtClean="0">
                <a:latin typeface="Times New Roman" pitchFamily="18" charset="0"/>
                <a:cs typeface="Times New Roman" pitchFamily="18" charset="0"/>
              </a:rPr>
              <a:t>Đặc</a:t>
            </a:r>
            <a:r>
              <a:rPr lang="en-US" sz="3300" i="1" dirty="0" smtClean="0">
                <a:latin typeface="Times New Roman" pitchFamily="18" charset="0"/>
                <a:cs typeface="Times New Roman" pitchFamily="18" charset="0"/>
              </a:rPr>
              <a:t> </a:t>
            </a:r>
            <a:r>
              <a:rPr lang="en-US" sz="3300" i="1" dirty="0" err="1" smtClean="0">
                <a:latin typeface="Times New Roman" pitchFamily="18" charset="0"/>
                <a:cs typeface="Times New Roman" pitchFamily="18" charset="0"/>
              </a:rPr>
              <a:t>điểm</a:t>
            </a:r>
            <a:r>
              <a:rPr lang="en-US" sz="3300" i="1" dirty="0" smtClean="0">
                <a:latin typeface="Times New Roman" pitchFamily="18" charset="0"/>
                <a:cs typeface="Times New Roman" pitchFamily="18" charset="0"/>
              </a:rPr>
              <a:t> </a:t>
            </a:r>
            <a:r>
              <a:rPr lang="en-US" sz="3300" i="1" dirty="0" err="1" smtClean="0">
                <a:latin typeface="Times New Roman" pitchFamily="18" charset="0"/>
                <a:cs typeface="Times New Roman" pitchFamily="18" charset="0"/>
              </a:rPr>
              <a:t>kinh</a:t>
            </a:r>
            <a:r>
              <a:rPr lang="en-US" sz="3300" i="1" dirty="0" smtClean="0">
                <a:latin typeface="Times New Roman" pitchFamily="18" charset="0"/>
                <a:cs typeface="Times New Roman" pitchFamily="18" charset="0"/>
              </a:rPr>
              <a:t> </a:t>
            </a:r>
            <a:r>
              <a:rPr lang="en-US" sz="3300" i="1" dirty="0" err="1" smtClean="0">
                <a:latin typeface="Times New Roman" pitchFamily="18" charset="0"/>
                <a:cs typeface="Times New Roman" pitchFamily="18" charset="0"/>
              </a:rPr>
              <a:t>tế</a:t>
            </a:r>
            <a:r>
              <a:rPr lang="en-US" sz="3300" i="1" dirty="0" smtClean="0">
                <a:latin typeface="Times New Roman" pitchFamily="18" charset="0"/>
                <a:cs typeface="Times New Roman" pitchFamily="18" charset="0"/>
              </a:rPr>
              <a:t> - </a:t>
            </a:r>
            <a:r>
              <a:rPr lang="en-US" sz="3300" i="1" dirty="0" err="1" smtClean="0">
                <a:latin typeface="Times New Roman" pitchFamily="18" charset="0"/>
                <a:cs typeface="Times New Roman" pitchFamily="18" charset="0"/>
              </a:rPr>
              <a:t>xã</a:t>
            </a:r>
            <a:r>
              <a:rPr lang="en-US" sz="3300" i="1" dirty="0" smtClean="0">
                <a:latin typeface="Times New Roman" pitchFamily="18" charset="0"/>
                <a:cs typeface="Times New Roman" pitchFamily="18" charset="0"/>
              </a:rPr>
              <a:t> </a:t>
            </a:r>
            <a:r>
              <a:rPr lang="en-US" sz="3300" i="1" dirty="0" err="1" smtClean="0">
                <a:latin typeface="Times New Roman" pitchFamily="18" charset="0"/>
                <a:cs typeface="Times New Roman" pitchFamily="18" charset="0"/>
              </a:rPr>
              <a:t>hội</a:t>
            </a:r>
            <a:r>
              <a:rPr lang="en-US" sz="3300" b="1" i="1" dirty="0" smtClean="0">
                <a:latin typeface="Times New Roman" pitchFamily="18" charset="0"/>
                <a:cs typeface="Times New Roman" pitchFamily="18" charset="0"/>
              </a:rPr>
              <a:t/>
            </a:r>
            <a:br>
              <a:rPr lang="en-US" sz="3300" b="1" i="1" dirty="0" smtClean="0">
                <a:latin typeface="Times New Roman" pitchFamily="18" charset="0"/>
                <a:cs typeface="Times New Roman" pitchFamily="18" charset="0"/>
              </a:rPr>
            </a:b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Tỷ</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lệ</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lao</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động</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tập</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trung</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trong</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các</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ngành</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nông-lâm-ngư</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nghiệp</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giảm</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nhưng</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vẫn</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còn</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lớn</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Năm</a:t>
            </a:r>
            <a:r>
              <a:rPr lang="en-US" sz="3300" dirty="0" smtClean="0">
                <a:latin typeface="Times New Roman" pitchFamily="18" charset="0"/>
                <a:cs typeface="Times New Roman" pitchFamily="18" charset="0"/>
              </a:rPr>
              <a:t> 2019 </a:t>
            </a:r>
            <a:r>
              <a:rPr lang="en-US" sz="3300" dirty="0" err="1" smtClean="0">
                <a:latin typeface="Times New Roman" pitchFamily="18" charset="0"/>
                <a:cs typeface="Times New Roman" pitchFamily="18" charset="0"/>
              </a:rPr>
              <a:t>là</a:t>
            </a:r>
            <a:r>
              <a:rPr lang="en-US" sz="3300" dirty="0" smtClean="0">
                <a:latin typeface="Times New Roman" pitchFamily="18" charset="0"/>
                <a:cs typeface="Times New Roman" pitchFamily="18" charset="0"/>
              </a:rPr>
              <a:t> 35,3%</a:t>
            </a:r>
            <a:br>
              <a:rPr lang="en-US" sz="3300" dirty="0" smtClean="0">
                <a:latin typeface="Times New Roman" pitchFamily="18" charset="0"/>
                <a:cs typeface="Times New Roman" pitchFamily="18" charset="0"/>
              </a:rPr>
            </a:br>
            <a:r>
              <a:rPr lang="en-US" sz="3300" dirty="0" smtClean="0">
                <a:latin typeface="Times New Roman" pitchFamily="18" charset="0"/>
                <a:cs typeface="Times New Roman" pitchFamily="18" charset="0"/>
              </a:rPr>
              <a:t/>
            </a:r>
            <a:br>
              <a:rPr lang="en-US" sz="3300" dirty="0" smtClean="0">
                <a:latin typeface="Times New Roman" pitchFamily="18" charset="0"/>
                <a:cs typeface="Times New Roman" pitchFamily="18" charset="0"/>
              </a:rPr>
            </a:br>
            <a:r>
              <a:rPr lang="en-US" sz="3300" dirty="0" smtClean="0">
                <a:latin typeface="Times New Roman" pitchFamily="18" charset="0"/>
                <a:cs typeface="Times New Roman" pitchFamily="18" charset="0"/>
              </a:rPr>
              <a:t> </a:t>
            </a:r>
            <a:r>
              <a:rPr lang="en-US" sz="3300" dirty="0" smtClean="0">
                <a:latin typeface="Times New Roman" pitchFamily="18" charset="0"/>
                <a:cs typeface="Times New Roman" pitchFamily="18" charset="0"/>
              </a:rPr>
              <a:t>+ </a:t>
            </a:r>
            <a:r>
              <a:rPr lang="en-US" sz="3300" dirty="0" smtClean="0">
                <a:latin typeface="Times New Roman" pitchFamily="18" charset="0"/>
                <a:cs typeface="Times New Roman" pitchFamily="18" charset="0"/>
              </a:rPr>
              <a:t>Thu </a:t>
            </a:r>
            <a:r>
              <a:rPr lang="en-US" sz="3300" dirty="0" err="1" smtClean="0">
                <a:latin typeface="Times New Roman" pitchFamily="18" charset="0"/>
                <a:cs typeface="Times New Roman" pitchFamily="18" charset="0"/>
              </a:rPr>
              <a:t>nhập</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chênh</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lệch</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giữa</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các</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vùng</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Năm</a:t>
            </a:r>
            <a:r>
              <a:rPr lang="en-US" sz="3300" dirty="0" smtClean="0">
                <a:latin typeface="Times New Roman" pitchFamily="18" charset="0"/>
                <a:cs typeface="Times New Roman" pitchFamily="18" charset="0"/>
              </a:rPr>
              <a:t> 2019:</a:t>
            </a:r>
            <a:br>
              <a:rPr lang="en-US" sz="3300" dirty="0" smtClean="0">
                <a:latin typeface="Times New Roman" pitchFamily="18" charset="0"/>
                <a:cs typeface="Times New Roman" pitchFamily="18" charset="0"/>
              </a:rPr>
            </a:br>
            <a:r>
              <a:rPr lang="en-US" sz="3300" dirty="0" err="1" smtClean="0">
                <a:latin typeface="Times New Roman" pitchFamily="18" charset="0"/>
                <a:cs typeface="Times New Roman" pitchFamily="18" charset="0"/>
              </a:rPr>
              <a:t>Đông</a:t>
            </a:r>
            <a:r>
              <a:rPr lang="en-US" sz="3300" dirty="0" smtClean="0">
                <a:latin typeface="Times New Roman" pitchFamily="18" charset="0"/>
                <a:cs typeface="Times New Roman" pitchFamily="18" charset="0"/>
              </a:rPr>
              <a:t> Nam </a:t>
            </a:r>
            <a:r>
              <a:rPr lang="en-US" sz="3300" dirty="0" err="1" smtClean="0">
                <a:latin typeface="Times New Roman" pitchFamily="18" charset="0"/>
                <a:cs typeface="Times New Roman" pitchFamily="18" charset="0"/>
              </a:rPr>
              <a:t>Bộ</a:t>
            </a:r>
            <a:r>
              <a:rPr lang="en-US" sz="3300" dirty="0" smtClean="0">
                <a:latin typeface="Times New Roman" pitchFamily="18" charset="0"/>
                <a:cs typeface="Times New Roman" pitchFamily="18" charset="0"/>
              </a:rPr>
              <a:t>: 5,7922 </a:t>
            </a:r>
            <a:r>
              <a:rPr lang="en-US" sz="3300" dirty="0" err="1" smtClean="0">
                <a:latin typeface="Times New Roman" pitchFamily="18" charset="0"/>
                <a:cs typeface="Times New Roman" pitchFamily="18" charset="0"/>
              </a:rPr>
              <a:t>triệu</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đồng</a:t>
            </a:r>
            <a:r>
              <a:rPr lang="en-US" sz="3300" dirty="0" smtClean="0">
                <a:latin typeface="Times New Roman" pitchFamily="18" charset="0"/>
                <a:cs typeface="Times New Roman" pitchFamily="18" charset="0"/>
              </a:rPr>
              <a:t>/</a:t>
            </a:r>
            <a:r>
              <a:rPr lang="en-US" sz="3300" dirty="0" err="1" smtClean="0">
                <a:latin typeface="Times New Roman" pitchFamily="18" charset="0"/>
                <a:cs typeface="Times New Roman" pitchFamily="18" charset="0"/>
              </a:rPr>
              <a:t>người</a:t>
            </a:r>
            <a:r>
              <a:rPr lang="en-US" sz="3300" dirty="0" smtClean="0">
                <a:latin typeface="Times New Roman" pitchFamily="18" charset="0"/>
                <a:cs typeface="Times New Roman" pitchFamily="18" charset="0"/>
              </a:rPr>
              <a:t>/</a:t>
            </a:r>
            <a:r>
              <a:rPr lang="en-US" sz="3300" dirty="0" err="1" smtClean="0">
                <a:latin typeface="Times New Roman" pitchFamily="18" charset="0"/>
                <a:cs typeface="Times New Roman" pitchFamily="18" charset="0"/>
              </a:rPr>
              <a:t>tháng</a:t>
            </a:r>
            <a:r>
              <a:rPr lang="en-US" sz="3300" b="1" dirty="0" smtClean="0">
                <a:latin typeface="Times New Roman" pitchFamily="18" charset="0"/>
                <a:cs typeface="Times New Roman" pitchFamily="18" charset="0"/>
              </a:rPr>
              <a:t/>
            </a:r>
            <a:br>
              <a:rPr lang="en-US" sz="3300" b="1" dirty="0" smtClean="0">
                <a:latin typeface="Times New Roman" pitchFamily="18" charset="0"/>
                <a:cs typeface="Times New Roman" pitchFamily="18" charset="0"/>
              </a:rPr>
            </a:br>
            <a:r>
              <a:rPr lang="en-US" sz="3300" dirty="0" smtClean="0">
                <a:latin typeface="Times New Roman" pitchFamily="18" charset="0"/>
                <a:cs typeface="Times New Roman" pitchFamily="18" charset="0"/>
              </a:rPr>
              <a:t>ĐB </a:t>
            </a:r>
            <a:r>
              <a:rPr lang="en-US" sz="3300" dirty="0" err="1" smtClean="0">
                <a:latin typeface="Times New Roman" pitchFamily="18" charset="0"/>
                <a:cs typeface="Times New Roman" pitchFamily="18" charset="0"/>
              </a:rPr>
              <a:t>Cửu</a:t>
            </a:r>
            <a:r>
              <a:rPr lang="en-US" sz="3300" dirty="0" smtClean="0">
                <a:latin typeface="Times New Roman" pitchFamily="18" charset="0"/>
                <a:cs typeface="Times New Roman" pitchFamily="18" charset="0"/>
              </a:rPr>
              <a:t> Long: 3,5852 </a:t>
            </a:r>
            <a:r>
              <a:rPr lang="en-US" sz="3300" dirty="0" err="1" smtClean="0">
                <a:latin typeface="Times New Roman" pitchFamily="18" charset="0"/>
                <a:cs typeface="Times New Roman" pitchFamily="18" charset="0"/>
              </a:rPr>
              <a:t>triệu</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đồng</a:t>
            </a:r>
            <a:r>
              <a:rPr lang="en-US" sz="3300" dirty="0" smtClean="0">
                <a:latin typeface="Times New Roman" pitchFamily="18" charset="0"/>
                <a:cs typeface="Times New Roman" pitchFamily="18" charset="0"/>
              </a:rPr>
              <a:t>/</a:t>
            </a:r>
            <a:r>
              <a:rPr lang="en-US" sz="3300" dirty="0" err="1" smtClean="0">
                <a:latin typeface="Times New Roman" pitchFamily="18" charset="0"/>
                <a:cs typeface="Times New Roman" pitchFamily="18" charset="0"/>
              </a:rPr>
              <a:t>người</a:t>
            </a:r>
            <a:r>
              <a:rPr lang="en-US" sz="3300" dirty="0" smtClean="0">
                <a:latin typeface="Times New Roman" pitchFamily="18" charset="0"/>
                <a:cs typeface="Times New Roman" pitchFamily="18" charset="0"/>
              </a:rPr>
              <a:t>/</a:t>
            </a:r>
            <a:r>
              <a:rPr lang="en-US" sz="3300" dirty="0" err="1" smtClean="0">
                <a:latin typeface="Times New Roman" pitchFamily="18" charset="0"/>
                <a:cs typeface="Times New Roman" pitchFamily="18" charset="0"/>
              </a:rPr>
              <a:t>tháng</a:t>
            </a:r>
            <a:r>
              <a:rPr lang="en-US" sz="3300" dirty="0" smtClean="0">
                <a:latin typeface="Times New Roman" pitchFamily="18" charset="0"/>
                <a:cs typeface="Times New Roman" pitchFamily="18" charset="0"/>
              </a:rPr>
              <a:t> </a:t>
            </a:r>
            <a:br>
              <a:rPr lang="en-US" sz="3300" dirty="0" smtClean="0">
                <a:latin typeface="Times New Roman" pitchFamily="18" charset="0"/>
                <a:cs typeface="Times New Roman" pitchFamily="18" charset="0"/>
              </a:rPr>
            </a:br>
            <a:r>
              <a:rPr lang="vi-VN" sz="3300" dirty="0" smtClean="0">
                <a:latin typeface="Times New Roman" pitchFamily="18" charset="0"/>
                <a:cs typeface="Times New Roman" pitchFamily="18" charset="0"/>
              </a:rPr>
              <a:t>T</a:t>
            </a:r>
            <a:r>
              <a:rPr lang="en-US" sz="3300" dirty="0" smtClean="0">
                <a:latin typeface="Times New Roman" pitchFamily="18" charset="0"/>
                <a:cs typeface="Times New Roman" pitchFamily="18" charset="0"/>
              </a:rPr>
              <a:t>D</a:t>
            </a:r>
            <a:r>
              <a:rPr lang="vi-VN" sz="3300" dirty="0" smtClean="0">
                <a:latin typeface="Times New Roman" pitchFamily="18" charset="0"/>
                <a:cs typeface="Times New Roman" pitchFamily="18" charset="0"/>
              </a:rPr>
              <a:t> và </a:t>
            </a:r>
            <a:r>
              <a:rPr lang="en-US" sz="3300" dirty="0" smtClean="0">
                <a:latin typeface="Times New Roman" pitchFamily="18" charset="0"/>
                <a:cs typeface="Times New Roman" pitchFamily="18" charset="0"/>
              </a:rPr>
              <a:t>MNPB : 2,4522 </a:t>
            </a:r>
            <a:r>
              <a:rPr lang="en-US" sz="3300" dirty="0" err="1" smtClean="0">
                <a:latin typeface="Times New Roman" pitchFamily="18" charset="0"/>
                <a:cs typeface="Times New Roman" pitchFamily="18" charset="0"/>
              </a:rPr>
              <a:t>triệu</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đồng</a:t>
            </a:r>
            <a:r>
              <a:rPr lang="en-US" sz="3300" dirty="0" smtClean="0">
                <a:latin typeface="Times New Roman" pitchFamily="18" charset="0"/>
                <a:cs typeface="Times New Roman" pitchFamily="18" charset="0"/>
              </a:rPr>
              <a:t>/</a:t>
            </a:r>
            <a:r>
              <a:rPr lang="en-US" sz="3300" dirty="0" err="1" smtClean="0">
                <a:latin typeface="Times New Roman" pitchFamily="18" charset="0"/>
                <a:cs typeface="Times New Roman" pitchFamily="18" charset="0"/>
              </a:rPr>
              <a:t>người</a:t>
            </a:r>
            <a:r>
              <a:rPr lang="en-US" sz="3300" dirty="0" smtClean="0">
                <a:latin typeface="Times New Roman" pitchFamily="18" charset="0"/>
                <a:cs typeface="Times New Roman" pitchFamily="18" charset="0"/>
              </a:rPr>
              <a:t>/</a:t>
            </a:r>
            <a:r>
              <a:rPr lang="en-US" sz="3300" dirty="0" err="1" smtClean="0">
                <a:latin typeface="Times New Roman" pitchFamily="18" charset="0"/>
                <a:cs typeface="Times New Roman" pitchFamily="18" charset="0"/>
              </a:rPr>
              <a:t>tháng</a:t>
            </a:r>
            <a:r>
              <a:rPr lang="en-US" sz="3300" dirty="0" smtClean="0">
                <a:latin typeface="Times New Roman" pitchFamily="18" charset="0"/>
                <a:cs typeface="Times New Roman" pitchFamily="18" charset="0"/>
              </a:rPr>
              <a:t> </a:t>
            </a:r>
            <a:br>
              <a:rPr lang="en-US" sz="3300" dirty="0" smtClean="0">
                <a:latin typeface="Times New Roman" pitchFamily="18" charset="0"/>
                <a:cs typeface="Times New Roman" pitchFamily="18" charset="0"/>
              </a:rPr>
            </a:br>
            <a:r>
              <a:rPr lang="en-US" sz="3300" b="1" dirty="0" smtClean="0">
                <a:latin typeface="Times New Roman" pitchFamily="18" charset="0"/>
                <a:cs typeface="Times New Roman" pitchFamily="18" charset="0"/>
              </a:rPr>
              <a:t/>
            </a:r>
            <a:br>
              <a:rPr lang="en-US" sz="3300" b="1" dirty="0" smtClean="0">
                <a:latin typeface="Times New Roman" pitchFamily="18" charset="0"/>
                <a:cs typeface="Times New Roman" pitchFamily="18" charset="0"/>
              </a:rPr>
            </a:br>
            <a:r>
              <a:rPr lang="en-US" sz="3300" dirty="0" smtClean="0">
                <a:latin typeface="Times New Roman" pitchFamily="18" charset="0"/>
                <a:cs typeface="Times New Roman" pitchFamily="18" charset="0"/>
              </a:rPr>
              <a:t> </a:t>
            </a:r>
            <a:r>
              <a:rPr lang="en-US" sz="3100" dirty="0" smtClean="0">
                <a:latin typeface=".VnTime"/>
                <a:ea typeface="Times New Roman"/>
                <a:cs typeface=".VnTime"/>
              </a:rPr>
              <a:t/>
            </a:r>
            <a:br>
              <a:rPr lang="en-US" sz="3100" dirty="0" smtClean="0">
                <a:latin typeface=".VnTime"/>
                <a:ea typeface="Times New Roman"/>
                <a:cs typeface=".VnTime"/>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534400" cy="4031873"/>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dòng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vốn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tập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trung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một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tỉnh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nghiệp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Nội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Tp</a:t>
            </a:r>
            <a:r>
              <a:rPr lang="en-US" sz="3200" dirty="0" smtClean="0">
                <a:latin typeface="Times New Roman" pitchFamily="18" charset="0"/>
                <a:cs typeface="Times New Roman" pitchFamily="18" charset="0"/>
              </a:rPr>
              <a:t> HCM,</a:t>
            </a:r>
            <a:r>
              <a:rPr lang="pt-BR" sz="3200" dirty="0" smtClean="0">
                <a:latin typeface="Times New Roman" pitchFamily="18" charset="0"/>
                <a:ea typeface="Times New Roman"/>
                <a:cs typeface="Times New Roman" pitchFamily="18" charset="0"/>
              </a:rPr>
              <a:t> Bà Rịa-Vùng Tàu, Bình Dương, Đồng Nai </a:t>
            </a:r>
            <a:r>
              <a:rPr lang="en-US" sz="3200" dirty="0" err="1" smtClean="0">
                <a:latin typeface="Times New Roman" pitchFamily="18" charset="0"/>
                <a:cs typeface="Times New Roman" pitchFamily="18" charset="0"/>
              </a:rPr>
              <a:t>chiếm</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54,4%</a:t>
            </a:r>
            <a:r>
              <a:rPr lang="en-US" sz="3200" dirty="0" smtClean="0">
                <a:latin typeface="Times New Roman" pitchFamily="18" charset="0"/>
                <a:cs typeface="Times New Roman" pitchFamily="18" charset="0"/>
              </a:rPr>
              <a:t> </a:t>
            </a:r>
            <a:r>
              <a:rPr lang="en-US" sz="3200" dirty="0" smtClean="0" bmk="">
                <a:latin typeface="Times New Roman" pitchFamily="18" charset="0"/>
                <a:cs typeface="Times New Roman" pitchFamily="18" charset="0"/>
              </a:rPr>
              <a:t>v</a:t>
            </a:r>
            <a:r>
              <a:rPr lang="vi-VN" sz="3200" dirty="0" smtClean="0" bmk="">
                <a:latin typeface="Times New Roman" pitchFamily="18" charset="0"/>
                <a:ea typeface="Times New Roman" pitchFamily="18" charset="0"/>
                <a:cs typeface="Times New Roman" pitchFamily="18" charset="0"/>
              </a:rPr>
              <a:t>ốn đăng ký </a:t>
            </a:r>
            <a:r>
              <a:rPr lang="vi-VN" sz="3200" dirty="0" smtClean="0">
                <a:latin typeface="Times New Roman" pitchFamily="18" charset="0"/>
                <a:cs typeface="Times New Roman" pitchFamily="18" charset="0"/>
              </a:rPr>
              <a:t>còn hiệu lực đến ngày 31/12/2015</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nước</a:t>
            </a:r>
            <a:r>
              <a:rPr lang="en-US" sz="3200" dirty="0" smtClean="0">
                <a:latin typeface="Times New Roman" pitchFamily="18" charset="0"/>
                <a:cs typeface="Times New Roman" pitchFamily="18" charset="0"/>
              </a:rPr>
              <a:t>!</a:t>
            </a:r>
            <a:r>
              <a:rPr lang="vi-VN" sz="3200"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sinh</a:t>
            </a:r>
            <a:r>
              <a:rPr lang="en-US" sz="3200" dirty="0" smtClean="0">
                <a:latin typeface="Times New Roman" pitchFamily="18" charset="0"/>
                <a:cs typeface="Times New Roman" pitchFamily="18" charset="0"/>
              </a:rPr>
              <a:t> ở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tỉnh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này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năm</a:t>
            </a:r>
            <a:r>
              <a:rPr lang="en-US" sz="3200" dirty="0" smtClean="0">
                <a:latin typeface="Times New Roman" pitchFamily="18" charset="0"/>
                <a:cs typeface="Times New Roman" pitchFamily="18" charset="0"/>
              </a:rPr>
              <a:t> 1999 </a:t>
            </a:r>
            <a:r>
              <a:rPr lang="en-US" sz="3200" dirty="0" err="1" smtClean="0">
                <a:latin typeface="Times New Roman" pitchFamily="18" charset="0"/>
                <a:cs typeface="Times New Roman" pitchFamily="18" charset="0"/>
              </a:rPr>
              <a:t>đã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thấp</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đạt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dẫn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đến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thiếu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lao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hút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đến</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00200" y="1828800"/>
          <a:ext cx="6934200" cy="3413760"/>
        </p:xfrm>
        <a:graphic>
          <a:graphicData uri="http://schemas.openxmlformats.org/drawingml/2006/table">
            <a:tbl>
              <a:tblPr/>
              <a:tblGrid>
                <a:gridCol w="3666724"/>
                <a:gridCol w="3267476"/>
              </a:tblGrid>
              <a:tr h="938212">
                <a:tc>
                  <a:txBody>
                    <a:bodyPr/>
                    <a:lstStyle/>
                    <a:p>
                      <a:pPr marL="0" marR="0" algn="ctr">
                        <a:spcBef>
                          <a:spcPts val="0"/>
                        </a:spcBef>
                        <a:spcAft>
                          <a:spcPts val="0"/>
                        </a:spcAft>
                      </a:pPr>
                      <a:r>
                        <a:rPr lang="pt-BR" sz="3200" b="1" dirty="0">
                          <a:latin typeface="Times New Roman"/>
                          <a:ea typeface="Times New Roman"/>
                          <a:cs typeface="Times New Roman"/>
                        </a:rPr>
                        <a:t>Tên tỉnh</a:t>
                      </a:r>
                      <a:endParaRPr lang="en-US" sz="3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pt-BR" sz="3200" b="1" dirty="0" smtClean="0">
                          <a:latin typeface="Times New Roman"/>
                          <a:ea typeface="Times New Roman"/>
                          <a:cs typeface="Times New Roman"/>
                        </a:rPr>
                        <a:t>TFR (Số</a:t>
                      </a:r>
                      <a:r>
                        <a:rPr lang="pt-BR" sz="3200" b="1" baseline="0" dirty="0" smtClean="0">
                          <a:latin typeface="Times New Roman"/>
                          <a:ea typeface="Times New Roman"/>
                          <a:cs typeface="Times New Roman"/>
                        </a:rPr>
                        <a:t> con/phụ nữ), </a:t>
                      </a:r>
                      <a:r>
                        <a:rPr lang="pt-BR" sz="3200" b="1" i="0" dirty="0" smtClean="0">
                          <a:latin typeface="Times New Roman"/>
                          <a:ea typeface="Times New Roman"/>
                          <a:cs typeface="Times New Roman"/>
                        </a:rPr>
                        <a:t>1999.</a:t>
                      </a:r>
                      <a:endParaRPr lang="en-US" sz="3200" b="1" i="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995">
                <a:tc>
                  <a:txBody>
                    <a:bodyPr/>
                    <a:lstStyle/>
                    <a:p>
                      <a:pPr marL="0" marR="0" algn="l">
                        <a:spcBef>
                          <a:spcPts val="0"/>
                        </a:spcBef>
                        <a:spcAft>
                          <a:spcPts val="0"/>
                        </a:spcAft>
                      </a:pPr>
                      <a:r>
                        <a:rPr lang="pt-BR" sz="3200">
                          <a:latin typeface="Times New Roman"/>
                          <a:ea typeface="Times New Roman"/>
                          <a:cs typeface="Times New Roman"/>
                        </a:rPr>
                        <a:t>Tp Hồ Chí Minh</a:t>
                      </a:r>
                      <a:endParaRPr lang="en-US" sz="3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pt-BR" sz="3200" dirty="0">
                          <a:latin typeface="Times New Roman"/>
                          <a:ea typeface="Times New Roman"/>
                          <a:cs typeface="Times New Roman"/>
                        </a:rPr>
                        <a:t>1,40</a:t>
                      </a:r>
                      <a:endParaRPr lang="en-US" sz="3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835">
                <a:tc>
                  <a:txBody>
                    <a:bodyPr/>
                    <a:lstStyle/>
                    <a:p>
                      <a:pPr marL="0" marR="0" algn="l">
                        <a:spcBef>
                          <a:spcPts val="0"/>
                        </a:spcBef>
                        <a:spcAft>
                          <a:spcPts val="0"/>
                        </a:spcAft>
                      </a:pPr>
                      <a:r>
                        <a:rPr lang="pt-BR" sz="3200" dirty="0">
                          <a:latin typeface="Times New Roman"/>
                          <a:ea typeface="Times New Roman"/>
                          <a:cs typeface="Times New Roman"/>
                        </a:rPr>
                        <a:t>Bà Rịa-Vùng Tàu </a:t>
                      </a:r>
                      <a:endParaRPr lang="en-US" sz="3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pt-BR" sz="3200">
                          <a:latin typeface="Times New Roman"/>
                          <a:ea typeface="Times New Roman"/>
                          <a:cs typeface="Times New Roman"/>
                        </a:rPr>
                        <a:t>2,25</a:t>
                      </a:r>
                      <a:endParaRPr lang="en-US" sz="3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835">
                <a:tc>
                  <a:txBody>
                    <a:bodyPr/>
                    <a:lstStyle/>
                    <a:p>
                      <a:pPr marL="0" marR="0" algn="just">
                        <a:spcBef>
                          <a:spcPts val="0"/>
                        </a:spcBef>
                        <a:spcAft>
                          <a:spcPts val="0"/>
                        </a:spcAft>
                      </a:pPr>
                      <a:r>
                        <a:rPr lang="pt-BR" sz="3200">
                          <a:latin typeface="Times New Roman"/>
                          <a:ea typeface="Times New Roman"/>
                          <a:cs typeface="Times New Roman"/>
                        </a:rPr>
                        <a:t>Bình Dương</a:t>
                      </a:r>
                      <a:endParaRPr lang="en-US" sz="3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pt-BR" sz="3200" dirty="0">
                          <a:latin typeface="Times New Roman"/>
                          <a:ea typeface="Times New Roman"/>
                          <a:cs typeface="Times New Roman"/>
                        </a:rPr>
                        <a:t>1,59</a:t>
                      </a:r>
                      <a:endParaRPr lang="en-US" sz="3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835">
                <a:tc>
                  <a:txBody>
                    <a:bodyPr/>
                    <a:lstStyle/>
                    <a:p>
                      <a:pPr marL="0" marR="0" algn="just">
                        <a:spcBef>
                          <a:spcPts val="0"/>
                        </a:spcBef>
                        <a:spcAft>
                          <a:spcPts val="0"/>
                        </a:spcAft>
                      </a:pPr>
                      <a:r>
                        <a:rPr lang="pt-BR" sz="3200">
                          <a:latin typeface="Times New Roman"/>
                          <a:ea typeface="Times New Roman"/>
                          <a:cs typeface="Times New Roman"/>
                        </a:rPr>
                        <a:t>Hà Nội </a:t>
                      </a:r>
                      <a:endParaRPr lang="en-US" sz="3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pt-BR" sz="3200" dirty="0">
                          <a:latin typeface="Times New Roman"/>
                          <a:ea typeface="Times New Roman"/>
                          <a:cs typeface="Times New Roman"/>
                        </a:rPr>
                        <a:t>1,96</a:t>
                      </a:r>
                      <a:endParaRPr lang="en-US" sz="3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835">
                <a:tc>
                  <a:txBody>
                    <a:bodyPr/>
                    <a:lstStyle/>
                    <a:p>
                      <a:pPr marL="0" marR="0" algn="just">
                        <a:spcBef>
                          <a:spcPts val="0"/>
                        </a:spcBef>
                        <a:spcAft>
                          <a:spcPts val="0"/>
                        </a:spcAft>
                      </a:pPr>
                      <a:r>
                        <a:rPr lang="pt-BR" sz="3200">
                          <a:latin typeface="Times New Roman"/>
                          <a:ea typeface="Times New Roman"/>
                          <a:cs typeface="Times New Roman"/>
                        </a:rPr>
                        <a:t>Đồng Nai </a:t>
                      </a:r>
                      <a:endParaRPr lang="en-US" sz="3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pt-BR" sz="3200" dirty="0">
                          <a:latin typeface="Times New Roman"/>
                          <a:ea typeface="Times New Roman"/>
                          <a:cs typeface="Times New Roman"/>
                        </a:rPr>
                        <a:t>2,13</a:t>
                      </a:r>
                      <a:endParaRPr lang="en-US" sz="3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685800" y="1066800"/>
            <a:ext cx="8153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en-US" sz="3200" u="none" strike="noStrike" cap="none" normalizeH="0" baseline="0" dirty="0" err="1" smtClean="0" bmk="">
                <a:ln>
                  <a:noFill/>
                </a:ln>
                <a:solidFill>
                  <a:schemeClr val="tx1"/>
                </a:solidFill>
                <a:effectLst/>
                <a:latin typeface="Times New Roman" pitchFamily="18" charset="0"/>
                <a:ea typeface="Times New Roman" pitchFamily="18" charset="0"/>
                <a:cs typeface="Times New Roman" pitchFamily="18" charset="0"/>
              </a:rPr>
              <a:t>ảng</a:t>
            </a:r>
            <a:r>
              <a:rPr kumimoji="0" lang="en-US" sz="320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 4</a:t>
            </a:r>
            <a:r>
              <a:rPr kumimoji="0" lang="en-US" sz="3200" u="none" strike="noStrike" cap="none" normalizeH="0" baseline="0" dirty="0" smtClean="0" bmk="_Toc309299753">
                <a:ln>
                  <a:noFill/>
                </a:ln>
                <a:solidFill>
                  <a:schemeClr val="tx1"/>
                </a:solidFill>
                <a:effectLst/>
                <a:latin typeface="Times New Roman" pitchFamily="18" charset="0"/>
                <a:ea typeface="Times New Roman" pitchFamily="18" charset="0"/>
                <a:cs typeface="Times New Roman" pitchFamily="18" charset="0"/>
              </a:rPr>
              <a:t>: </a:t>
            </a:r>
            <a:r>
              <a:rPr kumimoji="0" lang="en-US" sz="3200" u="none" strike="noStrike" cap="none" normalizeH="0" baseline="0" dirty="0" err="1" smtClean="0" bmk="_Toc309299753">
                <a:ln>
                  <a:noFill/>
                </a:ln>
                <a:solidFill>
                  <a:schemeClr val="tx1"/>
                </a:solidFill>
                <a:effectLst/>
                <a:latin typeface="Times New Roman" pitchFamily="18" charset="0"/>
                <a:ea typeface="Times New Roman" pitchFamily="18" charset="0"/>
                <a:cs typeface="Times New Roman" pitchFamily="18" charset="0"/>
              </a:rPr>
              <a:t>Các</a:t>
            </a:r>
            <a:r>
              <a:rPr kumimoji="0" lang="en-US" sz="3200" u="none" strike="noStrike" cap="none" normalizeH="0" dirty="0" smtClean="0" bmk="_Toc309299753">
                <a:ln>
                  <a:noFill/>
                </a:ln>
                <a:solidFill>
                  <a:schemeClr val="tx1"/>
                </a:solidFill>
                <a:effectLst/>
                <a:latin typeface="Times New Roman" pitchFamily="18" charset="0"/>
                <a:ea typeface="Times New Roman" pitchFamily="18" charset="0"/>
                <a:cs typeface="Times New Roman" pitchFamily="18" charset="0"/>
              </a:rPr>
              <a:t> </a:t>
            </a:r>
            <a:r>
              <a:rPr kumimoji="0" lang="en-US" sz="3200" u="none" strike="noStrike" cap="none" normalizeH="0" dirty="0" err="1" smtClean="0" bmk="_Toc309299753">
                <a:ln>
                  <a:noFill/>
                </a:ln>
                <a:solidFill>
                  <a:schemeClr val="tx1"/>
                </a:solidFill>
                <a:effectLst/>
                <a:latin typeface="Times New Roman" pitchFamily="18" charset="0"/>
                <a:ea typeface="Times New Roman" pitchFamily="18" charset="0"/>
                <a:cs typeface="Times New Roman" pitchFamily="18" charset="0"/>
              </a:rPr>
              <a:t>tỉnh</a:t>
            </a:r>
            <a:r>
              <a:rPr kumimoji="0" lang="en-US" sz="3200" u="none" strike="noStrike" cap="none" normalizeH="0" dirty="0" smtClean="0" bmk="_Toc309299753">
                <a:ln>
                  <a:noFill/>
                </a:ln>
                <a:solidFill>
                  <a:schemeClr val="tx1"/>
                </a:solidFill>
                <a:effectLst/>
                <a:latin typeface="Times New Roman" pitchFamily="18" charset="0"/>
                <a:ea typeface="Times New Roman" pitchFamily="18" charset="0"/>
                <a:cs typeface="Times New Roman" pitchFamily="18" charset="0"/>
              </a:rPr>
              <a:t> </a:t>
            </a:r>
            <a:r>
              <a:rPr kumimoji="0" lang="en-US" sz="3200" u="none" strike="noStrike" cap="none" normalizeH="0" dirty="0" err="1" smtClean="0" bmk="_Toc309299753">
                <a:ln>
                  <a:noFill/>
                </a:ln>
                <a:solidFill>
                  <a:schemeClr val="tx1"/>
                </a:solidFill>
                <a:effectLst/>
                <a:latin typeface="Times New Roman" pitchFamily="18" charset="0"/>
                <a:ea typeface="Times New Roman" pitchFamily="18" charset="0"/>
                <a:cs typeface="Times New Roman" pitchFamily="18" charset="0"/>
              </a:rPr>
              <a:t>nhập</a:t>
            </a:r>
            <a:r>
              <a:rPr kumimoji="0" lang="en-US" sz="3200" u="none" strike="noStrike" cap="none" normalizeH="0" dirty="0" smtClean="0" bmk="_Toc309299753">
                <a:ln>
                  <a:noFill/>
                </a:ln>
                <a:solidFill>
                  <a:schemeClr val="tx1"/>
                </a:solidFill>
                <a:effectLst/>
                <a:latin typeface="Times New Roman" pitchFamily="18" charset="0"/>
                <a:ea typeface="Times New Roman" pitchFamily="18" charset="0"/>
                <a:cs typeface="Times New Roman" pitchFamily="18" charset="0"/>
              </a:rPr>
              <a:t> </a:t>
            </a:r>
            <a:r>
              <a:rPr kumimoji="0" lang="en-US" sz="3200" u="none" strike="noStrike" cap="none" normalizeH="0" dirty="0" err="1" smtClean="0" bmk="_Toc309299753">
                <a:ln>
                  <a:noFill/>
                </a:ln>
                <a:solidFill>
                  <a:schemeClr val="tx1"/>
                </a:solidFill>
                <a:effectLst/>
                <a:latin typeface="Times New Roman" pitchFamily="18" charset="0"/>
                <a:ea typeface="Times New Roman" pitchFamily="18" charset="0"/>
                <a:cs typeface="Times New Roman" pitchFamily="18" charset="0"/>
              </a:rPr>
              <a:t>cư</a:t>
            </a:r>
            <a:r>
              <a:rPr kumimoji="0" lang="en-US" sz="3200" u="none" strike="noStrike" cap="none" normalizeH="0" dirty="0" smtClean="0" bmk="_Toc309299753">
                <a:ln>
                  <a:noFill/>
                </a:ln>
                <a:solidFill>
                  <a:schemeClr val="tx1"/>
                </a:solidFill>
                <a:effectLst/>
                <a:latin typeface="Times New Roman" pitchFamily="18" charset="0"/>
                <a:ea typeface="Times New Roman" pitchFamily="18" charset="0"/>
                <a:cs typeface="Times New Roman" pitchFamily="18" charset="0"/>
              </a:rPr>
              <a:t> </a:t>
            </a:r>
            <a:r>
              <a:rPr kumimoji="0" lang="en-US" sz="3200" u="none" strike="noStrike" cap="none" normalizeH="0" dirty="0" err="1" smtClean="0" bmk="_Toc309299753">
                <a:ln>
                  <a:noFill/>
                </a:ln>
                <a:solidFill>
                  <a:schemeClr val="tx1"/>
                </a:solidFill>
                <a:effectLst/>
                <a:latin typeface="Times New Roman" pitchFamily="18" charset="0"/>
                <a:ea typeface="Times New Roman" pitchFamily="18" charset="0"/>
                <a:cs typeface="Times New Roman" pitchFamily="18" charset="0"/>
              </a:rPr>
              <a:t>mạnh</a:t>
            </a:r>
            <a:r>
              <a:rPr kumimoji="0" lang="en-US" sz="3200" u="none" strike="noStrike" cap="none" normalizeH="0" dirty="0" smtClean="0" bmk="_Toc309299753">
                <a:ln>
                  <a:noFill/>
                </a:ln>
                <a:solidFill>
                  <a:schemeClr val="tx1"/>
                </a:solidFill>
                <a:effectLst/>
                <a:latin typeface="Times New Roman" pitchFamily="18" charset="0"/>
                <a:ea typeface="Times New Roman" pitchFamily="18" charset="0"/>
                <a:cs typeface="Times New Roman" pitchFamily="18" charset="0"/>
              </a:rPr>
              <a:t> </a:t>
            </a:r>
            <a:r>
              <a:rPr kumimoji="0" lang="en-US" sz="3200" u="none" strike="noStrike" cap="none" normalizeH="0" baseline="0" dirty="0" err="1" smtClean="0" bmk="_Toc309299753">
                <a:ln>
                  <a:noFill/>
                </a:ln>
                <a:solidFill>
                  <a:schemeClr val="tx1"/>
                </a:solidFill>
                <a:effectLst/>
                <a:latin typeface="Times New Roman" pitchFamily="18" charset="0"/>
                <a:ea typeface="Times New Roman" pitchFamily="18" charset="0"/>
                <a:cs typeface="Times New Roman" pitchFamily="18" charset="0"/>
              </a:rPr>
              <a:t>mức</a:t>
            </a:r>
            <a:r>
              <a:rPr kumimoji="0" lang="en-US" sz="3200" u="none" strike="noStrike" cap="none" normalizeH="0" baseline="0" dirty="0" smtClean="0" bmk="_Toc309299753">
                <a:ln>
                  <a:noFill/>
                </a:ln>
                <a:solidFill>
                  <a:schemeClr val="tx1"/>
                </a:solidFill>
                <a:effectLst/>
                <a:latin typeface="Times New Roman" pitchFamily="18" charset="0"/>
                <a:ea typeface="Times New Roman" pitchFamily="18" charset="0"/>
                <a:cs typeface="Times New Roman" pitchFamily="18" charset="0"/>
              </a:rPr>
              <a:t> </a:t>
            </a:r>
            <a:r>
              <a:rPr kumimoji="0" lang="en-US" sz="3200" u="none" strike="noStrike" cap="none" normalizeH="0" baseline="0" dirty="0" err="1" smtClean="0" bmk="_Toc309299753">
                <a:ln>
                  <a:noFill/>
                </a:ln>
                <a:solidFill>
                  <a:schemeClr val="tx1"/>
                </a:solidFill>
                <a:effectLst/>
                <a:latin typeface="Times New Roman" pitchFamily="18" charset="0"/>
                <a:ea typeface="Times New Roman" pitchFamily="18" charset="0"/>
                <a:cs typeface="Times New Roman" pitchFamily="18" charset="0"/>
              </a:rPr>
              <a:t>sinh</a:t>
            </a:r>
            <a:r>
              <a:rPr kumimoji="0" lang="en-US" sz="3200" u="none" strike="noStrike" cap="none" normalizeH="0" baseline="0" dirty="0" smtClean="0" bmk="_Toc309299753">
                <a:ln>
                  <a:noFill/>
                </a:ln>
                <a:solidFill>
                  <a:schemeClr val="tx1"/>
                </a:solidFill>
                <a:effectLst/>
                <a:latin typeface="Times New Roman" pitchFamily="18" charset="0"/>
                <a:ea typeface="Times New Roman" pitchFamily="18" charset="0"/>
                <a:cs typeface="Times New Roman" pitchFamily="18" charset="0"/>
              </a:rPr>
              <a:t> </a:t>
            </a:r>
            <a:r>
              <a:rPr kumimoji="0" lang="en-US" sz="3200" u="none" strike="noStrike" cap="none" normalizeH="0" baseline="0" dirty="0" err="1" smtClean="0" bmk="_Toc309299753">
                <a:ln>
                  <a:noFill/>
                </a:ln>
                <a:solidFill>
                  <a:schemeClr val="tx1"/>
                </a:solidFill>
                <a:effectLst/>
                <a:latin typeface="Times New Roman" pitchFamily="18" charset="0"/>
                <a:ea typeface="Times New Roman" pitchFamily="18" charset="0"/>
                <a:cs typeface="Times New Roman" pitchFamily="18" charset="0"/>
              </a:rPr>
              <a:t>thấp</a:t>
            </a:r>
            <a:r>
              <a:rPr kumimoji="0" lang="en-US" sz="3200" u="none" strike="noStrike" cap="none" normalizeH="0" dirty="0" smtClean="0" bmk="_Toc309299753">
                <a:ln>
                  <a:noFill/>
                </a:ln>
                <a:solidFill>
                  <a:schemeClr val="tx1"/>
                </a:solidFill>
                <a:effectLst/>
                <a:latin typeface="Times New Roman" pitchFamily="18" charset="0"/>
                <a:ea typeface="Times New Roman" pitchFamily="18" charset="0"/>
                <a:cs typeface="Times New Roman" pitchFamily="18" charset="0"/>
              </a:rPr>
              <a:t> </a:t>
            </a:r>
            <a:endParaRPr kumimoji="0" lang="en-US" sz="320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3124200"/>
          </a:xfrm>
        </p:spPr>
        <p:txBody>
          <a:bodyPr>
            <a:normAutofit fontScale="90000"/>
          </a:bodyPr>
          <a:lstStyle/>
          <a:p>
            <a:pPr algn="l"/>
            <a:r>
              <a:rPr lang="en-US" sz="3600" i="1" dirty="0" smtClean="0">
                <a:latin typeface="Times New Roman" pitchFamily="18" charset="0"/>
                <a:cs typeface="Times New Roman" pitchFamily="18" charset="0"/>
              </a:rPr>
              <a:t>2.3 </a:t>
            </a:r>
            <a:r>
              <a:rPr lang="en-US" sz="3600" i="1" dirty="0" err="1" smtClean="0">
                <a:latin typeface="Times New Roman" pitchFamily="18" charset="0"/>
                <a:cs typeface="Times New Roman" pitchFamily="18" charset="0"/>
              </a:rPr>
              <a:t>Hội</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nhập</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khu</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vực</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quốc</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tế</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ngày</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càng</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sâu</a:t>
            </a:r>
            <a:r>
              <a:rPr lang="en-US" sz="3600" i="1" dirty="0" smtClean="0">
                <a:latin typeface="Times New Roman" pitchFamily="18" charset="0"/>
                <a:cs typeface="Times New Roman" pitchFamily="18" charset="0"/>
              </a:rPr>
              <a:t> </a:t>
            </a:r>
            <a:r>
              <a:rPr lang="en-US" sz="3600" i="1" dirty="0" err="1" smtClean="0">
                <a:latin typeface="Times New Roman" pitchFamily="18" charset="0"/>
                <a:cs typeface="Times New Roman" pitchFamily="18" charset="0"/>
              </a:rPr>
              <a:t>sắc</a:t>
            </a:r>
            <a:r>
              <a:rPr lang="en-US" sz="3600" i="1" dirty="0" smtClean="0">
                <a:latin typeface="Times New Roman" pitchFamily="18" charset="0"/>
                <a:cs typeface="Times New Roman" pitchFamily="18" charset="0"/>
              </a:rPr>
              <a:t>.</a:t>
            </a:r>
            <a:br>
              <a:rPr lang="en-US" sz="3600" i="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t>
            </a:r>
            <a:r>
              <a:rPr lang="en-US" sz="3100" i="1" dirty="0" err="1" smtClean="0">
                <a:latin typeface="Times New Roman" pitchFamily="18" charset="0"/>
                <a:cs typeface="Times New Roman" pitchFamily="18" charset="0"/>
              </a:rPr>
              <a:t>Việt</a:t>
            </a:r>
            <a:r>
              <a:rPr lang="en-US" sz="3100" i="1" dirty="0" smtClean="0">
                <a:latin typeface="Times New Roman" pitchFamily="18" charset="0"/>
                <a:cs typeface="Times New Roman" pitchFamily="18" charset="0"/>
              </a:rPr>
              <a:t> Nam </a:t>
            </a:r>
            <a:r>
              <a:rPr lang="en-US" sz="3100" i="1" dirty="0" err="1" smtClean="0">
                <a:latin typeface="Times New Roman" pitchFamily="18" charset="0"/>
                <a:cs typeface="Times New Roman" pitchFamily="18" charset="0"/>
              </a:rPr>
              <a:t>tham</a:t>
            </a:r>
            <a:r>
              <a:rPr lang="en-US" sz="3100" i="1" dirty="0" smtClean="0">
                <a:latin typeface="Times New Roman" pitchFamily="18" charset="0"/>
                <a:cs typeface="Times New Roman" pitchFamily="18" charset="0"/>
              </a:rPr>
              <a:t> </a:t>
            </a:r>
            <a:r>
              <a:rPr lang="en-US" sz="3100" i="1" dirty="0" err="1" smtClean="0">
                <a:latin typeface="Times New Roman" pitchFamily="18" charset="0"/>
                <a:cs typeface="Times New Roman" pitchFamily="18" charset="0"/>
              </a:rPr>
              <a:t>gia</a:t>
            </a:r>
            <a:r>
              <a:rPr lang="en-US" sz="3100" i="1" dirty="0" smtClean="0">
                <a:latin typeface="Times New Roman" pitchFamily="18" charset="0"/>
                <a:cs typeface="Times New Roman" pitchFamily="18" charset="0"/>
              </a:rPr>
              <a:t> </a:t>
            </a:r>
            <a:r>
              <a:rPr lang="en-US" sz="3100" i="1" dirty="0" err="1" smtClean="0">
                <a:latin typeface="Times New Roman" pitchFamily="18" charset="0"/>
                <a:cs typeface="Times New Roman" pitchFamily="18" charset="0"/>
              </a:rPr>
              <a:t>Cộng</a:t>
            </a:r>
            <a:r>
              <a:rPr lang="en-US" sz="3100" i="1" dirty="0" smtClean="0">
                <a:latin typeface="Times New Roman" pitchFamily="18" charset="0"/>
                <a:cs typeface="Times New Roman" pitchFamily="18" charset="0"/>
              </a:rPr>
              <a:t> </a:t>
            </a:r>
            <a:r>
              <a:rPr lang="en-US" sz="3100" i="1" dirty="0" err="1" smtClean="0">
                <a:latin typeface="Times New Roman" pitchFamily="18" charset="0"/>
                <a:cs typeface="Times New Roman" pitchFamily="18" charset="0"/>
              </a:rPr>
              <a:t>đồng</a:t>
            </a:r>
            <a:r>
              <a:rPr lang="en-US" sz="3100" i="1" dirty="0" smtClean="0">
                <a:latin typeface="Times New Roman" pitchFamily="18" charset="0"/>
                <a:cs typeface="Times New Roman" pitchFamily="18" charset="0"/>
              </a:rPr>
              <a:t> ASEAN </a:t>
            </a:r>
            <a:r>
              <a:rPr lang="en-US" sz="3100" i="1" dirty="0" err="1" smtClean="0">
                <a:latin typeface="Times New Roman" pitchFamily="18" charset="0"/>
                <a:cs typeface="Times New Roman" pitchFamily="18" charset="0"/>
              </a:rPr>
              <a:t>gồm</a:t>
            </a:r>
            <a:r>
              <a:rPr lang="en-US" sz="3100" dirty="0" smtClean="0">
                <a:latin typeface="Times New Roman" pitchFamily="18" charset="0"/>
                <a:cs typeface="Times New Roman" pitchFamily="18" charset="0"/>
              </a:rPr>
              <a:t>: </a:t>
            </a:r>
            <a:br>
              <a:rPr lang="en-US" sz="3100" dirty="0" smtClean="0">
                <a:latin typeface="Times New Roman" pitchFamily="18" charset="0"/>
                <a:cs typeface="Times New Roman" pitchFamily="18" charset="0"/>
              </a:rPr>
            </a:br>
            <a:r>
              <a:rPr lang="en-US" sz="3100" dirty="0" smtClean="0"/>
              <a:t> </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Cộng</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đồng</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kinh</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tế</a:t>
            </a:r>
            <a:r>
              <a:rPr lang="en-US" sz="3100" dirty="0" smtClean="0">
                <a:latin typeface="Times New Roman" pitchFamily="18" charset="0"/>
                <a:cs typeface="Times New Roman" pitchFamily="18" charset="0"/>
              </a:rPr>
              <a:t> ASEAN</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 </a:t>
            </a:r>
            <a:r>
              <a:rPr lang="vi-VN" sz="3100" dirty="0" smtClean="0">
                <a:latin typeface="Times New Roman" pitchFamily="18" charset="0"/>
                <a:cs typeface="Times New Roman" pitchFamily="18" charset="0"/>
              </a:rPr>
              <a:t>Cộng đồng Văn hóa </a:t>
            </a:r>
            <a:r>
              <a:rPr lang="en-US" sz="3100" dirty="0" smtClean="0">
                <a:latin typeface="Times New Roman" pitchFamily="18" charset="0"/>
                <a:cs typeface="Times New Roman" pitchFamily="18" charset="0"/>
              </a:rPr>
              <a:t>-</a:t>
            </a:r>
            <a:r>
              <a:rPr lang="vi-VN" sz="3100" dirty="0" smtClean="0">
                <a:latin typeface="Times New Roman" pitchFamily="18" charset="0"/>
                <a:cs typeface="Times New Roman" pitchFamily="18" charset="0"/>
              </a:rPr>
              <a:t> Xã hội ASEAN </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 </a:t>
            </a:r>
            <a:r>
              <a:rPr lang="en-US" sz="3100" dirty="0" err="1" smtClean="0">
                <a:latin typeface="Times New Roman" pitchFamily="18" charset="0"/>
                <a:cs typeface="Times New Roman" pitchFamily="18" charset="0"/>
              </a:rPr>
              <a:t>Cộng</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đồng</a:t>
            </a:r>
            <a:r>
              <a:rPr lang="en-US" sz="3100" dirty="0" smtClean="0">
                <a:latin typeface="Times New Roman" pitchFamily="18" charset="0"/>
                <a:cs typeface="Times New Roman" pitchFamily="18" charset="0"/>
              </a:rPr>
              <a:t> an </a:t>
            </a:r>
            <a:r>
              <a:rPr lang="en-US" sz="3100" dirty="0" err="1" smtClean="0">
                <a:latin typeface="Times New Roman" pitchFamily="18" charset="0"/>
                <a:cs typeface="Times New Roman" pitchFamily="18" charset="0"/>
              </a:rPr>
              <a:t>ninh</a:t>
            </a:r>
            <a:r>
              <a:rPr lang="en-US" sz="3100" dirty="0" smtClean="0">
                <a:latin typeface="Times New Roman" pitchFamily="18" charset="0"/>
                <a:cs typeface="Times New Roman" pitchFamily="18" charset="0"/>
              </a:rPr>
              <a:t> - </a:t>
            </a:r>
            <a:r>
              <a:rPr lang="en-US" sz="3100" dirty="0" err="1" smtClean="0">
                <a:latin typeface="Times New Roman" pitchFamily="18" charset="0"/>
                <a:cs typeface="Times New Roman" pitchFamily="18" charset="0"/>
              </a:rPr>
              <a:t>chính</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trị</a:t>
            </a:r>
            <a:r>
              <a:rPr lang="en-US" sz="3100" dirty="0" smtClean="0">
                <a:latin typeface="Times New Roman" pitchFamily="18" charset="0"/>
                <a:cs typeface="Times New Roman" pitchFamily="18" charset="0"/>
              </a:rPr>
              <a:t>  ASEAN</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endParaRPr lang="en-US" sz="3000" b="1" i="1" dirty="0"/>
          </a:p>
        </p:txBody>
      </p:sp>
      <p:sp>
        <p:nvSpPr>
          <p:cNvPr id="3" name="Rectangle 2"/>
          <p:cNvSpPr/>
          <p:nvPr/>
        </p:nvSpPr>
        <p:spPr>
          <a:xfrm>
            <a:off x="0" y="3581400"/>
            <a:ext cx="9144000" cy="1384995"/>
          </a:xfrm>
          <a:prstGeom prst="rect">
            <a:avLst/>
          </a:prstGeom>
        </p:spPr>
        <p:txBody>
          <a:bodyPr wrap="square">
            <a:spAutoFit/>
          </a:bodyPr>
          <a:lstStyle/>
          <a:p>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Kế hoạch </a:t>
            </a: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ổng thể </a:t>
            </a:r>
            <a:r>
              <a:rPr lang="en-US" sz="2800" dirty="0" smtClean="0">
                <a:latin typeface="Times New Roman" pitchFamily="18" charset="0"/>
                <a:cs typeface="Times New Roman" pitchFamily="18" charset="0"/>
              </a:rPr>
              <a:t>x</a:t>
            </a:r>
            <a:r>
              <a:rPr lang="vi-VN" sz="2800" dirty="0" smtClean="0">
                <a:latin typeface="Times New Roman" pitchFamily="18" charset="0"/>
                <a:cs typeface="Times New Roman" pitchFamily="18" charset="0"/>
              </a:rPr>
              <a:t>ây dựng Cộng đồng Kinh tế ASEAN 2025</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dung: </a:t>
            </a:r>
            <a:r>
              <a:rPr lang="vi-VN" sz="2800" dirty="0" smtClean="0">
                <a:latin typeface="+mj-lt"/>
              </a:rPr>
              <a:t>Tạo thuận lợi cho sự di chuyển của lao động kỹ năng và doanh nhân</a:t>
            </a:r>
            <a:r>
              <a:rPr lang="en-US" sz="2800" dirty="0" smtClean="0">
                <a:latin typeface="+mj-lt"/>
              </a:rPr>
              <a:t> </a:t>
            </a:r>
            <a:r>
              <a:rPr lang="vi-VN" sz="2800" dirty="0" smtClean="0">
                <a:latin typeface="+mj-lt"/>
              </a:rPr>
              <a:t>trong ASEAN</a:t>
            </a:r>
            <a:r>
              <a:rPr lang="en-US" sz="2800" dirty="0" smtClean="0">
                <a:latin typeface="+mj-lt"/>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dung A5)</a:t>
            </a:r>
            <a:r>
              <a:rPr lang="vi-VN"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3810000"/>
          </a:xfrm>
        </p:spPr>
        <p:txBody>
          <a:bodyPr>
            <a:normAutofit/>
          </a:bodyPr>
          <a:lstStyle/>
          <a:p>
            <a:pPr algn="l"/>
            <a:r>
              <a:rPr lang="vi-VN" sz="2800" dirty="0" smtClean="0"/>
              <a:t> </a:t>
            </a:r>
            <a:r>
              <a:rPr lang="en-US" sz="2800" dirty="0" smtClean="0">
                <a:latin typeface="Times New Roman" pitchFamily="18" charset="0"/>
                <a:cs typeface="Times New Roman" pitchFamily="18" charset="0"/>
              </a:rPr>
              <a:t>N</a:t>
            </a:r>
            <a:r>
              <a:rPr lang="vi-VN" sz="2800" dirty="0" smtClean="0">
                <a:latin typeface="Times New Roman" pitchFamily="18" charset="0"/>
                <a:cs typeface="Times New Roman" pitchFamily="18" charset="0"/>
              </a:rPr>
              <a:t>gày </a:t>
            </a:r>
            <a:r>
              <a:rPr lang="en-US" sz="2800" dirty="0" smtClean="0">
                <a:latin typeface="Times New Roman" pitchFamily="18" charset="0"/>
                <a:cs typeface="Times New Roman" pitchFamily="18" charset="0"/>
              </a:rPr>
              <a:t>14/11/2017, </a:t>
            </a:r>
            <a:r>
              <a:rPr lang="vi-VN" sz="2800" dirty="0" smtClean="0">
                <a:latin typeface="Times New Roman" pitchFamily="18" charset="0"/>
                <a:cs typeface="Times New Roman" pitchFamily="18" charset="0"/>
              </a:rPr>
              <a:t>tại thủ đô Ma-ni-la, Phi-líp-pin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ASEAN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k</a:t>
            </a:r>
            <a:r>
              <a:rPr lang="vi-VN" sz="2800" dirty="0" smtClean="0">
                <a:latin typeface="Times New Roman" pitchFamily="18" charset="0"/>
                <a:cs typeface="Times New Roman" pitchFamily="18" charset="0"/>
              </a:rPr>
              <a:t>ý</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Thỏa</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thuận ASEAN về </a:t>
            </a:r>
            <a:r>
              <a:rPr lang="en-US" sz="2800" dirty="0" smtClean="0">
                <a:latin typeface="Times New Roman" pitchFamily="18" charset="0"/>
                <a:cs typeface="Times New Roman" pitchFamily="18" charset="0"/>
              </a:rPr>
              <a:t>b</a:t>
            </a:r>
            <a:r>
              <a:rPr lang="vi-VN" sz="2800" dirty="0" smtClean="0">
                <a:latin typeface="Times New Roman" pitchFamily="18" charset="0"/>
                <a:cs typeface="Times New Roman" pitchFamily="18" charset="0"/>
              </a:rPr>
              <a:t>ảo vệ và </a:t>
            </a: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húc đẩy </a:t>
            </a:r>
            <a:r>
              <a:rPr lang="en-US" sz="2800" dirty="0" smtClean="0">
                <a:latin typeface="Times New Roman" pitchFamily="18" charset="0"/>
                <a:cs typeface="Times New Roman" pitchFamily="18" charset="0"/>
              </a:rPr>
              <a:t>q</a:t>
            </a:r>
            <a:r>
              <a:rPr lang="vi-VN" sz="2800" dirty="0" smtClean="0">
                <a:latin typeface="Times New Roman" pitchFamily="18" charset="0"/>
                <a:cs typeface="Times New Roman" pitchFamily="18" charset="0"/>
              </a:rPr>
              <a:t>uyền của lao động Di cư</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r>
              <a:rPr lang="en-US" sz="3000" i="1"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ASEAN Consensus on the Protection and Promotion of the Rights of Migrant Workers”.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Thỏa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thuận</a:t>
            </a:r>
            <a:r>
              <a:rPr lang="en-US" sz="32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này</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đặt ra nhiều mục tiêu thúc đẩy tự do hoá lao động trong khu vực</a:t>
            </a:r>
            <a:r>
              <a:rPr lang="en-US" sz="2800" dirty="0" smtClean="0">
                <a:latin typeface="Times New Roman" pitchFamily="18" charset="0"/>
                <a:cs typeface="Times New Roman" pitchFamily="18" charset="0"/>
              </a:rPr>
              <a:t> ASEAN</a:t>
            </a:r>
            <a:r>
              <a:rPr lang="vi-VN" sz="2800" dirty="0" smtClean="0">
                <a:latin typeface="Times New Roman" pitchFamily="18" charset="0"/>
                <a:cs typeface="Times New Roman" pitchFamily="18" charset="0"/>
              </a:rPr>
              <a:t>.</a:t>
            </a:r>
            <a:endParaRPr lang="en-US" sz="3000" b="1" i="1" dirty="0">
              <a:latin typeface="Times New Roman" pitchFamily="18" charset="0"/>
              <a:cs typeface="Times New Roman" pitchFamily="18" charset="0"/>
            </a:endParaRPr>
          </a:p>
        </p:txBody>
      </p:sp>
      <p:sp>
        <p:nvSpPr>
          <p:cNvPr id="3" name="Rectangle 2"/>
          <p:cNvSpPr/>
          <p:nvPr/>
        </p:nvSpPr>
        <p:spPr>
          <a:xfrm>
            <a:off x="228600" y="3886200"/>
            <a:ext cx="8763000" cy="1384995"/>
          </a:xfrm>
          <a:prstGeom prst="rect">
            <a:avLst/>
          </a:prstGeom>
        </p:spPr>
        <p:txBody>
          <a:bodyPr wrap="square">
            <a:spAutoFit/>
          </a:bodyPr>
          <a:lstStyle/>
          <a:p>
            <a:r>
              <a:rPr lang="en-US" sz="2800" i="1" dirty="0" smtClean="0">
                <a:latin typeface="+mj-lt"/>
              </a:rPr>
              <a:t>+ </a:t>
            </a:r>
            <a:r>
              <a:rPr lang="vi-VN" sz="2800" i="1" dirty="0" smtClean="0">
                <a:latin typeface="+mj-lt"/>
              </a:rPr>
              <a:t>Liên minh châu Âu và Việt Nam </a:t>
            </a:r>
            <a:endParaRPr lang="en-US" sz="2800" i="1" dirty="0" smtClean="0">
              <a:latin typeface="+mj-lt"/>
            </a:endParaRPr>
          </a:p>
          <a:p>
            <a:r>
              <a:rPr lang="vi-VN" sz="2800" dirty="0" smtClean="0">
                <a:latin typeface="+mj-lt"/>
              </a:rPr>
              <a:t>Hiệp định thương mại và Hiệp định bảo vệ đầu tư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mj-lt"/>
                <a:cs typeface="Times New Roman" pitchFamily="18" charset="0"/>
              </a:rPr>
              <a:t> </a:t>
            </a:r>
            <a:r>
              <a:rPr lang="vi-VN" sz="2800" dirty="0" smtClean="0">
                <a:latin typeface="+mj-lt"/>
              </a:rPr>
              <a:t>ngày 30 tháng 6 năm 2019.</a:t>
            </a:r>
            <a:endParaRPr lang="en-US" sz="28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0"/>
            <a:ext cx="9144000" cy="2585323"/>
          </a:xfrm>
          <a:prstGeom prst="rect">
            <a:avLst/>
          </a:prstGeom>
        </p:spPr>
        <p:txBody>
          <a:bodyPr wrap="square">
            <a:spAutoFit/>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quốc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quốc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Việt</a:t>
            </a:r>
            <a:r>
              <a:rPr lang="en-US" sz="2800" dirty="0" smtClean="0">
                <a:latin typeface="Times New Roman" pitchFamily="18" charset="0"/>
                <a:cs typeface="Times New Roman" pitchFamily="18" charset="0"/>
              </a:rPr>
              <a:t> Nam) </a:t>
            </a:r>
            <a:r>
              <a:rPr lang="en-US" sz="2800" dirty="0" err="1" smtClean="0">
                <a:latin typeface="Times New Roman" pitchFamily="18" charset="0"/>
                <a:cs typeface="Times New Roman" pitchFamily="18" charset="0"/>
              </a:rPr>
              <a:t>sẽ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3. </a:t>
            </a:r>
            <a:r>
              <a:rPr lang="en-US" sz="2800" b="1" dirty="0" err="1" smtClean="0">
                <a:latin typeface="Times New Roman" pitchFamily="18" charset="0"/>
                <a:cs typeface="Times New Roman" pitchFamily="18" charset="0"/>
              </a:rPr>
              <a:t>Sức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khỏe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Người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cư</a:t>
            </a:r>
            <a:endParaRPr lang="en-US" sz="2800" b="1" dirty="0" smtClean="0">
              <a:latin typeface="Times New Roman" pitchFamily="18" charset="0"/>
              <a:cs typeface="Times New Roman" pitchFamily="18" charset="0"/>
            </a:endParaRPr>
          </a:p>
          <a:p>
            <a:r>
              <a:rPr lang="en-US" sz="3200" b="1" i="1" dirty="0" smtClean="0">
                <a:latin typeface="Times New Roman" pitchFamily="18" charset="0"/>
                <a:ea typeface="Calibri" pitchFamily="34" charset="0"/>
                <a:cs typeface="Times New Roman" pitchFamily="18" charset="0"/>
              </a:rPr>
              <a:t>(1) </a:t>
            </a:r>
            <a:r>
              <a:rPr lang="en-US" sz="3200" b="1" i="1" dirty="0" err="1" smtClean="0">
                <a:latin typeface="Times New Roman" pitchFamily="18" charset="0"/>
                <a:ea typeface="Calibri" pitchFamily="34" charset="0"/>
                <a:cs typeface="Times New Roman" pitchFamily="18" charset="0"/>
              </a:rPr>
              <a:t>Sức</a:t>
            </a:r>
            <a:r>
              <a:rPr lang="en-US" sz="3200" b="1" i="1" dirty="0" smtClean="0">
                <a:latin typeface="Times New Roman" pitchFamily="18" charset="0"/>
                <a:ea typeface="Calibri" pitchFamily="34" charset="0"/>
                <a:cs typeface="Times New Roman" pitchFamily="18" charset="0"/>
              </a:rPr>
              <a:t> </a:t>
            </a:r>
            <a:r>
              <a:rPr lang="en-US" sz="3200" b="1" i="1" dirty="0" err="1" smtClean="0">
                <a:latin typeface="Times New Roman" pitchFamily="18" charset="0"/>
                <a:ea typeface="Calibri" pitchFamily="34" charset="0"/>
                <a:cs typeface="Times New Roman" pitchFamily="18" charset="0"/>
              </a:rPr>
              <a:t>khỏe</a:t>
            </a:r>
            <a:r>
              <a:rPr lang="en-US" sz="3200" b="1" i="1" dirty="0" smtClean="0">
                <a:latin typeface="Times New Roman" pitchFamily="18" charset="0"/>
                <a:ea typeface="Calibri" pitchFamily="34" charset="0"/>
                <a:cs typeface="Times New Roman" pitchFamily="18" charset="0"/>
              </a:rPr>
              <a:t> NDC </a:t>
            </a:r>
            <a:r>
              <a:rPr lang="en-US" sz="3200" b="1" i="1" dirty="0" err="1" smtClean="0">
                <a:latin typeface="Times New Roman" pitchFamily="18" charset="0"/>
                <a:ea typeface="Calibri" pitchFamily="34" charset="0"/>
                <a:cs typeface="Times New Roman" pitchFamily="18" charset="0"/>
              </a:rPr>
              <a:t>tốt</a:t>
            </a:r>
            <a:r>
              <a:rPr lang="en-US" sz="3200" b="1" i="1" dirty="0" smtClean="0">
                <a:latin typeface="Times New Roman" pitchFamily="18" charset="0"/>
                <a:ea typeface="Calibri" pitchFamily="34" charset="0"/>
                <a:cs typeface="Times New Roman" pitchFamily="18" charset="0"/>
              </a:rPr>
              <a:t> </a:t>
            </a:r>
            <a:r>
              <a:rPr lang="en-US" sz="3200" b="1" i="1" dirty="0" err="1" smtClean="0">
                <a:latin typeface="Times New Roman" pitchFamily="18" charset="0"/>
                <a:ea typeface="Calibri" pitchFamily="34" charset="0"/>
                <a:cs typeface="Times New Roman" pitchFamily="18" charset="0"/>
              </a:rPr>
              <a:t>hơn</a:t>
            </a:r>
            <a:r>
              <a:rPr lang="en-US" sz="3200" b="1" i="1" dirty="0" smtClean="0">
                <a:latin typeface="Times New Roman" pitchFamily="18" charset="0"/>
                <a:ea typeface="Calibri" pitchFamily="34" charset="0"/>
                <a:cs typeface="Times New Roman" pitchFamily="18" charset="0"/>
              </a:rPr>
              <a:t> </a:t>
            </a:r>
            <a:r>
              <a:rPr lang="en-US" sz="3200" b="1" i="1" dirty="0" err="1" smtClean="0">
                <a:latin typeface="Times New Roman" pitchFamily="18" charset="0"/>
                <a:ea typeface="Calibri" pitchFamily="34" charset="0"/>
                <a:cs typeface="Times New Roman" pitchFamily="18" charset="0"/>
              </a:rPr>
              <a:t>người</a:t>
            </a:r>
            <a:r>
              <a:rPr lang="en-US" sz="3200" b="1" i="1" dirty="0" smtClean="0">
                <a:latin typeface="Times New Roman" pitchFamily="18" charset="0"/>
                <a:ea typeface="Calibri" pitchFamily="34" charset="0"/>
                <a:cs typeface="Times New Roman" pitchFamily="18" charset="0"/>
              </a:rPr>
              <a:t> </a:t>
            </a:r>
            <a:r>
              <a:rPr lang="en-US" sz="3200" b="1" i="1" dirty="0" err="1" smtClean="0">
                <a:latin typeface="Times New Roman" pitchFamily="18" charset="0"/>
                <a:ea typeface="Calibri" pitchFamily="34" charset="0"/>
                <a:cs typeface="Times New Roman" pitchFamily="18" charset="0"/>
              </a:rPr>
              <a:t>không</a:t>
            </a:r>
            <a:r>
              <a:rPr lang="en-US" sz="3200" b="1" i="1" dirty="0" smtClean="0">
                <a:latin typeface="Times New Roman" pitchFamily="18" charset="0"/>
                <a:ea typeface="Calibri" pitchFamily="34" charset="0"/>
                <a:cs typeface="Times New Roman" pitchFamily="18" charset="0"/>
              </a:rPr>
              <a:t> </a:t>
            </a:r>
            <a:r>
              <a:rPr lang="en-US" sz="3200" b="1" i="1" dirty="0" err="1" smtClean="0">
                <a:latin typeface="Times New Roman" pitchFamily="18" charset="0"/>
                <a:ea typeface="Calibri" pitchFamily="34" charset="0"/>
                <a:cs typeface="Times New Roman" pitchFamily="18" charset="0"/>
              </a:rPr>
              <a:t>di</a:t>
            </a:r>
            <a:r>
              <a:rPr lang="en-US" sz="3200" b="1" i="1" dirty="0" smtClean="0">
                <a:latin typeface="Times New Roman" pitchFamily="18" charset="0"/>
                <a:ea typeface="Calibri" pitchFamily="34" charset="0"/>
                <a:cs typeface="Times New Roman" pitchFamily="18" charset="0"/>
              </a:rPr>
              <a:t> </a:t>
            </a:r>
            <a:r>
              <a:rPr lang="en-US" sz="3200" b="1" i="1" dirty="0" err="1" smtClean="0">
                <a:latin typeface="Times New Roman" pitchFamily="18" charset="0"/>
                <a:ea typeface="Calibri" pitchFamily="34" charset="0"/>
                <a:cs typeface="Times New Roman" pitchFamily="18" charset="0"/>
              </a:rPr>
              <a:t>cư</a:t>
            </a:r>
            <a:r>
              <a:rPr lang="en-US" sz="3200" b="1" i="1" dirty="0" smtClean="0">
                <a:latin typeface="Times New Roman" pitchFamily="18" charset="0"/>
                <a:ea typeface="Calibri" pitchFamily="34"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graphicFrame>
        <p:nvGraphicFramePr>
          <p:cNvPr id="6" name="Table 5"/>
          <p:cNvGraphicFramePr>
            <a:graphicFrameLocks noGrp="1"/>
          </p:cNvGraphicFramePr>
          <p:nvPr/>
        </p:nvGraphicFramePr>
        <p:xfrm>
          <a:off x="152400" y="4038600"/>
          <a:ext cx="8763000" cy="1962912"/>
        </p:xfrm>
        <a:graphic>
          <a:graphicData uri="http://schemas.openxmlformats.org/drawingml/2006/table">
            <a:tbl>
              <a:tblPr/>
              <a:tblGrid>
                <a:gridCol w="3124199"/>
                <a:gridCol w="1219200"/>
                <a:gridCol w="1066800"/>
                <a:gridCol w="1367434"/>
                <a:gridCol w="855762"/>
                <a:gridCol w="1129605"/>
              </a:tblGrid>
              <a:tr h="0">
                <a:tc>
                  <a:txBody>
                    <a:bodyPr/>
                    <a:lstStyle/>
                    <a:p>
                      <a:pPr marL="0" marR="0">
                        <a:lnSpc>
                          <a:spcPct val="115000"/>
                        </a:lnSpc>
                        <a:spcBef>
                          <a:spcPts val="0"/>
                        </a:spcBef>
                        <a:spcAft>
                          <a:spcPts val="0"/>
                        </a:spcAft>
                      </a:pPr>
                      <a:r>
                        <a:rPr lang="en-US" sz="2800" b="1" dirty="0">
                          <a:solidFill>
                            <a:srgbClr val="000000"/>
                          </a:solidFill>
                          <a:latin typeface="Times New Roman"/>
                          <a:ea typeface="Calibri"/>
                          <a:cs typeface="Times New Roman"/>
                        </a:rPr>
                        <a:t>SỨC KHỎE</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Rất</a:t>
                      </a:r>
                      <a:r>
                        <a:rPr lang="en-US" sz="2800" b="1" dirty="0">
                          <a:solidFill>
                            <a:srgbClr val="000000"/>
                          </a:solidFill>
                          <a:latin typeface="Times New Roman"/>
                          <a:ea typeface="Calibri"/>
                          <a:cs typeface="Times New Roman"/>
                        </a:rPr>
                        <a:t> </a:t>
                      </a:r>
                      <a:endParaRPr lang="en-US" sz="2800" b="1" dirty="0" smtClean="0">
                        <a:solidFill>
                          <a:srgbClr val="000000"/>
                        </a:solidFill>
                        <a:latin typeface="Times New Roman"/>
                        <a:ea typeface="Calibri"/>
                        <a:cs typeface="Times New Roman"/>
                      </a:endParaRPr>
                    </a:p>
                    <a:p>
                      <a:pPr marL="0" marR="0" algn="ctr">
                        <a:lnSpc>
                          <a:spcPct val="115000"/>
                        </a:lnSpc>
                        <a:spcBef>
                          <a:spcPts val="0"/>
                        </a:spcBef>
                        <a:spcAft>
                          <a:spcPts val="0"/>
                        </a:spcAft>
                      </a:pPr>
                      <a:r>
                        <a:rPr lang="en-US" sz="2800" b="1" dirty="0" err="1" smtClean="0">
                          <a:solidFill>
                            <a:srgbClr val="000000"/>
                          </a:solidFill>
                          <a:latin typeface="Times New Roman"/>
                          <a:ea typeface="Calibri"/>
                          <a:cs typeface="Times New Roman"/>
                        </a:rPr>
                        <a:t>khỏe</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Khỏe</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Bình</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thường</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Yếu</a:t>
                      </a:r>
                      <a:r>
                        <a:rPr lang="en-US" sz="2800" b="1" dirty="0">
                          <a:solidFill>
                            <a:srgbClr val="000000"/>
                          </a:solidFill>
                          <a:latin typeface="Times New Roman"/>
                          <a:ea typeface="Calibri"/>
                          <a:cs typeface="Times New Roman"/>
                        </a:rPr>
                        <a:t> </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Rất</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yếu</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b="1" dirty="0" err="1">
                          <a:solidFill>
                            <a:srgbClr val="000000"/>
                          </a:solidFill>
                          <a:latin typeface="Times New Roman"/>
                          <a:ea typeface="Calibri"/>
                          <a:cs typeface="Times New Roman"/>
                        </a:rPr>
                        <a:t>Người</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di</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cư</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2,8</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34,1</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56,9</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6,0</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0,4</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b="1" dirty="0" err="1">
                          <a:solidFill>
                            <a:srgbClr val="000000"/>
                          </a:solidFill>
                          <a:latin typeface="Times New Roman"/>
                          <a:ea typeface="Calibri"/>
                          <a:cs typeface="Times New Roman"/>
                        </a:rPr>
                        <a:t>Người</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không</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di</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cư</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2,3</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30,1</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56,0</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11.3</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0,3</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62" name="Rectangle 2"/>
          <p:cNvSpPr>
            <a:spLocks noChangeArrowheads="1"/>
          </p:cNvSpPr>
          <p:nvPr/>
        </p:nvSpPr>
        <p:spPr bwMode="auto">
          <a:xfrm>
            <a:off x="0" y="3276600"/>
            <a:ext cx="868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Bảng</a:t>
            </a:r>
            <a:r>
              <a:rPr kumimoji="0" lang="en-US" sz="28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kumimoji="0" lang="en-US" sz="280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Tình</a:t>
            </a:r>
            <a:r>
              <a:rPr kumimoji="0" lang="en-US" sz="28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i="1"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trạng</a:t>
            </a:r>
            <a:r>
              <a:rPr kumimoji="0" lang="en-US" sz="28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i="1"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sức</a:t>
            </a:r>
            <a:r>
              <a:rPr kumimoji="0" lang="en-US" sz="28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i="1"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khỏe</a:t>
            </a:r>
            <a:r>
              <a:rPr kumimoji="0" lang="en-US" sz="28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NDC </a:t>
            </a:r>
            <a:r>
              <a:rPr kumimoji="0" lang="en-US" sz="2800" i="1"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và</a:t>
            </a:r>
            <a:r>
              <a:rPr kumimoji="0" lang="en-US" sz="28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i="1"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8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i="1"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di</a:t>
            </a:r>
            <a:r>
              <a:rPr kumimoji="0" lang="en-US" sz="28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i="1"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cư</a:t>
            </a:r>
            <a:r>
              <a:rPr kumimoji="0" lang="en-US" sz="280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-2004</a:t>
            </a:r>
            <a:endParaRPr kumimoji="0" lang="en-US" sz="280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599" y="2743200"/>
          <a:ext cx="8915401" cy="2453640"/>
        </p:xfrm>
        <a:graphic>
          <a:graphicData uri="http://schemas.openxmlformats.org/drawingml/2006/table">
            <a:tbl>
              <a:tblPr/>
              <a:tblGrid>
                <a:gridCol w="2455218"/>
                <a:gridCol w="1654225"/>
                <a:gridCol w="1044773"/>
                <a:gridCol w="1741290"/>
                <a:gridCol w="870644"/>
                <a:gridCol w="1149251"/>
              </a:tblGrid>
              <a:tr h="0">
                <a:tc>
                  <a:txBody>
                    <a:bodyPr/>
                    <a:lstStyle/>
                    <a:p>
                      <a:pPr marL="0" marR="0">
                        <a:lnSpc>
                          <a:spcPct val="115000"/>
                        </a:lnSpc>
                        <a:spcBef>
                          <a:spcPts val="0"/>
                        </a:spcBef>
                        <a:spcAft>
                          <a:spcPts val="0"/>
                        </a:spcAft>
                      </a:pPr>
                      <a:r>
                        <a:rPr lang="en-US" sz="2800" b="1" dirty="0">
                          <a:solidFill>
                            <a:srgbClr val="000000"/>
                          </a:solidFill>
                          <a:latin typeface="Times New Roman"/>
                          <a:ea typeface="Calibri"/>
                          <a:cs typeface="Times New Roman"/>
                        </a:rPr>
                        <a:t>SỨC KHỎE</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Rất</a:t>
                      </a:r>
                      <a:r>
                        <a:rPr lang="en-US" sz="2800" b="1" dirty="0">
                          <a:solidFill>
                            <a:srgbClr val="000000"/>
                          </a:solidFill>
                          <a:latin typeface="Times New Roman"/>
                          <a:ea typeface="Calibri"/>
                          <a:cs typeface="Times New Roman"/>
                        </a:rPr>
                        <a:t> </a:t>
                      </a:r>
                      <a:endParaRPr lang="en-US" sz="2800" b="1" dirty="0" smtClean="0">
                        <a:solidFill>
                          <a:srgbClr val="000000"/>
                        </a:solidFill>
                        <a:latin typeface="Times New Roman"/>
                        <a:ea typeface="Calibri"/>
                        <a:cs typeface="Times New Roman"/>
                      </a:endParaRPr>
                    </a:p>
                    <a:p>
                      <a:pPr marL="0" marR="0" algn="ctr">
                        <a:lnSpc>
                          <a:spcPct val="115000"/>
                        </a:lnSpc>
                        <a:spcBef>
                          <a:spcPts val="0"/>
                        </a:spcBef>
                        <a:spcAft>
                          <a:spcPts val="0"/>
                        </a:spcAft>
                      </a:pPr>
                      <a:r>
                        <a:rPr lang="en-US" sz="2800" b="1" dirty="0" err="1" smtClean="0">
                          <a:solidFill>
                            <a:srgbClr val="000000"/>
                          </a:solidFill>
                          <a:latin typeface="Times New Roman"/>
                          <a:ea typeface="Calibri"/>
                          <a:cs typeface="Times New Roman"/>
                        </a:rPr>
                        <a:t>khỏe</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Khỏe</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Bình</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thường</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Yếu</a:t>
                      </a:r>
                      <a:r>
                        <a:rPr lang="en-US" sz="2800" b="1" dirty="0">
                          <a:solidFill>
                            <a:srgbClr val="000000"/>
                          </a:solidFill>
                          <a:latin typeface="Times New Roman"/>
                          <a:ea typeface="Calibri"/>
                          <a:cs typeface="Times New Roman"/>
                        </a:rPr>
                        <a:t> </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solidFill>
                            <a:srgbClr val="000000"/>
                          </a:solidFill>
                          <a:latin typeface="Times New Roman"/>
                          <a:ea typeface="Calibri"/>
                          <a:cs typeface="Times New Roman"/>
                        </a:rPr>
                        <a:t>Rất</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yếu</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b="1" dirty="0" err="1">
                          <a:solidFill>
                            <a:srgbClr val="000000"/>
                          </a:solidFill>
                          <a:latin typeface="Times New Roman"/>
                          <a:ea typeface="Calibri"/>
                          <a:cs typeface="Times New Roman"/>
                        </a:rPr>
                        <a:t>Người</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di</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cư</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3,5</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33,1</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57,3</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5,9</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0,2</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b="1">
                          <a:solidFill>
                            <a:srgbClr val="000000"/>
                          </a:solidFill>
                          <a:latin typeface="Times New Roman"/>
                          <a:ea typeface="Calibri"/>
                          <a:cs typeface="Times New Roman"/>
                        </a:rPr>
                        <a:t>Người không di cư</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1,8</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24,3</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59,0</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14,1</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solidFill>
                            <a:srgbClr val="000000"/>
                          </a:solidFill>
                          <a:latin typeface="Times New Roman"/>
                          <a:ea typeface="Calibri"/>
                          <a:cs typeface="Times New Roman"/>
                        </a:rPr>
                        <a:t>0,7</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7585" name="Rectangle 1"/>
          <p:cNvSpPr>
            <a:spLocks noChangeArrowheads="1"/>
          </p:cNvSpPr>
          <p:nvPr/>
        </p:nvSpPr>
        <p:spPr bwMode="auto">
          <a:xfrm>
            <a:off x="152400" y="609600"/>
            <a:ext cx="8915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Sau</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10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năm</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cơ</a:t>
            </a:r>
            <a:r>
              <a:rPr kumimoji="0" lang="en-US" sz="2800" b="1" i="1"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1" u="none" strike="noStrike" cap="none" normalizeH="0" dirty="0" err="1" smtClean="0">
                <a:ln>
                  <a:noFill/>
                </a:ln>
                <a:solidFill>
                  <a:srgbClr val="000000"/>
                </a:solidFill>
                <a:effectLst/>
                <a:latin typeface="Times New Roman" pitchFamily="18" charset="0"/>
                <a:ea typeface="Calibri" pitchFamily="34" charset="0"/>
                <a:cs typeface="Times New Roman" pitchFamily="18" charset="0"/>
              </a:rPr>
              <a:t>cấu</a:t>
            </a:r>
            <a:r>
              <a:rPr kumimoji="0" lang="en-US" sz="2800" b="1" i="1"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sức</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khỏe</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NDC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hầu</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như</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không</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thay</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đổi</a:t>
            </a:r>
            <a:endParaRPr kumimoji="0" lang="en-US" sz="2800" b="1" i="1"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800" i="1" dirty="0" err="1" smtClean="0">
                <a:latin typeface="Times New Roman" pitchFamily="18" charset="0"/>
                <a:ea typeface="Calibri" pitchFamily="34" charset="0"/>
                <a:cs typeface="Times New Roman" pitchFamily="18" charset="0"/>
              </a:rPr>
              <a:t>Bảng</a:t>
            </a:r>
            <a:r>
              <a:rPr lang="en-US" sz="2800" i="1" dirty="0" smtClean="0">
                <a:latin typeface="Times New Roman" pitchFamily="18" charset="0"/>
                <a:ea typeface="Calibri" pitchFamily="34" charset="0"/>
                <a:cs typeface="Times New Roman" pitchFamily="18" charset="0"/>
              </a:rPr>
              <a:t> </a:t>
            </a:r>
            <a:r>
              <a:rPr lang="en-US" sz="2800" i="1" dirty="0" smtClean="0">
                <a:latin typeface="Times New Roman" pitchFamily="18" charset="0"/>
                <a:ea typeface="Calibri" pitchFamily="34" charset="0"/>
                <a:cs typeface="Times New Roman" pitchFamily="18" charset="0"/>
              </a:rPr>
              <a:t> 6: </a:t>
            </a:r>
            <a:r>
              <a:rPr lang="en-US" sz="2800" i="1" dirty="0" err="1" smtClean="0">
                <a:latin typeface="Times New Roman" pitchFamily="18" charset="0"/>
                <a:ea typeface="Calibri" pitchFamily="34" charset="0"/>
                <a:cs typeface="Times New Roman" pitchFamily="18" charset="0"/>
              </a:rPr>
              <a:t>Tình</a:t>
            </a:r>
            <a:r>
              <a:rPr lang="en-US" sz="2800" i="1" dirty="0" smtClean="0">
                <a:latin typeface="Times New Roman" pitchFamily="18" charset="0"/>
                <a:ea typeface="Calibri" pitchFamily="34" charset="0"/>
                <a:cs typeface="Times New Roman" pitchFamily="18" charset="0"/>
              </a:rPr>
              <a:t> </a:t>
            </a:r>
            <a:r>
              <a:rPr lang="en-US" sz="2800" i="1" dirty="0" err="1" smtClean="0">
                <a:latin typeface="Times New Roman" pitchFamily="18" charset="0"/>
                <a:ea typeface="Calibri" pitchFamily="34" charset="0"/>
                <a:cs typeface="Times New Roman" pitchFamily="18" charset="0"/>
              </a:rPr>
              <a:t>trạng</a:t>
            </a:r>
            <a:r>
              <a:rPr lang="en-US" sz="2800" i="1" dirty="0" smtClean="0">
                <a:latin typeface="Times New Roman" pitchFamily="18" charset="0"/>
                <a:ea typeface="Calibri" pitchFamily="34" charset="0"/>
                <a:cs typeface="Times New Roman" pitchFamily="18" charset="0"/>
              </a:rPr>
              <a:t> </a:t>
            </a:r>
            <a:r>
              <a:rPr lang="en-US" sz="2800" i="1" dirty="0" err="1" smtClean="0">
                <a:latin typeface="Times New Roman" pitchFamily="18" charset="0"/>
                <a:ea typeface="Calibri" pitchFamily="34" charset="0"/>
                <a:cs typeface="Times New Roman" pitchFamily="18" charset="0"/>
              </a:rPr>
              <a:t>sức</a:t>
            </a:r>
            <a:r>
              <a:rPr lang="en-US" sz="2800" i="1" dirty="0" smtClean="0">
                <a:latin typeface="Times New Roman" pitchFamily="18" charset="0"/>
                <a:ea typeface="Calibri" pitchFamily="34" charset="0"/>
                <a:cs typeface="Times New Roman" pitchFamily="18" charset="0"/>
              </a:rPr>
              <a:t> </a:t>
            </a:r>
            <a:r>
              <a:rPr lang="en-US" sz="2800" i="1" dirty="0" err="1" smtClean="0">
                <a:latin typeface="Times New Roman" pitchFamily="18" charset="0"/>
                <a:ea typeface="Calibri" pitchFamily="34" charset="0"/>
                <a:cs typeface="Times New Roman" pitchFamily="18" charset="0"/>
              </a:rPr>
              <a:t>khỏe</a:t>
            </a:r>
            <a:r>
              <a:rPr lang="en-US" sz="2800" i="1" dirty="0" smtClean="0">
                <a:latin typeface="Times New Roman" pitchFamily="18" charset="0"/>
                <a:ea typeface="Calibri" pitchFamily="34" charset="0"/>
                <a:cs typeface="Times New Roman" pitchFamily="18" charset="0"/>
              </a:rPr>
              <a:t> NDC </a:t>
            </a:r>
            <a:r>
              <a:rPr lang="en-US" sz="2800" i="1" dirty="0" err="1" smtClean="0">
                <a:latin typeface="Times New Roman" pitchFamily="18" charset="0"/>
                <a:ea typeface="Calibri" pitchFamily="34" charset="0"/>
                <a:cs typeface="Times New Roman" pitchFamily="18" charset="0"/>
              </a:rPr>
              <a:t>và</a:t>
            </a:r>
            <a:r>
              <a:rPr lang="en-US" sz="2800" i="1" dirty="0" smtClean="0">
                <a:latin typeface="Times New Roman" pitchFamily="18" charset="0"/>
                <a:ea typeface="Calibri" pitchFamily="34" charset="0"/>
                <a:cs typeface="Times New Roman" pitchFamily="18" charset="0"/>
              </a:rPr>
              <a:t> </a:t>
            </a:r>
            <a:r>
              <a:rPr lang="en-US" sz="2800" i="1" dirty="0" err="1" smtClean="0">
                <a:latin typeface="Times New Roman" pitchFamily="18" charset="0"/>
                <a:ea typeface="Calibri" pitchFamily="34" charset="0"/>
                <a:cs typeface="Times New Roman" pitchFamily="18" charset="0"/>
              </a:rPr>
              <a:t>không</a:t>
            </a:r>
            <a:r>
              <a:rPr lang="en-US" sz="2800" i="1" dirty="0" smtClean="0">
                <a:latin typeface="Times New Roman" pitchFamily="18" charset="0"/>
                <a:ea typeface="Calibri" pitchFamily="34" charset="0"/>
                <a:cs typeface="Times New Roman" pitchFamily="18" charset="0"/>
              </a:rPr>
              <a:t> </a:t>
            </a:r>
            <a:r>
              <a:rPr lang="en-US" sz="2800" i="1" dirty="0" err="1" smtClean="0">
                <a:latin typeface="Times New Roman" pitchFamily="18" charset="0"/>
                <a:ea typeface="Calibri" pitchFamily="34" charset="0"/>
                <a:cs typeface="Times New Roman" pitchFamily="18" charset="0"/>
              </a:rPr>
              <a:t>di</a:t>
            </a:r>
            <a:r>
              <a:rPr lang="en-US" sz="2800" i="1" dirty="0" smtClean="0">
                <a:latin typeface="Times New Roman" pitchFamily="18" charset="0"/>
                <a:ea typeface="Calibri" pitchFamily="34" charset="0"/>
                <a:cs typeface="Times New Roman" pitchFamily="18" charset="0"/>
              </a:rPr>
              <a:t> </a:t>
            </a:r>
            <a:r>
              <a:rPr lang="en-US" sz="2800" i="1" dirty="0" err="1" smtClean="0">
                <a:latin typeface="Times New Roman" pitchFamily="18" charset="0"/>
                <a:ea typeface="Calibri" pitchFamily="34" charset="0"/>
                <a:cs typeface="Times New Roman" pitchFamily="18" charset="0"/>
              </a:rPr>
              <a:t>cư</a:t>
            </a:r>
            <a:r>
              <a:rPr lang="en-US" sz="2800" i="1" dirty="0" smtClean="0">
                <a:latin typeface="Times New Roman" pitchFamily="18" charset="0"/>
                <a:ea typeface="Calibri" pitchFamily="34" charset="0"/>
                <a:cs typeface="Times New Roman" pitchFamily="18" charset="0"/>
              </a:rPr>
              <a:t> - 201</a:t>
            </a:r>
            <a:r>
              <a:rPr kumimoji="0" lang="en-US" sz="28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5</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05000" y="3048000"/>
          <a:ext cx="5269230" cy="3435096"/>
        </p:xfrm>
        <a:graphic>
          <a:graphicData uri="http://schemas.openxmlformats.org/drawingml/2006/table">
            <a:tbl>
              <a:tblPr/>
              <a:tblGrid>
                <a:gridCol w="3497580"/>
                <a:gridCol w="1771650"/>
              </a:tblGrid>
              <a:tr h="0">
                <a:tc>
                  <a:txBody>
                    <a:bodyPr/>
                    <a:lstStyle/>
                    <a:p>
                      <a:pPr marL="0" marR="0">
                        <a:lnSpc>
                          <a:spcPct val="115000"/>
                        </a:lnSpc>
                        <a:spcBef>
                          <a:spcPts val="0"/>
                        </a:spcBef>
                        <a:spcAft>
                          <a:spcPts val="0"/>
                        </a:spcAft>
                      </a:pPr>
                      <a:r>
                        <a:rPr lang="en-US" sz="2800" b="1" dirty="0" err="1">
                          <a:latin typeface="Times New Roman"/>
                          <a:ea typeface="Calibri"/>
                          <a:cs typeface="Times New Roman"/>
                        </a:rPr>
                        <a:t>Đánh</a:t>
                      </a:r>
                      <a:r>
                        <a:rPr lang="en-US" sz="2800" b="1" dirty="0">
                          <a:latin typeface="Times New Roman"/>
                          <a:ea typeface="Calibri"/>
                          <a:cs typeface="Times New Roman"/>
                        </a:rPr>
                        <a:t> </a:t>
                      </a:r>
                      <a:r>
                        <a:rPr lang="en-US" sz="2800" b="1" dirty="0" err="1">
                          <a:latin typeface="Times New Roman"/>
                          <a:ea typeface="Calibri"/>
                          <a:cs typeface="Times New Roman"/>
                        </a:rPr>
                        <a:t>giá</a:t>
                      </a:r>
                      <a:r>
                        <a:rPr lang="en-US" sz="2800" b="1" dirty="0">
                          <a:latin typeface="Times New Roman"/>
                          <a:ea typeface="Calibri"/>
                          <a:cs typeface="Times New Roman"/>
                        </a:rPr>
                        <a:t> </a:t>
                      </a:r>
                      <a:r>
                        <a:rPr lang="en-US" sz="2800" b="1" dirty="0" err="1">
                          <a:latin typeface="Times New Roman"/>
                          <a:ea typeface="Calibri"/>
                          <a:cs typeface="Times New Roman"/>
                        </a:rPr>
                        <a:t>của</a:t>
                      </a:r>
                      <a:r>
                        <a:rPr lang="en-US" sz="2800" b="1" dirty="0">
                          <a:latin typeface="Times New Roman"/>
                          <a:ea typeface="Calibri"/>
                          <a:cs typeface="Times New Roman"/>
                        </a:rPr>
                        <a:t> NDC</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dirty="0" smtClean="0">
                          <a:latin typeface="Times New Roman"/>
                          <a:ea typeface="Calibri"/>
                          <a:cs typeface="Times New Roman"/>
                        </a:rPr>
                        <a:t>    </a:t>
                      </a:r>
                      <a:r>
                        <a:rPr lang="en-US" sz="2800" b="1" dirty="0" err="1" smtClean="0">
                          <a:latin typeface="Times New Roman"/>
                          <a:ea typeface="Calibri"/>
                          <a:cs typeface="Times New Roman"/>
                        </a:rPr>
                        <a:t>Tỷ</a:t>
                      </a:r>
                      <a:r>
                        <a:rPr lang="en-US" sz="2800" b="1" dirty="0" smtClean="0">
                          <a:latin typeface="Times New Roman"/>
                          <a:ea typeface="Calibri"/>
                          <a:cs typeface="Times New Roman"/>
                        </a:rPr>
                        <a:t> </a:t>
                      </a:r>
                      <a:r>
                        <a:rPr lang="en-US" sz="2800" b="1" dirty="0" err="1" smtClean="0">
                          <a:latin typeface="Times New Roman"/>
                          <a:ea typeface="Calibri"/>
                          <a:cs typeface="Times New Roman"/>
                        </a:rPr>
                        <a:t>lệ</a:t>
                      </a:r>
                      <a:r>
                        <a:rPr lang="en-US" sz="2800" b="1" dirty="0" smtClean="0">
                          <a:latin typeface="Times New Roman"/>
                          <a:ea typeface="Calibri"/>
                          <a:cs typeface="Times New Roman"/>
                        </a:rPr>
                        <a:t> %</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a:latin typeface="Times New Roman"/>
                          <a:ea typeface="Calibri"/>
                          <a:cs typeface="Times New Roman"/>
                        </a:rPr>
                        <a:t>Khỏe hơn nhiều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Times New Roman"/>
                          <a:ea typeface="Calibri"/>
                          <a:cs typeface="Times New Roman"/>
                        </a:rPr>
                        <a:t>1,0</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a:latin typeface="Times New Roman"/>
                          <a:ea typeface="Calibri"/>
                          <a:cs typeface="Times New Roman"/>
                        </a:rPr>
                        <a:t>Khỏe hơn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15,8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a:latin typeface="Times New Roman"/>
                          <a:ea typeface="Calibri"/>
                          <a:cs typeface="Times New Roman"/>
                        </a:rPr>
                        <a:t>Cũng như vậy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73,6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a:latin typeface="Times New Roman"/>
                          <a:ea typeface="Calibri"/>
                          <a:cs typeface="Times New Roman"/>
                        </a:rPr>
                        <a:t>Yếu hơn</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9,2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a:latin typeface="Times New Roman"/>
                          <a:ea typeface="Calibri"/>
                          <a:cs typeface="Times New Roman"/>
                        </a:rPr>
                        <a:t>Yếu hơn nhiều </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0,1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2800" dirty="0" err="1">
                          <a:latin typeface="Times New Roman"/>
                          <a:ea typeface="Calibri"/>
                          <a:cs typeface="Times New Roman"/>
                        </a:rPr>
                        <a:t>Không</a:t>
                      </a:r>
                      <a:r>
                        <a:rPr lang="en-US" sz="2800" dirty="0">
                          <a:latin typeface="Times New Roman"/>
                          <a:ea typeface="Calibri"/>
                          <a:cs typeface="Times New Roman"/>
                        </a:rPr>
                        <a:t> </a:t>
                      </a:r>
                      <a:r>
                        <a:rPr lang="en-US" sz="2800" dirty="0" err="1">
                          <a:latin typeface="Times New Roman"/>
                          <a:ea typeface="Calibri"/>
                          <a:cs typeface="Times New Roman"/>
                        </a:rPr>
                        <a:t>biết</a:t>
                      </a:r>
                      <a:r>
                        <a:rPr lang="en-US" sz="2800" dirty="0">
                          <a:latin typeface="Times New Roman"/>
                          <a:ea typeface="Calibri"/>
                          <a:cs typeface="Times New Roman"/>
                        </a:rPr>
                        <a:t> </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0,1</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304800" y="838200"/>
            <a:ext cx="8839200" cy="2074414"/>
          </a:xfrm>
          <a:prstGeom prst="rect">
            <a:avLst/>
          </a:prstGeom>
        </p:spPr>
        <p:txBody>
          <a:bodyPr wrap="square">
            <a:spAutoFit/>
          </a:bodyPr>
          <a:lstStyle/>
          <a:p>
            <a:pPr algn="just">
              <a:lnSpc>
                <a:spcPct val="115000"/>
              </a:lnSpc>
            </a:pPr>
            <a:r>
              <a:rPr lang="en-US" sz="2800" b="1" i="1" dirty="0" smtClean="0">
                <a:latin typeface="Times New Roman"/>
                <a:ea typeface="Calibri"/>
                <a:cs typeface="Times New Roman"/>
              </a:rPr>
              <a:t>(3) </a:t>
            </a:r>
            <a:r>
              <a:rPr lang="en-US" sz="2800" b="1" i="1" dirty="0" err="1" smtClean="0">
                <a:latin typeface="Times New Roman"/>
                <a:ea typeface="Calibri"/>
                <a:cs typeface="Times New Roman"/>
              </a:rPr>
              <a:t>Sức</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khỏe</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theo</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tự</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đánh</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giá</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của</a:t>
            </a:r>
            <a:r>
              <a:rPr lang="en-US" sz="2800" b="1" i="1" dirty="0" smtClean="0">
                <a:latin typeface="Times New Roman"/>
                <a:ea typeface="Calibri"/>
                <a:cs typeface="Times New Roman"/>
              </a:rPr>
              <a:t> NDC </a:t>
            </a:r>
            <a:r>
              <a:rPr lang="en-US" sz="2800" b="1" i="1" dirty="0" err="1" smtClean="0">
                <a:latin typeface="Times New Roman"/>
                <a:ea typeface="Calibri"/>
                <a:cs typeface="Times New Roman"/>
              </a:rPr>
              <a:t>có</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cải</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thiện</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nhưng</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không</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đáng</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kể</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Tuy</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nhiên</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tình</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trạng</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này</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cũng</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khác</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nhau</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theo</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vùng</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và</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giới</a:t>
            </a:r>
            <a:r>
              <a:rPr lang="en-US" sz="2800" b="1" i="1" dirty="0" smtClean="0">
                <a:latin typeface="Times New Roman"/>
                <a:ea typeface="Calibri"/>
                <a:cs typeface="Times New Roman"/>
              </a:rPr>
              <a:t> </a:t>
            </a:r>
            <a:r>
              <a:rPr lang="en-US" sz="2800" b="1" i="1" dirty="0" err="1" smtClean="0">
                <a:latin typeface="Times New Roman"/>
                <a:ea typeface="Calibri"/>
                <a:cs typeface="Times New Roman"/>
              </a:rPr>
              <a:t>tính</a:t>
            </a:r>
            <a:r>
              <a:rPr lang="en-US" sz="2800" b="1" i="1" dirty="0" smtClean="0">
                <a:latin typeface="Times New Roman"/>
                <a:ea typeface="Calibri"/>
                <a:cs typeface="Times New Roman"/>
              </a:rPr>
              <a:t>. (2015)</a:t>
            </a:r>
          </a:p>
          <a:p>
            <a:pPr algn="ctr">
              <a:lnSpc>
                <a:spcPct val="115000"/>
              </a:lnSpc>
            </a:pPr>
            <a:r>
              <a:rPr lang="en-US" sz="2800" dirty="0" err="1" smtClean="0">
                <a:latin typeface="Times New Roman"/>
                <a:ea typeface="Calibri"/>
                <a:cs typeface="Times New Roman"/>
              </a:rPr>
              <a:t>Bảng</a:t>
            </a:r>
            <a:r>
              <a:rPr lang="en-US" sz="2800" dirty="0" smtClean="0">
                <a:latin typeface="Times New Roman"/>
                <a:ea typeface="Calibri"/>
                <a:cs typeface="Times New Roman"/>
              </a:rPr>
              <a:t> </a:t>
            </a:r>
            <a:r>
              <a:rPr lang="en-US" sz="2800" dirty="0" smtClean="0">
                <a:latin typeface="Times New Roman"/>
                <a:ea typeface="Calibri"/>
                <a:cs typeface="Times New Roman"/>
              </a:rPr>
              <a:t> 7: </a:t>
            </a:r>
            <a:r>
              <a:rPr lang="en-US" sz="2800" dirty="0" err="1" smtClean="0">
                <a:latin typeface="Times New Roman"/>
                <a:ea typeface="Calibri"/>
                <a:cs typeface="Times New Roman"/>
              </a:rPr>
              <a:t>Sức</a:t>
            </a:r>
            <a:r>
              <a:rPr lang="en-US" sz="2800" dirty="0" smtClean="0">
                <a:latin typeface="Times New Roman"/>
                <a:ea typeface="Calibri"/>
                <a:cs typeface="Times New Roman"/>
              </a:rPr>
              <a:t> </a:t>
            </a:r>
            <a:r>
              <a:rPr lang="en-US" sz="2800" dirty="0" err="1" smtClean="0">
                <a:latin typeface="Times New Roman"/>
                <a:ea typeface="Calibri"/>
                <a:cs typeface="Times New Roman"/>
              </a:rPr>
              <a:t>khỏe</a:t>
            </a:r>
            <a:r>
              <a:rPr lang="en-US" sz="2800" dirty="0" smtClean="0">
                <a:latin typeface="Times New Roman"/>
                <a:ea typeface="Calibri"/>
                <a:cs typeface="Times New Roman"/>
              </a:rPr>
              <a:t> NDC </a:t>
            </a:r>
            <a:r>
              <a:rPr lang="en-US" sz="2800" dirty="0" err="1" smtClean="0">
                <a:latin typeface="Times New Roman"/>
                <a:ea typeface="Calibri"/>
                <a:cs typeface="Times New Roman"/>
              </a:rPr>
              <a:t>được</a:t>
            </a:r>
            <a:r>
              <a:rPr lang="en-US" sz="2800" dirty="0" smtClean="0">
                <a:latin typeface="Times New Roman"/>
                <a:ea typeface="Calibri"/>
                <a:cs typeface="Times New Roman"/>
              </a:rPr>
              <a:t> </a:t>
            </a:r>
            <a:r>
              <a:rPr lang="en-US" sz="2800" dirty="0" err="1" smtClean="0">
                <a:latin typeface="Times New Roman"/>
                <a:ea typeface="Calibri"/>
                <a:cs typeface="Times New Roman"/>
              </a:rPr>
              <a:t>cải</a:t>
            </a:r>
            <a:r>
              <a:rPr lang="en-US" sz="2800" dirty="0" smtClean="0">
                <a:latin typeface="Times New Roman"/>
                <a:ea typeface="Calibri"/>
                <a:cs typeface="Times New Roman"/>
              </a:rPr>
              <a:t> </a:t>
            </a:r>
            <a:r>
              <a:rPr lang="en-US" sz="2800" dirty="0" err="1" smtClean="0">
                <a:latin typeface="Times New Roman"/>
                <a:ea typeface="Calibri"/>
                <a:cs typeface="Times New Roman"/>
              </a:rPr>
              <a:t>thiện</a:t>
            </a:r>
            <a:r>
              <a:rPr lang="en-US" sz="2800" dirty="0" smtClean="0">
                <a:latin typeface="Times New Roman"/>
                <a:ea typeface="Calibri"/>
                <a:cs typeface="Times New Roman"/>
              </a:rPr>
              <a:t> </a:t>
            </a:r>
            <a:r>
              <a:rPr lang="en-US" sz="2800" dirty="0" err="1" smtClean="0">
                <a:latin typeface="Times New Roman"/>
                <a:ea typeface="Calibri"/>
                <a:cs typeface="Times New Roman"/>
              </a:rPr>
              <a:t>nhưng</a:t>
            </a:r>
            <a:r>
              <a:rPr lang="en-US" sz="2800" dirty="0" smtClean="0">
                <a:latin typeface="Times New Roman"/>
                <a:ea typeface="Calibri"/>
                <a:cs typeface="Times New Roman"/>
              </a:rPr>
              <a:t> </a:t>
            </a:r>
            <a:r>
              <a:rPr lang="en-US" sz="2800" dirty="0" err="1" smtClean="0">
                <a:latin typeface="Times New Roman"/>
                <a:ea typeface="Calibri"/>
                <a:cs typeface="Times New Roman"/>
              </a:rPr>
              <a:t>chưa</a:t>
            </a:r>
            <a:r>
              <a:rPr lang="en-US" sz="2800" dirty="0" smtClean="0">
                <a:latin typeface="Times New Roman"/>
                <a:ea typeface="Calibri"/>
                <a:cs typeface="Times New Roman"/>
              </a:rPr>
              <a:t> </a:t>
            </a:r>
            <a:r>
              <a:rPr lang="en-US" sz="2800" dirty="0" err="1" smtClean="0">
                <a:latin typeface="Times New Roman"/>
                <a:ea typeface="Calibri"/>
                <a:cs typeface="Times New Roman"/>
              </a:rPr>
              <a:t>đáng</a:t>
            </a:r>
            <a:r>
              <a:rPr lang="en-US" sz="2800" dirty="0" smtClean="0">
                <a:latin typeface="Times New Roman"/>
                <a:ea typeface="Calibri"/>
                <a:cs typeface="Times New Roman"/>
              </a:rPr>
              <a:t> </a:t>
            </a:r>
            <a:r>
              <a:rPr lang="en-US" sz="2800" dirty="0" err="1" smtClean="0">
                <a:latin typeface="Times New Roman"/>
                <a:ea typeface="Calibri"/>
                <a:cs typeface="Times New Roman"/>
              </a:rPr>
              <a:t>kể</a:t>
            </a:r>
            <a:endParaRPr lang="en-US" sz="2800" dirty="0">
              <a:ea typeface="Calibri"/>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1"/>
          <p:cNvGraphicFramePr>
            <a:graphicFrameLocks/>
          </p:cNvGraphicFramePr>
          <p:nvPr/>
        </p:nvGraphicFramePr>
        <p:xfrm>
          <a:off x="228600" y="2895600"/>
          <a:ext cx="8915400" cy="2407920"/>
        </p:xfrm>
        <a:graphic>
          <a:graphicData uri="http://schemas.openxmlformats.org/drawingml/2006/table">
            <a:tbl>
              <a:tblPr/>
              <a:tblGrid>
                <a:gridCol w="5334000"/>
                <a:gridCol w="1295400"/>
                <a:gridCol w="1219200"/>
                <a:gridCol w="1066800"/>
              </a:tblGrid>
              <a:tr h="762000">
                <a:tc>
                  <a:txBody>
                    <a:bodyPr/>
                    <a:lstStyle/>
                    <a:p>
                      <a:pPr marL="0" marR="0" lvl="0" indent="0" algn="l" defTabSz="1698625"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Năm</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tổng</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điều</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tra</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dân</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số</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1999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2009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2019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6729">
                <a:tc>
                  <a:txBody>
                    <a:bodyPr/>
                    <a:lstStyle/>
                    <a:p>
                      <a:pPr marL="0" marR="0" lvl="0" indent="0" algn="l" defTabSz="1698625"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Dân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số</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triệu</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76,3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cs typeface="Times New Roman" pitchFamily="18" charset="0"/>
                        </a:rPr>
                        <a:t>96,2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6152">
                <a:tc>
                  <a:txBody>
                    <a:bodyPr/>
                    <a:lstStyle/>
                    <a:p>
                      <a:pPr marL="0" marR="0" lvl="0" indent="0" algn="l" defTabSz="1698625"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Di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cư</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nội</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địa</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trong</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5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năm</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trước</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tổng</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điều</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tra</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 DS (</a:t>
                      </a:r>
                      <a:r>
                        <a:rPr kumimoji="0" lang="en-US" sz="3200" b="0" i="0" u="none" strike="noStrike" cap="none" normalizeH="0" baseline="0" dirty="0" err="1" smtClean="0">
                          <a:ln>
                            <a:noFill/>
                          </a:ln>
                          <a:solidFill>
                            <a:schemeClr val="tx1"/>
                          </a:solidFill>
                          <a:effectLst/>
                          <a:latin typeface="Times New Roman" pitchFamily="18" charset="0"/>
                          <a:cs typeface="Times New Roman" pitchFamily="18" charset="0"/>
                        </a:rPr>
                        <a:t>triệu</a:t>
                      </a:r>
                      <a:r>
                        <a:rPr kumimoji="0" lang="en-US" sz="3200" b="0" i="0" u="none" strike="noStrike" cap="none" normalizeH="0" baseline="0" dirty="0" smtClean="0">
                          <a:ln>
                            <a:noFill/>
                          </a:ln>
                          <a:solidFill>
                            <a:schemeClr val="tx1"/>
                          </a:solidFill>
                          <a:effectLst/>
                          <a:latin typeface="Times New Roman" pitchFamily="18" charset="0"/>
                          <a:cs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4,482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6,725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698625"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316912" y="2133600"/>
            <a:ext cx="8827088" cy="523220"/>
          </a:xfrm>
          <a:prstGeom prst="rect">
            <a:avLst/>
          </a:prstGeom>
        </p:spPr>
        <p:txBody>
          <a:bodyPr wrap="square">
            <a:spAutoFit/>
          </a:bodyPr>
          <a:lstStyle/>
          <a:p>
            <a:r>
              <a:rPr lang="pt-BR" sz="2800" dirty="0" smtClean="0">
                <a:latin typeface="Times New Roman" pitchFamily="18" charset="0"/>
                <a:cs typeface="Times New Roman" pitchFamily="18" charset="0"/>
              </a:rPr>
              <a:t>Bảng 1: Số người di cư nội địa </a:t>
            </a:r>
            <a:endParaRPr lang="en-US" sz="2800" dirty="0">
              <a:latin typeface="Times New Roman" pitchFamily="18" charset="0"/>
              <a:cs typeface="Times New Roman" pitchFamily="18" charset="0"/>
            </a:endParaRPr>
          </a:p>
        </p:txBody>
      </p:sp>
      <p:sp>
        <p:nvSpPr>
          <p:cNvPr id="4" name="Rectangle 3"/>
          <p:cNvSpPr/>
          <p:nvPr/>
        </p:nvSpPr>
        <p:spPr>
          <a:xfrm>
            <a:off x="0" y="381000"/>
            <a:ext cx="287258" cy="584775"/>
          </a:xfrm>
          <a:prstGeom prst="rect">
            <a:avLst/>
          </a:prstGeom>
        </p:spPr>
        <p:txBody>
          <a:bodyPr wrap="none">
            <a:spAutoFit/>
          </a:bodyPr>
          <a:lstStyle/>
          <a:p>
            <a:r>
              <a:rPr lang="en-US" sz="3200" b="1" dirty="0" smtClean="0">
                <a:latin typeface="Times New Roman" pitchFamily="18" charset="0"/>
                <a:cs typeface="Times New Roman" pitchFamily="18" charset="0"/>
              </a:rPr>
              <a:t> </a:t>
            </a:r>
            <a:endParaRPr lang="en-US" sz="3200" dirty="0"/>
          </a:p>
        </p:txBody>
      </p:sp>
      <p:sp>
        <p:nvSpPr>
          <p:cNvPr id="5" name="Rectangle 4"/>
          <p:cNvSpPr/>
          <p:nvPr/>
        </p:nvSpPr>
        <p:spPr>
          <a:xfrm>
            <a:off x="152400" y="609600"/>
            <a:ext cx="8991600" cy="523220"/>
          </a:xfrm>
          <a:prstGeom prst="rect">
            <a:avLst/>
          </a:prstGeom>
        </p:spPr>
        <p:txBody>
          <a:bodyPr wrap="square">
            <a:spAutoFit/>
          </a:bodyPr>
          <a:lstStyle/>
          <a:p>
            <a:pPr marL="514350" indent="-514350"/>
            <a:r>
              <a:rPr lang="en-US" sz="2800" b="1" dirty="0" smtClean="0">
                <a:latin typeface="Times New Roman" pitchFamily="18" charset="0"/>
                <a:cs typeface="Times New Roman" pitchFamily="18" charset="0"/>
              </a:rPr>
              <a:t>1.Di </a:t>
            </a:r>
            <a:r>
              <a:rPr lang="en-US" sz="2800" b="1" dirty="0" err="1" smtClean="0">
                <a:latin typeface="Times New Roman" pitchFamily="18" charset="0"/>
                <a:cs typeface="Times New Roman" pitchFamily="18" charset="0"/>
              </a:rPr>
              <a:t>cư</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mô</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lớn</a:t>
            </a:r>
            <a:endParaRPr lang="en-US" sz="2800" b="1" dirty="0" smtClean="0">
              <a:latin typeface="Times New Roman" pitchFamily="18" charset="0"/>
              <a:cs typeface="Times New Roman" pitchFamily="18" charset="0"/>
            </a:endParaRPr>
          </a:p>
        </p:txBody>
      </p:sp>
      <p:sp>
        <p:nvSpPr>
          <p:cNvPr id="6" name="Rectangle 5"/>
          <p:cNvSpPr/>
          <p:nvPr/>
        </p:nvSpPr>
        <p:spPr>
          <a:xfrm>
            <a:off x="228600" y="1447800"/>
            <a:ext cx="7315200" cy="523220"/>
          </a:xfrm>
          <a:prstGeom prst="rect">
            <a:avLst/>
          </a:prstGeom>
        </p:spPr>
        <p:txBody>
          <a:bodyPr wrap="square">
            <a:spAutoFit/>
          </a:bodyPr>
          <a:lstStyle/>
          <a:p>
            <a:r>
              <a:rPr lang="pt-BR" sz="2800" b="1" i="1" dirty="0" smtClean="0">
                <a:latin typeface="Times New Roman" pitchFamily="18" charset="0"/>
                <a:cs typeface="Times New Roman" pitchFamily="18" charset="0"/>
              </a:rPr>
              <a:t>(1) Di cư nội địa mỗi năm hàng triệu người </a:t>
            </a:r>
            <a:endParaRPr lang="en-US" sz="2800" i="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1" y="2133600"/>
          <a:ext cx="8839199" cy="2804160"/>
        </p:xfrm>
        <a:graphic>
          <a:graphicData uri="http://schemas.openxmlformats.org/drawingml/2006/table">
            <a:tbl>
              <a:tblPr/>
              <a:tblGrid>
                <a:gridCol w="3581399"/>
                <a:gridCol w="1752600"/>
                <a:gridCol w="990600"/>
                <a:gridCol w="1371600"/>
                <a:gridCol w="1143000"/>
              </a:tblGrid>
              <a:tr h="0">
                <a:tc rowSpan="2">
                  <a:txBody>
                    <a:bodyPr/>
                    <a:lstStyle/>
                    <a:p>
                      <a:pPr marL="0" marR="0">
                        <a:lnSpc>
                          <a:spcPct val="115000"/>
                        </a:lnSpc>
                        <a:spcBef>
                          <a:spcPts val="0"/>
                        </a:spcBef>
                        <a:spcAft>
                          <a:spcPts val="0"/>
                        </a:spcAft>
                      </a:pPr>
                      <a:r>
                        <a:rPr lang="en-US" sz="3200" b="1" dirty="0" smtClean="0">
                          <a:solidFill>
                            <a:srgbClr val="000000"/>
                          </a:solidFill>
                          <a:latin typeface="Times New Roman"/>
                          <a:ea typeface="Calibri"/>
                          <a:cs typeface="Times New Roman"/>
                        </a:rPr>
                        <a:t>HÚT</a:t>
                      </a:r>
                    </a:p>
                    <a:p>
                      <a:pPr marL="0" marR="0">
                        <a:lnSpc>
                          <a:spcPct val="115000"/>
                        </a:lnSpc>
                        <a:spcBef>
                          <a:spcPts val="0"/>
                        </a:spcBef>
                        <a:spcAft>
                          <a:spcPts val="0"/>
                        </a:spcAft>
                      </a:pPr>
                      <a:r>
                        <a:rPr lang="en-US" sz="3200" b="1" dirty="0" smtClean="0">
                          <a:solidFill>
                            <a:srgbClr val="000000"/>
                          </a:solidFill>
                          <a:latin typeface="Times New Roman"/>
                          <a:ea typeface="Calibri"/>
                          <a:cs typeface="Times New Roman"/>
                        </a:rPr>
                        <a:t>THUỐC </a:t>
                      </a:r>
                      <a:r>
                        <a:rPr lang="en-US" sz="3200" b="1" dirty="0">
                          <a:solidFill>
                            <a:srgbClr val="000000"/>
                          </a:solidFill>
                          <a:latin typeface="Times New Roman"/>
                          <a:ea typeface="Calibri"/>
                          <a:cs typeface="Times New Roman"/>
                        </a:rPr>
                        <a:t>LÁ</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3200" b="1" dirty="0">
                          <a:solidFill>
                            <a:srgbClr val="000000"/>
                          </a:solidFill>
                          <a:latin typeface="Times New Roman"/>
                          <a:ea typeface="Calibri"/>
                          <a:cs typeface="Times New Roman"/>
                        </a:rPr>
                        <a:t>NĂM 2004</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3200" b="1">
                          <a:solidFill>
                            <a:srgbClr val="000000"/>
                          </a:solidFill>
                          <a:latin typeface="Times New Roman"/>
                          <a:ea typeface="Calibri"/>
                          <a:cs typeface="Times New Roman"/>
                        </a:rPr>
                        <a:t>NĂM 2015</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vMerge="1">
                  <a:txBody>
                    <a:bodyPr/>
                    <a:lstStyle/>
                    <a:p>
                      <a:endParaRPr lang="en-US"/>
                    </a:p>
                  </a:txBody>
                  <a:tcPr/>
                </a:tc>
                <a:tc>
                  <a:txBody>
                    <a:bodyPr/>
                    <a:lstStyle/>
                    <a:p>
                      <a:pPr marL="0" marR="0" algn="ctr">
                        <a:lnSpc>
                          <a:spcPct val="115000"/>
                        </a:lnSpc>
                        <a:spcBef>
                          <a:spcPts val="0"/>
                        </a:spcBef>
                        <a:spcAft>
                          <a:spcPts val="0"/>
                        </a:spcAft>
                      </a:pPr>
                      <a:r>
                        <a:rPr lang="en-US" sz="3200" b="1" dirty="0" err="1">
                          <a:solidFill>
                            <a:srgbClr val="000000"/>
                          </a:solidFill>
                          <a:latin typeface="Times New Roman"/>
                          <a:ea typeface="Calibri"/>
                          <a:cs typeface="Times New Roman"/>
                        </a:rPr>
                        <a:t>Không</a:t>
                      </a:r>
                      <a:r>
                        <a:rPr lang="en-US" sz="3200" b="1" dirty="0">
                          <a:solidFill>
                            <a:srgbClr val="000000"/>
                          </a:solidFill>
                          <a:latin typeface="Times New Roman"/>
                          <a:ea typeface="Calibri"/>
                          <a:cs typeface="Times New Roman"/>
                        </a:rPr>
                        <a:t> </a:t>
                      </a:r>
                      <a:r>
                        <a:rPr lang="en-US" sz="3200" b="1" dirty="0" err="1">
                          <a:solidFill>
                            <a:srgbClr val="000000"/>
                          </a:solidFill>
                          <a:latin typeface="Times New Roman"/>
                          <a:ea typeface="Calibri"/>
                          <a:cs typeface="Times New Roman"/>
                        </a:rPr>
                        <a:t>di</a:t>
                      </a:r>
                      <a:r>
                        <a:rPr lang="en-US" sz="3200" b="1" dirty="0">
                          <a:solidFill>
                            <a:srgbClr val="000000"/>
                          </a:solidFill>
                          <a:latin typeface="Times New Roman"/>
                          <a:ea typeface="Calibri"/>
                          <a:cs typeface="Times New Roman"/>
                        </a:rPr>
                        <a:t> </a:t>
                      </a:r>
                      <a:r>
                        <a:rPr lang="en-US" sz="3200" b="1" dirty="0" err="1">
                          <a:solidFill>
                            <a:srgbClr val="000000"/>
                          </a:solidFill>
                          <a:latin typeface="Times New Roman"/>
                          <a:ea typeface="Calibri"/>
                          <a:cs typeface="Times New Roman"/>
                        </a:rPr>
                        <a:t>cư</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a:solidFill>
                            <a:srgbClr val="000000"/>
                          </a:solidFill>
                          <a:latin typeface="Times New Roman"/>
                          <a:ea typeface="Calibri"/>
                          <a:cs typeface="Times New Roman"/>
                        </a:rPr>
                        <a:t>Di </a:t>
                      </a:r>
                      <a:r>
                        <a:rPr lang="en-US" sz="3200" b="1" dirty="0" err="1">
                          <a:solidFill>
                            <a:srgbClr val="000000"/>
                          </a:solidFill>
                          <a:latin typeface="Times New Roman"/>
                          <a:ea typeface="Calibri"/>
                          <a:cs typeface="Times New Roman"/>
                        </a:rPr>
                        <a:t>cư</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solidFill>
                            <a:srgbClr val="000000"/>
                          </a:solidFill>
                          <a:latin typeface="Times New Roman"/>
                          <a:ea typeface="Calibri"/>
                          <a:cs typeface="Times New Roman"/>
                        </a:rPr>
                        <a:t>Không di cư</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solidFill>
                            <a:srgbClr val="000000"/>
                          </a:solidFill>
                          <a:latin typeface="Times New Roman"/>
                          <a:ea typeface="Calibri"/>
                          <a:cs typeface="Times New Roman"/>
                        </a:rPr>
                        <a:t>Di cư</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3200" b="1">
                          <a:solidFill>
                            <a:srgbClr val="000000"/>
                          </a:solidFill>
                          <a:latin typeface="Times New Roman"/>
                          <a:ea typeface="Calibri"/>
                          <a:cs typeface="Times New Roman"/>
                        </a:rPr>
                        <a:t>CÓ </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22,8</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28,1</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20,6</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19,4</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3200" b="1" dirty="0">
                          <a:solidFill>
                            <a:srgbClr val="000000"/>
                          </a:solidFill>
                          <a:latin typeface="Times New Roman"/>
                          <a:ea typeface="Calibri"/>
                          <a:cs typeface="Times New Roman"/>
                        </a:rPr>
                        <a:t>KHÔNG</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77,2</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71,9</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79,4</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80,6</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8609" name="Rectangle 1"/>
          <p:cNvSpPr>
            <a:spLocks noChangeArrowheads="1"/>
          </p:cNvSpPr>
          <p:nvPr/>
        </p:nvSpPr>
        <p:spPr bwMode="auto">
          <a:xfrm>
            <a:off x="0" y="152400"/>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defTabSz="914400" rtl="0" eaLnBrk="1" fontAlgn="base" latinLnBrk="0" hangingPunct="1">
              <a:lnSpc>
                <a:spcPct val="100000"/>
              </a:lnSpc>
              <a:spcBef>
                <a:spcPct val="0"/>
              </a:spcBef>
              <a:spcAft>
                <a:spcPct val="0"/>
              </a:spcAft>
              <a:buClrTx/>
              <a:buSzTx/>
              <a:tabLst/>
            </a:pP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cư</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thường</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có</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hành</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vi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bất</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lợi</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cho</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sức</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khỏe</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hơn</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người</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cư</a:t>
            </a:r>
            <a:endParaRPr kumimoji="0" lang="en-US" sz="28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tabLst/>
            </a:pPr>
            <a:endParaRPr lang="en-US" sz="2800" b="1" i="1" dirty="0" smtClean="0">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tabLst/>
            </a:pPr>
            <a:r>
              <a:rPr lang="en-US" sz="2800" dirty="0" err="1" smtClean="0">
                <a:latin typeface="Times New Roman" pitchFamily="18" charset="0"/>
                <a:ea typeface="Calibri" pitchFamily="34" charset="0"/>
                <a:cs typeface="Times New Roman" pitchFamily="18" charset="0"/>
              </a:rPr>
              <a:t>Bảng</a:t>
            </a:r>
            <a:r>
              <a:rPr lang="en-US" sz="2800" dirty="0" smtClean="0">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8: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Hút</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thuốc</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lá</a:t>
            </a:r>
            <a:r>
              <a:rPr kumimoji="0" lang="en-US" sz="28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Đơn</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vị</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2" y="2286000"/>
          <a:ext cx="8839198" cy="2804160"/>
        </p:xfrm>
        <a:graphic>
          <a:graphicData uri="http://schemas.openxmlformats.org/drawingml/2006/table">
            <a:tbl>
              <a:tblPr/>
              <a:tblGrid>
                <a:gridCol w="3428999"/>
                <a:gridCol w="1524000"/>
                <a:gridCol w="1219200"/>
                <a:gridCol w="1371600"/>
                <a:gridCol w="1295399"/>
              </a:tblGrid>
              <a:tr h="0">
                <a:tc rowSpan="2">
                  <a:txBody>
                    <a:bodyPr/>
                    <a:lstStyle/>
                    <a:p>
                      <a:pPr marL="0" marR="0">
                        <a:lnSpc>
                          <a:spcPct val="115000"/>
                        </a:lnSpc>
                        <a:spcBef>
                          <a:spcPts val="0"/>
                        </a:spcBef>
                        <a:spcAft>
                          <a:spcPts val="0"/>
                        </a:spcAft>
                      </a:pPr>
                      <a:r>
                        <a:rPr lang="en-US" sz="3200" b="1" dirty="0">
                          <a:solidFill>
                            <a:srgbClr val="000000"/>
                          </a:solidFill>
                          <a:latin typeface="Times New Roman"/>
                          <a:ea typeface="Calibri"/>
                          <a:cs typeface="Times New Roman"/>
                        </a:rPr>
                        <a:t>SỬ DỤNG </a:t>
                      </a:r>
                      <a:endParaRPr lang="en-US" sz="3200" b="1" dirty="0" smtClean="0">
                        <a:solidFill>
                          <a:srgbClr val="000000"/>
                        </a:solidFill>
                        <a:latin typeface="Times New Roman"/>
                        <a:ea typeface="Calibri"/>
                        <a:cs typeface="Times New Roman"/>
                      </a:endParaRPr>
                    </a:p>
                    <a:p>
                      <a:pPr marL="0" marR="0">
                        <a:lnSpc>
                          <a:spcPct val="115000"/>
                        </a:lnSpc>
                        <a:spcBef>
                          <a:spcPts val="0"/>
                        </a:spcBef>
                        <a:spcAft>
                          <a:spcPts val="0"/>
                        </a:spcAft>
                      </a:pPr>
                      <a:r>
                        <a:rPr lang="en-US" sz="3200" b="1" dirty="0" smtClean="0">
                          <a:solidFill>
                            <a:srgbClr val="000000"/>
                          </a:solidFill>
                          <a:latin typeface="Times New Roman"/>
                          <a:ea typeface="Calibri"/>
                          <a:cs typeface="Times New Roman"/>
                        </a:rPr>
                        <a:t>BIA </a:t>
                      </a:r>
                      <a:r>
                        <a:rPr lang="en-US" sz="3200" b="1" dirty="0">
                          <a:solidFill>
                            <a:srgbClr val="000000"/>
                          </a:solidFill>
                          <a:latin typeface="Times New Roman"/>
                          <a:ea typeface="Calibri"/>
                          <a:cs typeface="Times New Roman"/>
                        </a:rPr>
                        <a:t>RƯỢU</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3200" b="1" dirty="0">
                          <a:solidFill>
                            <a:srgbClr val="000000"/>
                          </a:solidFill>
                          <a:latin typeface="Times New Roman"/>
                          <a:ea typeface="Calibri"/>
                          <a:cs typeface="Times New Roman"/>
                        </a:rPr>
                        <a:t>NĂM 2004</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3200" b="1">
                          <a:solidFill>
                            <a:srgbClr val="000000"/>
                          </a:solidFill>
                          <a:latin typeface="Times New Roman"/>
                          <a:ea typeface="Calibri"/>
                          <a:cs typeface="Times New Roman"/>
                        </a:rPr>
                        <a:t>NĂM 2015</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vMerge="1">
                  <a:txBody>
                    <a:bodyPr/>
                    <a:lstStyle/>
                    <a:p>
                      <a:endParaRPr lang="en-US"/>
                    </a:p>
                  </a:txBody>
                  <a:tcPr/>
                </a:tc>
                <a:tc>
                  <a:txBody>
                    <a:bodyPr/>
                    <a:lstStyle/>
                    <a:p>
                      <a:pPr marL="0" marR="0" algn="ctr">
                        <a:lnSpc>
                          <a:spcPct val="115000"/>
                        </a:lnSpc>
                        <a:spcBef>
                          <a:spcPts val="0"/>
                        </a:spcBef>
                        <a:spcAft>
                          <a:spcPts val="0"/>
                        </a:spcAft>
                      </a:pPr>
                      <a:r>
                        <a:rPr lang="en-US" sz="3200" b="1" dirty="0" err="1">
                          <a:solidFill>
                            <a:srgbClr val="000000"/>
                          </a:solidFill>
                          <a:latin typeface="Times New Roman"/>
                          <a:ea typeface="Calibri"/>
                          <a:cs typeface="Times New Roman"/>
                        </a:rPr>
                        <a:t>Không</a:t>
                      </a:r>
                      <a:r>
                        <a:rPr lang="en-US" sz="3200" b="1" dirty="0">
                          <a:solidFill>
                            <a:srgbClr val="000000"/>
                          </a:solidFill>
                          <a:latin typeface="Times New Roman"/>
                          <a:ea typeface="Calibri"/>
                          <a:cs typeface="Times New Roman"/>
                        </a:rPr>
                        <a:t> </a:t>
                      </a:r>
                      <a:r>
                        <a:rPr lang="en-US" sz="3200" b="1" dirty="0" err="1">
                          <a:solidFill>
                            <a:srgbClr val="000000"/>
                          </a:solidFill>
                          <a:latin typeface="Times New Roman"/>
                          <a:ea typeface="Calibri"/>
                          <a:cs typeface="Times New Roman"/>
                        </a:rPr>
                        <a:t>di</a:t>
                      </a:r>
                      <a:r>
                        <a:rPr lang="en-US" sz="3200" b="1" dirty="0">
                          <a:solidFill>
                            <a:srgbClr val="000000"/>
                          </a:solidFill>
                          <a:latin typeface="Times New Roman"/>
                          <a:ea typeface="Calibri"/>
                          <a:cs typeface="Times New Roman"/>
                        </a:rPr>
                        <a:t> </a:t>
                      </a:r>
                      <a:r>
                        <a:rPr lang="en-US" sz="3200" b="1" dirty="0" err="1">
                          <a:solidFill>
                            <a:srgbClr val="000000"/>
                          </a:solidFill>
                          <a:latin typeface="Times New Roman"/>
                          <a:ea typeface="Calibri"/>
                          <a:cs typeface="Times New Roman"/>
                        </a:rPr>
                        <a:t>cư</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a:solidFill>
                            <a:srgbClr val="000000"/>
                          </a:solidFill>
                          <a:latin typeface="Times New Roman"/>
                          <a:ea typeface="Calibri"/>
                          <a:cs typeface="Times New Roman"/>
                        </a:rPr>
                        <a:t>Di </a:t>
                      </a:r>
                      <a:r>
                        <a:rPr lang="en-US" sz="3200" b="1" dirty="0" err="1">
                          <a:solidFill>
                            <a:srgbClr val="000000"/>
                          </a:solidFill>
                          <a:latin typeface="Times New Roman"/>
                          <a:ea typeface="Calibri"/>
                          <a:cs typeface="Times New Roman"/>
                        </a:rPr>
                        <a:t>cư</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solidFill>
                            <a:srgbClr val="000000"/>
                          </a:solidFill>
                          <a:latin typeface="Times New Roman"/>
                          <a:ea typeface="Calibri"/>
                          <a:cs typeface="Times New Roman"/>
                        </a:rPr>
                        <a:t>Không di cư</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a:solidFill>
                            <a:srgbClr val="000000"/>
                          </a:solidFill>
                          <a:latin typeface="Times New Roman"/>
                          <a:ea typeface="Calibri"/>
                          <a:cs typeface="Times New Roman"/>
                        </a:rPr>
                        <a:t>Di </a:t>
                      </a:r>
                      <a:r>
                        <a:rPr lang="en-US" sz="3200" b="1" dirty="0" err="1">
                          <a:solidFill>
                            <a:srgbClr val="000000"/>
                          </a:solidFill>
                          <a:latin typeface="Times New Roman"/>
                          <a:ea typeface="Calibri"/>
                          <a:cs typeface="Times New Roman"/>
                        </a:rPr>
                        <a:t>cư</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3200" b="1">
                          <a:solidFill>
                            <a:srgbClr val="000000"/>
                          </a:solidFill>
                          <a:latin typeface="Times New Roman"/>
                          <a:ea typeface="Calibri"/>
                          <a:cs typeface="Times New Roman"/>
                        </a:rPr>
                        <a:t>CÓ </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38,6</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42,6</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38,3</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44,2</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3200" b="1">
                          <a:solidFill>
                            <a:srgbClr val="000000"/>
                          </a:solidFill>
                          <a:latin typeface="Times New Roman"/>
                          <a:ea typeface="Calibri"/>
                          <a:cs typeface="Times New Roman"/>
                        </a:rPr>
                        <a:t>KHÔNG</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61,4</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57,4</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61,7</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solidFill>
                            <a:srgbClr val="000000"/>
                          </a:solidFill>
                          <a:latin typeface="Times New Roman"/>
                          <a:ea typeface="Calibri"/>
                          <a:cs typeface="Times New Roman"/>
                        </a:rPr>
                        <a:t>55,8</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0" y="1447800"/>
            <a:ext cx="9144000" cy="523220"/>
          </a:xfrm>
          <a:prstGeom prst="rect">
            <a:avLst/>
          </a:prstGeom>
        </p:spPr>
        <p:txBody>
          <a:bodyPr wrap="square">
            <a:spAutoFit/>
          </a:bodyPr>
          <a:lstStyle/>
          <a:p>
            <a:r>
              <a:rPr lang="en-US" sz="2800" dirty="0" err="1" smtClean="0">
                <a:latin typeface="Times New Roman" pitchFamily="18" charset="0"/>
                <a:cs typeface="Times New Roman" pitchFamily="18" charset="0"/>
              </a:rPr>
              <a:t>Bảng</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9: </a:t>
            </a:r>
            <a:r>
              <a:rPr lang="en-US" sz="2800" dirty="0" err="1" smtClean="0">
                <a:latin typeface="Times New Roman" pitchFamily="18" charset="0"/>
                <a:cs typeface="Times New Roman" pitchFamily="18" charset="0"/>
              </a:rPr>
              <a:t>Tỷ</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rượu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bia</a:t>
            </a:r>
            <a:r>
              <a:rPr lang="en-US" sz="2800" dirty="0" smtClean="0">
                <a:latin typeface="Times New Roman" pitchFamily="18" charset="0"/>
                <a:cs typeface="Times New Roman" pitchFamily="18" charset="0"/>
              </a:rPr>
              <a:t> NDC </a:t>
            </a:r>
            <a:r>
              <a:rPr lang="en-US" sz="2800" dirty="0" err="1" smtClean="0">
                <a:latin typeface="Times New Roman" pitchFamily="18" charset="0"/>
                <a:cs typeface="Times New Roman" pitchFamily="18" charset="0"/>
              </a:rPr>
              <a:t>cao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cư</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pPr algn="l"/>
            <a:r>
              <a:rPr lang="en-US" sz="2800" b="1" i="1" dirty="0" smtClean="0">
                <a:latin typeface="Times New Roman" pitchFamily="18" charset="0"/>
                <a:cs typeface="Times New Roman" pitchFamily="18" charset="0"/>
              </a:rPr>
              <a:t>(5) </a:t>
            </a:r>
            <a:r>
              <a:rPr lang="en-US" sz="2800" b="1" i="1" dirty="0" err="1" smtClean="0">
                <a:latin typeface="Times New Roman" pitchFamily="18" charset="0"/>
                <a:cs typeface="Times New Roman" pitchFamily="18" charset="0"/>
              </a:rPr>
              <a:t>Thiếu</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hụt</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về</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thông</a:t>
            </a:r>
            <a:r>
              <a:rPr lang="en-US" sz="2800" b="1" i="1" dirty="0" smtClean="0">
                <a:latin typeface="Times New Roman" pitchFamily="18" charset="0"/>
                <a:cs typeface="Times New Roman" pitchFamily="18" charset="0"/>
              </a:rPr>
              <a:t> tin, </a:t>
            </a:r>
            <a:r>
              <a:rPr lang="en-US" sz="2800" b="1" i="1" dirty="0" err="1" smtClean="0">
                <a:latin typeface="Times New Roman" pitchFamily="18" charset="0"/>
                <a:cs typeface="Times New Roman" pitchFamily="18" charset="0"/>
              </a:rPr>
              <a:t>kiến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thức</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nơi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đến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Môi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trường</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tự</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nhiên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môi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trường</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xã</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hội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môi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trường</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nhân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tạo</a:t>
            </a:r>
            <a:r>
              <a:rPr lang="en-US" sz="2800" b="1" i="1" dirty="0" smtClean="0">
                <a:latin typeface="Times New Roman" pitchFamily="18" charset="0"/>
                <a:cs typeface="Times New Roman" pitchFamily="18" charset="0"/>
              </a:rPr>
              <a:t>)</a:t>
            </a:r>
            <a:br>
              <a:rPr lang="en-US" sz="2800" b="1" i="1" dirty="0" smtClean="0">
                <a:latin typeface="Times New Roman" pitchFamily="18" charset="0"/>
                <a:cs typeface="Times New Roman" pitchFamily="18" charset="0"/>
              </a:rPr>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000" b="1" i="1" dirty="0"/>
          </a:p>
        </p:txBody>
      </p:sp>
      <p:sp>
        <p:nvSpPr>
          <p:cNvPr id="3" name="Rectangle 2"/>
          <p:cNvSpPr/>
          <p:nvPr/>
        </p:nvSpPr>
        <p:spPr>
          <a:xfrm>
            <a:off x="228600" y="2057400"/>
            <a:ext cx="8686800" cy="3108543"/>
          </a:xfrm>
          <a:prstGeom prst="rect">
            <a:avLst/>
          </a:prstGeom>
        </p:spPr>
        <p:txBody>
          <a:bodyPr wrap="square">
            <a:spAutoFit/>
          </a:bodyPr>
          <a:lstStyle/>
          <a:p>
            <a:pPr algn="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Nguồn</a:t>
            </a:r>
            <a:r>
              <a:rPr lang="en-US" sz="2800" i="1" dirty="0" smtClean="0">
                <a:latin typeface="Times New Roman" pitchFamily="18" charset="0"/>
                <a:cs typeface="Times New Roman" pitchFamily="18" charset="0"/>
              </a:rPr>
              <a:t>: K</a:t>
            </a:r>
            <a:r>
              <a:rPr lang="vi-VN" sz="2800" i="1" dirty="0" smtClean="0">
                <a:latin typeface="Times New Roman" pitchFamily="18" charset="0"/>
                <a:cs typeface="Times New Roman" pitchFamily="18" charset="0"/>
              </a:rPr>
              <a:t>ết quả điều tra di cư năm 2004</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và</a:t>
            </a:r>
            <a:r>
              <a:rPr lang="en-US" sz="2800" i="1" dirty="0" smtClean="0">
                <a:latin typeface="Times New Roman" pitchFamily="18" charset="0"/>
                <a:cs typeface="Times New Roman" pitchFamily="18" charset="0"/>
              </a:rPr>
              <a:t> 2015).</a:t>
            </a:r>
            <a:r>
              <a:rPr lang="vi-VN" sz="2800" i="1" dirty="0" smtClean="0">
                <a:latin typeface="Times New Roman" pitchFamily="18" charset="0"/>
                <a:cs typeface="Times New Roman" pitchFamily="18" charset="0"/>
              </a:rPr>
              <a:t> </a:t>
            </a:r>
            <a:endParaRPr lang="en-US" sz="2800" i="1" dirty="0" smtClean="0">
              <a:latin typeface="Times New Roman" pitchFamily="18" charset="0"/>
              <a:cs typeface="Times New Roman" pitchFamily="18" charset="0"/>
            </a:endParaRPr>
          </a:p>
          <a:p>
            <a:r>
              <a:rPr lang="vi-VN" sz="2800" dirty="0" smtClean="0">
                <a:latin typeface="Times New Roman" pitchFamily="18" charset="0"/>
                <a:cs typeface="Times New Roman" pitchFamily="18" charset="0"/>
              </a:rPr>
              <a:t>Kết quả của hai cuộc điều tra cho thấy tỷ lệ người di cư biết đến nơi cư trú hiện tại qua các </a:t>
            </a: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rung tâm giới thiệu việc 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đều</a:t>
            </a:r>
            <a:r>
              <a:rPr lang="vi-VN" sz="2800" dirty="0" smtClean="0">
                <a:latin typeface="Times New Roman" pitchFamily="18" charset="0"/>
                <a:cs typeface="Times New Roman" pitchFamily="18" charset="0"/>
              </a:rPr>
              <a:t> rất thấp.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Điều này cho thấy rằng, vai trò của các </a:t>
            </a: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rung tâm giới thiệu việc làm</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trong việc hỗ trợ và định hướng quá trình di cư vẫn chưa được cải thiện sau 10 năm</a:t>
            </a:r>
            <a:endParaRPr lang="en-US"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fontScale="90000"/>
          </a:bodyPr>
          <a:lstStyle/>
          <a:p>
            <a:pPr algn="l"/>
            <a:r>
              <a:rPr lang="en-US" sz="3200" b="1" i="1" spc="-20" dirty="0" smtClean="0">
                <a:latin typeface="Times New Roman" pitchFamily="18" charset="0"/>
                <a:cs typeface="Times New Roman" pitchFamily="18" charset="0"/>
              </a:rPr>
              <a:t>(6) </a:t>
            </a:r>
            <a:r>
              <a:rPr lang="vi-VN" sz="3200" b="1" i="1" spc="-20" dirty="0" smtClean="0">
                <a:latin typeface="Times New Roman" pitchFamily="18" charset="0"/>
                <a:cs typeface="Times New Roman" pitchFamily="18" charset="0"/>
              </a:rPr>
              <a:t>Năm</a:t>
            </a:r>
            <a:r>
              <a:rPr lang="en-US" sz="3200" b="1" i="1" spc="-20" dirty="0" smtClean="0">
                <a:latin typeface="Times New Roman" pitchFamily="18" charset="0"/>
                <a:cs typeface="Times New Roman" pitchFamily="18" charset="0"/>
              </a:rPr>
              <a:t> 2015 </a:t>
            </a:r>
            <a:r>
              <a:rPr lang="en-US" sz="3200" b="1" i="1" spc="-20" dirty="0" err="1" smtClean="0">
                <a:latin typeface="Times New Roman" pitchFamily="18" charset="0"/>
                <a:cs typeface="Times New Roman" pitchFamily="18" charset="0"/>
              </a:rPr>
              <a:t>mới</a:t>
            </a:r>
            <a:r>
              <a:rPr lang="en-US" sz="3200" b="1" i="1" spc="-20" dirty="0" smtClean="0">
                <a:latin typeface="Times New Roman" pitchFamily="18" charset="0"/>
                <a:cs typeface="Times New Roman" pitchFamily="18" charset="0"/>
              </a:rPr>
              <a:t> </a:t>
            </a:r>
            <a:r>
              <a:rPr lang="en-US" sz="3200" b="1" i="1" spc="-20" dirty="0" err="1" smtClean="0">
                <a:latin typeface="Times New Roman" pitchFamily="18" charset="0"/>
                <a:cs typeface="Times New Roman" pitchFamily="18" charset="0"/>
              </a:rPr>
              <a:t>chỉ</a:t>
            </a:r>
            <a:r>
              <a:rPr lang="en-US" sz="3200" b="1" i="1" spc="-20" dirty="0" smtClean="0">
                <a:latin typeface="Times New Roman" pitchFamily="18" charset="0"/>
                <a:cs typeface="Times New Roman" pitchFamily="18" charset="0"/>
              </a:rPr>
              <a:t> </a:t>
            </a:r>
            <a:r>
              <a:rPr lang="en-US" sz="3200" b="1" i="1" spc="-20" dirty="0" err="1" smtClean="0">
                <a:latin typeface="Times New Roman" pitchFamily="18" charset="0"/>
                <a:cs typeface="Times New Roman" pitchFamily="18" charset="0"/>
              </a:rPr>
              <a:t>có</a:t>
            </a:r>
            <a:r>
              <a:rPr lang="en-US" sz="3200" b="1" i="1" spc="-20" dirty="0" smtClean="0">
                <a:latin typeface="Times New Roman" pitchFamily="18" charset="0"/>
                <a:cs typeface="Times New Roman" pitchFamily="18" charset="0"/>
              </a:rPr>
              <a:t> </a:t>
            </a:r>
            <a:r>
              <a:rPr lang="en-US" sz="3200" b="1" i="1" spc="-20" dirty="0" err="1" smtClean="0">
                <a:latin typeface="Times New Roman" pitchFamily="18" charset="0"/>
                <a:cs typeface="Times New Roman" pitchFamily="18" charset="0"/>
              </a:rPr>
              <a:t>khoảng</a:t>
            </a:r>
            <a:r>
              <a:rPr lang="en-US" sz="3200" b="1" i="1" spc="-20" dirty="0" smtClean="0">
                <a:latin typeface="Times New Roman" pitchFamily="18" charset="0"/>
                <a:cs typeface="Times New Roman" pitchFamily="18" charset="0"/>
              </a:rPr>
              <a:t> 2/3 NDC </a:t>
            </a:r>
            <a:r>
              <a:rPr lang="en-US" sz="3200" b="1" i="1" spc="-20" dirty="0" err="1" smtClean="0">
                <a:latin typeface="Times New Roman" pitchFamily="18" charset="0"/>
                <a:cs typeface="Times New Roman" pitchFamily="18" charset="0"/>
              </a:rPr>
              <a:t>có</a:t>
            </a:r>
            <a:r>
              <a:rPr lang="en-US" sz="3200" b="1" i="1" spc="-20" dirty="0" smtClean="0">
                <a:latin typeface="Times New Roman" pitchFamily="18" charset="0"/>
                <a:cs typeface="Times New Roman" pitchFamily="18" charset="0"/>
              </a:rPr>
              <a:t> </a:t>
            </a:r>
            <a:r>
              <a:rPr lang="en-US" sz="3200" b="1" i="1" spc="-20" dirty="0" err="1" smtClean="0">
                <a:latin typeface="Times New Roman" pitchFamily="18" charset="0"/>
                <a:cs typeface="Times New Roman" pitchFamily="18" charset="0"/>
              </a:rPr>
              <a:t>bảo</a:t>
            </a:r>
            <a:r>
              <a:rPr lang="en-US" sz="3200" b="1" i="1" spc="-20" dirty="0" smtClean="0">
                <a:latin typeface="Times New Roman" pitchFamily="18" charset="0"/>
                <a:cs typeface="Times New Roman" pitchFamily="18" charset="0"/>
              </a:rPr>
              <a:t> </a:t>
            </a:r>
            <a:r>
              <a:rPr lang="en-US" sz="3200" b="1" i="1" spc="-20" dirty="0" err="1" smtClean="0">
                <a:latin typeface="Times New Roman" pitchFamily="18" charset="0"/>
                <a:cs typeface="Times New Roman" pitchFamily="18" charset="0"/>
              </a:rPr>
              <a:t>hiểm</a:t>
            </a:r>
            <a:r>
              <a:rPr lang="en-US" sz="3200" b="1" i="1" spc="-20" dirty="0" smtClean="0">
                <a:latin typeface="Times New Roman" pitchFamily="18" charset="0"/>
                <a:cs typeface="Times New Roman" pitchFamily="18" charset="0"/>
              </a:rPr>
              <a:t> y </a:t>
            </a:r>
            <a:r>
              <a:rPr lang="en-US" sz="3200" b="1" i="1" spc="-20" dirty="0" err="1" smtClean="0">
                <a:latin typeface="Times New Roman" pitchFamily="18" charset="0"/>
                <a:cs typeface="Times New Roman" pitchFamily="18" charset="0"/>
              </a:rPr>
              <a:t>tế</a:t>
            </a:r>
            <a:r>
              <a:rPr lang="en-US" sz="3200" b="1" i="1" spc="-20" dirty="0" smtClean="0">
                <a:latin typeface="Times New Roman" pitchFamily="18" charset="0"/>
                <a:cs typeface="Times New Roman" pitchFamily="18" charset="0"/>
              </a:rPr>
              <a:t> </a:t>
            </a:r>
            <a:r>
              <a:rPr lang="en-US" sz="3200" b="1" i="1" dirty="0" smtClean="0">
                <a:latin typeface="Times New Roman" pitchFamily="18" charset="0"/>
                <a:cs typeface="Times New Roman" pitchFamily="18" charset="0"/>
              </a:rPr>
              <a:t/>
            </a:r>
            <a:br>
              <a:rPr lang="en-US" sz="3200" b="1"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
            </a:r>
            <a:br>
              <a:rPr lang="en-US" sz="3200" b="1"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(7) </a:t>
            </a:r>
            <a:r>
              <a:rPr lang="en-US" sz="3200" b="1" i="1" dirty="0" err="1" smtClean="0">
                <a:latin typeface="Times New Roman" pitchFamily="18" charset="0"/>
                <a:cs typeface="Times New Roman" pitchFamily="18" charset="0"/>
              </a:rPr>
              <a:t>Nhiều</a:t>
            </a:r>
            <a:r>
              <a:rPr lang="en-US" sz="3200" b="1" i="1" dirty="0" smtClean="0">
                <a:latin typeface="Times New Roman" pitchFamily="18" charset="0"/>
                <a:cs typeface="Times New Roman" pitchFamily="18" charset="0"/>
              </a:rPr>
              <a:t> NDC </a:t>
            </a:r>
            <a:r>
              <a:rPr lang="en-US" sz="3200" b="1" i="1" dirty="0" err="1" smtClean="0">
                <a:latin typeface="Times New Roman" pitchFamily="18" charset="0"/>
                <a:cs typeface="Times New Roman" pitchFamily="18" charset="0"/>
              </a:rPr>
              <a:t>không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có</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hộ</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khẩu</a:t>
            </a:r>
            <a:r>
              <a:rPr lang="en-US" sz="3200" b="1" i="1" dirty="0" smtClean="0">
                <a:latin typeface="Times New Roman" pitchFamily="18" charset="0"/>
                <a:cs typeface="Times New Roman" pitchFamily="18" charset="0"/>
              </a:rPr>
              <a:t>. Do </a:t>
            </a:r>
            <a:r>
              <a:rPr lang="en-US" sz="3200" b="1" i="1" dirty="0" err="1" smtClean="0">
                <a:latin typeface="Times New Roman" pitchFamily="18" charset="0"/>
                <a:cs typeface="Times New Roman" pitchFamily="18" charset="0"/>
              </a:rPr>
              <a:t>đó</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có</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khả</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năng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gặp</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khó</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khăn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về</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chăm</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sóc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sức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khỏe</a:t>
            </a:r>
            <a:r>
              <a:rPr lang="en-US" sz="3200" b="1" i="1"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000" b="1" i="1" dirty="0"/>
          </a:p>
        </p:txBody>
      </p:sp>
      <p:sp>
        <p:nvSpPr>
          <p:cNvPr id="3" name="Rectangle 2"/>
          <p:cNvSpPr/>
          <p:nvPr/>
        </p:nvSpPr>
        <p:spPr>
          <a:xfrm>
            <a:off x="304800" y="2209800"/>
            <a:ext cx="8229600" cy="3108543"/>
          </a:xfrm>
          <a:prstGeom prst="rect">
            <a:avLst/>
          </a:prstGeom>
        </p:spPr>
        <p:txBody>
          <a:bodyPr wrap="square">
            <a:spAutoFit/>
          </a:bodyPr>
          <a:lstStyle/>
          <a:p>
            <a:pPr algn="just"/>
            <a:r>
              <a:rPr lang="vi-VN" sz="2800" dirty="0" smtClean="0">
                <a:latin typeface="Times New Roman" pitchFamily="18" charset="0"/>
                <a:cs typeface="Times New Roman" pitchFamily="18" charset="0"/>
              </a:rPr>
              <a:t>Số liệu </a:t>
            </a:r>
            <a:r>
              <a:rPr lang="en-US" sz="2800" dirty="0" smtClean="0">
                <a:latin typeface="Times New Roman" pitchFamily="18" charset="0"/>
                <a:cs typeface="Times New Roman" pitchFamily="18" charset="0"/>
              </a:rPr>
              <a:t>2015 </a:t>
            </a:r>
            <a:r>
              <a:rPr lang="en-US" sz="2800" dirty="0" err="1" smtClean="0">
                <a:latin typeface="Times New Roman" pitchFamily="18" charset="0"/>
                <a:cs typeface="Times New Roman" pitchFamily="18" charset="0"/>
              </a:rPr>
              <a:t>cho</a:t>
            </a:r>
            <a:r>
              <a:rPr lang="vi-VN" sz="2800" dirty="0" smtClean="0">
                <a:latin typeface="Times New Roman" pitchFamily="18" charset="0"/>
                <a:cs typeface="Times New Roman" pitchFamily="18" charset="0"/>
              </a:rPr>
              <a:t> thấy rằng, người di cư có xu hướng tới các cơ sở y tế điều trị ít hơn người không di cư khi có đến 68,0% người không di cư và 56,9% người di cư có cách điều trị cho lần đau/bệnh gần nhất là đến các cơ sở y tế. Ngược lại, tỷ trọng người di cư sử dụng cách điều trị là tự uống thuốc/tự điều trị (37,3%) cao hơn so với người không di cư (28,6%). </a:t>
            </a:r>
            <a:endParaRPr lang="en-US" sz="2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pPr algn="l"/>
            <a:r>
              <a:rPr lang="en-US" sz="3200" b="1" i="1" dirty="0" smtClean="0">
                <a:latin typeface="Times New Roman" pitchFamily="18" charset="0"/>
                <a:cs typeface="Times New Roman" pitchFamily="18" charset="0"/>
              </a:rPr>
              <a:t>(8) </a:t>
            </a:r>
            <a:r>
              <a:rPr lang="en-US" sz="3200" b="1" i="1" dirty="0" err="1" smtClean="0">
                <a:latin typeface="Times New Roman" pitchFamily="18" charset="0"/>
                <a:cs typeface="Times New Roman" pitchFamily="18" charset="0"/>
              </a:rPr>
              <a:t>Hệ</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thống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dịch</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vụ</a:t>
            </a:r>
            <a:r>
              <a:rPr lang="en-US" sz="3200" b="1" i="1" dirty="0" smtClean="0">
                <a:latin typeface="Times New Roman" pitchFamily="18" charset="0"/>
                <a:cs typeface="Times New Roman" pitchFamily="18" charset="0"/>
              </a:rPr>
              <a:t> ở </a:t>
            </a:r>
            <a:r>
              <a:rPr lang="en-US" sz="3200" b="1" i="1" dirty="0" err="1" smtClean="0">
                <a:latin typeface="Times New Roman" pitchFamily="18" charset="0"/>
                <a:cs typeface="Times New Roman" pitchFamily="18" charset="0"/>
              </a:rPr>
              <a:t>nơi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đến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không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phù</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hợp</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với</a:t>
            </a:r>
            <a:r>
              <a:rPr lang="en-US" sz="3200" b="1" i="1" dirty="0" smtClean="0">
                <a:latin typeface="Times New Roman" pitchFamily="18" charset="0"/>
                <a:cs typeface="Times New Roman" pitchFamily="18" charset="0"/>
              </a:rPr>
              <a:t> NDC </a:t>
            </a:r>
            <a:r>
              <a:rPr lang="en-US" sz="3200" b="1" i="1" dirty="0" err="1" smtClean="0">
                <a:latin typeface="Times New Roman" pitchFamily="18" charset="0"/>
                <a:cs typeface="Times New Roman" pitchFamily="18" charset="0"/>
              </a:rPr>
              <a:t>tập</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trung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khu</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công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nghiêp</a:t>
            </a:r>
            <a:r>
              <a:rPr lang="en-US" sz="3200" b="1" i="1"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000" b="1" i="1" dirty="0"/>
          </a:p>
        </p:txBody>
      </p:sp>
      <p:sp>
        <p:nvSpPr>
          <p:cNvPr id="3" name="Rectangle 2"/>
          <p:cNvSpPr/>
          <p:nvPr/>
        </p:nvSpPr>
        <p:spPr>
          <a:xfrm>
            <a:off x="0" y="1828800"/>
            <a:ext cx="8991600" cy="4832092"/>
          </a:xfrm>
          <a:prstGeom prst="rect">
            <a:avLst/>
          </a:prstGeom>
        </p:spPr>
        <p:txBody>
          <a:bodyPr wrap="square">
            <a:spAutoFit/>
          </a:bodyPr>
          <a:lstStyle/>
          <a:p>
            <a:r>
              <a:rPr lang="vi-VN" sz="2400" dirty="0" smtClean="0">
                <a:latin typeface="+mj-lt"/>
              </a:rPr>
              <a:t>“Trạm xá ở đây cháu vào đó mấy lần nhưng công tác khám chữa bệnh thì yếu lắm, ngay cả bệnh viện huyện. Khu vực này có một bệnh viện khu vực. Nhưng vấn đề khám, chữa bệnh của bác sỹ ở đó thì cháu đánh giá là không ổn, thua xa với bệnh viện ở thành phố Hồ Chí Minh. Ngay cả bản thân cháu cũng có bệnh, có một lần cháu lên đấy khám. Nhưng chỉ một lần lên đó khám thôi, cháu nghĩ là cháu sẽ không bao giờ bước chân lên bệnh viện đó nữa”. (Nam di cư đến, nông thôn, tỉnh Đắk Lắk). “Nếu đi khám sức khỏe mà dùng bảo hiểm thì khám rất lâu mà dịch vụ không tốt, còn nếu mình muốn nhanh và muốn tốt thì khám dịch vụ bình thường, không cần bảo hiểm. Tự mình trả tiền, chất lượng dịch vụ khác ngay. Nhưng phải trả nhiều tiền. Các bệnh viện ở thành phố lúc nào cũng đông nghịt người”. (Nữ di cư đến Tp. Hồ Chí Minh).</a:t>
            </a:r>
            <a:endParaRPr lang="en-US" sz="2400" dirty="0" smtClean="0">
              <a:latin typeface="+mj-lt"/>
            </a:endParaRPr>
          </a:p>
          <a:p>
            <a:pPr algn="r"/>
            <a:r>
              <a:rPr lang="en-US" sz="2000" dirty="0" smtClean="0">
                <a:latin typeface="Times New Roman" pitchFamily="18" charset="0"/>
                <a:cs typeface="Times New Roman" pitchFamily="18" charset="0"/>
              </a:rPr>
              <a:t>ĐIỀU TRA DI CƯ 2015</a:t>
            </a:r>
            <a:endParaRPr lang="en-US" sz="2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fontScale="90000"/>
          </a:bodyPr>
          <a:lstStyle/>
          <a:p>
            <a:pPr algn="l"/>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(9) </a:t>
            </a:r>
            <a:r>
              <a:rPr lang="en-US" sz="3200" b="1" i="1" dirty="0" err="1" smtClean="0">
                <a:latin typeface="Times New Roman" pitchFamily="18" charset="0"/>
                <a:cs typeface="Times New Roman" pitchFamily="18" charset="0"/>
              </a:rPr>
              <a:t>Khó</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khăn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về</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kinh</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tế</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gặp</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những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thách</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thức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bệnh</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tật</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tử</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vong</a:t>
            </a:r>
            <a:r>
              <a:rPr lang="en-US" sz="3200" b="1" i="1"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spc="-30" dirty="0" smtClean="0">
                <a:latin typeface="Times New Roman" pitchFamily="18" charset="0"/>
                <a:cs typeface="Times New Roman" pitchFamily="18" charset="0"/>
              </a:rPr>
              <a:t>NDC </a:t>
            </a:r>
            <a:r>
              <a:rPr lang="en-US" sz="3200" spc="-30" dirty="0" err="1" smtClean="0">
                <a:latin typeface="Times New Roman" pitchFamily="18" charset="0"/>
                <a:cs typeface="Times New Roman" pitchFamily="18" charset="0"/>
              </a:rPr>
              <a:t>gặp</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khó</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khăn</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về</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sức</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khỏe</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khoảng</a:t>
            </a:r>
            <a:r>
              <a:rPr lang="en-US" sz="3200" spc="-30" dirty="0" smtClean="0">
                <a:latin typeface="Times New Roman" pitchFamily="18" charset="0"/>
                <a:cs typeface="Times New Roman" pitchFamily="18" charset="0"/>
              </a:rPr>
              <a:t> 2% </a:t>
            </a:r>
            <a:r>
              <a:rPr lang="en-US" sz="3200" spc="-30" dirty="0" err="1" smtClean="0">
                <a:latin typeface="Times New Roman" pitchFamily="18" charset="0"/>
                <a:cs typeface="Times New Roman" pitchFamily="18" charset="0"/>
              </a:rPr>
              <a:t>nhưng</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khi</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gặp</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khó</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khăn</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họ</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tìm</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sự</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trợ</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giúp</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của</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người</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thân</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hơn</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là</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chính</a:t>
            </a:r>
            <a:r>
              <a:rPr lang="en-US" sz="3200" spc="-30" dirty="0" smtClean="0">
                <a:latin typeface="Times New Roman" pitchFamily="18" charset="0"/>
                <a:cs typeface="Times New Roman" pitchFamily="18" charset="0"/>
              </a:rPr>
              <a:t> </a:t>
            </a:r>
            <a:r>
              <a:rPr lang="en-US" sz="3200" spc="-30" dirty="0" err="1" smtClean="0">
                <a:latin typeface="Times New Roman" pitchFamily="18" charset="0"/>
                <a:cs typeface="Times New Roman" pitchFamily="18" charset="0"/>
              </a:rPr>
              <a:t>phủ</a:t>
            </a:r>
            <a:r>
              <a:rPr lang="en-US" sz="3200" spc="-3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Điều</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tra</a:t>
            </a:r>
            <a:r>
              <a:rPr lang="en-US" sz="3200" i="1" dirty="0" smtClean="0">
                <a:latin typeface="Times New Roman" pitchFamily="18" charset="0"/>
                <a:cs typeface="Times New Roman" pitchFamily="18" charset="0"/>
              </a:rPr>
              <a:t> Di </a:t>
            </a:r>
            <a:r>
              <a:rPr lang="en-US" sz="3200" i="1" dirty="0" err="1" smtClean="0">
                <a:latin typeface="Times New Roman" pitchFamily="18" charset="0"/>
                <a:cs typeface="Times New Roman" pitchFamily="18" charset="0"/>
              </a:rPr>
              <a:t>cư</a:t>
            </a:r>
            <a:r>
              <a:rPr lang="en-US" sz="3200" i="1" dirty="0" smtClean="0">
                <a:latin typeface="Times New Roman" pitchFamily="18" charset="0"/>
                <a:cs typeface="Times New Roman" pitchFamily="18" charset="0"/>
              </a:rPr>
              <a:t> 2015</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000" b="1"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90600"/>
            <a:ext cx="9144000" cy="6986528"/>
          </a:xfrm>
          <a:prstGeom prst="rect">
            <a:avLst/>
          </a:prstGeom>
        </p:spPr>
        <p:txBody>
          <a:bodyPr wrap="square">
            <a:spAutoFit/>
          </a:bodyPr>
          <a:lstStyle/>
          <a:p>
            <a:r>
              <a:rPr lang="en-US" sz="3200" b="1" dirty="0" smtClean="0">
                <a:latin typeface="Times New Roman" pitchFamily="18" charset="0"/>
                <a:cs typeface="Times New Roman" pitchFamily="18" charset="0"/>
              </a:rPr>
              <a:t>4. KẾT LUẬN</a:t>
            </a:r>
          </a:p>
          <a:p>
            <a:r>
              <a:rPr lang="en-US" sz="3200" dirty="0" smtClean="0">
                <a:latin typeface="Times New Roman" pitchFamily="18" charset="0"/>
                <a:cs typeface="Times New Roman" pitchFamily="18" charset="0"/>
              </a:rPr>
              <a:t>4.1 Di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ở </a:t>
            </a:r>
            <a:r>
              <a:rPr lang="en-US" sz="3200" dirty="0" err="1" smtClean="0">
                <a:latin typeface="Times New Roman" pitchFamily="18" charset="0"/>
                <a:cs typeface="Times New Roman" pitchFamily="18" charset="0"/>
              </a:rPr>
              <a:t>Việt</a:t>
            </a:r>
            <a:r>
              <a:rPr lang="en-US" sz="3200" dirty="0" smtClean="0">
                <a:latin typeface="Times New Roman" pitchFamily="18" charset="0"/>
                <a:cs typeface="Times New Roman" pitchFamily="18" charset="0"/>
              </a:rPr>
              <a:t> Nam </a:t>
            </a:r>
            <a:r>
              <a:rPr lang="en-US" sz="3200" dirty="0" err="1" smtClean="0">
                <a:latin typeface="Times New Roman" pitchFamily="18" charset="0"/>
                <a:cs typeface="Times New Roman" pitchFamily="18" charset="0"/>
              </a:rPr>
              <a:t>đa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dạng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mô</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lớn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hướng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ngày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càng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tăng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càng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càng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tập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trung</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4.2 </a:t>
            </a:r>
            <a:r>
              <a:rPr lang="en-US" sz="3200" dirty="0" err="1" smtClean="0">
                <a:latin typeface="Times New Roman" pitchFamily="18" charset="0"/>
                <a:cs typeface="Times New Roman" pitchFamily="18" charset="0"/>
              </a:rPr>
              <a:t>Sức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khỏe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tốt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nhưng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chậm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cải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thiện</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4.3 </a:t>
            </a:r>
            <a:r>
              <a:rPr lang="en-US" sz="3200" dirty="0" err="1" smtClean="0">
                <a:latin typeface="Times New Roman" pitchFamily="18" charset="0"/>
                <a:cs typeface="Times New Roman" pitchFamily="18" charset="0"/>
              </a:rPr>
              <a:t>Sức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khỏe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chịu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nhiều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rủi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do </a:t>
            </a:r>
            <a:r>
              <a:rPr lang="en-US" sz="3200" dirty="0" err="1" smtClean="0">
                <a:latin typeface="Times New Roman" pitchFamily="18" charset="0"/>
                <a:cs typeface="Times New Roman" pitchFamily="18" charset="0"/>
              </a:rPr>
              <a:t>sống</a:t>
            </a:r>
            <a:r>
              <a:rPr lang="en-US" sz="3200" dirty="0" smtClean="0">
                <a:latin typeface="Times New Roman" pitchFamily="18" charset="0"/>
                <a:cs typeface="Times New Roman" pitchFamily="18" charset="0"/>
              </a:rPr>
              <a:t> ở </a:t>
            </a:r>
            <a:r>
              <a:rPr lang="en-US" sz="3200" dirty="0" err="1" smtClean="0">
                <a:latin typeface="Times New Roman" pitchFamily="18" charset="0"/>
                <a:cs typeface="Times New Roman" pitchFamily="18" charset="0"/>
              </a:rPr>
              <a:t>nơi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mật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cao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dễ</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truyền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dịch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bệnh</a:t>
            </a:r>
            <a:r>
              <a:rPr lang="en-US" sz="3200" dirty="0" smtClean="0">
                <a:latin typeface="Times New Roman" pitchFamily="18" charset="0"/>
                <a:cs typeface="Times New Roman" pitchFamily="18" charset="0"/>
              </a:rPr>
              <a:t>;  NDC </a:t>
            </a:r>
            <a:r>
              <a:rPr lang="en-US" sz="3200" dirty="0" err="1" smtClean="0">
                <a:latin typeface="Times New Roman" pitchFamily="18" charset="0"/>
                <a:cs typeface="Times New Roman" pitchFamily="18" charset="0"/>
              </a:rPr>
              <a:t>thường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hút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thuốc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uống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rượu</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bia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hôn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muộn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dẫn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hệ</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tình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vệ</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Mặt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nhiều</a:t>
            </a:r>
            <a:r>
              <a:rPr lang="en-US" sz="3200" dirty="0" smtClean="0">
                <a:latin typeface="Times New Roman" pitchFamily="18" charset="0"/>
                <a:cs typeface="Times New Roman" pitchFamily="18" charset="0"/>
              </a:rPr>
              <a:t> NDC </a:t>
            </a:r>
            <a:r>
              <a:rPr lang="en-US" sz="3200" dirty="0" err="1" smtClean="0">
                <a:latin typeface="Times New Roman" pitchFamily="18" charset="0"/>
                <a:cs typeface="Times New Roman" pitchFamily="18" charset="0"/>
              </a:rPr>
              <a:t>thiếu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tin </a:t>
            </a:r>
            <a:r>
              <a:rPr lang="en-US" sz="3200" dirty="0" err="1" smtClean="0">
                <a:latin typeface="Times New Roman" pitchFamily="18" charset="0"/>
                <a:cs typeface="Times New Roman" pitchFamily="18" charset="0"/>
              </a:rPr>
              <a:t>về</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môi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trường</a:t>
            </a:r>
            <a:r>
              <a:rPr lang="en-US" sz="3200" dirty="0" smtClean="0">
                <a:latin typeface="Times New Roman" pitchFamily="18" charset="0"/>
                <a:cs typeface="Times New Roman" pitchFamily="18" charset="0"/>
              </a:rPr>
              <a:t> ở </a:t>
            </a:r>
            <a:r>
              <a:rPr lang="en-US" sz="3200" dirty="0" err="1" smtClean="0">
                <a:latin typeface="Times New Roman" pitchFamily="18" charset="0"/>
                <a:cs typeface="Times New Roman" pitchFamily="18" charset="0"/>
              </a:rPr>
              <a:t>mới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chưa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hộ</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khẩu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chưa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BHYT,…  </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 </a:t>
            </a:r>
          </a:p>
          <a:p>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8839200" cy="1698625"/>
          </a:xfrm>
        </p:spPr>
        <p:txBody>
          <a:bodyPr>
            <a:normAutofit fontScale="90000"/>
          </a:bodyPr>
          <a:lstStyle/>
          <a:p>
            <a:pPr algn="l"/>
            <a:r>
              <a:rPr lang="en-US" sz="3200" dirty="0" smtClean="0">
                <a:latin typeface="Times New Roman" pitchFamily="18" charset="0"/>
                <a:cs typeface="Times New Roman" pitchFamily="18" charset="0"/>
              </a:rPr>
              <a:t>4.4 </a:t>
            </a:r>
            <a:r>
              <a:rPr lang="en-US" sz="3200" dirty="0" err="1" smtClean="0">
                <a:latin typeface="Times New Roman" pitchFamily="18" charset="0"/>
                <a:cs typeface="Times New Roman" pitchFamily="18" charset="0"/>
              </a:rPr>
              <a:t>Sức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khỏe</a:t>
            </a:r>
            <a:r>
              <a:rPr lang="en-US" sz="3200" dirty="0" smtClean="0">
                <a:latin typeface="Times New Roman" pitchFamily="18" charset="0"/>
                <a:cs typeface="Times New Roman" pitchFamily="18" charset="0"/>
              </a:rPr>
              <a:t> NDC </a:t>
            </a:r>
            <a:r>
              <a:rPr lang="en-US" sz="3200" dirty="0" err="1" smtClean="0">
                <a:latin typeface="Times New Roman" pitchFamily="18" charset="0"/>
                <a:cs typeface="Times New Roman" pitchFamily="18" charset="0"/>
              </a:rPr>
              <a:t>gắn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chặt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với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khỏe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đồng</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Bảo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vệ</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khỏe</a:t>
            </a:r>
            <a:r>
              <a:rPr lang="en-US" sz="3200" dirty="0" smtClean="0">
                <a:latin typeface="Times New Roman" pitchFamily="18" charset="0"/>
                <a:cs typeface="Times New Roman" pitchFamily="18" charset="0"/>
              </a:rPr>
              <a:t> NDC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giải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cấu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xóa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đói</a:t>
            </a:r>
            <a:r>
              <a:rPr lang="en-US" sz="3200" dirty="0" smtClean="0">
                <a:latin typeface="Times New Roman" pitchFamily="18" charset="0"/>
                <a:cs typeface="Times New Roman" pitchFamily="18" charset="0"/>
              </a:rPr>
              <a:t> , </a:t>
            </a:r>
            <a:r>
              <a:rPr lang="en-US" sz="3200" dirty="0" err="1" smtClean="0">
                <a:latin typeface="Times New Roman" pitchFamily="18" charset="0"/>
                <a:cs typeface="Times New Roman" pitchFamily="18" charset="0"/>
              </a:rPr>
              <a:t>giảm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nghèo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vệ</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khỏe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đồng</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Vì</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vậy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nước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sớm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CHƯƠNG TRÌNH BẢO VỆ CHĂM SÓC SỨC KHỎE NDC</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txBox="1">
            <a:spLocks noChangeArrowheads="1"/>
          </p:cNvSpPr>
          <p:nvPr/>
        </p:nvSpPr>
        <p:spPr bwMode="auto">
          <a:xfrm>
            <a:off x="685800" y="228600"/>
            <a:ext cx="8093075" cy="688975"/>
          </a:xfrm>
          <a:prstGeom prst="rect">
            <a:avLst/>
          </a:prstGeom>
          <a:noFill/>
          <a:ln w="9525">
            <a:noFill/>
            <a:miter lim="800000"/>
            <a:headEnd/>
            <a:tailEnd/>
          </a:ln>
        </p:spPr>
        <p:txBody>
          <a:bodyPr/>
          <a:lstStyle/>
          <a:p>
            <a:pPr algn="ctr"/>
            <a:r>
              <a:rPr lang="en-US" sz="3600" b="1">
                <a:latin typeface="Times New Roman" pitchFamily="18" charset="0"/>
              </a:rPr>
              <a:t>Xin trân trọng cảm ơn!</a:t>
            </a:r>
          </a:p>
        </p:txBody>
      </p:sp>
      <p:pic>
        <p:nvPicPr>
          <p:cNvPr id="47107" name="Picture 3" descr="821057"/>
          <p:cNvPicPr>
            <a:picLocks noChangeAspect="1" noChangeArrowheads="1"/>
          </p:cNvPicPr>
          <p:nvPr/>
        </p:nvPicPr>
        <p:blipFill>
          <a:blip r:embed="rId2"/>
          <a:srcRect/>
          <a:stretch>
            <a:fillRect/>
          </a:stretch>
        </p:blipFill>
        <p:spPr bwMode="auto">
          <a:xfrm>
            <a:off x="0" y="914400"/>
            <a:ext cx="91440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828800" y="2514600"/>
          <a:ext cx="5835015" cy="3962400"/>
        </p:xfrm>
        <a:graphic>
          <a:graphicData uri="http://schemas.openxmlformats.org/drawingml/2006/table">
            <a:tbl>
              <a:tblPr/>
              <a:tblGrid>
                <a:gridCol w="3873134"/>
                <a:gridCol w="1961881"/>
              </a:tblGrid>
              <a:tr h="792480">
                <a:tc>
                  <a:txBody>
                    <a:bodyPr/>
                    <a:lstStyle/>
                    <a:p>
                      <a:pPr marL="0" marR="0">
                        <a:lnSpc>
                          <a:spcPct val="115000"/>
                        </a:lnSpc>
                        <a:spcBef>
                          <a:spcPts val="0"/>
                        </a:spcBef>
                        <a:spcAft>
                          <a:spcPts val="0"/>
                        </a:spcAft>
                      </a:pPr>
                      <a:r>
                        <a:rPr lang="en-US" sz="2800" b="1" dirty="0">
                          <a:latin typeface="Times New Roman"/>
                          <a:ea typeface="Calibri"/>
                          <a:cs typeface="Times New Roman"/>
                        </a:rPr>
                        <a:t>HƯỚNG  DI CƯ</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dirty="0">
                          <a:latin typeface="Times New Roman"/>
                          <a:ea typeface="Calibri"/>
                          <a:cs typeface="Times New Roman"/>
                        </a:rPr>
                        <a:t>TỶ LỆ (%)</a:t>
                      </a:r>
                      <a:endParaRPr lang="en-US" sz="11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480">
                <a:tc>
                  <a:txBody>
                    <a:bodyPr/>
                    <a:lstStyle/>
                    <a:p>
                      <a:pPr marL="0" marR="0">
                        <a:lnSpc>
                          <a:spcPct val="115000"/>
                        </a:lnSpc>
                        <a:spcBef>
                          <a:spcPts val="0"/>
                        </a:spcBef>
                        <a:spcAft>
                          <a:spcPts val="0"/>
                        </a:spcAft>
                      </a:pPr>
                      <a:r>
                        <a:rPr lang="en-US" sz="3200" dirty="0" err="1">
                          <a:latin typeface="Times New Roman"/>
                          <a:ea typeface="Calibri"/>
                          <a:cs typeface="Times New Roman"/>
                        </a:rPr>
                        <a:t>Thành</a:t>
                      </a:r>
                      <a:r>
                        <a:rPr lang="en-US" sz="3200" dirty="0">
                          <a:latin typeface="Times New Roman"/>
                          <a:ea typeface="Calibri"/>
                          <a:cs typeface="Times New Roman"/>
                        </a:rPr>
                        <a:t> </a:t>
                      </a:r>
                      <a:r>
                        <a:rPr lang="en-US" sz="3200" dirty="0" err="1">
                          <a:latin typeface="Times New Roman"/>
                          <a:ea typeface="Calibri"/>
                          <a:cs typeface="Times New Roman"/>
                        </a:rPr>
                        <a:t>thị</a:t>
                      </a:r>
                      <a:r>
                        <a:rPr lang="en-US" sz="3200" dirty="0">
                          <a:latin typeface="Times New Roman"/>
                          <a:ea typeface="Calibri"/>
                          <a:cs typeface="Times New Roman"/>
                        </a:rPr>
                        <a:t> - </a:t>
                      </a:r>
                      <a:r>
                        <a:rPr lang="en-US" sz="3200" dirty="0" err="1">
                          <a:latin typeface="Times New Roman"/>
                          <a:ea typeface="Calibri"/>
                          <a:cs typeface="Times New Roman"/>
                        </a:rPr>
                        <a:t>thành</a:t>
                      </a:r>
                      <a:r>
                        <a:rPr lang="en-US" sz="3200" dirty="0">
                          <a:latin typeface="Times New Roman"/>
                          <a:ea typeface="Calibri"/>
                          <a:cs typeface="Times New Roman"/>
                        </a:rPr>
                        <a:t> </a:t>
                      </a:r>
                      <a:r>
                        <a:rPr lang="en-US" sz="3200" dirty="0" err="1">
                          <a:latin typeface="Times New Roman"/>
                          <a:ea typeface="Calibri"/>
                          <a:cs typeface="Times New Roman"/>
                        </a:rPr>
                        <a:t>thị</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a:ea typeface="Calibri"/>
                          <a:cs typeface="Times New Roman"/>
                        </a:rPr>
                        <a:t>36,5</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480">
                <a:tc>
                  <a:txBody>
                    <a:bodyPr/>
                    <a:lstStyle/>
                    <a:p>
                      <a:pPr marL="0" marR="0">
                        <a:lnSpc>
                          <a:spcPct val="115000"/>
                        </a:lnSpc>
                        <a:spcBef>
                          <a:spcPts val="0"/>
                        </a:spcBef>
                        <a:spcAft>
                          <a:spcPts val="0"/>
                        </a:spcAft>
                      </a:pPr>
                      <a:r>
                        <a:rPr lang="en-US" sz="3200" dirty="0" err="1">
                          <a:latin typeface="Times New Roman"/>
                          <a:ea typeface="Calibri"/>
                          <a:cs typeface="Times New Roman"/>
                        </a:rPr>
                        <a:t>Nông</a:t>
                      </a:r>
                      <a:r>
                        <a:rPr lang="en-US" sz="3200" dirty="0">
                          <a:latin typeface="Times New Roman"/>
                          <a:ea typeface="Calibri"/>
                          <a:cs typeface="Times New Roman"/>
                        </a:rPr>
                        <a:t> </a:t>
                      </a:r>
                      <a:r>
                        <a:rPr lang="en-US" sz="3200" dirty="0" err="1">
                          <a:latin typeface="Times New Roman"/>
                          <a:ea typeface="Calibri"/>
                          <a:cs typeface="Times New Roman"/>
                        </a:rPr>
                        <a:t>thôn</a:t>
                      </a:r>
                      <a:r>
                        <a:rPr lang="en-US" sz="3200" dirty="0">
                          <a:latin typeface="Times New Roman"/>
                          <a:ea typeface="Calibri"/>
                          <a:cs typeface="Times New Roman"/>
                        </a:rPr>
                        <a:t> - </a:t>
                      </a:r>
                      <a:r>
                        <a:rPr lang="en-US" sz="3200" dirty="0" err="1">
                          <a:latin typeface="Times New Roman"/>
                          <a:ea typeface="Calibri"/>
                          <a:cs typeface="Times New Roman"/>
                        </a:rPr>
                        <a:t>thành</a:t>
                      </a:r>
                      <a:r>
                        <a:rPr lang="en-US" sz="3200" dirty="0">
                          <a:latin typeface="Times New Roman"/>
                          <a:ea typeface="Calibri"/>
                          <a:cs typeface="Times New Roman"/>
                        </a:rPr>
                        <a:t> </a:t>
                      </a:r>
                      <a:r>
                        <a:rPr lang="en-US" sz="3200" dirty="0" err="1">
                          <a:latin typeface="Times New Roman"/>
                          <a:ea typeface="Calibri"/>
                          <a:cs typeface="Times New Roman"/>
                        </a:rPr>
                        <a:t>thị</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a:ea typeface="Calibri"/>
                          <a:cs typeface="Times New Roman"/>
                        </a:rPr>
                        <a:t>27,5</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480">
                <a:tc>
                  <a:txBody>
                    <a:bodyPr/>
                    <a:lstStyle/>
                    <a:p>
                      <a:pPr marL="0" marR="0">
                        <a:lnSpc>
                          <a:spcPct val="115000"/>
                        </a:lnSpc>
                        <a:spcBef>
                          <a:spcPts val="0"/>
                        </a:spcBef>
                        <a:spcAft>
                          <a:spcPts val="0"/>
                        </a:spcAft>
                      </a:pPr>
                      <a:r>
                        <a:rPr lang="en-US" sz="3200">
                          <a:latin typeface="Times New Roman"/>
                          <a:ea typeface="Calibri"/>
                          <a:cs typeface="Times New Roman"/>
                        </a:rPr>
                        <a:t>Nông thôn - nông thôn</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a:ea typeface="Calibri"/>
                          <a:cs typeface="Times New Roman"/>
                        </a:rPr>
                        <a:t>26,4</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480">
                <a:tc>
                  <a:txBody>
                    <a:bodyPr/>
                    <a:lstStyle/>
                    <a:p>
                      <a:pPr marL="0" marR="0">
                        <a:lnSpc>
                          <a:spcPct val="115000"/>
                        </a:lnSpc>
                        <a:spcBef>
                          <a:spcPts val="0"/>
                        </a:spcBef>
                        <a:spcAft>
                          <a:spcPts val="0"/>
                        </a:spcAft>
                      </a:pPr>
                      <a:r>
                        <a:rPr lang="en-US" sz="3200">
                          <a:latin typeface="Times New Roman"/>
                          <a:ea typeface="Calibri"/>
                          <a:cs typeface="Times New Roman"/>
                        </a:rPr>
                        <a:t>Thành thị - nông thôn</a:t>
                      </a:r>
                      <a:endParaRPr lang="en-US"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  </a:t>
                      </a:r>
                      <a:r>
                        <a:rPr lang="en-US" sz="3200" dirty="0" smtClean="0">
                          <a:latin typeface="Times New Roman"/>
                          <a:ea typeface="Calibri"/>
                          <a:cs typeface="Times New Roman"/>
                        </a:rPr>
                        <a:t>9,6</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304800" y="914400"/>
            <a:ext cx="8686800" cy="1477328"/>
          </a:xfrm>
          <a:prstGeom prst="rect">
            <a:avLst/>
          </a:prstGeom>
        </p:spPr>
        <p:txBody>
          <a:bodyPr wrap="square">
            <a:spAutoFit/>
          </a:bodyPr>
          <a:lstStyle/>
          <a:p>
            <a:pPr algn="ctr"/>
            <a:r>
              <a:rPr lang="en-US" sz="3000" b="1" i="1" dirty="0" smtClean="0">
                <a:latin typeface="Times New Roman" pitchFamily="18" charset="0"/>
                <a:cs typeface="Times New Roman" pitchFamily="18" charset="0"/>
              </a:rPr>
              <a:t>(2) </a:t>
            </a:r>
            <a:r>
              <a:rPr lang="en-US" sz="3000" b="1" i="1" dirty="0" err="1" smtClean="0">
                <a:latin typeface="Times New Roman" pitchFamily="18" charset="0"/>
                <a:cs typeface="Times New Roman" pitchFamily="18" charset="0"/>
              </a:rPr>
              <a:t>Đa</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số</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người</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di</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cư</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hướng</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đến</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thành</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thị</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nơi</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có</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mật</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độ</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dân</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số</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cao</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hơn</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rất</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nhiều</a:t>
            </a:r>
            <a:r>
              <a:rPr lang="en-US" sz="3000" b="1" i="1" dirty="0" smtClean="0">
                <a:latin typeface="Times New Roman" pitchFamily="18" charset="0"/>
                <a:cs typeface="Times New Roman" pitchFamily="18" charset="0"/>
              </a:rPr>
              <a:t> so </a:t>
            </a:r>
            <a:r>
              <a:rPr lang="en-US" sz="3000" b="1" i="1" dirty="0" err="1" smtClean="0">
                <a:latin typeface="Times New Roman" pitchFamily="18" charset="0"/>
                <a:cs typeface="Times New Roman" pitchFamily="18" charset="0"/>
              </a:rPr>
              <a:t>với</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nông</a:t>
            </a:r>
            <a:r>
              <a:rPr lang="en-US" sz="3000" b="1" i="1" dirty="0" smtClean="0">
                <a:latin typeface="Times New Roman" pitchFamily="18" charset="0"/>
                <a:cs typeface="Times New Roman" pitchFamily="18" charset="0"/>
              </a:rPr>
              <a:t> </a:t>
            </a:r>
            <a:r>
              <a:rPr lang="en-US" sz="3000" b="1" i="1" dirty="0" err="1" smtClean="0">
                <a:latin typeface="Times New Roman" pitchFamily="18" charset="0"/>
                <a:cs typeface="Times New Roman" pitchFamily="18" charset="0"/>
              </a:rPr>
              <a:t>thôn</a:t>
            </a:r>
            <a:endParaRPr lang="en-US" sz="3000" b="1" i="1"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Bảng</a:t>
            </a:r>
            <a:r>
              <a:rPr lang="en-US" sz="3000" dirty="0" smtClean="0">
                <a:latin typeface="Times New Roman" pitchFamily="18" charset="0"/>
                <a:cs typeface="Times New Roman" pitchFamily="18" charset="0"/>
              </a:rPr>
              <a:t> 2: </a:t>
            </a:r>
            <a:r>
              <a:rPr lang="en-US" sz="3000" dirty="0" err="1" smtClean="0">
                <a:latin typeface="Times New Roman" pitchFamily="18" charset="0"/>
                <a:cs typeface="Times New Roman" pitchFamily="18" charset="0"/>
              </a:rPr>
              <a:t>Hướng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cư</a:t>
            </a:r>
            <a:endParaRPr lang="en-US"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2133600"/>
          <a:ext cx="8763001" cy="3364992"/>
        </p:xfrm>
        <a:graphic>
          <a:graphicData uri="http://schemas.openxmlformats.org/drawingml/2006/table">
            <a:tbl>
              <a:tblPr/>
              <a:tblGrid>
                <a:gridCol w="3126896"/>
                <a:gridCol w="1605123"/>
                <a:gridCol w="2015491"/>
                <a:gridCol w="2015491"/>
              </a:tblGrid>
              <a:tr h="0">
                <a:tc>
                  <a:txBody>
                    <a:bodyPr/>
                    <a:lstStyle/>
                    <a:p>
                      <a:pPr marL="0" marR="0">
                        <a:lnSpc>
                          <a:spcPct val="115000"/>
                        </a:lnSpc>
                        <a:spcBef>
                          <a:spcPts val="0"/>
                        </a:spcBef>
                        <a:spcAft>
                          <a:spcPts val="0"/>
                        </a:spcAft>
                      </a:pPr>
                      <a:r>
                        <a:rPr lang="en-US" sz="3200" dirty="0" err="1">
                          <a:latin typeface="Times New Roman"/>
                          <a:ea typeface="Calibri"/>
                          <a:cs typeface="Times New Roman"/>
                        </a:rPr>
                        <a:t>Tỉnh</a:t>
                      </a:r>
                      <a:r>
                        <a:rPr lang="en-US" sz="3200" dirty="0">
                          <a:latin typeface="Times New Roman"/>
                          <a:ea typeface="Calibri"/>
                          <a:cs typeface="Times New Roman"/>
                        </a:rPr>
                        <a:t> /</a:t>
                      </a:r>
                      <a:r>
                        <a:rPr lang="en-US" sz="3200" dirty="0" err="1">
                          <a:latin typeface="Times New Roman"/>
                          <a:ea typeface="Calibri"/>
                          <a:cs typeface="Times New Roman"/>
                        </a:rPr>
                        <a:t>thành</a:t>
                      </a:r>
                      <a:r>
                        <a:rPr lang="en-US" sz="3200" dirty="0">
                          <a:latin typeface="Times New Roman"/>
                          <a:ea typeface="Calibri"/>
                          <a:cs typeface="Times New Roman"/>
                        </a:rPr>
                        <a:t> </a:t>
                      </a:r>
                      <a:r>
                        <a:rPr lang="en-US" sz="3200" dirty="0" err="1">
                          <a:latin typeface="Times New Roman"/>
                          <a:ea typeface="Calibri"/>
                          <a:cs typeface="Times New Roman"/>
                        </a:rPr>
                        <a:t>phố</a:t>
                      </a:r>
                      <a:r>
                        <a:rPr lang="en-US" sz="3200" dirty="0">
                          <a:latin typeface="Times New Roman"/>
                          <a:ea typeface="Calibri"/>
                          <a:cs typeface="Times New Roman"/>
                        </a:rPr>
                        <a:t> </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err="1" smtClean="0">
                          <a:latin typeface="Times New Roman"/>
                          <a:ea typeface="Calibri"/>
                          <a:cs typeface="Times New Roman"/>
                        </a:rPr>
                        <a:t>IMiR</a:t>
                      </a:r>
                      <a:endParaRPr lang="en-US" sz="3200" dirty="0" smtClean="0">
                        <a:latin typeface="Times New Roman"/>
                        <a:ea typeface="Calibri"/>
                        <a:cs typeface="Times New Roman"/>
                      </a:endParaRPr>
                    </a:p>
                    <a:p>
                      <a:pPr marL="0" marR="0" algn="ctr">
                        <a:lnSpc>
                          <a:spcPct val="115000"/>
                        </a:lnSpc>
                        <a:spcBef>
                          <a:spcPts val="0"/>
                        </a:spcBef>
                        <a:spcAft>
                          <a:spcPts val="0"/>
                        </a:spcAft>
                      </a:pPr>
                      <a:r>
                        <a:rPr lang="en-US" sz="3200" dirty="0" smtClean="0">
                          <a:latin typeface="Times New Roman"/>
                          <a:ea typeface="Calibri"/>
                          <a:cs typeface="Times New Roman"/>
                        </a:rPr>
                        <a:t> (%</a:t>
                      </a:r>
                      <a:r>
                        <a:rPr lang="en-US" sz="1800" b="1" dirty="0" smtClean="0">
                          <a:latin typeface="Times New Roman"/>
                          <a:ea typeface="Calibri"/>
                          <a:cs typeface="Times New Roman"/>
                        </a:rPr>
                        <a:t>O</a:t>
                      </a:r>
                      <a:r>
                        <a:rPr lang="en-US" sz="3200" dirty="0" smtClean="0">
                          <a:latin typeface="Times New Roman"/>
                          <a:ea typeface="Calibri"/>
                          <a:cs typeface="Times New Roman"/>
                        </a:rPr>
                        <a:t>) </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err="1" smtClean="0">
                          <a:latin typeface="Times New Roman"/>
                          <a:ea typeface="Calibri"/>
                          <a:cs typeface="Times New Roman"/>
                        </a:rPr>
                        <a:t>người</a:t>
                      </a:r>
                      <a:r>
                        <a:rPr lang="en-US" sz="3200" dirty="0" smtClean="0">
                          <a:latin typeface="Times New Roman"/>
                          <a:ea typeface="Calibri"/>
                          <a:cs typeface="Times New Roman"/>
                        </a:rPr>
                        <a:t>/km</a:t>
                      </a:r>
                      <a:r>
                        <a:rPr lang="en-US" sz="3200" baseline="30000" dirty="0" smtClean="0">
                          <a:latin typeface="Times New Roman"/>
                          <a:ea typeface="Calibri"/>
                          <a:cs typeface="Times New Roman"/>
                        </a:rPr>
                        <a:t>2</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err="1" smtClean="0">
                          <a:latin typeface="Times New Roman" pitchFamily="18" charset="0"/>
                          <a:ea typeface="Calibri"/>
                          <a:cs typeface="Times New Roman" pitchFamily="18" charset="0"/>
                        </a:rPr>
                        <a:t>Số</a:t>
                      </a:r>
                      <a:r>
                        <a:rPr lang="en-US" sz="3200" b="1" baseline="0" dirty="0" smtClean="0">
                          <a:latin typeface="Times New Roman" pitchFamily="18" charset="0"/>
                          <a:ea typeface="Calibri"/>
                          <a:cs typeface="Times New Roman" pitchFamily="18" charset="0"/>
                        </a:rPr>
                        <a:t> ca</a:t>
                      </a:r>
                    </a:p>
                    <a:p>
                      <a:pPr marL="0" marR="0" algn="ctr">
                        <a:lnSpc>
                          <a:spcPct val="115000"/>
                        </a:lnSpc>
                        <a:spcBef>
                          <a:spcPts val="0"/>
                        </a:spcBef>
                        <a:spcAft>
                          <a:spcPts val="0"/>
                        </a:spcAft>
                      </a:pPr>
                      <a:r>
                        <a:rPr lang="en-US" sz="2000" b="1" baseline="0" dirty="0" err="1" smtClean="0">
                          <a:latin typeface="Times New Roman" pitchFamily="18" charset="0"/>
                          <a:ea typeface="Calibri"/>
                          <a:cs typeface="Times New Roman" pitchFamily="18" charset="0"/>
                        </a:rPr>
                        <a:t>Covid</a:t>
                      </a:r>
                      <a:r>
                        <a:rPr lang="en-US" sz="2000" b="1" baseline="0" dirty="0" smtClean="0">
                          <a:latin typeface="Times New Roman" pitchFamily="18" charset="0"/>
                          <a:ea typeface="Calibri"/>
                          <a:cs typeface="Times New Roman" pitchFamily="18" charset="0"/>
                        </a:rPr>
                        <a:t>/1000 </a:t>
                      </a:r>
                      <a:r>
                        <a:rPr lang="en-US" sz="2000" b="1" baseline="0" dirty="0" err="1" smtClean="0">
                          <a:latin typeface="Times New Roman" pitchFamily="18" charset="0"/>
                          <a:ea typeface="Calibri"/>
                          <a:cs typeface="Times New Roman" pitchFamily="18" charset="0"/>
                        </a:rPr>
                        <a:t>dân</a:t>
                      </a:r>
                      <a:endParaRPr lang="en-US" sz="20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3200" b="1" dirty="0">
                          <a:solidFill>
                            <a:srgbClr val="FF0000"/>
                          </a:solidFill>
                          <a:latin typeface="Times New Roman"/>
                          <a:ea typeface="Calibri"/>
                          <a:cs typeface="Times New Roman"/>
                        </a:rPr>
                        <a:t>CẢ NƯỚC </a:t>
                      </a:r>
                      <a:endParaRPr lang="en-US" sz="3200" b="1"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smtClean="0">
                          <a:solidFill>
                            <a:srgbClr val="FF0000"/>
                          </a:solidFill>
                          <a:latin typeface="Times New Roman"/>
                          <a:ea typeface="Calibri"/>
                          <a:cs typeface="Times New Roman"/>
                        </a:rPr>
                        <a:t>   22,2</a:t>
                      </a:r>
                      <a:endParaRPr lang="en-US" sz="3200" b="1"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a:solidFill>
                            <a:srgbClr val="FF0000"/>
                          </a:solidFill>
                          <a:latin typeface="Times New Roman"/>
                          <a:ea typeface="Calibri"/>
                          <a:cs typeface="Times New Roman"/>
                        </a:rPr>
                        <a:t>295</a:t>
                      </a:r>
                      <a:endParaRPr lang="en-US" sz="3200" b="1"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smtClean="0">
                          <a:solidFill>
                            <a:srgbClr val="FF0000"/>
                          </a:solidFill>
                          <a:latin typeface="Times New Roman" pitchFamily="18" charset="0"/>
                          <a:ea typeface="Calibri"/>
                          <a:cs typeface="Times New Roman" pitchFamily="18" charset="0"/>
                        </a:rPr>
                        <a:t>   11</a:t>
                      </a:r>
                      <a:endParaRPr lang="en-US" sz="3200" b="1"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3200" dirty="0" err="1">
                          <a:latin typeface="Times New Roman"/>
                          <a:ea typeface="Calibri"/>
                          <a:cs typeface="Times New Roman"/>
                        </a:rPr>
                        <a:t>Bình</a:t>
                      </a:r>
                      <a:r>
                        <a:rPr lang="en-US" sz="3200" dirty="0">
                          <a:latin typeface="Times New Roman"/>
                          <a:ea typeface="Calibri"/>
                          <a:cs typeface="Times New Roman"/>
                        </a:rPr>
                        <a:t> </a:t>
                      </a:r>
                      <a:r>
                        <a:rPr lang="en-US" sz="3200" dirty="0" err="1">
                          <a:latin typeface="Times New Roman"/>
                          <a:ea typeface="Calibri"/>
                          <a:cs typeface="Times New Roman"/>
                        </a:rPr>
                        <a:t>Dương</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a:ea typeface="Calibri"/>
                          <a:cs typeface="Times New Roman"/>
                        </a:rPr>
                        <a:t>217,2</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958</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pitchFamily="18" charset="0"/>
                          <a:ea typeface="Calibri"/>
                          <a:cs typeface="Times New Roman" pitchFamily="18" charset="0"/>
                        </a:rPr>
                        <a:t>114</a:t>
                      </a:r>
                      <a:endParaRPr lang="en-US" sz="3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3200" dirty="0" err="1">
                          <a:latin typeface="Times New Roman"/>
                          <a:ea typeface="Calibri"/>
                          <a:cs typeface="Times New Roman"/>
                        </a:rPr>
                        <a:t>Tp</a:t>
                      </a:r>
                      <a:r>
                        <a:rPr lang="en-US" sz="3200" dirty="0">
                          <a:latin typeface="Times New Roman"/>
                          <a:ea typeface="Calibri"/>
                          <a:cs typeface="Times New Roman"/>
                        </a:rPr>
                        <a:t> </a:t>
                      </a:r>
                      <a:r>
                        <a:rPr lang="en-US" sz="3200" dirty="0" smtClean="0">
                          <a:latin typeface="Times New Roman"/>
                          <a:ea typeface="Calibri"/>
                          <a:cs typeface="Times New Roman"/>
                        </a:rPr>
                        <a:t>HCM</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a:ea typeface="Calibri"/>
                          <a:cs typeface="Times New Roman"/>
                        </a:rPr>
                        <a:t>  91,4</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4476</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pitchFamily="18" charset="0"/>
                          <a:ea typeface="Calibri"/>
                          <a:cs typeface="Times New Roman" pitchFamily="18" charset="0"/>
                        </a:rPr>
                        <a:t>   49</a:t>
                      </a:r>
                      <a:endParaRPr lang="en-US" sz="3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3200" dirty="0" err="1">
                          <a:latin typeface="Times New Roman"/>
                          <a:ea typeface="Calibri"/>
                          <a:cs typeface="Times New Roman"/>
                        </a:rPr>
                        <a:t>Đồng</a:t>
                      </a:r>
                      <a:r>
                        <a:rPr lang="en-US" sz="3200" dirty="0">
                          <a:latin typeface="Times New Roman"/>
                          <a:ea typeface="Calibri"/>
                          <a:cs typeface="Times New Roman"/>
                        </a:rPr>
                        <a:t> </a:t>
                      </a:r>
                      <a:r>
                        <a:rPr lang="en-US" sz="3200" dirty="0" err="1">
                          <a:latin typeface="Times New Roman"/>
                          <a:ea typeface="Calibri"/>
                          <a:cs typeface="Times New Roman"/>
                        </a:rPr>
                        <a:t>Nai</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a:ea typeface="Calibri"/>
                          <a:cs typeface="Times New Roman"/>
                        </a:rPr>
                        <a:t>66,0</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542</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pitchFamily="18" charset="0"/>
                          <a:ea typeface="Calibri"/>
                          <a:cs typeface="Times New Roman" pitchFamily="18" charset="0"/>
                        </a:rPr>
                        <a:t>  26</a:t>
                      </a:r>
                      <a:endParaRPr lang="en-US" sz="3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0" y="152400"/>
            <a:ext cx="8991600" cy="3046988"/>
          </a:xfrm>
          <a:prstGeom prst="rect">
            <a:avLst/>
          </a:prstGeom>
        </p:spPr>
        <p:txBody>
          <a:bodyPr wrap="square">
            <a:spAutoFit/>
          </a:bodyPr>
          <a:lstStyle/>
          <a:p>
            <a:pPr algn="ctr"/>
            <a:r>
              <a:rPr lang="en-US" sz="3200" b="1" i="1" dirty="0" smtClean="0">
                <a:latin typeface="Times New Roman" pitchFamily="18" charset="0"/>
                <a:cs typeface="Times New Roman" pitchFamily="18" charset="0"/>
              </a:rPr>
              <a:t>(3) </a:t>
            </a:r>
            <a:r>
              <a:rPr lang="en-US" sz="3200" b="1" i="1" dirty="0" err="1" smtClean="0">
                <a:latin typeface="Times New Roman" pitchFamily="18" charset="0"/>
                <a:cs typeface="Times New Roman" pitchFamily="18" charset="0"/>
              </a:rPr>
              <a:t>Những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tỉnh</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có</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mật</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độ</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dân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số</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rất</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cao</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lại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có</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tỷ</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suất</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nhập</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cư</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cao</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nhất</a:t>
            </a:r>
            <a:r>
              <a:rPr lang="en-US" sz="3200" b="1" i="1" dirty="0" smtClean="0">
                <a:latin typeface="Times New Roman" pitchFamily="18" charset="0"/>
                <a:cs typeface="Times New Roman" pitchFamily="18" charset="0"/>
              </a:rPr>
              <a:t> (2014 - 2019)</a:t>
            </a:r>
          </a:p>
          <a:p>
            <a:pPr algn="ctr"/>
            <a:endParaRPr lang="en-US" sz="3200" b="1"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Bảng</a:t>
            </a:r>
            <a:r>
              <a:rPr lang="en-US" sz="3200" dirty="0" smtClean="0">
                <a:latin typeface="Times New Roman" pitchFamily="18" charset="0"/>
                <a:cs typeface="Times New Roman" pitchFamily="18" charset="0"/>
              </a:rPr>
              <a:t> 3: Di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dẫn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đến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tụ</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số</a:t>
            </a:r>
            <a:r>
              <a:rPr lang="en-US" sz="3200" dirty="0" smtClean="0">
                <a:latin typeface="Times New Roman" pitchFamily="18" charset="0"/>
                <a:cs typeface="Times New Roman" pitchFamily="18" charset="0"/>
              </a:rPr>
              <a:t> </a:t>
            </a:r>
          </a:p>
          <a:p>
            <a:pPr algn="ctr"/>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kinhtedothi.vn/497/2020/1/2/chart.png"/>
          <p:cNvPicPr>
            <a:picLocks noChangeAspect="1" noChangeArrowheads="1"/>
          </p:cNvPicPr>
          <p:nvPr/>
        </p:nvPicPr>
        <p:blipFill>
          <a:blip r:embed="rId2"/>
          <a:srcRect/>
          <a:stretch>
            <a:fillRect/>
          </a:stretch>
        </p:blipFill>
        <p:spPr bwMode="auto">
          <a:xfrm>
            <a:off x="76200" y="1676400"/>
            <a:ext cx="8305800" cy="4010026"/>
          </a:xfrm>
          <a:prstGeom prst="rect">
            <a:avLst/>
          </a:prstGeom>
          <a:noFill/>
        </p:spPr>
      </p:pic>
      <p:sp>
        <p:nvSpPr>
          <p:cNvPr id="3" name="Rectangle 2"/>
          <p:cNvSpPr/>
          <p:nvPr/>
        </p:nvSpPr>
        <p:spPr>
          <a:xfrm>
            <a:off x="0" y="5638800"/>
            <a:ext cx="8991600" cy="954107"/>
          </a:xfrm>
          <a:prstGeom prst="rect">
            <a:avLst/>
          </a:prstGeom>
        </p:spPr>
        <p:txBody>
          <a:bodyPr wrap="square">
            <a:spAutoFit/>
          </a:bodyPr>
          <a:lstStyle/>
          <a:p>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500.000 </a:t>
            </a:r>
            <a:r>
              <a:rPr lang="en-US" sz="2800" b="1" dirty="0" err="1" smtClean="0">
                <a:latin typeface="Times New Roman" pitchFamily="18" charset="0"/>
                <a:cs typeface="Times New Roman" pitchFamily="18" charset="0"/>
              </a:rPr>
              <a:t>lao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đang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việc</a:t>
            </a:r>
            <a:r>
              <a:rPr lang="en-US" sz="2800" b="1" dirty="0" smtClean="0">
                <a:latin typeface="Times New Roman" pitchFamily="18" charset="0"/>
                <a:cs typeface="Times New Roman" pitchFamily="18" charset="0"/>
              </a:rPr>
              <a:t> ở </a:t>
            </a:r>
            <a:r>
              <a:rPr lang="en-US" sz="2800" b="1" dirty="0" err="1" smtClean="0">
                <a:latin typeface="Times New Roman" pitchFamily="18" charset="0"/>
                <a:cs typeface="Times New Roman" pitchFamily="18" charset="0"/>
              </a:rPr>
              <a:t>nước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ngoài</a:t>
            </a:r>
            <a:r>
              <a:rPr lang="en-US" sz="2800" b="1" dirty="0" smtClean="0">
                <a:latin typeface="Times New Roman" pitchFamily="18" charset="0"/>
                <a:cs typeface="Times New Roman" pitchFamily="18" charset="0"/>
              </a:rPr>
              <a:t>”.</a:t>
            </a:r>
          </a:p>
          <a:p>
            <a:pPr algn="r"/>
            <a:r>
              <a:rPr lang="en-US" sz="2800" dirty="0" smtClean="0">
                <a:latin typeface="Times New Roman" pitchFamily="18" charset="0"/>
                <a:cs typeface="Times New Roman" pitchFamily="18" charset="0"/>
              </a:rPr>
              <a:t>MOLISA</a:t>
            </a:r>
            <a:endParaRPr lang="en-US" sz="2800" dirty="0">
              <a:latin typeface="Times New Roman" pitchFamily="18" charset="0"/>
              <a:cs typeface="Times New Roman" pitchFamily="18" charset="0"/>
            </a:endParaRPr>
          </a:p>
        </p:txBody>
      </p:sp>
      <p:sp>
        <p:nvSpPr>
          <p:cNvPr id="4" name="Rectangle 3"/>
          <p:cNvSpPr/>
          <p:nvPr/>
        </p:nvSpPr>
        <p:spPr>
          <a:xfrm>
            <a:off x="76200" y="228600"/>
            <a:ext cx="9067800" cy="954107"/>
          </a:xfrm>
          <a:prstGeom prst="rect">
            <a:avLst/>
          </a:prstGeom>
        </p:spPr>
        <p:txBody>
          <a:bodyPr wrap="square">
            <a:spAutoFit/>
          </a:bodyPr>
          <a:lstStyle/>
          <a:p>
            <a:r>
              <a:rPr lang="en-US" sz="2800" b="1" i="1" dirty="0" smtClean="0">
                <a:latin typeface="Times New Roman" pitchFamily="18" charset="0"/>
                <a:cs typeface="Times New Roman" pitchFamily="18" charset="0"/>
              </a:rPr>
              <a:t>(4) Di </a:t>
            </a:r>
            <a:r>
              <a:rPr lang="en-US" sz="2800" b="1" i="1" dirty="0" err="1" smtClean="0">
                <a:latin typeface="Times New Roman" pitchFamily="18" charset="0"/>
                <a:cs typeface="Times New Roman" pitchFamily="18" charset="0"/>
              </a:rPr>
              <a:t>cư</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đi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làm</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việc</a:t>
            </a:r>
            <a:r>
              <a:rPr lang="en-US" sz="2800" b="1" i="1" dirty="0" smtClean="0">
                <a:latin typeface="Times New Roman" pitchFamily="18" charset="0"/>
                <a:cs typeface="Times New Roman" pitchFamily="18" charset="0"/>
              </a:rPr>
              <a:t> ở </a:t>
            </a:r>
            <a:r>
              <a:rPr lang="en-US" sz="2800" b="1" i="1" dirty="0" err="1" smtClean="0">
                <a:latin typeface="Times New Roman" pitchFamily="18" charset="0"/>
                <a:cs typeface="Times New Roman" pitchFamily="18" charset="0"/>
              </a:rPr>
              <a:t>nước</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ngoài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mỗi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năm</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hàng</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chục</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vạn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lao</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động</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và</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có</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xu</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hướng</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tăng</a:t>
            </a:r>
            <a:endParaRPr lang="en-US" sz="28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66800"/>
            <a:ext cx="8915400" cy="1384995"/>
          </a:xfrm>
          <a:prstGeom prst="rect">
            <a:avLst/>
          </a:prstGeom>
        </p:spPr>
        <p:txBody>
          <a:bodyPr wrap="square">
            <a:spAutoFit/>
          </a:bodyPr>
          <a:lstStyle/>
          <a:p>
            <a:r>
              <a:rPr lang="en-US" sz="3200" b="1" i="1" dirty="0" smtClean="0">
                <a:latin typeface="Times New Roman" pitchFamily="18" charset="0"/>
                <a:cs typeface="Times New Roman" pitchFamily="18" charset="0"/>
              </a:rPr>
              <a:t>(5) Di </a:t>
            </a:r>
            <a:r>
              <a:rPr lang="en-US" sz="3200" b="1" i="1" dirty="0" err="1" smtClean="0">
                <a:latin typeface="Times New Roman" pitchFamily="18" charset="0"/>
                <a:cs typeface="Times New Roman" pitchFamily="18" charset="0"/>
              </a:rPr>
              <a:t>cư</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ra</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nước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ngoài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để</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học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tập</a:t>
            </a:r>
            <a:endParaRPr lang="en-US" sz="3200" b="1" i="1"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H</a:t>
            </a:r>
            <a:r>
              <a:rPr lang="vi-VN" sz="3200" dirty="0" smtClean="0">
                <a:latin typeface="Times New Roman" pitchFamily="18" charset="0"/>
                <a:cs typeface="Times New Roman" pitchFamily="18" charset="0"/>
              </a:rPr>
              <a:t>iện có khoảng 190.000 học sinh </a:t>
            </a:r>
            <a:r>
              <a:rPr lang="en-US" sz="3200" dirty="0" smtClean="0">
                <a:latin typeface="Times New Roman" pitchFamily="18" charset="0"/>
                <a:cs typeface="Times New Roman" pitchFamily="18" charset="0"/>
              </a:rPr>
              <a:t>VN ở</a:t>
            </a:r>
            <a:r>
              <a:rPr lang="vi-VN" sz="3200" dirty="0" smtClean="0">
                <a:latin typeface="Times New Roman" pitchFamily="18" charset="0"/>
                <a:cs typeface="Times New Roman" pitchFamily="18" charset="0"/>
              </a:rPr>
              <a:t> nước ngoài.</a:t>
            </a:r>
            <a:endParaRPr lang="en-US" sz="3200" dirty="0" smtClean="0">
              <a:latin typeface="Times New Roman" pitchFamily="18" charset="0"/>
              <a:cs typeface="Times New Roman" pitchFamily="18" charset="0"/>
            </a:endParaRPr>
          </a:p>
          <a:p>
            <a:pPr algn="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Cục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GD &amp;ĐT)</a:t>
            </a:r>
            <a:endParaRPr lang="en-US" sz="2000" dirty="0">
              <a:latin typeface="Times New Roman" pitchFamily="18" charset="0"/>
              <a:cs typeface="Times New Roman" pitchFamily="18" charset="0"/>
            </a:endParaRPr>
          </a:p>
        </p:txBody>
      </p:sp>
      <p:sp>
        <p:nvSpPr>
          <p:cNvPr id="3" name="Rectangle 2"/>
          <p:cNvSpPr/>
          <p:nvPr/>
        </p:nvSpPr>
        <p:spPr>
          <a:xfrm>
            <a:off x="0" y="3200400"/>
            <a:ext cx="9144000" cy="2554545"/>
          </a:xfrm>
          <a:prstGeom prst="rect">
            <a:avLst/>
          </a:prstGeom>
        </p:spPr>
        <p:txBody>
          <a:bodyPr wrap="square">
            <a:spAutoFit/>
          </a:bodyPr>
          <a:lstStyle/>
          <a:p>
            <a:r>
              <a:rPr lang="en-US" sz="3200" b="1" i="1" dirty="0" smtClean="0">
                <a:latin typeface="Times New Roman" pitchFamily="18" charset="0"/>
                <a:cs typeface="Times New Roman" pitchFamily="18" charset="0"/>
              </a:rPr>
              <a:t>(6) Di </a:t>
            </a:r>
            <a:r>
              <a:rPr lang="en-US" sz="3200" b="1" i="1" dirty="0" err="1" smtClean="0">
                <a:latin typeface="Times New Roman" pitchFamily="18" charset="0"/>
                <a:cs typeface="Times New Roman" pitchFamily="18" charset="0"/>
              </a:rPr>
              <a:t>cư</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ra</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nước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ngoài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vì</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lý</a:t>
            </a:r>
            <a:r>
              <a:rPr lang="en-US" sz="3200" b="1" i="1" dirty="0" smtClean="0">
                <a:latin typeface="Times New Roman" pitchFamily="18" charset="0"/>
                <a:cs typeface="Times New Roman" pitchFamily="18" charset="0"/>
              </a:rPr>
              <a:t> do </a:t>
            </a:r>
            <a:r>
              <a:rPr lang="en-US" sz="3200" b="1" i="1" dirty="0" err="1" smtClean="0">
                <a:latin typeface="Times New Roman" pitchFamily="18" charset="0"/>
                <a:cs typeface="Times New Roman" pitchFamily="18" charset="0"/>
              </a:rPr>
              <a:t>kết</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hôn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được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nhận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làm</a:t>
            </a:r>
            <a:r>
              <a:rPr lang="en-US" sz="3200" b="1" i="1" dirty="0" smtClean="0">
                <a:latin typeface="Times New Roman" pitchFamily="18" charset="0"/>
                <a:cs typeface="Times New Roman" pitchFamily="18" charset="0"/>
              </a:rPr>
              <a:t> con </a:t>
            </a:r>
            <a:r>
              <a:rPr lang="en-US" sz="3200" b="1" i="1" dirty="0" err="1" smtClean="0">
                <a:latin typeface="Times New Roman" pitchFamily="18" charset="0"/>
                <a:cs typeface="Times New Roman" pitchFamily="18" charset="0"/>
              </a:rPr>
              <a:t>nuôi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quốc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tế</a:t>
            </a:r>
            <a:r>
              <a:rPr lang="en-US" sz="3200" b="1" i="1" dirty="0" smtClean="0">
                <a:latin typeface="Times New Roman" pitchFamily="18" charset="0"/>
                <a:cs typeface="Times New Roman" pitchFamily="18" charset="0"/>
              </a:rPr>
              <a:t> </a:t>
            </a:r>
            <a:br>
              <a:rPr lang="en-US" sz="3200" b="1"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Hàng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nước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ngoài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do </a:t>
            </a:r>
            <a:r>
              <a:rPr lang="en-US" sz="3200" dirty="0" err="1" smtClean="0">
                <a:latin typeface="Times New Roman" pitchFamily="18" charset="0"/>
                <a:cs typeface="Times New Roman" pitchFamily="18" charset="0"/>
              </a:rPr>
              <a:t>hợp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hóa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đình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nhưng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vẫn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giữ</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tạm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giữ</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quốc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tịch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Việt</a:t>
            </a:r>
            <a:r>
              <a:rPr lang="en-US" sz="3200" dirty="0" smtClean="0">
                <a:latin typeface="Times New Roman" pitchFamily="18" charset="0"/>
                <a:cs typeface="Times New Roman" pitchFamily="18" charset="0"/>
              </a:rPr>
              <a:t> Nam, </a:t>
            </a:r>
          </a:p>
          <a:p>
            <a:r>
              <a:rPr lang="en-US" sz="3200" dirty="0" smtClean="0">
                <a:latin typeface="Times New Roman" pitchFamily="18" charset="0"/>
                <a:cs typeface="Times New Roman" pitchFamily="18" charset="0"/>
              </a:rPr>
              <a:t>                                                      </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991600" cy="6124754"/>
          </a:xfrm>
          <a:prstGeom prst="rect">
            <a:avLst/>
          </a:prstGeom>
        </p:spPr>
        <p:txBody>
          <a:bodyPr wrap="square">
            <a:spAutoFit/>
          </a:bodyPr>
          <a:lstStyle/>
          <a:p>
            <a:r>
              <a:rPr lang="vi-VN" sz="3200" dirty="0" smtClean="0">
                <a:latin typeface="+mj-lt"/>
              </a:rPr>
              <a:t>Từ năm 2008</a:t>
            </a:r>
            <a:r>
              <a:rPr lang="en-US" sz="3200" dirty="0" smtClean="0">
                <a:latin typeface="+mj-lt"/>
              </a:rPr>
              <a:t> </a:t>
            </a:r>
            <a:r>
              <a:rPr lang="vi-VN" sz="3200" dirty="0" smtClean="0">
                <a:latin typeface="+mj-lt"/>
              </a:rPr>
              <a:t>-</a:t>
            </a:r>
            <a:r>
              <a:rPr lang="en-US" sz="3200" dirty="0" smtClean="0">
                <a:latin typeface="+mj-lt"/>
              </a:rPr>
              <a:t> </a:t>
            </a:r>
            <a:r>
              <a:rPr lang="vi-VN" sz="3200" dirty="0" smtClean="0">
                <a:latin typeface="+mj-lt"/>
              </a:rPr>
              <a:t>2010 đã có gần 300.000 phụ nữ VN kết hôn với người nước ngoài, theo thông tin tại hội nghị “Phụ nữ người VN tại nước ngoài” được tổ chức lần đầu ở VN với sự tham gia của 200 đại biểu là phụ nữ trở về từ nước ngoài ngày 19-11</a:t>
            </a:r>
            <a:r>
              <a:rPr lang="en-US" sz="3200" dirty="0" smtClean="0">
                <a:latin typeface="Times New Roman" pitchFamily="18" charset="0"/>
                <a:cs typeface="Times New Roman" pitchFamily="18" charset="0"/>
              </a:rPr>
              <a:t>-2013</a:t>
            </a:r>
            <a:r>
              <a:rPr lang="vi-VN"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endParaRPr lang="en-US" sz="2400" dirty="0" smtClean="0">
              <a:hlinkClick r:id="rId2"/>
            </a:endParaRPr>
          </a:p>
          <a:p>
            <a:r>
              <a:rPr lang="en-US" sz="2400" i="1" dirty="0" smtClean="0">
                <a:latin typeface="Times New Roman" pitchFamily="18" charset="0"/>
                <a:cs typeface="Times New Roman" pitchFamily="18" charset="0"/>
                <a:hlinkClick r:id="rId2"/>
              </a:rPr>
              <a:t>(https://tuoitre.vn/moi-nam-100000-phu-nu-vn-lay-chong-nuoc-ngoai-581136.htm</a:t>
            </a:r>
            <a:r>
              <a:rPr lang="en-US" sz="2400" i="1" dirty="0" smtClean="0">
                <a:latin typeface="Times New Roman" pitchFamily="18" charset="0"/>
                <a:cs typeface="Times New Roman" pitchFamily="18" charset="0"/>
              </a:rPr>
              <a:t>)</a:t>
            </a:r>
          </a:p>
          <a:p>
            <a:endParaRPr lang="en-US" sz="2400" i="1" dirty="0" smtClean="0">
              <a:latin typeface="Times New Roman" pitchFamily="18" charset="0"/>
              <a:cs typeface="Times New Roman" pitchFamily="18" charset="0"/>
            </a:endParaRPr>
          </a:p>
          <a:p>
            <a:r>
              <a:rPr lang="en-US" sz="3200" b="1" i="1" dirty="0" smtClean="0">
                <a:latin typeface="Times New Roman" pitchFamily="18" charset="0"/>
                <a:cs typeface="Times New Roman" pitchFamily="18" charset="0"/>
              </a:rPr>
              <a:t>(7) Di </a:t>
            </a:r>
            <a:r>
              <a:rPr lang="en-US" sz="3200" b="1" i="1" dirty="0" err="1" smtClean="0">
                <a:latin typeface="Times New Roman" pitchFamily="18" charset="0"/>
                <a:cs typeface="Times New Roman" pitchFamily="18" charset="0"/>
              </a:rPr>
              <a:t>dân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quốc</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tế</a:t>
            </a:r>
            <a:r>
              <a:rPr lang="en-US" sz="3200" b="1" i="1" dirty="0" smtClean="0">
                <a:latin typeface="Times New Roman" pitchFamily="18" charset="0"/>
                <a:cs typeface="Times New Roman" pitchFamily="18" charset="0"/>
              </a:rPr>
              <a:t/>
            </a:r>
            <a:br>
              <a:rPr lang="en-US" sz="3200" b="1" i="1"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Giai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đoạn</a:t>
            </a:r>
            <a:r>
              <a:rPr lang="en-US" sz="3200" dirty="0" smtClean="0">
                <a:latin typeface="Times New Roman" pitchFamily="18" charset="0"/>
                <a:cs typeface="Times New Roman" pitchFamily="18" charset="0"/>
              </a:rPr>
              <a:t> 2012-2016, </a:t>
            </a:r>
            <a:r>
              <a:rPr lang="en-US" sz="3200" dirty="0" err="1" smtClean="0">
                <a:latin typeface="Times New Roman" pitchFamily="18" charset="0"/>
                <a:cs typeface="Times New Roman" pitchFamily="18" charset="0"/>
              </a:rPr>
              <a:t>bình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mỗi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năm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hơn</a:t>
            </a:r>
            <a:r>
              <a:rPr lang="en-US" sz="3200" dirty="0" smtClean="0">
                <a:latin typeface="Times New Roman" pitchFamily="18" charset="0"/>
                <a:cs typeface="Times New Roman" pitchFamily="18" charset="0"/>
              </a:rPr>
              <a:t> 3,3 </a:t>
            </a:r>
            <a:r>
              <a:rPr lang="en-US" sz="3200" dirty="0" err="1" smtClean="0">
                <a:latin typeface="Times New Roman" pitchFamily="18" charset="0"/>
                <a:cs typeface="Times New Roman" pitchFamily="18" charset="0"/>
              </a:rPr>
              <a:t>triệu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cảnh</a:t>
            </a:r>
            <a:r>
              <a:rPr lang="en-US" sz="3200" dirty="0" smtClean="0">
                <a:latin typeface="Times New Roman" pitchFamily="18" charset="0"/>
                <a:cs typeface="Times New Roman" pitchFamily="18" charset="0"/>
              </a:rPr>
              <a:t> qua </a:t>
            </a:r>
            <a:r>
              <a:rPr lang="en-US" sz="3200" dirty="0" err="1" smtClean="0">
                <a:latin typeface="Times New Roman" pitchFamily="18" charset="0"/>
                <a:cs typeface="Times New Roman" pitchFamily="18" charset="0"/>
              </a:rPr>
              <a:t>đường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bộ</a:t>
            </a:r>
            <a:r>
              <a:rPr lang="en-US" sz="3200" dirty="0" smtClean="0">
                <a:latin typeface="Times New Roman" pitchFamily="18" charset="0"/>
                <a:cs typeface="Times New Roman" pitchFamily="18" charset="0"/>
              </a:rPr>
              <a:t>.</a:t>
            </a:r>
          </a:p>
          <a:p>
            <a:pPr algn="r"/>
            <a:r>
              <a:rPr lang="en-US" sz="1600" b="1" i="1" dirty="0" smtClean="0">
                <a:latin typeface="Times New Roman" pitchFamily="18" charset="0"/>
                <a:cs typeface="Times New Roman" pitchFamily="18" charset="0"/>
              </a:rPr>
              <a:t>(</a:t>
            </a:r>
            <a:r>
              <a:rPr lang="en-US" sz="1600" b="1" i="1" dirty="0" err="1" smtClean="0">
                <a:latin typeface="Times New Roman" pitchFamily="18" charset="0"/>
                <a:cs typeface="Times New Roman" pitchFamily="18" charset="0"/>
              </a:rPr>
              <a:t>Đề</a:t>
            </a: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tài</a:t>
            </a: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di</a:t>
            </a: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cư</a:t>
            </a:r>
            <a:r>
              <a:rPr lang="en-US" sz="1600" b="1" i="1" dirty="0" smtClean="0">
                <a:latin typeface="Times New Roman" pitchFamily="18" charset="0"/>
                <a:cs typeface="Times New Roman" pitchFamily="18" charset="0"/>
              </a:rPr>
              <a:t> IOM &amp;MOH 2019)</a:t>
            </a:r>
          </a:p>
          <a:p>
            <a:endParaRPr lang="en-US" sz="2400" i="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5293757"/>
          </a:xfrm>
          <a:prstGeom prst="rect">
            <a:avLst/>
          </a:prstGeom>
        </p:spPr>
        <p:txBody>
          <a:bodyPr wrap="square">
            <a:spAutoFit/>
          </a:bodyPr>
          <a:lstStyle/>
          <a:p>
            <a:endParaRPr lang="en-US" dirty="0" smtClean="0">
              <a:latin typeface=".VnArabiaH" pitchFamily="34" charset="0"/>
              <a:cs typeface="Times New Roman" pitchFamily="18" charset="0"/>
            </a:endParaRP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Hồ</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Việt</a:t>
            </a:r>
            <a:r>
              <a:rPr lang="en-US" sz="3200" dirty="0" smtClean="0">
                <a:latin typeface="Times New Roman" pitchFamily="18" charset="0"/>
                <a:cs typeface="Times New Roman" pitchFamily="18" charset="0"/>
              </a:rPr>
              <a:t> Nam </a:t>
            </a:r>
            <a:r>
              <a:rPr lang="en-US" sz="3200" dirty="0" err="1" smtClean="0">
                <a:latin typeface="Times New Roman" pitchFamily="18" charset="0"/>
                <a:cs typeface="Times New Roman" pitchFamily="18" charset="0"/>
              </a:rPr>
              <a:t>năm</a:t>
            </a:r>
            <a:r>
              <a:rPr lang="en-US" sz="3200" dirty="0" smtClean="0">
                <a:latin typeface="Times New Roman" pitchFamily="18" charset="0"/>
                <a:cs typeface="Times New Roman" pitchFamily="18" charset="0"/>
              </a:rPr>
              <a:t> 2016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Lãnh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sự</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Bộ</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Ngoại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giao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thấy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Năm</a:t>
            </a:r>
            <a:r>
              <a:rPr lang="en-US" sz="3200" dirty="0" smtClean="0">
                <a:latin typeface="Times New Roman" pitchFamily="18" charset="0"/>
                <a:cs typeface="Times New Roman" pitchFamily="18" charset="0"/>
              </a:rPr>
              <a:t> 2016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khoảng</a:t>
            </a:r>
            <a:r>
              <a:rPr lang="en-US" sz="3200" dirty="0" smtClean="0">
                <a:latin typeface="Times New Roman" pitchFamily="18" charset="0"/>
                <a:cs typeface="Times New Roman" pitchFamily="18" charset="0"/>
              </a:rPr>
              <a:t> 6 </a:t>
            </a:r>
            <a:r>
              <a:rPr lang="en-US" sz="3200" dirty="0" err="1" smtClean="0">
                <a:latin typeface="Times New Roman" pitchFamily="18" charset="0"/>
                <a:cs typeface="Times New Roman" pitchFamily="18" charset="0"/>
              </a:rPr>
              <a:t>triệu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lượt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Việt</a:t>
            </a:r>
            <a:r>
              <a:rPr lang="en-US" sz="3200" dirty="0" smtClean="0">
                <a:latin typeface="Times New Roman" pitchFamily="18" charset="0"/>
                <a:cs typeface="Times New Roman" pitchFamily="18" charset="0"/>
              </a:rPr>
              <a:t> Nam </a:t>
            </a:r>
            <a:r>
              <a:rPr lang="en-US" sz="3200" dirty="0" err="1" smtClean="0">
                <a:latin typeface="Times New Roman" pitchFamily="18" charset="0"/>
                <a:cs typeface="Times New Roman" pitchFamily="18" charset="0"/>
              </a:rPr>
              <a:t>xuất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cảnh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6 </a:t>
            </a:r>
            <a:r>
              <a:rPr lang="en-US" sz="3200" dirty="0" err="1" smtClean="0">
                <a:latin typeface="Times New Roman" pitchFamily="18" charset="0"/>
                <a:cs typeface="Times New Roman" pitchFamily="18" charset="0"/>
              </a:rPr>
              <a:t>triệu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nước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ngoài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nhập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cảnh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Việt</a:t>
            </a:r>
            <a:r>
              <a:rPr lang="en-US" sz="3200" dirty="0" smtClean="0">
                <a:latin typeface="Times New Roman" pitchFamily="18" charset="0"/>
                <a:cs typeface="Times New Roman" pitchFamily="18" charset="0"/>
              </a:rPr>
              <a:t> Nam</a:t>
            </a:r>
          </a:p>
          <a:p>
            <a:endParaRPr lang="en-US" sz="3200" dirty="0" smtClean="0">
              <a:latin typeface="Times New Roman" pitchFamily="18" charset="0"/>
              <a:cs typeface="Times New Roman" pitchFamily="18" charset="0"/>
            </a:endParaRPr>
          </a:p>
          <a:p>
            <a:r>
              <a:rPr lang="en-US" sz="3200" dirty="0" smtClean="0">
                <a:latin typeface="+mj-lt"/>
              </a:rPr>
              <a:t>+ </a:t>
            </a:r>
            <a:r>
              <a:rPr lang="en-US" sz="3200" dirty="0" smtClean="0">
                <a:latin typeface="Times New Roman" pitchFamily="18" charset="0"/>
                <a:cs typeface="Times New Roman" pitchFamily="18" charset="0"/>
              </a:rPr>
              <a:t>K</a:t>
            </a:r>
            <a:r>
              <a:rPr lang="vi-VN" sz="3200" dirty="0" smtClean="0">
                <a:latin typeface="Times New Roman" pitchFamily="18" charset="0"/>
                <a:cs typeface="Times New Roman" pitchFamily="18" charset="0"/>
              </a:rPr>
              <a:t>hoảng </a:t>
            </a:r>
            <a:r>
              <a:rPr lang="vi-VN" sz="3200" dirty="0" smtClean="0">
                <a:latin typeface="+mj-lt"/>
              </a:rPr>
              <a:t>5 năm trở lại đây, dòng người Việt di cư ra nước ngoài theo diện đầu tư ngày càng nhiều, với những điểm đến hàng đầu là Mỹ, Canada và một số nước Châu Âu như Hy Lạp, Grenada, Malta, Đảo Síp, Bồ Đào Nha…</a:t>
            </a:r>
            <a:endParaRPr lang="en-US" sz="3200" dirty="0">
              <a:latin typeface="+mj-lt"/>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04800"/>
            <a:ext cx="9144000" cy="584775"/>
          </a:xfrm>
          <a:prstGeom prst="rect">
            <a:avLst/>
          </a:prstGeom>
        </p:spPr>
        <p:txBody>
          <a:bodyPr wrap="square">
            <a:spAutoFit/>
          </a:bodyPr>
          <a:lstStyle/>
          <a:p>
            <a:r>
              <a:rPr lang="en-US" sz="3200" b="1" dirty="0" smtClean="0">
                <a:latin typeface="Times New Roman" pitchFamily="18" charset="0"/>
                <a:cs typeface="Times New Roman" pitchFamily="18" charset="0"/>
              </a:rPr>
              <a:t>	</a:t>
            </a:r>
          </a:p>
        </p:txBody>
      </p:sp>
      <p:sp>
        <p:nvSpPr>
          <p:cNvPr id="4" name="Rectangle 3"/>
          <p:cNvSpPr/>
          <p:nvPr/>
        </p:nvSpPr>
        <p:spPr>
          <a:xfrm>
            <a:off x="76200" y="457200"/>
            <a:ext cx="8839200" cy="2062103"/>
          </a:xfrm>
          <a:prstGeom prst="rect">
            <a:avLst/>
          </a:prstGeom>
        </p:spPr>
        <p:txBody>
          <a:bodyPr wrap="square">
            <a:spAutoFit/>
          </a:bodyPr>
          <a:lstStyle/>
          <a:p>
            <a:r>
              <a:rPr lang="en-US" sz="3200" dirty="0" err="1" smtClean="0">
                <a:latin typeface="Times New Roman" pitchFamily="18" charset="0"/>
                <a:cs typeface="Times New Roman" pitchFamily="18" charset="0"/>
              </a:rPr>
              <a:t>Ngoài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nhiều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nhập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hợp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đến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Việt</a:t>
            </a:r>
            <a:r>
              <a:rPr lang="en-US" sz="3200" dirty="0" smtClean="0">
                <a:latin typeface="Times New Roman" pitchFamily="18" charset="0"/>
                <a:cs typeface="Times New Roman" pitchFamily="18" charset="0"/>
              </a:rPr>
              <a:t> Nam.</a:t>
            </a:r>
            <a:endParaRPr lang="en-US" sz="3200" dirty="0" smtClean="0"/>
          </a:p>
          <a:p>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p>
        </p:txBody>
      </p:sp>
      <p:sp>
        <p:nvSpPr>
          <p:cNvPr id="5" name="Rectangle 4"/>
          <p:cNvSpPr/>
          <p:nvPr/>
        </p:nvSpPr>
        <p:spPr>
          <a:xfrm>
            <a:off x="0" y="1752600"/>
            <a:ext cx="9144000" cy="3539430"/>
          </a:xfrm>
          <a:prstGeom prst="rect">
            <a:avLst/>
          </a:prstGeom>
        </p:spPr>
        <p:txBody>
          <a:bodyPr wrap="square">
            <a:spAutoFit/>
          </a:bodyPr>
          <a:lstStyle/>
          <a:p>
            <a:r>
              <a:rPr lang="en-US" sz="3200" b="1" i="1" dirty="0" smtClean="0">
                <a:latin typeface="Times New Roman" pitchFamily="18" charset="0"/>
                <a:cs typeface="Times New Roman" pitchFamily="18" charset="0"/>
              </a:rPr>
              <a:t>(8) </a:t>
            </a:r>
            <a:r>
              <a:rPr lang="en-US" sz="3200" b="1" i="1" dirty="0" err="1" smtClean="0">
                <a:latin typeface="Times New Roman" pitchFamily="18" charset="0"/>
                <a:cs typeface="Times New Roman" pitchFamily="18" charset="0"/>
              </a:rPr>
              <a:t>Người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di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cư</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đa</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số</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tuổi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trẻ</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phần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lớn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là</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nữ</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tỷ</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lệ</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kết</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hôn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thấp</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hơn</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người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không</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di</a:t>
            </a:r>
            <a:r>
              <a:rPr lang="en-US" sz="3200" b="1" i="1" dirty="0" smtClean="0">
                <a:latin typeface="Times New Roman" pitchFamily="18" charset="0"/>
                <a:cs typeface="Times New Roman" pitchFamily="18" charset="0"/>
              </a:rPr>
              <a:t> </a:t>
            </a:r>
            <a:r>
              <a:rPr lang="en-US" sz="3200" b="1" i="1" dirty="0" err="1" smtClean="0">
                <a:latin typeface="Times New Roman" pitchFamily="18" charset="0"/>
                <a:cs typeface="Times New Roman" pitchFamily="18" charset="0"/>
              </a:rPr>
              <a:t>cư</a:t>
            </a:r>
            <a:endParaRPr lang="en-US" sz="3200" b="1" i="1"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chủ</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yếu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nữ</a:t>
            </a:r>
            <a:r>
              <a:rPr lang="en-US" sz="3200" dirty="0" smtClean="0">
                <a:latin typeface="Times New Roman" pitchFamily="18" charset="0"/>
                <a:cs typeface="Times New Roman" pitchFamily="18" charset="0"/>
              </a:rPr>
              <a:t>:  - 55% </a:t>
            </a:r>
          </a:p>
          <a:p>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trẻ</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tuổi</a:t>
            </a:r>
            <a:r>
              <a:rPr lang="en-US" sz="3200" dirty="0" smtClean="0">
                <a:latin typeface="Times New Roman" pitchFamily="18" charset="0"/>
                <a:cs typeface="Times New Roman" pitchFamily="18" charset="0"/>
              </a:rPr>
              <a:t>: 61,8% </a:t>
            </a:r>
            <a:r>
              <a:rPr lang="en-US" sz="3200" dirty="0" err="1" smtClean="0">
                <a:latin typeface="Times New Roman" pitchFamily="18" charset="0"/>
                <a:cs typeface="Times New Roman" pitchFamily="18" charset="0"/>
              </a:rPr>
              <a:t>tuổi</a:t>
            </a:r>
            <a:r>
              <a:rPr lang="en-US" sz="3200" dirty="0" smtClean="0">
                <a:latin typeface="Times New Roman" pitchFamily="18" charset="0"/>
                <a:cs typeface="Times New Roman" pitchFamily="18" charset="0"/>
              </a:rPr>
              <a:t> (20-39), </a:t>
            </a:r>
          </a:p>
          <a:p>
            <a:r>
              <a:rPr lang="en-US" sz="3200" dirty="0" err="1" smtClean="0">
                <a:latin typeface="Times New Roman" pitchFamily="18" charset="0"/>
                <a:cs typeface="Times New Roman" pitchFamily="18" charset="0"/>
              </a:rPr>
              <a:t>Tỷ</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lệ</a:t>
            </a:r>
            <a:r>
              <a:rPr lang="en-US" sz="3200" dirty="0" smtClean="0">
                <a:latin typeface="Times New Roman" pitchFamily="18" charset="0"/>
                <a:cs typeface="Times New Roman" pitchFamily="18" charset="0"/>
              </a:rPr>
              <a:t> NDC </a:t>
            </a:r>
            <a:r>
              <a:rPr lang="en-US" sz="3200" dirty="0" err="1" smtClean="0">
                <a:latin typeface="Times New Roman" pitchFamily="18" charset="0"/>
                <a:cs typeface="Times New Roman" pitchFamily="18" charset="0"/>
              </a:rPr>
              <a:t>kết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hôn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thấp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cư</a:t>
            </a:r>
            <a:r>
              <a:rPr lang="en-US" sz="3200" dirty="0" smtClean="0">
                <a:latin typeface="Times New Roman" pitchFamily="18" charset="0"/>
                <a:cs typeface="Times New Roman" pitchFamily="18" charset="0"/>
              </a:rPr>
              <a:t> 4%</a:t>
            </a:r>
          </a:p>
          <a:p>
            <a:r>
              <a:rPr lang="en-US" sz="3200" dirty="0" smtClean="0">
                <a:latin typeface="Times New Roman" pitchFamily="18" charset="0"/>
                <a:cs typeface="Times New Roman" pitchFamily="18" charset="0"/>
              </a:rPr>
              <a:t>(64,6% so </a:t>
            </a:r>
            <a:r>
              <a:rPr lang="en-US" sz="3200" dirty="0" err="1" smtClean="0">
                <a:latin typeface="Times New Roman" pitchFamily="18" charset="0"/>
                <a:cs typeface="Times New Roman" pitchFamily="18" charset="0"/>
              </a:rPr>
              <a:t>với</a:t>
            </a:r>
            <a:r>
              <a:rPr lang="en-US" sz="3200" dirty="0" smtClean="0">
                <a:latin typeface="Times New Roman" pitchFamily="18" charset="0"/>
                <a:cs typeface="Times New Roman" pitchFamily="18" charset="0"/>
              </a:rPr>
              <a:t> 69%)</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13287</TotalTime>
  <Words>1855</Words>
  <Application>Microsoft Office PowerPoint</Application>
  <PresentationFormat>On-screen Show (4:3)</PresentationFormat>
  <Paragraphs>246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  2. Di cư sẽ tiếp tục mạnh mẽ   Di cư sẽ tiếp tục mạnh mẽ do những nguyên nhân sau:  </vt:lpstr>
      <vt:lpstr>2. Di cư sẽ tiếp tục lớn (tiếp)  </vt:lpstr>
      <vt:lpstr>   2.2  Đặc điểm kinh tế - xã hội + Tỷ lệ lao động tập trung trong các ngành nông-lâm-ngư nghiệp giảm nhưng vẫn còn lớn. Năm 2019 là 35,3%   + Thu nhập chênh lệch giữa các vùng. Năm 2019: Đông Nam Bộ: 5,7922 triệu đồng/người/tháng ĐB Cửu Long: 3,5852 triệu đồng/người/tháng  TD và MNPB : 2,4522 triệu đồng/người/tháng      </vt:lpstr>
      <vt:lpstr>Slide 13</vt:lpstr>
      <vt:lpstr>Slide 14</vt:lpstr>
      <vt:lpstr>2.3 Hội nhập khu vực, quốc tế ngày càng sâu sắc.  + Việt Nam tham gia Cộng đồng ASEAN gồm:   + Cộng đồng kinh tế ASEAN  + Cộng đồng Văn hóa - Xã hội ASEAN   + Cộng đồng an ninh - chính trị  ASEAN  </vt:lpstr>
      <vt:lpstr> Ngày 14/11/2017, tại thủ đô Ma-ni-la, Phi-líp-pin lãnh đạo các nước ASEAN đã ký: “Thỏa thuận ASEAN về bảo vệ và thúc đẩy quyền của lao động Di cư”  “ASEAN Consensus on the Protection and Promotion of the Rights of Migrant Workers”.  Thỏa thuận này đặt ra nhiều mục tiêu thúc đẩy tự do hoá lao động trong khu vực ASEAN.</vt:lpstr>
      <vt:lpstr>Slide 17</vt:lpstr>
      <vt:lpstr>Slide 18</vt:lpstr>
      <vt:lpstr>Slide 19</vt:lpstr>
      <vt:lpstr>Slide 20</vt:lpstr>
      <vt:lpstr>Slide 21</vt:lpstr>
      <vt:lpstr>(5) Thiếu hụt về thông tin, kiến thức nơi đến (Môi trường tự nhiên, môi trường xã hội, môi trường nhân tạo)         </vt:lpstr>
      <vt:lpstr>(6) Năm 2015 mới chỉ có khoảng 2/3 NDC có bảo hiểm y tế   (7) Nhiều NDC không có hộ khẩu. Do đó, có khả năng  gặp khó khăn về chăm sóc sức khỏe            </vt:lpstr>
      <vt:lpstr>(8) Hệ thống dịch vụ ở nơi đến không phù hợp với NDC tập trung (khu công nghiêp)          </vt:lpstr>
      <vt:lpstr>       (9) Khó khăn về kinh tế khi gặp những thách thức bệnh tật, tử vong  NDC gặp khó khăn về sức khỏe khoảng 2% nhưng khi gặp khó khăn, họ tìm sự trợ giúp của người thân hơn là chính phủ.                                               Điều tra Di cư 2015            </vt:lpstr>
      <vt:lpstr>Slide 26</vt:lpstr>
      <vt:lpstr>4.4 Sức khỏe NDC gắn chặt với sức khỏe cộng đồng. Bảo vệ sức khỏe NDC là giải pháp tận dụng hiệu quả cơ cấu dân số vàng, xóa đói , giảm nghèo và bảo vệ sức khỏe cộng đồng. Vì vậy, nhà nước nên sớm có CHƯƠNG TRÌNH BẢO VỆ CHĂM SÓC SỨC KHỎE NDC  </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NHỮNG LỢI THẾ PHÁT TRIỂN KINH TẾ TRONG THỜI KỲ CƠ CẤU DÂN SỐ “VÀNG”.</dc:title>
  <dc:creator>Cu Dinh Nguyen</dc:creator>
  <cp:lastModifiedBy>Cu Dinh Nguyen</cp:lastModifiedBy>
  <cp:revision>268</cp:revision>
  <dcterms:created xsi:type="dcterms:W3CDTF">2013-12-22T02:53:26Z</dcterms:created>
  <dcterms:modified xsi:type="dcterms:W3CDTF">2021-11-23T15:56:24Z</dcterms:modified>
</cp:coreProperties>
</file>