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782" r:id="rId2"/>
    <p:sldId id="1035" r:id="rId3"/>
    <p:sldId id="1025" r:id="rId4"/>
    <p:sldId id="1040" r:id="rId5"/>
    <p:sldId id="1026" r:id="rId6"/>
    <p:sldId id="1029" r:id="rId7"/>
    <p:sldId id="1028" r:id="rId8"/>
    <p:sldId id="1038" r:id="rId9"/>
    <p:sldId id="1027" r:id="rId10"/>
    <p:sldId id="1036" r:id="rId11"/>
    <p:sldId id="1030" r:id="rId12"/>
    <p:sldId id="1033" r:id="rId13"/>
    <p:sldId id="1039" r:id="rId14"/>
    <p:sldId id="1024"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3366FF"/>
    <a:srgbClr val="0066FF"/>
    <a:srgbClr val="0000FF"/>
    <a:srgbClr val="3333FF"/>
    <a:srgbClr val="0099FF"/>
    <a:srgbClr val="FF6600"/>
    <a:srgbClr val="66FF33"/>
    <a:srgbClr val="00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8934" autoAdjust="0"/>
  </p:normalViewPr>
  <p:slideViewPr>
    <p:cSldViewPr>
      <p:cViewPr>
        <p:scale>
          <a:sx n="100" d="100"/>
          <a:sy n="100" d="100"/>
        </p:scale>
        <p:origin x="288" y="-924"/>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66" d="100"/>
        <a:sy n="66" d="100"/>
      </p:scale>
      <p:origin x="0" y="3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1357384-999F-4DD6-8A18-93B11960C491}" type="datetimeFigureOut">
              <a:rPr lang="en-US"/>
              <a:pPr>
                <a:defRPr/>
              </a:pPr>
              <a:t>11/23/2021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0DFA0F-2B5F-41BD-B3B5-735BD6080B92}" type="slidenum">
              <a:rPr lang="en-US"/>
              <a:pPr>
                <a:defRPr/>
              </a:pPr>
              <a:t>‹#›</a:t>
            </a:fld>
            <a:endParaRPr lang="en-US"/>
          </a:p>
        </p:txBody>
      </p:sp>
    </p:spTree>
    <p:extLst>
      <p:ext uri="{BB962C8B-B14F-4D97-AF65-F5344CB8AC3E}">
        <p14:creationId xmlns:p14="http://schemas.microsoft.com/office/powerpoint/2010/main" val="419608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BD9506-967E-4C6A-8EA1-F528DFEB5E13}" type="datetimeFigureOut">
              <a:rPr lang="en-US"/>
              <a:pPr>
                <a:defRPr/>
              </a:pPr>
              <a:t>11/23/2021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30BAAFC-D1D9-4FA6-BD40-2202EB45E3B0}" type="slidenum">
              <a:rPr lang="en-US"/>
              <a:pPr>
                <a:defRPr/>
              </a:pPr>
              <a:t>‹#›</a:t>
            </a:fld>
            <a:endParaRPr lang="en-US"/>
          </a:p>
        </p:txBody>
      </p:sp>
    </p:spTree>
    <p:extLst>
      <p:ext uri="{BB962C8B-B14F-4D97-AF65-F5344CB8AC3E}">
        <p14:creationId xmlns:p14="http://schemas.microsoft.com/office/powerpoint/2010/main" val="571415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7393162-483A-4CBC-A369-315247FFB0AA}" type="datetimeFigureOut">
              <a:rPr lang="en-US"/>
              <a:pPr>
                <a:defRPr/>
              </a:pPr>
              <a:t>11/23/2021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F33090-7574-4295-BF8B-07BD238A5386}"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CCB66D-B0D8-45A2-BDD0-5BA68F46FEC7}" type="datetimeFigureOut">
              <a:rPr lang="en-US"/>
              <a:pPr>
                <a:defRPr/>
              </a:pPr>
              <a:t>11/23/2021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A459D5-442D-44FA-A3C5-E63224151AC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46A9422-7F5B-40A4-B675-1C7F4723AA10}" type="datetimeFigureOut">
              <a:rPr lang="en-US"/>
              <a:pPr>
                <a:defRPr/>
              </a:pPr>
              <a:t>11/23/2021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C22CA9-8261-4CAC-A0E9-D504F64BD7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86A77AE-CA82-46B3-A6C7-68B584347188}" type="datetimeFigureOut">
              <a:rPr lang="en-US"/>
              <a:pPr>
                <a:defRPr/>
              </a:pPr>
              <a:t>11/23/2021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5915A0-2D07-4C47-BA49-23083443A20C}"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22E0CB0-1E31-4523-A857-BA8D26D13AEA}" type="datetimeFigureOut">
              <a:rPr lang="en-US"/>
              <a:pPr>
                <a:defRPr/>
              </a:pPr>
              <a:t>11/23/2021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0B6DD3-9F33-43CC-8566-C9250F5F0A1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A9350F3-995E-4DA8-AB7D-9C35875B6921}" type="datetimeFigureOut">
              <a:rPr lang="en-US"/>
              <a:pPr>
                <a:defRPr/>
              </a:pPr>
              <a:t>11/23/2021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F8ABFF-E925-4665-AEEB-178072E1A9D8}"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4C9CA3C-60FD-45B2-8841-0376203D296C}" type="datetimeFigureOut">
              <a:rPr lang="en-US"/>
              <a:pPr>
                <a:defRPr/>
              </a:pPr>
              <a:t>11/23/2021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196948-DCEB-461C-BD47-D8AC05CBDB3E}"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03AEB7A-F4FB-4FCA-BEE5-DCEB406EAF28}" type="datetimeFigureOut">
              <a:rPr lang="en-US"/>
              <a:pPr>
                <a:defRPr/>
              </a:pPr>
              <a:t>11/23/2021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F764BA3-03D1-4F1C-9B60-B754CEAFD092}"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8908CC-74B3-4C8C-840A-F2109D6A1E6C}" type="datetimeFigureOut">
              <a:rPr lang="en-US"/>
              <a:pPr>
                <a:defRPr/>
              </a:pPr>
              <a:t>11/23/2021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3A3AD4-FD6E-4761-9514-32AA31E5728B}"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3897422-45EE-4F7E-BF74-6371212E6A9F}" type="datetimeFigureOut">
              <a:rPr lang="en-US"/>
              <a:pPr>
                <a:defRPr/>
              </a:pPr>
              <a:t>11/23/2021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A58A21-365F-444D-B6C3-65DE201C79B8}"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1046916-C00E-4AE2-9C95-6B93B60B1A23}" type="datetimeFigureOut">
              <a:rPr lang="en-US"/>
              <a:pPr>
                <a:defRPr/>
              </a:pPr>
              <a:t>11/23/2021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7D962F-D308-4413-873E-338C191D194A}"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9F3DB74-F6EE-4D03-BEDC-B58C8DCCE970}" type="datetimeFigureOut">
              <a:rPr lang="en-US"/>
              <a:pPr>
                <a:defRPr/>
              </a:pPr>
              <a:t>11/23/2021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9DCB263-8257-478F-9199-29E93A820F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23118"/>
            <a:ext cx="9144000" cy="5196682"/>
          </a:xfrm>
        </p:spPr>
        <p:txBody>
          <a:bodyPr/>
          <a:lstStyle/>
          <a:p>
            <a:pPr marL="0" indent="0" algn="ctr">
              <a:buNone/>
            </a:pPr>
            <a:endParaRPr lang="en-US" sz="2400" b="1">
              <a:solidFill>
                <a:srgbClr val="FF0000"/>
              </a:solidFill>
              <a:latin typeface="Times New Roman" pitchFamily="18" charset="0"/>
              <a:cs typeface="Times New Roman" pitchFamily="18" charset="0"/>
            </a:endParaRPr>
          </a:p>
          <a:p>
            <a:pPr marL="0" indent="0" algn="ctr">
              <a:buNone/>
            </a:pPr>
            <a:endParaRPr lang="en-US" sz="400" b="1">
              <a:solidFill>
                <a:srgbClr val="FF0000"/>
              </a:solidFill>
              <a:latin typeface="Times New Roman" pitchFamily="18" charset="0"/>
              <a:cs typeface="Times New Roman" pitchFamily="18" charset="0"/>
            </a:endParaRPr>
          </a:p>
          <a:p>
            <a:pPr marL="0" indent="0" algn="ctr">
              <a:buNone/>
            </a:pPr>
            <a:r>
              <a:rPr lang="en-US" sz="3600" b="1">
                <a:solidFill>
                  <a:srgbClr val="FF0000"/>
                </a:solidFill>
                <a:latin typeface="Times New Roman" pitchFamily="18" charset="0"/>
                <a:cs typeface="Times New Roman" pitchFamily="18" charset="0"/>
              </a:rPr>
              <a:t>CHƯƠNG TRÌNH</a:t>
            </a:r>
          </a:p>
          <a:p>
            <a:pPr marL="0" indent="0" algn="ctr">
              <a:buNone/>
            </a:pPr>
            <a:r>
              <a:rPr lang="en-US" sz="3600" b="1">
                <a:solidFill>
                  <a:srgbClr val="FF0000"/>
                </a:solidFill>
                <a:latin typeface="Times New Roman" pitchFamily="18" charset="0"/>
                <a:cs typeface="Times New Roman" pitchFamily="18" charset="0"/>
              </a:rPr>
              <a:t>SỨC KHỎE NGƯỜI DI CƯ VIỆT NAM</a:t>
            </a:r>
          </a:p>
          <a:p>
            <a:pPr marL="0" indent="0" algn="ctr">
              <a:buNone/>
            </a:pPr>
            <a:r>
              <a:rPr lang="en-US" b="1">
                <a:solidFill>
                  <a:srgbClr val="FF0000"/>
                </a:solidFill>
                <a:latin typeface="Times New Roman" pitchFamily="18" charset="0"/>
                <a:cs typeface="Times New Roman" pitchFamily="18" charset="0"/>
              </a:rPr>
              <a:t>(Dự thảo)</a:t>
            </a:r>
            <a:endParaRPr lang="en-US" sz="2800" b="1">
              <a:solidFill>
                <a:srgbClr val="FF0000"/>
              </a:solidFill>
              <a:latin typeface="Times New Roman" pitchFamily="18" charset="0"/>
              <a:cs typeface="Times New Roman" pitchFamily="18" charset="0"/>
            </a:endParaRPr>
          </a:p>
        </p:txBody>
      </p:sp>
      <p:sp>
        <p:nvSpPr>
          <p:cNvPr id="4" name="Subtitle 2"/>
          <p:cNvSpPr txBox="1">
            <a:spLocks/>
          </p:cNvSpPr>
          <p:nvPr/>
        </p:nvSpPr>
        <p:spPr bwMode="auto">
          <a:xfrm>
            <a:off x="0" y="0"/>
            <a:ext cx="9144000" cy="762000"/>
          </a:xfrm>
          <a:prstGeom prst="rect">
            <a:avLst/>
          </a:prstGeom>
          <a:solidFill>
            <a:srgbClr val="3366CC"/>
          </a:solidFill>
          <a:ln w="9525">
            <a:noFill/>
            <a:miter lim="800000"/>
            <a:headEnd/>
            <a:tailEnd/>
          </a:ln>
        </p:spPr>
        <p:txBody>
          <a:bodyPr/>
          <a:lstStyle/>
          <a:p>
            <a:pPr algn="ctr">
              <a:buFont typeface="Arial" charset="0"/>
              <a:buNone/>
            </a:pPr>
            <a:r>
              <a:rPr lang="en-US" b="1">
                <a:solidFill>
                  <a:schemeClr val="bg1"/>
                </a:solidFill>
                <a:latin typeface="Times New Roman" pitchFamily="18" charset="0"/>
                <a:cs typeface="Times New Roman" pitchFamily="18" charset="0"/>
              </a:rPr>
              <a:t>HỘI THẢO</a:t>
            </a:r>
          </a:p>
          <a:p>
            <a:pPr algn="ctr">
              <a:buFont typeface="Arial" charset="0"/>
              <a:buNone/>
            </a:pPr>
            <a:r>
              <a:rPr lang="en-US" sz="1600" b="1">
                <a:solidFill>
                  <a:schemeClr val="bg1"/>
                </a:solidFill>
                <a:latin typeface="Times New Roman" pitchFamily="18" charset="0"/>
                <a:cs typeface="Times New Roman" pitchFamily="18" charset="0"/>
              </a:rPr>
              <a:t>Triển khai Thỏa thuận toàn cầu về di cư &amp; Chương trình Sức khỏe người Di cư Việt Nam</a:t>
            </a:r>
            <a:endParaRPr lang="vi-VN" sz="1500" b="1">
              <a:solidFill>
                <a:schemeClr val="bg1"/>
              </a:solidFill>
              <a:latin typeface="Times New Roman" pitchFamily="18" charset="0"/>
              <a:cs typeface="Times New Roman" pitchFamily="18" charset="0"/>
            </a:endParaRPr>
          </a:p>
        </p:txBody>
      </p:sp>
      <p:sp>
        <p:nvSpPr>
          <p:cNvPr id="5" name="Subtitle 2"/>
          <p:cNvSpPr txBox="1">
            <a:spLocks/>
          </p:cNvSpPr>
          <p:nvPr/>
        </p:nvSpPr>
        <p:spPr bwMode="auto">
          <a:xfrm>
            <a:off x="28639" y="6080918"/>
            <a:ext cx="9144000" cy="777082"/>
          </a:xfrm>
          <a:prstGeom prst="rect">
            <a:avLst/>
          </a:prstGeom>
          <a:solidFill>
            <a:srgbClr val="3366CC"/>
          </a:solidFill>
          <a:ln w="9525">
            <a:noFill/>
            <a:miter lim="800000"/>
            <a:headEnd/>
            <a:tailEnd/>
          </a:ln>
        </p:spPr>
        <p:txBody>
          <a:bodyPr/>
          <a:lstStyle/>
          <a:p>
            <a:pPr algn="r">
              <a:buFont typeface="Arial" charset="0"/>
              <a:buNone/>
            </a:pPr>
            <a:r>
              <a:rPr lang="en-US" sz="1400" b="1" err="1">
                <a:solidFill>
                  <a:schemeClr val="bg1"/>
                </a:solidFill>
                <a:latin typeface="Times New Roman" pitchFamily="18" charset="0"/>
                <a:cs typeface="Times New Roman" pitchFamily="18" charset="0"/>
              </a:rPr>
              <a:t>Lương</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Quang</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Đảng</a:t>
            </a:r>
            <a:endParaRPr lang="en-US" sz="1400" b="1">
              <a:solidFill>
                <a:schemeClr val="bg1"/>
              </a:solidFill>
              <a:latin typeface="Times New Roman" pitchFamily="18" charset="0"/>
              <a:cs typeface="Times New Roman" pitchFamily="18" charset="0"/>
            </a:endParaRPr>
          </a:p>
          <a:p>
            <a:pPr algn="r">
              <a:buFont typeface="Arial" charset="0"/>
              <a:buNone/>
            </a:pPr>
            <a:r>
              <a:rPr lang="en-US" sz="1400" b="1" err="1">
                <a:solidFill>
                  <a:schemeClr val="bg1"/>
                </a:solidFill>
                <a:latin typeface="Times New Roman" pitchFamily="18" charset="0"/>
                <a:cs typeface="Times New Roman" pitchFamily="18" charset="0"/>
              </a:rPr>
              <a:t>Vụ</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trưởng</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Vụ</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Tổ</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chức</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cán</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bộ</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Tổng</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cục</a:t>
            </a:r>
            <a:r>
              <a:rPr lang="en-US" sz="1400" b="1">
                <a:solidFill>
                  <a:schemeClr val="bg1"/>
                </a:solidFill>
                <a:latin typeface="Times New Roman" pitchFamily="18" charset="0"/>
                <a:cs typeface="Times New Roman" pitchFamily="18" charset="0"/>
              </a:rPr>
              <a:t> </a:t>
            </a:r>
            <a:r>
              <a:rPr lang="en-US" sz="1400" b="1" err="1">
                <a:solidFill>
                  <a:schemeClr val="bg1"/>
                </a:solidFill>
                <a:latin typeface="Times New Roman" pitchFamily="18" charset="0"/>
                <a:cs typeface="Times New Roman" pitchFamily="18" charset="0"/>
              </a:rPr>
              <a:t>Dân</a:t>
            </a:r>
            <a:r>
              <a:rPr lang="en-US" sz="1400" b="1">
                <a:solidFill>
                  <a:schemeClr val="bg1"/>
                </a:solidFill>
                <a:latin typeface="Times New Roman" pitchFamily="18" charset="0"/>
                <a:cs typeface="Times New Roman" pitchFamily="18" charset="0"/>
              </a:rPr>
              <a:t> </a:t>
            </a:r>
            <a:r>
              <a:rPr lang="vi-VN" sz="1400" b="1">
                <a:solidFill>
                  <a:schemeClr val="bg1"/>
                </a:solidFill>
                <a:latin typeface="Times New Roman" pitchFamily="18" charset="0"/>
                <a:cs typeface="Times New Roman" pitchFamily="18" charset="0"/>
              </a:rPr>
              <a:t>số, Bộ Y tế</a:t>
            </a:r>
            <a:endParaRPr lang="en-US" sz="1400" b="1">
              <a:solidFill>
                <a:schemeClr val="bg1"/>
              </a:solidFill>
              <a:latin typeface="Times New Roman" pitchFamily="18" charset="0"/>
              <a:cs typeface="Times New Roman" pitchFamily="18" charset="0"/>
            </a:endParaRPr>
          </a:p>
          <a:p>
            <a:pPr algn="r">
              <a:buFont typeface="Arial" charset="0"/>
              <a:buNone/>
            </a:pPr>
            <a:r>
              <a:rPr lang="vi-VN" sz="1400" b="1">
                <a:solidFill>
                  <a:schemeClr val="bg1"/>
                </a:solidFill>
                <a:latin typeface="Times New Roman" pitchFamily="18" charset="0"/>
                <a:cs typeface="Times New Roman" pitchFamily="18" charset="0"/>
              </a:rPr>
              <a:t>Ban Thư ký Nhóm Kỹ thuật Sức khỏe Người Di cư Việt Nam</a:t>
            </a:r>
            <a:r>
              <a:rPr lang="en-US" sz="1400" b="1">
                <a:solidFill>
                  <a:schemeClr val="bg1"/>
                </a:solidFill>
                <a:latin typeface="Times New Roman" pitchFamily="18" charset="0"/>
                <a:cs typeface="Times New Roman" pitchFamily="18" charset="0"/>
              </a:rPr>
              <a:t>  </a:t>
            </a:r>
          </a:p>
        </p:txBody>
      </p:sp>
      <p:pic>
        <p:nvPicPr>
          <p:cNvPr id="7" name="Picture 6">
            <a:extLst>
              <a:ext uri="{FF2B5EF4-FFF2-40B4-BE49-F238E27FC236}">
                <a16:creationId xmlns:a16="http://schemas.microsoft.com/office/drawing/2014/main" id="{5FB3709E-BD8B-423A-B13D-9617A2AE6988}"/>
              </a:ext>
            </a:extLst>
          </p:cNvPr>
          <p:cNvPicPr>
            <a:picLocks noChangeAspect="1"/>
          </p:cNvPicPr>
          <p:nvPr/>
        </p:nvPicPr>
        <p:blipFill>
          <a:blip r:embed="rId2"/>
          <a:stretch>
            <a:fillRect/>
          </a:stretch>
        </p:blipFill>
        <p:spPr>
          <a:xfrm>
            <a:off x="3276600" y="3581400"/>
            <a:ext cx="2286000" cy="2301082"/>
          </a:xfrm>
          <a:prstGeom prst="rect">
            <a:avLst/>
          </a:prstGeom>
        </p:spPr>
      </p:pic>
    </p:spTree>
    <p:extLst>
      <p:ext uri="{BB962C8B-B14F-4D97-AF65-F5344CB8AC3E}">
        <p14:creationId xmlns:p14="http://schemas.microsoft.com/office/powerpoint/2010/main" val="148353628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686800" cy="5334000"/>
          </a:xfrm>
        </p:spPr>
        <p:txBody>
          <a:bodyPr/>
          <a:lstStyle/>
          <a:p>
            <a:pPr marL="0" indent="0" algn="just">
              <a:spcBef>
                <a:spcPts val="1200"/>
              </a:spcBef>
              <a:spcAft>
                <a:spcPts val="600"/>
              </a:spcAft>
              <a:buNone/>
            </a:pPr>
            <a:r>
              <a:rPr lang="vi-VN" sz="2600" b="1">
                <a:solidFill>
                  <a:srgbClr val="FF0000"/>
                </a:solidFill>
              </a:rPr>
              <a:t>Phối hợp liên ngành</a:t>
            </a:r>
          </a:p>
          <a:p>
            <a:pPr algn="just">
              <a:spcBef>
                <a:spcPts val="1200"/>
              </a:spcBef>
              <a:spcAft>
                <a:spcPts val="600"/>
              </a:spcAft>
              <a:buFont typeface="Courier New" panose="02070309020205020404" pitchFamily="49" charset="0"/>
              <a:buChar char="o"/>
            </a:pPr>
            <a:r>
              <a:rPr lang="vi-VN" sz="2000" b="1">
                <a:solidFill>
                  <a:srgbClr val="3366CC"/>
                </a:solidFill>
              </a:rPr>
              <a:t>Tranh thủ sự lãnh đạo, chỉ đạo của cấp ủy, chính quyền địa phương</a:t>
            </a:r>
          </a:p>
          <a:p>
            <a:pPr algn="just">
              <a:spcBef>
                <a:spcPts val="1200"/>
              </a:spcBef>
              <a:spcAft>
                <a:spcPts val="600"/>
              </a:spcAft>
              <a:buFont typeface="Courier New" panose="02070309020205020404" pitchFamily="49" charset="0"/>
              <a:buChar char="o"/>
            </a:pPr>
            <a:r>
              <a:rPr lang="vi-VN" sz="2000" b="1">
                <a:solidFill>
                  <a:srgbClr val="3366CC"/>
                </a:solidFill>
              </a:rPr>
              <a:t>Huy động sự tham gia của các bộ, ngành, địa phương, các cơ quan, cộng đồng doanh nghiệp, tổ chức đoàn thể xã hội, cộng đồng dân cư, người di cư </a:t>
            </a:r>
          </a:p>
          <a:p>
            <a:pPr algn="just">
              <a:spcBef>
                <a:spcPts val="1200"/>
              </a:spcBef>
              <a:spcAft>
                <a:spcPts val="600"/>
              </a:spcAft>
              <a:buFont typeface="Courier New" panose="02070309020205020404" pitchFamily="49" charset="0"/>
              <a:buChar char="o"/>
            </a:pPr>
            <a:r>
              <a:rPr lang="vi-VN" sz="2000" b="1">
                <a:solidFill>
                  <a:srgbClr val="3366CC"/>
                </a:solidFill>
              </a:rPr>
              <a:t>Tăng cường lồng ghép di cư, sức khỏe NDC trong các kế hoạch phát triển (KT-XH- MT)  của ngành, lĩnh vực, địa phương</a:t>
            </a:r>
          </a:p>
          <a:p>
            <a:pPr algn="just">
              <a:spcBef>
                <a:spcPts val="1200"/>
              </a:spcBef>
              <a:spcAft>
                <a:spcPts val="600"/>
              </a:spcAft>
              <a:buFont typeface="Courier New" panose="02070309020205020404" pitchFamily="49" charset="0"/>
              <a:buChar char="o"/>
            </a:pPr>
            <a:r>
              <a:rPr lang="vi-VN" sz="2000" b="1">
                <a:solidFill>
                  <a:srgbClr val="3366CC"/>
                </a:solidFill>
              </a:rPr>
              <a:t>Tăng cường chia sẻ thông tin giữa các bên liên quan</a:t>
            </a:r>
          </a:p>
          <a:p>
            <a:pPr algn="just">
              <a:spcBef>
                <a:spcPts val="1200"/>
              </a:spcBef>
              <a:spcAft>
                <a:spcPts val="600"/>
              </a:spcAft>
              <a:buFont typeface="Courier New" panose="02070309020205020404" pitchFamily="49" charset="0"/>
              <a:buChar char="o"/>
            </a:pPr>
            <a:r>
              <a:rPr lang="vi-VN" sz="2000" b="1">
                <a:solidFill>
                  <a:srgbClr val="3366CC"/>
                </a:solidFill>
              </a:rPr>
              <a:t>Rà soát, điều chỉnh, bổ sung, hoàn thiện hệ thống, cơ chế chính sách</a:t>
            </a:r>
          </a:p>
          <a:p>
            <a:pPr marL="0" indent="0" algn="just">
              <a:spcBef>
                <a:spcPts val="1200"/>
              </a:spcBef>
              <a:spcAft>
                <a:spcPts val="600"/>
              </a:spcAft>
              <a:buNone/>
            </a:pPr>
            <a:endParaRPr lang="vi-VN" sz="2000" b="1">
              <a:solidFill>
                <a:srgbClr val="3366FF"/>
              </a:solidFill>
            </a:endParaRPr>
          </a:p>
          <a:p>
            <a:pPr algn="just">
              <a:buNone/>
            </a:pPr>
            <a:endParaRPr lang="en-US" sz="1600" b="1"/>
          </a:p>
        </p:txBody>
      </p:sp>
      <p:sp>
        <p:nvSpPr>
          <p:cNvPr id="4" name="Title 1"/>
          <p:cNvSpPr txBox="1">
            <a:spLocks/>
          </p:cNvSpPr>
          <p:nvPr/>
        </p:nvSpPr>
        <p:spPr>
          <a:xfrm>
            <a:off x="914400" y="0"/>
            <a:ext cx="8229600" cy="9144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GIẢI PHÁP, NHIỆM VỤ</a:t>
            </a:r>
            <a:r>
              <a:rPr lang="vi-VN" sz="3200" b="1">
                <a:solidFill>
                  <a:schemeClr val="bg1"/>
                </a:solidFill>
                <a:latin typeface="Times New Roman" pitchFamily="18" charset="0"/>
                <a:ea typeface="+mj-ea"/>
                <a:cs typeface="Times New Roman" pitchFamily="18" charset="0"/>
              </a:rPr>
              <a:t> </a:t>
            </a:r>
            <a:r>
              <a:rPr lang="en-US" sz="2400" b="1">
                <a:solidFill>
                  <a:schemeClr val="bg1"/>
                </a:solidFill>
                <a:latin typeface="Times New Roman" pitchFamily="18" charset="0"/>
                <a:ea typeface="+mj-ea"/>
                <a:cs typeface="Times New Roman" pitchFamily="18" charset="0"/>
              </a:rPr>
              <a:t>(Tiếp)</a:t>
            </a:r>
          </a:p>
        </p:txBody>
      </p:sp>
      <p:pic>
        <p:nvPicPr>
          <p:cNvPr id="5" name="Picture 4">
            <a:extLst>
              <a:ext uri="{FF2B5EF4-FFF2-40B4-BE49-F238E27FC236}">
                <a16:creationId xmlns:a16="http://schemas.microsoft.com/office/drawing/2014/main" id="{5747EC8E-CD37-4A2D-BF17-AC7E11503F3A}"/>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8069571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82700"/>
            <a:ext cx="8534400" cy="5346700"/>
          </a:xfrm>
        </p:spPr>
        <p:txBody>
          <a:bodyPr/>
          <a:lstStyle/>
          <a:p>
            <a:pPr marL="0" indent="0" algn="just">
              <a:spcBef>
                <a:spcPts val="1200"/>
              </a:spcBef>
              <a:spcAft>
                <a:spcPts val="600"/>
              </a:spcAft>
              <a:buNone/>
            </a:pPr>
            <a:r>
              <a:rPr lang="vi-VN" sz="2600" b="1">
                <a:solidFill>
                  <a:srgbClr val="FF0000"/>
                </a:solidFill>
              </a:rPr>
              <a:t>Hợp tác quốc tế</a:t>
            </a:r>
          </a:p>
          <a:p>
            <a:pPr algn="just">
              <a:spcBef>
                <a:spcPts val="1200"/>
              </a:spcBef>
              <a:spcAft>
                <a:spcPts val="600"/>
              </a:spcAft>
              <a:buFont typeface="Courier New" panose="02070309020205020404" pitchFamily="49" charset="0"/>
              <a:buChar char="o"/>
            </a:pPr>
            <a:r>
              <a:rPr lang="vi-VN" sz="2000" b="1">
                <a:solidFill>
                  <a:srgbClr val="3366CC"/>
                </a:solidFill>
              </a:rPr>
              <a:t>Tăng cường hợp tác quốc tế, tranh thủ sự hỗ trợ kỹ thuật, tài chính:</a:t>
            </a:r>
          </a:p>
          <a:p>
            <a:pPr lvl="1" algn="just">
              <a:spcBef>
                <a:spcPts val="1200"/>
              </a:spcBef>
              <a:spcAft>
                <a:spcPts val="600"/>
              </a:spcAft>
              <a:buFont typeface="Wingdings" panose="05000000000000000000" pitchFamily="2" charset="2"/>
              <a:buChar char="Ø"/>
            </a:pPr>
            <a:r>
              <a:rPr lang="vi-VN" sz="2000" b="1">
                <a:solidFill>
                  <a:srgbClr val="3366CC"/>
                </a:solidFill>
              </a:rPr>
              <a:t>Với các tổ chức quốc tế: IOM, WHO, ILO, UNFPA, UNICEF, UNAIDS… </a:t>
            </a:r>
          </a:p>
          <a:p>
            <a:pPr lvl="1" algn="just">
              <a:spcBef>
                <a:spcPts val="1200"/>
              </a:spcBef>
              <a:spcAft>
                <a:spcPts val="600"/>
              </a:spcAft>
              <a:buFont typeface="Wingdings" panose="05000000000000000000" pitchFamily="2" charset="2"/>
              <a:buChar char="Ø"/>
            </a:pPr>
            <a:r>
              <a:rPr lang="vi-VN" sz="2000" b="1">
                <a:solidFill>
                  <a:srgbClr val="3366CC"/>
                </a:solidFill>
              </a:rPr>
              <a:t>Với các nước trong khu vực, trên thế giới, nước đi-đến</a:t>
            </a:r>
          </a:p>
          <a:p>
            <a:pPr marL="0" indent="0" algn="just">
              <a:spcBef>
                <a:spcPts val="1200"/>
              </a:spcBef>
              <a:spcAft>
                <a:spcPts val="600"/>
              </a:spcAft>
              <a:buNone/>
            </a:pPr>
            <a:r>
              <a:rPr lang="vi-VN" sz="2600" b="1">
                <a:solidFill>
                  <a:srgbClr val="FF0000"/>
                </a:solidFill>
              </a:rPr>
              <a:t>Nguồn lực:</a:t>
            </a:r>
          </a:p>
          <a:p>
            <a:pPr algn="just">
              <a:spcBef>
                <a:spcPts val="1200"/>
              </a:spcBef>
              <a:spcAft>
                <a:spcPts val="600"/>
              </a:spcAft>
              <a:buFont typeface="Courier New" panose="02070309020205020404" pitchFamily="49" charset="0"/>
              <a:buChar char="o"/>
            </a:pPr>
            <a:r>
              <a:rPr lang="vi-VN" sz="2000" b="1">
                <a:solidFill>
                  <a:srgbClr val="3366CC"/>
                </a:solidFill>
              </a:rPr>
              <a:t>Nguồn huy động hợp pháp từ: Ngân sách nhà nước, hỗ trợ từ tổ chức quốc tế, đối tác... </a:t>
            </a:r>
          </a:p>
          <a:p>
            <a:pPr marL="457200" lvl="1" indent="0" algn="just">
              <a:spcBef>
                <a:spcPts val="1200"/>
              </a:spcBef>
              <a:spcAft>
                <a:spcPts val="600"/>
              </a:spcAft>
              <a:buNone/>
            </a:pPr>
            <a:endParaRPr lang="vi-VN" sz="2000" b="1">
              <a:solidFill>
                <a:srgbClr val="3366CC"/>
              </a:solidFill>
            </a:endParaRPr>
          </a:p>
          <a:p>
            <a:pPr marL="457200" lvl="1" indent="0" algn="just">
              <a:spcBef>
                <a:spcPts val="1200"/>
              </a:spcBef>
              <a:spcAft>
                <a:spcPts val="600"/>
              </a:spcAft>
              <a:buNone/>
            </a:pPr>
            <a:endParaRPr lang="vi-VN" sz="2000" b="1">
              <a:solidFill>
                <a:srgbClr val="3366CC"/>
              </a:solidFill>
            </a:endParaRPr>
          </a:p>
          <a:p>
            <a:pPr marL="0" indent="0" algn="just">
              <a:spcBef>
                <a:spcPts val="1200"/>
              </a:spcBef>
              <a:spcAft>
                <a:spcPts val="600"/>
              </a:spcAft>
              <a:buNone/>
            </a:pPr>
            <a:br>
              <a:rPr lang="vi-VN" sz="2000" b="1">
                <a:solidFill>
                  <a:srgbClr val="3366CC"/>
                </a:solidFill>
              </a:rPr>
            </a:br>
            <a:endParaRPr lang="vi-VN" sz="2000" b="1">
              <a:solidFill>
                <a:srgbClr val="3366CC"/>
              </a:solidFill>
            </a:endParaRPr>
          </a:p>
          <a:p>
            <a:endParaRPr lang="en-US" sz="1400" b="1">
              <a:solidFill>
                <a:srgbClr val="3366FF"/>
              </a:solidFill>
            </a:endParaRPr>
          </a:p>
        </p:txBody>
      </p:sp>
      <p:sp>
        <p:nvSpPr>
          <p:cNvPr id="4" name="Title 1"/>
          <p:cNvSpPr txBox="1">
            <a:spLocks/>
          </p:cNvSpPr>
          <p:nvPr/>
        </p:nvSpPr>
        <p:spPr>
          <a:xfrm>
            <a:off x="914400" y="0"/>
            <a:ext cx="8229600" cy="9144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GIẢI PHÁP, NHIỆM VỤ (Tiếp)</a:t>
            </a:r>
            <a:endParaRPr lang="en-US" sz="2400" b="1">
              <a:solidFill>
                <a:schemeClr val="bg1"/>
              </a:solidFill>
              <a:latin typeface="Times New Roman" pitchFamily="18" charset="0"/>
              <a:ea typeface="+mj-ea"/>
              <a:cs typeface="Times New Roman" pitchFamily="18" charset="0"/>
            </a:endParaRPr>
          </a:p>
        </p:txBody>
      </p:sp>
      <p:pic>
        <p:nvPicPr>
          <p:cNvPr id="7" name="Picture 6">
            <a:extLst>
              <a:ext uri="{FF2B5EF4-FFF2-40B4-BE49-F238E27FC236}">
                <a16:creationId xmlns:a16="http://schemas.microsoft.com/office/drawing/2014/main" id="{C8FAD035-1C6D-48C0-A09C-0A04682E6C5B}"/>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99856660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686800" cy="5486400"/>
          </a:xfrm>
        </p:spPr>
        <p:txBody>
          <a:bodyPr/>
          <a:lstStyle/>
          <a:p>
            <a:pPr marL="0" indent="0" algn="just">
              <a:spcBef>
                <a:spcPts val="1200"/>
              </a:spcBef>
              <a:spcAft>
                <a:spcPts val="600"/>
              </a:spcAft>
              <a:buNone/>
            </a:pPr>
            <a:r>
              <a:rPr lang="en-US" sz="2000" b="1">
                <a:solidFill>
                  <a:srgbClr val="FF0000"/>
                </a:solidFill>
                <a:latin typeface="arial" panose="020B0604020202020204" pitchFamily="34" charset="0"/>
                <a:cs typeface="arial" panose="020B0604020202020204" pitchFamily="34" charset="0"/>
              </a:rPr>
              <a:t>1. </a:t>
            </a:r>
            <a:r>
              <a:rPr lang="en-US" sz="2600" b="1">
                <a:solidFill>
                  <a:srgbClr val="FF0000"/>
                </a:solidFill>
                <a:latin typeface="arial" panose="020B0604020202020204" pitchFamily="34" charset="0"/>
                <a:cs typeface="arial" panose="020B0604020202020204" pitchFamily="34" charset="0"/>
              </a:rPr>
              <a:t>Tổng cục Dân số-Kế hoạch hóa gia </a:t>
            </a:r>
            <a:r>
              <a:rPr lang="vi-VN" sz="2600" b="1">
                <a:solidFill>
                  <a:srgbClr val="FF0000"/>
                </a:solidFill>
                <a:latin typeface="arial" panose="020B0604020202020204" pitchFamily="34" charset="0"/>
                <a:cs typeface="arial" panose="020B0604020202020204" pitchFamily="34" charset="0"/>
              </a:rPr>
              <a:t>đình</a:t>
            </a:r>
            <a:endParaRPr lang="en-US" sz="2600" b="1">
              <a:solidFill>
                <a:srgbClr val="FF0000"/>
              </a:solidFill>
              <a:latin typeface="arial" panose="020B0604020202020204" pitchFamily="34" charset="0"/>
              <a:cs typeface="arial" panose="020B0604020202020204" pitchFamily="34" charset="0"/>
            </a:endParaRPr>
          </a:p>
          <a:p>
            <a:pPr lvl="1" algn="just">
              <a:spcBef>
                <a:spcPts val="1200"/>
              </a:spcBef>
              <a:spcAft>
                <a:spcPts val="600"/>
              </a:spcAft>
              <a:buFont typeface="+mj-lt"/>
              <a:buAutoNum type="arabicPeriod"/>
            </a:pPr>
            <a:r>
              <a:rPr lang="en-US" sz="2000" b="1">
                <a:solidFill>
                  <a:srgbClr val="3366CC"/>
                </a:solidFill>
                <a:latin typeface="arial" panose="020B0604020202020204" pitchFamily="34" charset="0"/>
                <a:cs typeface="arial" panose="020B0604020202020204" pitchFamily="34" charset="0"/>
              </a:rPr>
              <a:t>Chủ trì, điều phối và chịu trách nhiệm</a:t>
            </a:r>
            <a:r>
              <a:rPr lang="vi-VN" sz="2000" b="1">
                <a:solidFill>
                  <a:srgbClr val="3366CC"/>
                </a:solidFill>
                <a:latin typeface="arial" panose="020B0604020202020204" pitchFamily="34" charset="0"/>
                <a:cs typeface="arial" panose="020B0604020202020204" pitchFamily="34" charset="0"/>
              </a:rPr>
              <a:t> chung</a:t>
            </a:r>
            <a:r>
              <a:rPr lang="en-US" sz="2000" b="1">
                <a:solidFill>
                  <a:srgbClr val="3366CC"/>
                </a:solidFill>
                <a:latin typeface="arial" panose="020B0604020202020204" pitchFamily="34" charset="0"/>
                <a:cs typeface="arial" panose="020B0604020202020204" pitchFamily="34" charset="0"/>
              </a:rPr>
              <a:t>; </a:t>
            </a:r>
            <a:endParaRPr lang="vi-VN" sz="2000" b="1">
              <a:solidFill>
                <a:srgbClr val="3366CC"/>
              </a:solidFill>
              <a:latin typeface="arial" panose="020B0604020202020204" pitchFamily="34" charset="0"/>
              <a:cs typeface="arial" panose="020B0604020202020204" pitchFamily="34" charset="0"/>
            </a:endParaRPr>
          </a:p>
          <a:p>
            <a:pPr lvl="1" algn="just">
              <a:spcBef>
                <a:spcPts val="1200"/>
              </a:spcBef>
              <a:spcAft>
                <a:spcPts val="600"/>
              </a:spcAft>
              <a:buFont typeface="+mj-lt"/>
              <a:buAutoNum type="arabicPeriod"/>
            </a:pPr>
            <a:r>
              <a:rPr lang="vi-VN" sz="2000" b="1">
                <a:solidFill>
                  <a:srgbClr val="3366CC"/>
                </a:solidFill>
                <a:latin typeface="arial" panose="020B0604020202020204" pitchFamily="34" charset="0"/>
                <a:cs typeface="arial" panose="020B0604020202020204" pitchFamily="34" charset="0"/>
              </a:rPr>
              <a:t>P</a:t>
            </a:r>
            <a:r>
              <a:rPr lang="en-US" sz="2000" b="1">
                <a:solidFill>
                  <a:srgbClr val="3366CC"/>
                </a:solidFill>
                <a:latin typeface="arial" panose="020B0604020202020204" pitchFamily="34" charset="0"/>
                <a:cs typeface="arial" panose="020B0604020202020204" pitchFamily="34" charset="0"/>
              </a:rPr>
              <a:t>hối hợp với các Vụ/đơn vị có liên quan hướng dẫn, đôn đốc, kiểm tra, giám </a:t>
            </a:r>
            <a:r>
              <a:rPr lang="vi-VN" sz="2000" b="1">
                <a:solidFill>
                  <a:srgbClr val="3366CC"/>
                </a:solidFill>
                <a:latin typeface="arial" panose="020B0604020202020204" pitchFamily="34" charset="0"/>
                <a:cs typeface="arial" panose="020B0604020202020204" pitchFamily="34" charset="0"/>
              </a:rPr>
              <a:t>sát;</a:t>
            </a:r>
          </a:p>
          <a:p>
            <a:pPr lvl="1" algn="just">
              <a:spcBef>
                <a:spcPts val="1200"/>
              </a:spcBef>
              <a:spcAft>
                <a:spcPts val="600"/>
              </a:spcAft>
              <a:buFont typeface="+mj-lt"/>
              <a:buAutoNum type="arabicPeriod"/>
            </a:pPr>
            <a:r>
              <a:rPr lang="en-US" sz="2000" b="1">
                <a:solidFill>
                  <a:srgbClr val="3366CC"/>
                </a:solidFill>
                <a:latin typeface="arial" panose="020B0604020202020204" pitchFamily="34" charset="0"/>
                <a:cs typeface="arial" panose="020B0604020202020204" pitchFamily="34" charset="0"/>
              </a:rPr>
              <a:t>Phối hợp với Tổ chức Di cư Quốc tế, đồng c</a:t>
            </a:r>
            <a:r>
              <a:rPr lang="vi-VN" sz="2000" b="1">
                <a:solidFill>
                  <a:srgbClr val="3366CC"/>
                </a:solidFill>
                <a:latin typeface="arial" panose="020B0604020202020204" pitchFamily="34" charset="0"/>
                <a:cs typeface="arial" panose="020B0604020202020204" pitchFamily="34" charset="0"/>
              </a:rPr>
              <a:t>hủ trì Nhóm kỹ thuật Sức khỏe Người Di cư Việt Nam (MHWG), tham gia góp ý, xây dựng chính sách, chương trình, kế hoạch liên quan đến sức khỏe người di cư</a:t>
            </a:r>
            <a:r>
              <a:rPr lang="en-US" sz="2000" b="1">
                <a:solidFill>
                  <a:srgbClr val="3366CC"/>
                </a:solidFill>
                <a:latin typeface="arial" panose="020B0604020202020204" pitchFamily="34" charset="0"/>
                <a:cs typeface="arial" panose="020B0604020202020204" pitchFamily="34" charset="0"/>
              </a:rPr>
              <a:t>.</a:t>
            </a:r>
            <a:endParaRPr lang="vi-VN" sz="2000" b="1">
              <a:solidFill>
                <a:srgbClr val="3366CC"/>
              </a:solidFill>
              <a:latin typeface="arial" panose="020B0604020202020204" pitchFamily="34" charset="0"/>
              <a:cs typeface="arial" panose="020B0604020202020204" pitchFamily="34" charset="0"/>
            </a:endParaRPr>
          </a:p>
          <a:p>
            <a:pPr lvl="1" algn="just">
              <a:spcBef>
                <a:spcPts val="1200"/>
              </a:spcBef>
              <a:spcAft>
                <a:spcPts val="600"/>
              </a:spcAft>
              <a:buFont typeface="+mj-lt"/>
              <a:buAutoNum type="arabicPeriod"/>
            </a:pPr>
            <a:r>
              <a:rPr lang="en-US" sz="2000" b="1">
                <a:solidFill>
                  <a:srgbClr val="3366CC"/>
                </a:solidFill>
                <a:latin typeface="arial" panose="020B0604020202020204" pitchFamily="34" charset="0"/>
                <a:cs typeface="arial" panose="020B0604020202020204" pitchFamily="34" charset="0"/>
              </a:rPr>
              <a:t>Phối hợp với các đơn vị có liên quan tiến hành các thủ tục tiếp nhận và sử dụng các nguồn lực, hỗ trợ kỹ thuật</a:t>
            </a: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thực hiện Chương trình</a:t>
            </a:r>
            <a:endParaRPr lang="vi-VN" sz="2000" b="1">
              <a:solidFill>
                <a:srgbClr val="3366CC"/>
              </a:solidFill>
              <a:latin typeface="arial" panose="020B0604020202020204" pitchFamily="34" charset="0"/>
              <a:cs typeface="arial" panose="020B0604020202020204" pitchFamily="34" charset="0"/>
            </a:endParaRPr>
          </a:p>
          <a:p>
            <a:pPr lvl="1" algn="just">
              <a:spcBef>
                <a:spcPts val="1200"/>
              </a:spcBef>
              <a:spcAft>
                <a:spcPts val="600"/>
              </a:spcAft>
              <a:buFont typeface="+mj-lt"/>
              <a:buAutoNum type="arabicPeriod"/>
            </a:pPr>
            <a:r>
              <a:rPr lang="en-US" sz="2000" b="1">
                <a:solidFill>
                  <a:srgbClr val="3366CC"/>
                </a:solidFill>
                <a:latin typeface="arial" panose="020B0604020202020204" pitchFamily="34" charset="0"/>
                <a:cs typeface="arial" panose="020B0604020202020204" pitchFamily="34" charset="0"/>
              </a:rPr>
              <a:t>Định kỳ tổ chức sơ kết, tổng </a:t>
            </a:r>
            <a:r>
              <a:rPr lang="vi-VN" sz="2000" b="1">
                <a:solidFill>
                  <a:srgbClr val="3366CC"/>
                </a:solidFill>
                <a:latin typeface="arial" panose="020B0604020202020204" pitchFamily="34" charset="0"/>
                <a:cs typeface="arial" panose="020B0604020202020204" pitchFamily="34" charset="0"/>
              </a:rPr>
              <a:t>kết, </a:t>
            </a:r>
            <a:r>
              <a:rPr lang="en-US" sz="2000" b="1">
                <a:solidFill>
                  <a:srgbClr val="3366CC"/>
                </a:solidFill>
                <a:latin typeface="arial" panose="020B0604020202020204" pitchFamily="34" charset="0"/>
                <a:cs typeface="arial" panose="020B0604020202020204" pitchFamily="34" charset="0"/>
              </a:rPr>
              <a:t>báo cáo Lãnh đạo Bộ Y tế.</a:t>
            </a:r>
          </a:p>
          <a:p>
            <a:pPr marL="0" indent="0" algn="just">
              <a:spcBef>
                <a:spcPts val="1200"/>
              </a:spcBef>
              <a:spcAft>
                <a:spcPts val="600"/>
              </a:spcAft>
              <a:buNone/>
            </a:pPr>
            <a:endParaRPr lang="en-US" sz="1400" b="1">
              <a:solidFill>
                <a:srgbClr val="3366CC"/>
              </a:solidFill>
            </a:endParaRPr>
          </a:p>
        </p:txBody>
      </p:sp>
      <p:sp>
        <p:nvSpPr>
          <p:cNvPr id="4" name="Title 1"/>
          <p:cNvSpPr txBox="1">
            <a:spLocks/>
          </p:cNvSpPr>
          <p:nvPr/>
        </p:nvSpPr>
        <p:spPr>
          <a:xfrm>
            <a:off x="914400" y="0"/>
            <a:ext cx="8229600" cy="9144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TỔ CHỨC THỰC HIỆN</a:t>
            </a:r>
            <a:endParaRPr lang="en-US" sz="2400" b="1">
              <a:solidFill>
                <a:schemeClr val="bg1"/>
              </a:solidFill>
              <a:latin typeface="Times New Roman" pitchFamily="18" charset="0"/>
              <a:ea typeface="+mj-ea"/>
              <a:cs typeface="Times New Roman" pitchFamily="18" charset="0"/>
            </a:endParaRPr>
          </a:p>
        </p:txBody>
      </p:sp>
      <p:pic>
        <p:nvPicPr>
          <p:cNvPr id="7" name="Picture 6">
            <a:extLst>
              <a:ext uri="{FF2B5EF4-FFF2-40B4-BE49-F238E27FC236}">
                <a16:creationId xmlns:a16="http://schemas.microsoft.com/office/drawing/2014/main" id="{C2BEB93D-457E-4374-B743-CF5AB2FCD3CA}"/>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99856660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5181600"/>
          </a:xfrm>
        </p:spPr>
        <p:txBody>
          <a:bodyPr/>
          <a:lstStyle/>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Cục Quản lý Khám, chữa bệnh </a:t>
            </a: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Vụ Sức khoẻ Bà mẹ, Trẻ em</a:t>
            </a: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Cục Y tế Dự phòng</a:t>
            </a:r>
            <a:endParaRPr lang="vi-VN" sz="1800" b="1">
              <a:solidFill>
                <a:srgbClr val="3366CC"/>
              </a:solidFill>
              <a:latin typeface="arial" panose="020B0604020202020204" pitchFamily="34" charset="0"/>
              <a:cs typeface="arial" panose="020B0604020202020204" pitchFamily="34" charset="0"/>
            </a:endParaRP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Cục Phòng chống HIV/AIDS</a:t>
            </a:r>
            <a:endParaRPr lang="vi-VN" sz="1800" b="1">
              <a:solidFill>
                <a:srgbClr val="3366CC"/>
              </a:solidFill>
              <a:latin typeface="arial" panose="020B0604020202020204" pitchFamily="34" charset="0"/>
              <a:cs typeface="arial" panose="020B0604020202020204" pitchFamily="34" charset="0"/>
            </a:endParaRP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Vụ Bảo hiểm Y tế</a:t>
            </a: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Vụ Kế hoạch- Tài chính</a:t>
            </a: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Vụ Hợp tác quốc tế</a:t>
            </a: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Viện Chiến lược và Chính sách Y tế </a:t>
            </a:r>
            <a:endParaRPr lang="vi-VN" sz="1800" b="1">
              <a:solidFill>
                <a:srgbClr val="3366CC"/>
              </a:solidFill>
              <a:latin typeface="arial" panose="020B0604020202020204" pitchFamily="34" charset="0"/>
              <a:cs typeface="arial" panose="020B0604020202020204" pitchFamily="34" charset="0"/>
            </a:endParaRP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Bệnh viện Phổi Trung ương</a:t>
            </a:r>
            <a:r>
              <a:rPr lang="vi-VN" sz="1800" b="1">
                <a:solidFill>
                  <a:srgbClr val="3366CC"/>
                </a:solidFill>
                <a:latin typeface="arial" panose="020B0604020202020204" pitchFamily="34" charset="0"/>
                <a:cs typeface="arial" panose="020B0604020202020204" pitchFamily="34" charset="0"/>
              </a:rPr>
              <a:t> - </a:t>
            </a:r>
            <a:r>
              <a:rPr lang="en-US" sz="1800" b="1">
                <a:solidFill>
                  <a:srgbClr val="3366CC"/>
                </a:solidFill>
                <a:latin typeface="arial" panose="020B0604020202020204" pitchFamily="34" charset="0"/>
                <a:cs typeface="arial" panose="020B0604020202020204" pitchFamily="34" charset="0"/>
              </a:rPr>
              <a:t>Chương trình Chống lao quốc gia</a:t>
            </a:r>
            <a:endParaRPr lang="vi-VN" sz="1800" b="1">
              <a:solidFill>
                <a:srgbClr val="3366CC"/>
              </a:solidFill>
              <a:latin typeface="arial" panose="020B0604020202020204" pitchFamily="34" charset="0"/>
              <a:cs typeface="arial" panose="020B0604020202020204" pitchFamily="34" charset="0"/>
            </a:endParaRPr>
          </a:p>
          <a:p>
            <a:pPr algn="just">
              <a:spcBef>
                <a:spcPts val="600"/>
              </a:spcBef>
              <a:spcAft>
                <a:spcPts val="600"/>
              </a:spcAft>
              <a:buFont typeface="Wingdings" panose="05000000000000000000" pitchFamily="2" charset="2"/>
              <a:buChar char="ü"/>
            </a:pPr>
            <a:r>
              <a:rPr lang="en-US" sz="1800" b="1">
                <a:solidFill>
                  <a:srgbClr val="3366CC"/>
                </a:solidFill>
                <a:latin typeface="arial" panose="020B0604020202020204" pitchFamily="34" charset="0"/>
                <a:cs typeface="arial" panose="020B0604020202020204" pitchFamily="34" charset="0"/>
              </a:rPr>
              <a:t>Viện Sốt rét, Ký sinh trùng Trung ương</a:t>
            </a:r>
            <a:r>
              <a:rPr lang="vi-VN" sz="1800" b="1">
                <a:solidFill>
                  <a:srgbClr val="3366CC"/>
                </a:solidFill>
                <a:latin typeface="arial" panose="020B0604020202020204" pitchFamily="34" charset="0"/>
                <a:cs typeface="arial" panose="020B0604020202020204" pitchFamily="34" charset="0"/>
              </a:rPr>
              <a:t> – </a:t>
            </a:r>
          </a:p>
          <a:p>
            <a:pPr algn="just">
              <a:spcBef>
                <a:spcPts val="600"/>
              </a:spcBef>
              <a:spcAft>
                <a:spcPts val="600"/>
              </a:spcAft>
              <a:buFont typeface="Wingdings" panose="05000000000000000000" pitchFamily="2" charset="2"/>
              <a:buChar char="ü"/>
            </a:pPr>
            <a:r>
              <a:rPr lang="vi-VN" sz="1800" b="1">
                <a:solidFill>
                  <a:srgbClr val="3366CC"/>
                </a:solidFill>
                <a:latin typeface="arial" panose="020B0604020202020204" pitchFamily="34" charset="0"/>
                <a:cs typeface="arial" panose="020B0604020202020204" pitchFamily="34" charset="0"/>
              </a:rPr>
              <a:t>Các cơ quan trực thuộc Bộ Y tế</a:t>
            </a:r>
          </a:p>
          <a:p>
            <a:pPr algn="just">
              <a:spcBef>
                <a:spcPts val="600"/>
              </a:spcBef>
              <a:spcAft>
                <a:spcPts val="600"/>
              </a:spcAft>
              <a:buFont typeface="Wingdings" panose="05000000000000000000" pitchFamily="2" charset="2"/>
              <a:buChar char="ü"/>
            </a:pPr>
            <a:r>
              <a:rPr lang="vi-VN" sz="1800" b="1">
                <a:solidFill>
                  <a:srgbClr val="3366CC"/>
                </a:solidFill>
                <a:latin typeface="arial" panose="020B0604020202020204" pitchFamily="34" charset="0"/>
                <a:cs typeface="arial" panose="020B0604020202020204" pitchFamily="34" charset="0"/>
              </a:rPr>
              <a:t>Sở Y tế, Chi cục Dân số các tỉnh, thành phố</a:t>
            </a:r>
            <a:endParaRPr lang="en-US" sz="1800" b="1">
              <a:solidFill>
                <a:srgbClr val="3366CC"/>
              </a:solidFill>
              <a:latin typeface="arial" panose="020B0604020202020204" pitchFamily="34" charset="0"/>
              <a:cs typeface="arial" panose="020B0604020202020204" pitchFamily="34" charset="0"/>
            </a:endParaRPr>
          </a:p>
          <a:p>
            <a:pPr marL="0" indent="0" algn="just">
              <a:spcBef>
                <a:spcPts val="1200"/>
              </a:spcBef>
              <a:spcAft>
                <a:spcPts val="600"/>
              </a:spcAft>
              <a:buNone/>
            </a:pPr>
            <a:endParaRPr lang="en-US" sz="1800" b="1">
              <a:solidFill>
                <a:srgbClr val="3366CC"/>
              </a:solidFill>
              <a:latin typeface="arial" panose="020B0604020202020204" pitchFamily="34" charset="0"/>
              <a:cs typeface="arial" panose="020B0604020202020204" pitchFamily="34" charset="0"/>
            </a:endParaRPr>
          </a:p>
          <a:p>
            <a:pPr marL="0" indent="0" algn="just">
              <a:spcBef>
                <a:spcPts val="1200"/>
              </a:spcBef>
              <a:spcAft>
                <a:spcPts val="600"/>
              </a:spcAft>
              <a:buNone/>
            </a:pPr>
            <a:endParaRPr lang="en-US" sz="1800" b="1">
              <a:solidFill>
                <a:srgbClr val="3366CC"/>
              </a:solidFill>
              <a:latin typeface="arial" panose="020B0604020202020204" pitchFamily="34" charset="0"/>
              <a:cs typeface="arial" panose="020B0604020202020204" pitchFamily="34" charset="0"/>
            </a:endParaRPr>
          </a:p>
          <a:p>
            <a:endParaRPr lang="en-US" sz="1400" b="1">
              <a:solidFill>
                <a:srgbClr val="3366CC"/>
              </a:solidFill>
            </a:endParaRPr>
          </a:p>
        </p:txBody>
      </p:sp>
      <p:sp>
        <p:nvSpPr>
          <p:cNvPr id="4" name="Title 1"/>
          <p:cNvSpPr txBox="1">
            <a:spLocks/>
          </p:cNvSpPr>
          <p:nvPr/>
        </p:nvSpPr>
        <p:spPr>
          <a:xfrm>
            <a:off x="914400" y="0"/>
            <a:ext cx="8229600" cy="9144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TỔ CHỨC THỰC HIỆN</a:t>
            </a:r>
            <a:endParaRPr lang="en-US" sz="2400" b="1">
              <a:solidFill>
                <a:schemeClr val="bg1"/>
              </a:solidFill>
              <a:latin typeface="Times New Roman" pitchFamily="18" charset="0"/>
              <a:ea typeface="+mj-ea"/>
              <a:cs typeface="Times New Roman" pitchFamily="18" charset="0"/>
            </a:endParaRPr>
          </a:p>
        </p:txBody>
      </p:sp>
      <p:pic>
        <p:nvPicPr>
          <p:cNvPr id="7" name="Picture 6">
            <a:extLst>
              <a:ext uri="{FF2B5EF4-FFF2-40B4-BE49-F238E27FC236}">
                <a16:creationId xmlns:a16="http://schemas.microsoft.com/office/drawing/2014/main" id="{C2BEB93D-457E-4374-B743-CF5AB2FCD3CA}"/>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302176564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1219200" y="0"/>
            <a:ext cx="7924800" cy="990600"/>
          </a:xfrm>
          <a:solidFill>
            <a:srgbClr val="0066FF"/>
          </a:solidFill>
        </p:spPr>
        <p:txBody>
          <a:bodyPr/>
          <a:lstStyle/>
          <a:p>
            <a:pPr eaLnBrk="1" hangingPunct="1"/>
            <a:r>
              <a:rPr lang="vi-VN" sz="2800" b="1">
                <a:solidFill>
                  <a:schemeClr val="bg1"/>
                </a:solidFill>
                <a:latin typeface="Times New Roman" pitchFamily="18" charset="0"/>
                <a:ea typeface="ＭＳ Ｐゴシック" pitchFamily="34" charset="-128"/>
                <a:cs typeface="Times New Roman" pitchFamily="18" charset="0"/>
              </a:rPr>
              <a:t>Vì những hành trình di cư an toàn, khỏe mạnh!</a:t>
            </a:r>
            <a:br>
              <a:rPr lang="vi-VN" sz="2800" b="1">
                <a:solidFill>
                  <a:schemeClr val="bg1"/>
                </a:solidFill>
                <a:latin typeface="Times New Roman" pitchFamily="18" charset="0"/>
                <a:ea typeface="ＭＳ Ｐゴシック" pitchFamily="34" charset="-128"/>
                <a:cs typeface="Times New Roman" pitchFamily="18" charset="0"/>
              </a:rPr>
            </a:br>
            <a:r>
              <a:rPr lang="vi-VN" sz="2400" b="1">
                <a:solidFill>
                  <a:schemeClr val="bg1"/>
                </a:solidFill>
                <a:latin typeface="Times New Roman" pitchFamily="18" charset="0"/>
                <a:ea typeface="ＭＳ Ｐゴシック" pitchFamily="34" charset="-128"/>
                <a:cs typeface="Times New Roman" pitchFamily="18" charset="0"/>
              </a:rPr>
              <a:t>Trân trọng cảm ơn</a:t>
            </a:r>
            <a:r>
              <a:rPr lang="en-US" sz="2400" b="1">
                <a:solidFill>
                  <a:schemeClr val="bg1"/>
                </a:solidFill>
                <a:latin typeface="Times New Roman" pitchFamily="18" charset="0"/>
                <a:ea typeface="ＭＳ Ｐゴシック" pitchFamily="34" charset="-128"/>
                <a:cs typeface="Times New Roman" pitchFamily="18" charset="0"/>
              </a:rPr>
              <a:t>!</a:t>
            </a:r>
            <a:endParaRPr lang="en-US" sz="2800">
              <a:solidFill>
                <a:schemeClr val="bg1"/>
              </a:solidFill>
              <a:latin typeface="Times New Roman" pitchFamily="18" charset="0"/>
              <a:ea typeface="ＭＳ Ｐゴシック" pitchFamily="34" charset="-128"/>
              <a:cs typeface="Times New Roman" pitchFamily="18" charset="0"/>
            </a:endParaRPr>
          </a:p>
        </p:txBody>
      </p:sp>
      <p:sp>
        <p:nvSpPr>
          <p:cNvPr id="2" name="AutoShape 6" descr="Image result for map of ASEAN and Jap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38251" cy="990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ubtitle 2"/>
          <p:cNvSpPr txBox="1">
            <a:spLocks/>
          </p:cNvSpPr>
          <p:nvPr/>
        </p:nvSpPr>
        <p:spPr bwMode="auto">
          <a:xfrm>
            <a:off x="762000" y="6271925"/>
            <a:ext cx="8381999" cy="586075"/>
          </a:xfrm>
          <a:prstGeom prst="rect">
            <a:avLst/>
          </a:prstGeom>
          <a:solidFill>
            <a:srgbClr val="0066FF"/>
          </a:solidFill>
          <a:ln w="9525">
            <a:noFill/>
            <a:miter lim="800000"/>
            <a:headEnd/>
            <a:tailEnd/>
          </a:ln>
        </p:spPr>
        <p:txBody>
          <a:bodyPr/>
          <a:lstStyle/>
          <a:p>
            <a:pPr algn="r">
              <a:buFont typeface="Arial" charset="0"/>
              <a:buNone/>
            </a:pPr>
            <a:r>
              <a:rPr lang="en-US" sz="1600" b="1">
                <a:solidFill>
                  <a:schemeClr val="bg1"/>
                </a:solidFill>
                <a:latin typeface="Times New Roman" pitchFamily="18" charset="0"/>
                <a:cs typeface="Times New Roman" pitchFamily="18" charset="0"/>
              </a:rPr>
              <a:t>Email: lgdangvn@gmail.com</a:t>
            </a:r>
          </a:p>
          <a:p>
            <a:pPr algn="r">
              <a:buFont typeface="Arial" charset="0"/>
              <a:buNone/>
            </a:pPr>
            <a:r>
              <a:rPr lang="en-US" sz="1600" b="1">
                <a:solidFill>
                  <a:schemeClr val="bg1"/>
                </a:solidFill>
                <a:latin typeface="Times New Roman" pitchFamily="18" charset="0"/>
                <a:cs typeface="Times New Roman" pitchFamily="18" charset="0"/>
              </a:rPr>
              <a:t>Mobile: 0904377869</a:t>
            </a:r>
            <a:endParaRPr lang="en-US" b="1">
              <a:solidFill>
                <a:schemeClr val="bg1"/>
              </a:solidFill>
              <a:latin typeface="Times New Roman" pitchFamily="18" charset="0"/>
              <a:cs typeface="Times New Roman" pitchFamily="18" charset="0"/>
            </a:endParaRPr>
          </a:p>
          <a:p>
            <a:pPr algn="r">
              <a:buFont typeface="Arial" charset="0"/>
              <a:buNone/>
            </a:pPr>
            <a:endParaRPr lang="en-US" sz="1600" b="1">
              <a:solidFill>
                <a:schemeClr val="bg1"/>
              </a:solidFill>
              <a:latin typeface="Times New Roman" pitchFamily="18" charset="0"/>
              <a:cs typeface="Times New Roman" pitchFamily="18" charset="0"/>
            </a:endParaRPr>
          </a:p>
        </p:txBody>
      </p:sp>
      <p:pic>
        <p:nvPicPr>
          <p:cNvPr id="3" name="Picture 2" descr="Diễn đàn Tin học Công nghệ - Vforum.vn"/>
          <p:cNvPicPr>
            <a:picLocks noChangeAspect="1" noChangeArrowheads="1"/>
          </p:cNvPicPr>
          <p:nvPr/>
        </p:nvPicPr>
        <p:blipFill>
          <a:blip r:embed="rId3"/>
          <a:srcRect/>
          <a:stretch>
            <a:fillRect/>
          </a:stretch>
        </p:blipFill>
        <p:spPr bwMode="auto">
          <a:xfrm>
            <a:off x="0" y="990601"/>
            <a:ext cx="9144000" cy="5287462"/>
          </a:xfrm>
          <a:prstGeom prst="rect">
            <a:avLst/>
          </a:prstGeom>
          <a:noFill/>
        </p:spPr>
      </p:pic>
      <p:pic>
        <p:nvPicPr>
          <p:cNvPr id="8" name="Picture 7">
            <a:extLst>
              <a:ext uri="{FF2B5EF4-FFF2-40B4-BE49-F238E27FC236}">
                <a16:creationId xmlns:a16="http://schemas.microsoft.com/office/drawing/2014/main" id="{2AF32AE1-8F60-47E2-B558-E67AA89CF7E5}"/>
              </a:ext>
            </a:extLst>
          </p:cNvPr>
          <p:cNvPicPr>
            <a:picLocks noChangeAspect="1"/>
          </p:cNvPicPr>
          <p:nvPr/>
        </p:nvPicPr>
        <p:blipFill>
          <a:blip r:embed="rId4"/>
          <a:stretch>
            <a:fillRect/>
          </a:stretch>
        </p:blipFill>
        <p:spPr>
          <a:xfrm>
            <a:off x="0" y="6278062"/>
            <a:ext cx="685800" cy="576145"/>
          </a:xfrm>
          <a:prstGeom prst="rect">
            <a:avLst/>
          </a:prstGeom>
        </p:spPr>
      </p:pic>
    </p:spTree>
    <p:extLst>
      <p:ext uri="{BB962C8B-B14F-4D97-AF65-F5344CB8AC3E}">
        <p14:creationId xmlns:p14="http://schemas.microsoft.com/office/powerpoint/2010/main" val="29142625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31710"/>
            <a:ext cx="8686800" cy="5297690"/>
          </a:xfrm>
        </p:spPr>
        <p:txBody>
          <a:bodyPr/>
          <a:lstStyle/>
          <a:p>
            <a:pPr>
              <a:spcBef>
                <a:spcPts val="1200"/>
              </a:spcBef>
              <a:spcAft>
                <a:spcPts val="600"/>
              </a:spcAft>
              <a:buFont typeface="Wingdings" panose="05000000000000000000" pitchFamily="2" charset="2"/>
              <a:buChar char="ü"/>
            </a:pPr>
            <a:r>
              <a:rPr lang="vi-VN" sz="2000" b="1">
                <a:solidFill>
                  <a:srgbClr val="3366CC"/>
                </a:solidFill>
              </a:rPr>
              <a:t>Cơ sở thực tiễn</a:t>
            </a:r>
          </a:p>
          <a:p>
            <a:pPr algn="just">
              <a:spcBef>
                <a:spcPts val="1200"/>
              </a:spcBef>
              <a:spcAft>
                <a:spcPts val="600"/>
              </a:spcAft>
              <a:buFont typeface="Wingdings" panose="05000000000000000000" pitchFamily="2" charset="2"/>
              <a:buChar char="ü"/>
            </a:pPr>
            <a:r>
              <a:rPr lang="vi-VN" sz="2000" b="1">
                <a:solidFill>
                  <a:srgbClr val="3366CC"/>
                </a:solidFill>
              </a:rPr>
              <a:t>Quyết định 402/QĐ-TTg ngày 20/3/2020 của Thủ tướng Chính phủ ban hành Kế hoạch triển khai Thỏa thuận toàn cầu về Di cư</a:t>
            </a:r>
          </a:p>
          <a:p>
            <a:pPr algn="just">
              <a:spcBef>
                <a:spcPts val="1200"/>
              </a:spcBef>
              <a:spcAft>
                <a:spcPts val="600"/>
              </a:spcAft>
              <a:buFont typeface="Wingdings" panose="05000000000000000000" pitchFamily="2" charset="2"/>
              <a:buChar char="ü"/>
            </a:pPr>
            <a:r>
              <a:rPr lang="vi-VN" sz="2000" b="1">
                <a:solidFill>
                  <a:srgbClr val="3366CC"/>
                </a:solidFill>
              </a:rPr>
              <a:t>Quyết định 5608/QĐ-BYT ngày 31/12/2020 của Bộ Y tế Ban hành Kế hoạch của Bộ Y tế thực hiện Kế hoạch triển khai Thỏa thuận toàn cầu về Di cư hợp pháp, an toàn và trật tự của Liên hợp quốc</a:t>
            </a:r>
          </a:p>
          <a:p>
            <a:pPr algn="just">
              <a:spcBef>
                <a:spcPts val="1200"/>
              </a:spcBef>
              <a:spcAft>
                <a:spcPts val="600"/>
              </a:spcAft>
              <a:buFont typeface="Wingdings" panose="05000000000000000000" pitchFamily="2" charset="2"/>
              <a:buChar char="ü"/>
            </a:pPr>
            <a:r>
              <a:rPr lang="vi-VN" sz="2000" b="1">
                <a:solidFill>
                  <a:srgbClr val="3366CC"/>
                </a:solidFill>
              </a:rPr>
              <a:t>Quyết định 2262/QĐ-BYT ngày 07/5/2021 về việc thành lập Nhóm Kỹ thuật Sức khỏe Người di cư Việt Nam.</a:t>
            </a:r>
          </a:p>
          <a:p>
            <a:pPr algn="just">
              <a:spcBef>
                <a:spcPts val="1200"/>
              </a:spcBef>
              <a:spcAft>
                <a:spcPts val="600"/>
              </a:spcAft>
              <a:buFont typeface="Wingdings" panose="05000000000000000000" pitchFamily="2" charset="2"/>
              <a:buChar char="ü"/>
            </a:pPr>
            <a:r>
              <a:rPr lang="vi-VN" sz="2000" b="1">
                <a:solidFill>
                  <a:srgbClr val="3366CC"/>
                </a:solidFill>
              </a:rPr>
              <a:t>Các văn bản khác có liên quan: Chiến lược DS, Nghị quyết 20, 21...</a:t>
            </a:r>
          </a:p>
          <a:p>
            <a:pPr algn="just">
              <a:spcBef>
                <a:spcPts val="1200"/>
              </a:spcBef>
              <a:spcAft>
                <a:spcPts val="600"/>
              </a:spcAft>
              <a:buFont typeface="Wingdings" panose="05000000000000000000" pitchFamily="2" charset="2"/>
              <a:buChar char="ü"/>
            </a:pPr>
            <a:r>
              <a:rPr lang="vi-VN" sz="2000" b="1">
                <a:solidFill>
                  <a:srgbClr val="3366CC"/>
                </a:solidFill>
              </a:rPr>
              <a:t>Các ý kiến đóng góp, tham vấn các bên liên quan: IOM, WHO, UNICEF, Chi cục Dân số các tỉnh, thành phố, các nhà khoa học, chuyên gia...</a:t>
            </a:r>
          </a:p>
          <a:p>
            <a:pPr algn="just">
              <a:buFont typeface="Wingdings" panose="05000000000000000000" pitchFamily="2" charset="2"/>
              <a:buChar char="ü"/>
            </a:pPr>
            <a:endParaRPr lang="en-US" sz="2000" b="1">
              <a:solidFill>
                <a:srgbClr val="3366FF"/>
              </a:solidFill>
            </a:endParaRPr>
          </a:p>
        </p:txBody>
      </p:sp>
      <p:sp>
        <p:nvSpPr>
          <p:cNvPr id="4" name="Title 1"/>
          <p:cNvSpPr txBox="1">
            <a:spLocks/>
          </p:cNvSpPr>
          <p:nvPr/>
        </p:nvSpPr>
        <p:spPr>
          <a:xfrm>
            <a:off x="1416386" y="-1"/>
            <a:ext cx="7727613" cy="990601"/>
          </a:xfrm>
          <a:prstGeom prst="rect">
            <a:avLst/>
          </a:prstGeom>
          <a:solidFill>
            <a:srgbClr val="3366CC"/>
          </a:solidFill>
        </p:spPr>
        <p:txBody>
          <a:bodyPr anchor="ctr"/>
          <a:lstStyle/>
          <a:p>
            <a:pPr algn="ctr" fontAlgn="auto">
              <a:spcBef>
                <a:spcPts val="0"/>
              </a:spcBef>
              <a:spcAft>
                <a:spcPts val="0"/>
              </a:spcAft>
              <a:defRPr/>
            </a:pPr>
            <a:r>
              <a:rPr lang="vi-VN" sz="3200" b="1">
                <a:solidFill>
                  <a:schemeClr val="bg1"/>
                </a:solidFill>
                <a:latin typeface="Times New Roman" pitchFamily="18" charset="0"/>
                <a:ea typeface="+mj-ea"/>
                <a:cs typeface="Times New Roman" pitchFamily="18" charset="0"/>
              </a:rPr>
              <a:t>CƠ SỞ</a:t>
            </a:r>
            <a:endParaRPr lang="en-US" sz="3200" b="1">
              <a:solidFill>
                <a:schemeClr val="bg1"/>
              </a:solidFill>
              <a:latin typeface="Times New Roman" pitchFamily="18" charset="0"/>
              <a:ea typeface="+mj-ea"/>
              <a:cs typeface="Times New Roman" pitchFamily="18" charset="0"/>
            </a:endParaRPr>
          </a:p>
        </p:txBody>
      </p:sp>
      <p:pic>
        <p:nvPicPr>
          <p:cNvPr id="2" name="Picture 1">
            <a:extLst>
              <a:ext uri="{FF2B5EF4-FFF2-40B4-BE49-F238E27FC236}">
                <a16:creationId xmlns:a16="http://schemas.microsoft.com/office/drawing/2014/main" id="{A9B4A2B9-36D3-4C7C-A00A-930C1B45BF88}"/>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418436324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8001000" cy="4953000"/>
          </a:xfrm>
        </p:spPr>
        <p:txBody>
          <a:bodyPr/>
          <a:lstStyle/>
          <a:p>
            <a:pPr marL="0" indent="0" algn="just">
              <a:spcBef>
                <a:spcPts val="1200"/>
              </a:spcBef>
              <a:spcAft>
                <a:spcPts val="600"/>
              </a:spcAft>
              <a:buNone/>
            </a:pPr>
            <a:r>
              <a:rPr lang="en-US" sz="2600" b="1" err="1">
                <a:solidFill>
                  <a:srgbClr val="FF0000"/>
                </a:solidFill>
                <a:latin typeface="arial" panose="020B0604020202020204" pitchFamily="34" charset="0"/>
                <a:cs typeface="arial" panose="020B0604020202020204" pitchFamily="34" charset="0"/>
              </a:rPr>
              <a:t>Mục</a:t>
            </a:r>
            <a:r>
              <a:rPr lang="en-US" sz="2600" b="1">
                <a:solidFill>
                  <a:srgbClr val="FF0000"/>
                </a:solidFill>
                <a:latin typeface="arial" panose="020B0604020202020204" pitchFamily="34" charset="0"/>
                <a:cs typeface="arial" panose="020B0604020202020204" pitchFamily="34" charset="0"/>
              </a:rPr>
              <a:t> </a:t>
            </a:r>
            <a:r>
              <a:rPr lang="en-US" sz="2600" b="1" err="1">
                <a:solidFill>
                  <a:srgbClr val="FF0000"/>
                </a:solidFill>
                <a:latin typeface="arial" panose="020B0604020202020204" pitchFamily="34" charset="0"/>
                <a:cs typeface="arial" panose="020B0604020202020204" pitchFamily="34" charset="0"/>
              </a:rPr>
              <a:t>tiêu</a:t>
            </a:r>
            <a:r>
              <a:rPr lang="en-US" sz="2600" b="1">
                <a:solidFill>
                  <a:srgbClr val="FF0000"/>
                </a:solidFill>
                <a:latin typeface="arial" panose="020B0604020202020204" pitchFamily="34" charset="0"/>
                <a:cs typeface="arial" panose="020B0604020202020204" pitchFamily="34" charset="0"/>
              </a:rPr>
              <a:t> </a:t>
            </a:r>
            <a:r>
              <a:rPr lang="en-US" sz="2600" b="1" err="1">
                <a:solidFill>
                  <a:srgbClr val="FF0000"/>
                </a:solidFill>
                <a:latin typeface="arial" panose="020B0604020202020204" pitchFamily="34" charset="0"/>
                <a:cs typeface="arial" panose="020B0604020202020204" pitchFamily="34" charset="0"/>
              </a:rPr>
              <a:t>chung</a:t>
            </a:r>
            <a:endParaRPr lang="en-US" sz="2600" b="1">
              <a:solidFill>
                <a:srgbClr val="FF0000"/>
              </a:solidFill>
              <a:latin typeface="arial" panose="020B0604020202020204" pitchFamily="34" charset="0"/>
              <a:cs typeface="arial" panose="020B0604020202020204" pitchFamily="34" charset="0"/>
            </a:endParaRPr>
          </a:p>
          <a:p>
            <a:pPr marL="0" indent="0" algn="just">
              <a:spcBef>
                <a:spcPts val="1200"/>
              </a:spcBef>
              <a:spcAft>
                <a:spcPts val="600"/>
              </a:spcAft>
              <a:buNone/>
            </a:pPr>
            <a:r>
              <a:rPr lang="en-US" sz="2000" b="1" i="1" err="1">
                <a:solidFill>
                  <a:srgbClr val="3366CC"/>
                </a:solidFill>
                <a:latin typeface="arial" panose="020B0604020202020204" pitchFamily="34" charset="0"/>
                <a:cs typeface="arial" panose="020B0604020202020204" pitchFamily="34" charset="0"/>
              </a:rPr>
              <a:t>Tăng</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cường</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khả</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năng</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bảo</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vệ</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chăm</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sóc</a:t>
            </a:r>
            <a:r>
              <a:rPr lang="en-US" sz="2000" b="1" i="1">
                <a:solidFill>
                  <a:srgbClr val="3366CC"/>
                </a:solidFill>
                <a:latin typeface="arial" panose="020B0604020202020204" pitchFamily="34" charset="0"/>
                <a:cs typeface="arial" panose="020B0604020202020204" pitchFamily="34" charset="0"/>
              </a:rPr>
              <a:t>,</a:t>
            </a:r>
            <a:r>
              <a:rPr lang="vi-VN" sz="2000" b="1" i="1">
                <a:solidFill>
                  <a:srgbClr val="3366CC"/>
                </a:solidFill>
                <a:latin typeface="arial" panose="020B0604020202020204" pitchFamily="34" charset="0"/>
                <a:cs typeface="arial" panose="020B0604020202020204" pitchFamily="34" charset="0"/>
              </a:rPr>
              <a:t> </a:t>
            </a:r>
            <a:r>
              <a:rPr lang="en-US" sz="2000" b="1" i="1">
                <a:solidFill>
                  <a:srgbClr val="3366CC"/>
                </a:solidFill>
                <a:latin typeface="arial" panose="020B0604020202020204" pitchFamily="34" charset="0"/>
                <a:cs typeface="arial" panose="020B0604020202020204" pitchFamily="34" charset="0"/>
              </a:rPr>
              <a:t>nâng cao</a:t>
            </a:r>
            <a:r>
              <a:rPr lang="vi-VN" sz="2000" b="1" i="1">
                <a:solidFill>
                  <a:srgbClr val="3366CC"/>
                </a:solidFill>
                <a:latin typeface="arial" panose="020B0604020202020204" pitchFamily="34" charset="0"/>
                <a:cs typeface="arial" panose="020B0604020202020204" pitchFamily="34" charset="0"/>
              </a:rPr>
              <a:t> </a:t>
            </a:r>
            <a:r>
              <a:rPr lang="en-US" sz="2000" b="1" i="1">
                <a:solidFill>
                  <a:srgbClr val="3366CC"/>
                </a:solidFill>
                <a:latin typeface="arial" panose="020B0604020202020204" pitchFamily="34" charset="0"/>
                <a:cs typeface="arial" panose="020B0604020202020204" pitchFamily="34" charset="0"/>
              </a:rPr>
              <a:t>nâng </a:t>
            </a:r>
            <a:r>
              <a:rPr lang="en-US" sz="2000" b="1" i="1" err="1">
                <a:solidFill>
                  <a:srgbClr val="3366CC"/>
                </a:solidFill>
                <a:latin typeface="arial" panose="020B0604020202020204" pitchFamily="34" charset="0"/>
                <a:cs typeface="arial" panose="020B0604020202020204" pitchFamily="34" charset="0"/>
              </a:rPr>
              <a:t>cao</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sức</a:t>
            </a:r>
            <a:r>
              <a:rPr lang="en-US" sz="2000" b="1" i="1">
                <a:solidFill>
                  <a:srgbClr val="3366CC"/>
                </a:solidFill>
                <a:latin typeface="arial" panose="020B0604020202020204" pitchFamily="34" charset="0"/>
                <a:cs typeface="arial" panose="020B0604020202020204" pitchFamily="34" charset="0"/>
              </a:rPr>
              <a:t> </a:t>
            </a:r>
            <a:r>
              <a:rPr lang="en-US" sz="2000" b="1" i="1" err="1">
                <a:solidFill>
                  <a:srgbClr val="3366CC"/>
                </a:solidFill>
                <a:latin typeface="arial" panose="020B0604020202020204" pitchFamily="34" charset="0"/>
                <a:cs typeface="arial" panose="020B0604020202020204" pitchFamily="34" charset="0"/>
              </a:rPr>
              <a:t>khỏe</a:t>
            </a:r>
            <a:r>
              <a:rPr lang="en-US" sz="2000" b="1" i="1">
                <a:solidFill>
                  <a:srgbClr val="3366CC"/>
                </a:solidFill>
                <a:latin typeface="arial" panose="020B0604020202020204" pitchFamily="34" charset="0"/>
                <a:cs typeface="arial" panose="020B0604020202020204" pitchFamily="34" charset="0"/>
              </a:rPr>
              <a:t> người</a:t>
            </a:r>
            <a:r>
              <a:rPr lang="vi-VN" sz="2000" b="1" i="1">
                <a:solidFill>
                  <a:srgbClr val="3366CC"/>
                </a:solidFill>
                <a:latin typeface="arial" panose="020B0604020202020204" pitchFamily="34" charset="0"/>
                <a:cs typeface="arial" panose="020B0604020202020204" pitchFamily="34" charset="0"/>
              </a:rPr>
              <a:t> </a:t>
            </a:r>
            <a:r>
              <a:rPr lang="en-US" sz="2000" b="1" i="1">
                <a:solidFill>
                  <a:srgbClr val="3366CC"/>
                </a:solidFill>
                <a:latin typeface="arial" panose="020B0604020202020204" pitchFamily="34" charset="0"/>
                <a:cs typeface="arial" panose="020B0604020202020204" pitchFamily="34" charset="0"/>
              </a:rPr>
              <a:t>di cư</a:t>
            </a:r>
            <a:r>
              <a:rPr lang="vi-VN" sz="2000" b="1" i="1">
                <a:solidFill>
                  <a:srgbClr val="3366CC"/>
                </a:solidFill>
                <a:latin typeface="arial" panose="020B0604020202020204" pitchFamily="34" charset="0"/>
                <a:cs typeface="arial" panose="020B0604020202020204" pitchFamily="34" charset="0"/>
              </a:rPr>
              <a:t> góp phần thực hiện thành công Kế hoạch của Bộ Y tế triển khai Quyết định 402/QĐ-TTg, Chiến lược Dân số Việt Nam đến năm 2030, Nghị quyết số 20-NQ/TW về tăng cường bảo vệ, chăm sóc nâng cao sức khỏe nhân dân trong tình hình mới, Nghị quyết 21-NQ/TW về công tác dân số trong tình hình mới.</a:t>
            </a:r>
            <a:endParaRPr lang="en-US" sz="2000" b="1" i="1">
              <a:solidFill>
                <a:srgbClr val="3366CC"/>
              </a:solidFill>
              <a:latin typeface="arial" panose="020B0604020202020204" pitchFamily="34" charset="0"/>
              <a:cs typeface="arial" panose="020B0604020202020204" pitchFamily="34" charset="0"/>
            </a:endParaRPr>
          </a:p>
          <a:p>
            <a:pPr algn="just">
              <a:buNone/>
            </a:pPr>
            <a:endParaRPr lang="en-US" sz="1600" b="1"/>
          </a:p>
        </p:txBody>
      </p:sp>
      <p:sp>
        <p:nvSpPr>
          <p:cNvPr id="4" name="Title 1"/>
          <p:cNvSpPr txBox="1">
            <a:spLocks/>
          </p:cNvSpPr>
          <p:nvPr/>
        </p:nvSpPr>
        <p:spPr>
          <a:xfrm>
            <a:off x="1219200" y="0"/>
            <a:ext cx="7924800" cy="1044808"/>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MỤC TIÊU</a:t>
            </a:r>
            <a:endParaRPr lang="en-US" sz="2400" b="1">
              <a:solidFill>
                <a:schemeClr val="bg1"/>
              </a:solidFill>
              <a:latin typeface="Times New Roman" pitchFamily="18" charset="0"/>
              <a:ea typeface="+mj-ea"/>
              <a:cs typeface="Times New Roman" pitchFamily="18" charset="0"/>
            </a:endParaRPr>
          </a:p>
        </p:txBody>
      </p:sp>
      <p:pic>
        <p:nvPicPr>
          <p:cNvPr id="2" name="Picture 1">
            <a:extLst>
              <a:ext uri="{FF2B5EF4-FFF2-40B4-BE49-F238E27FC236}">
                <a16:creationId xmlns:a16="http://schemas.microsoft.com/office/drawing/2014/main" id="{9D3844CB-CD12-4496-87C9-4248DFC535B1}"/>
              </a:ext>
            </a:extLst>
          </p:cNvPr>
          <p:cNvPicPr>
            <a:picLocks noChangeAspect="1"/>
          </p:cNvPicPr>
          <p:nvPr/>
        </p:nvPicPr>
        <p:blipFill>
          <a:blip r:embed="rId2"/>
          <a:stretch>
            <a:fillRect/>
          </a:stretch>
        </p:blipFill>
        <p:spPr>
          <a:xfrm>
            <a:off x="88866" y="21990"/>
            <a:ext cx="1149290" cy="1044809"/>
          </a:xfrm>
          <a:prstGeom prst="rect">
            <a:avLst/>
          </a:prstGeom>
        </p:spPr>
      </p:pic>
    </p:spTree>
    <p:extLst>
      <p:ext uri="{BB962C8B-B14F-4D97-AF65-F5344CB8AC3E}">
        <p14:creationId xmlns:p14="http://schemas.microsoft.com/office/powerpoint/2010/main" val="9985666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8915400" cy="5410200"/>
          </a:xfrm>
        </p:spPr>
        <p:txBody>
          <a:bodyPr/>
          <a:lstStyle/>
          <a:p>
            <a:pPr marL="0" indent="0" algn="just">
              <a:spcBef>
                <a:spcPts val="1200"/>
              </a:spcBef>
              <a:spcAft>
                <a:spcPts val="600"/>
              </a:spcAft>
              <a:buNone/>
            </a:pPr>
            <a:r>
              <a:rPr lang="en-US" sz="2600" b="1" err="1">
                <a:solidFill>
                  <a:srgbClr val="FF0000"/>
                </a:solidFill>
                <a:latin typeface="arial" panose="020B0604020202020204" pitchFamily="34" charset="0"/>
                <a:cs typeface="arial" panose="020B0604020202020204" pitchFamily="34" charset="0"/>
              </a:rPr>
              <a:t>Mục</a:t>
            </a:r>
            <a:r>
              <a:rPr lang="en-US" sz="2600" b="1">
                <a:solidFill>
                  <a:srgbClr val="FF0000"/>
                </a:solidFill>
                <a:latin typeface="arial" panose="020B0604020202020204" pitchFamily="34" charset="0"/>
                <a:cs typeface="arial" panose="020B0604020202020204" pitchFamily="34" charset="0"/>
              </a:rPr>
              <a:t> </a:t>
            </a:r>
            <a:r>
              <a:rPr lang="en-US" sz="2600" b="1" err="1">
                <a:solidFill>
                  <a:srgbClr val="FF0000"/>
                </a:solidFill>
                <a:latin typeface="arial" panose="020B0604020202020204" pitchFamily="34" charset="0"/>
                <a:cs typeface="arial" panose="020B0604020202020204" pitchFamily="34" charset="0"/>
              </a:rPr>
              <a:t>tiêu</a:t>
            </a:r>
            <a:r>
              <a:rPr lang="en-US" sz="2600" b="1">
                <a:solidFill>
                  <a:srgbClr val="FF0000"/>
                </a:solidFill>
                <a:latin typeface="arial" panose="020B0604020202020204" pitchFamily="34" charset="0"/>
                <a:cs typeface="arial" panose="020B0604020202020204" pitchFamily="34" charset="0"/>
              </a:rPr>
              <a:t> cụ thể</a:t>
            </a:r>
            <a:r>
              <a:rPr lang="vi-VN" sz="2600" b="1">
                <a:solidFill>
                  <a:srgbClr val="FF0000"/>
                </a:solidFill>
                <a:latin typeface="arial" panose="020B0604020202020204" pitchFamily="34" charset="0"/>
                <a:cs typeface="arial" panose="020B0604020202020204" pitchFamily="34" charset="0"/>
              </a:rPr>
              <a:t> (đến năm 2030)</a:t>
            </a:r>
            <a:endParaRPr lang="en-US" sz="2600" b="1">
              <a:solidFill>
                <a:srgbClr val="FF0000"/>
              </a:solidFill>
              <a:latin typeface="arial" panose="020B0604020202020204" pitchFamily="34" charset="0"/>
              <a:cs typeface="arial" panose="020B0604020202020204" pitchFamily="34" charset="0"/>
            </a:endParaRPr>
          </a:p>
          <a:p>
            <a:pPr marL="228600" indent="-228600" algn="just">
              <a:spcBef>
                <a:spcPts val="1200"/>
              </a:spcBef>
              <a:spcAft>
                <a:spcPts val="600"/>
              </a:spcAft>
              <a:buFont typeface="+mj-lt"/>
              <a:buAutoNum type="arabicPeriod"/>
            </a:pPr>
            <a:r>
              <a:rPr lang="vi-VN" sz="2000" b="1">
                <a:solidFill>
                  <a:srgbClr val="3366CC"/>
                </a:solidFill>
                <a:latin typeface="arial" panose="020B0604020202020204" pitchFamily="34" charset="0"/>
                <a:cs typeface="arial" panose="020B0604020202020204" pitchFamily="34" charset="0"/>
              </a:rPr>
              <a:t>Người di cư được bảo vệ, chăm sóc sức khỏe:</a:t>
            </a:r>
          </a:p>
          <a:p>
            <a:pPr marL="571500" lvl="1" indent="-171450" algn="just">
              <a:spcBef>
                <a:spcPts val="600"/>
              </a:spcBef>
              <a:spcAft>
                <a:spcPts val="600"/>
              </a:spcAft>
              <a:buFont typeface="Wingdings" panose="05000000000000000000" pitchFamily="2" charset="2"/>
              <a:buChar char="Ø"/>
            </a:pPr>
            <a:r>
              <a:rPr lang="vi-VN" sz="2000" b="1">
                <a:solidFill>
                  <a:srgbClr val="3366CC"/>
                </a:solidFill>
                <a:latin typeface="arial" panose="020B0604020202020204" pitchFamily="34" charset="0"/>
                <a:cs typeface="arial" panose="020B0604020202020204" pitchFamily="34" charset="0"/>
              </a:rPr>
              <a:t> 100% người di cư được cung cấp thông tin liên quan đến bảo vệ và chăm sóc sức khỏe ở nơi đến </a:t>
            </a:r>
          </a:p>
          <a:p>
            <a:pPr marL="571500" lvl="1" indent="-171450" algn="just">
              <a:spcBef>
                <a:spcPts val="600"/>
              </a:spcBef>
              <a:spcAft>
                <a:spcPts val="600"/>
              </a:spcAft>
              <a:buFont typeface="Wingdings" panose="05000000000000000000" pitchFamily="2" charset="2"/>
              <a:buChar char="Ø"/>
            </a:pPr>
            <a:r>
              <a:rPr lang="vi-VN" sz="2000" b="1">
                <a:solidFill>
                  <a:srgbClr val="3366CC"/>
                </a:solidFill>
                <a:latin typeface="arial" panose="020B0604020202020204" pitchFamily="34" charset="0"/>
                <a:cs typeface="arial" panose="020B0604020202020204" pitchFamily="34" charset="0"/>
              </a:rPr>
              <a:t> 100% người di cư được đăng ký y tế, theo dõi sức khỏe</a:t>
            </a:r>
          </a:p>
          <a:p>
            <a:pPr marL="571500" lvl="1" indent="-171450" algn="just">
              <a:spcBef>
                <a:spcPts val="600"/>
              </a:spcBef>
              <a:spcAft>
                <a:spcPts val="600"/>
              </a:spcAft>
              <a:buFont typeface="Wingdings" panose="05000000000000000000" pitchFamily="2" charset="2"/>
              <a:buChar char="Ø"/>
            </a:pP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100% </a:t>
            </a:r>
            <a:r>
              <a:rPr lang="vi-VN" sz="2000" b="1">
                <a:solidFill>
                  <a:srgbClr val="3366CC"/>
                </a:solidFill>
                <a:latin typeface="arial" panose="020B0604020202020204" pitchFamily="34" charset="0"/>
                <a:cs typeface="arial" panose="020B0604020202020204" pitchFamily="34" charset="0"/>
              </a:rPr>
              <a:t>người di cư</a:t>
            </a:r>
            <a:r>
              <a:rPr lang="en-US" sz="2000" b="1">
                <a:solidFill>
                  <a:srgbClr val="3366CC"/>
                </a:solidFill>
                <a:latin typeface="arial" panose="020B0604020202020204" pitchFamily="34" charset="0"/>
                <a:cs typeface="arial" panose="020B0604020202020204" pitchFamily="34" charset="0"/>
              </a:rPr>
              <a:t> được cấp thẻ </a:t>
            </a:r>
            <a:r>
              <a:rPr lang="vi-VN" sz="2000" b="1">
                <a:solidFill>
                  <a:srgbClr val="3366CC"/>
                </a:solidFill>
                <a:latin typeface="arial" panose="020B0604020202020204" pitchFamily="34" charset="0"/>
                <a:cs typeface="arial" panose="020B0604020202020204" pitchFamily="34" charset="0"/>
              </a:rPr>
              <a:t>bảo hiểm y tế</a:t>
            </a:r>
            <a:r>
              <a:rPr lang="en-US" sz="2000" b="1">
                <a:solidFill>
                  <a:srgbClr val="3366CC"/>
                </a:solidFill>
                <a:latin typeface="arial" panose="020B0604020202020204" pitchFamily="34" charset="0"/>
                <a:cs typeface="arial" panose="020B0604020202020204" pitchFamily="34" charset="0"/>
              </a:rPr>
              <a:t>, được chăm sóc</a:t>
            </a: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y tế khi ốm đau và được hỗ trợ khi cần thiết</a:t>
            </a:r>
            <a:endParaRPr lang="vi-VN" sz="2000" b="1">
              <a:solidFill>
                <a:srgbClr val="3366CC"/>
              </a:solidFill>
              <a:latin typeface="arial" panose="020B0604020202020204" pitchFamily="34" charset="0"/>
              <a:cs typeface="arial" panose="020B0604020202020204" pitchFamily="34" charset="0"/>
            </a:endParaRPr>
          </a:p>
          <a:p>
            <a:pPr marL="228600" indent="-228600" algn="just">
              <a:spcBef>
                <a:spcPts val="1200"/>
              </a:spcBef>
              <a:spcAft>
                <a:spcPts val="600"/>
              </a:spcAft>
              <a:buFont typeface="+mj-lt"/>
              <a:buAutoNum type="arabicPeriod"/>
            </a:pPr>
            <a:r>
              <a:rPr lang="vi-VN" sz="2000" b="1">
                <a:solidFill>
                  <a:srgbClr val="3366CC"/>
                </a:solidFill>
                <a:latin typeface="arial" panose="020B0604020202020204" pitchFamily="34" charset="0"/>
                <a:cs typeface="arial" panose="020B0604020202020204" pitchFamily="34" charset="0"/>
              </a:rPr>
              <a:t>Tình trạng sức khỏe của người di cư được nâng lên: </a:t>
            </a:r>
          </a:p>
          <a:p>
            <a:pPr lvl="1" algn="just">
              <a:spcBef>
                <a:spcPts val="1200"/>
              </a:spcBef>
              <a:spcAft>
                <a:spcPts val="600"/>
              </a:spcAft>
              <a:buFont typeface="Wingdings" panose="05000000000000000000" pitchFamily="2" charset="2"/>
              <a:buChar char="Ø"/>
            </a:pPr>
            <a:r>
              <a:rPr lang="vi-VN" sz="1600" b="1">
                <a:solidFill>
                  <a:srgbClr val="3366CC"/>
                </a:solidFill>
                <a:latin typeface="arial" panose="020B0604020202020204" pitchFamily="34" charset="0"/>
                <a:cs typeface="arial" panose="020B0604020202020204" pitchFamily="34" charset="0"/>
              </a:rPr>
              <a:t>T</a:t>
            </a:r>
            <a:r>
              <a:rPr lang="en-US" sz="2000" b="1">
                <a:solidFill>
                  <a:srgbClr val="3366CC"/>
                </a:solidFill>
                <a:latin typeface="arial" panose="020B0604020202020204" pitchFamily="34" charset="0"/>
                <a:cs typeface="arial" panose="020B0604020202020204" pitchFamily="34" charset="0"/>
              </a:rPr>
              <a:t>ỷ lệ </a:t>
            </a:r>
            <a:r>
              <a:rPr lang="vi-VN" sz="2000" b="1">
                <a:solidFill>
                  <a:srgbClr val="3366CC"/>
                </a:solidFill>
                <a:latin typeface="arial" panose="020B0604020202020204" pitchFamily="34" charset="0"/>
                <a:cs typeface="arial" panose="020B0604020202020204" pitchFamily="34" charset="0"/>
              </a:rPr>
              <a:t>người di cư tự </a:t>
            </a:r>
            <a:r>
              <a:rPr lang="en-US" sz="2000" b="1">
                <a:solidFill>
                  <a:srgbClr val="3366CC"/>
                </a:solidFill>
                <a:latin typeface="arial" panose="020B0604020202020204" pitchFamily="34" charset="0"/>
                <a:cs typeface="arial" panose="020B0604020202020204" pitchFamily="34" charset="0"/>
              </a:rPr>
              <a:t>đánh giá sức khỏe “tốt” và “rất tốt” lên 40%; giảm tỷ lệ sức khỏe “Yếu” và “Rất yếu” xuống 3% </a:t>
            </a:r>
            <a:endParaRPr lang="vi-VN" sz="2000" b="1">
              <a:solidFill>
                <a:srgbClr val="3366CC"/>
              </a:solidFill>
              <a:latin typeface="arial" panose="020B0604020202020204" pitchFamily="34" charset="0"/>
              <a:cs typeface="arial" panose="020B0604020202020204" pitchFamily="34" charset="0"/>
            </a:endParaRPr>
          </a:p>
          <a:p>
            <a:pPr marL="457200" lvl="1" indent="0" algn="just">
              <a:spcBef>
                <a:spcPts val="1200"/>
              </a:spcBef>
              <a:spcAft>
                <a:spcPts val="600"/>
              </a:spcAft>
              <a:buNone/>
            </a:pPr>
            <a:r>
              <a:rPr lang="en-US" sz="1400" b="1" i="1">
                <a:solidFill>
                  <a:srgbClr val="3366CC"/>
                </a:solidFill>
                <a:latin typeface="arial" panose="020B0604020202020204" pitchFamily="34" charset="0"/>
                <a:cs typeface="arial" panose="020B0604020202020204" pitchFamily="34" charset="0"/>
              </a:rPr>
              <a:t>(Năm 2004 và 2015, các tỷ lệ trên khá ổn định khoảng 37% và 6%)</a:t>
            </a:r>
            <a:endParaRPr lang="en-US" sz="2000" b="1" i="1">
              <a:solidFill>
                <a:srgbClr val="3366CC"/>
              </a:solidFill>
              <a:latin typeface="arial" panose="020B0604020202020204" pitchFamily="34" charset="0"/>
              <a:cs typeface="arial" panose="020B0604020202020204" pitchFamily="34" charset="0"/>
            </a:endParaRPr>
          </a:p>
          <a:p>
            <a:pPr marL="228600" indent="-228600" algn="just">
              <a:spcBef>
                <a:spcPts val="1200"/>
              </a:spcBef>
              <a:spcAft>
                <a:spcPts val="600"/>
              </a:spcAft>
              <a:buFont typeface="+mj-lt"/>
              <a:buAutoNum type="arabicPeriod"/>
            </a:pPr>
            <a:endParaRPr lang="en-US" sz="1200" b="1">
              <a:solidFill>
                <a:srgbClr val="3366CC"/>
              </a:solidFill>
              <a:latin typeface="arial" panose="020B0604020202020204" pitchFamily="34" charset="0"/>
              <a:cs typeface="arial" panose="020B0604020202020204" pitchFamily="34" charset="0"/>
            </a:endParaRPr>
          </a:p>
          <a:p>
            <a:pPr marL="0" indent="0" algn="just">
              <a:spcBef>
                <a:spcPts val="0"/>
              </a:spcBef>
              <a:spcAft>
                <a:spcPts val="0"/>
              </a:spcAft>
              <a:buNone/>
            </a:pPr>
            <a:endParaRPr lang="en-US" sz="1600" b="1"/>
          </a:p>
        </p:txBody>
      </p:sp>
      <p:sp>
        <p:nvSpPr>
          <p:cNvPr id="4" name="Title 1"/>
          <p:cNvSpPr txBox="1">
            <a:spLocks/>
          </p:cNvSpPr>
          <p:nvPr/>
        </p:nvSpPr>
        <p:spPr>
          <a:xfrm>
            <a:off x="1219200" y="0"/>
            <a:ext cx="7924800" cy="1044808"/>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MỤC TIÊU</a:t>
            </a:r>
            <a:endParaRPr lang="en-US" sz="2400" b="1">
              <a:solidFill>
                <a:schemeClr val="bg1"/>
              </a:solidFill>
              <a:latin typeface="Times New Roman" pitchFamily="18" charset="0"/>
              <a:ea typeface="+mj-ea"/>
              <a:cs typeface="Times New Roman" pitchFamily="18" charset="0"/>
            </a:endParaRPr>
          </a:p>
        </p:txBody>
      </p:sp>
      <p:pic>
        <p:nvPicPr>
          <p:cNvPr id="2" name="Picture 1">
            <a:extLst>
              <a:ext uri="{FF2B5EF4-FFF2-40B4-BE49-F238E27FC236}">
                <a16:creationId xmlns:a16="http://schemas.microsoft.com/office/drawing/2014/main" id="{9D3844CB-CD12-4496-87C9-4248DFC535B1}"/>
              </a:ext>
            </a:extLst>
          </p:cNvPr>
          <p:cNvPicPr>
            <a:picLocks noChangeAspect="1"/>
          </p:cNvPicPr>
          <p:nvPr/>
        </p:nvPicPr>
        <p:blipFill>
          <a:blip r:embed="rId2"/>
          <a:stretch>
            <a:fillRect/>
          </a:stretch>
        </p:blipFill>
        <p:spPr>
          <a:xfrm>
            <a:off x="88866" y="21990"/>
            <a:ext cx="1149290" cy="1044809"/>
          </a:xfrm>
          <a:prstGeom prst="rect">
            <a:avLst/>
          </a:prstGeom>
        </p:spPr>
      </p:pic>
    </p:spTree>
    <p:extLst>
      <p:ext uri="{BB962C8B-B14F-4D97-AF65-F5344CB8AC3E}">
        <p14:creationId xmlns:p14="http://schemas.microsoft.com/office/powerpoint/2010/main" val="13382833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86800" cy="5257800"/>
          </a:xfrm>
        </p:spPr>
        <p:txBody>
          <a:bodyPr/>
          <a:lstStyle/>
          <a:p>
            <a:pPr marL="0" indent="0" algn="just">
              <a:spcBef>
                <a:spcPts val="1200"/>
              </a:spcBef>
              <a:spcAft>
                <a:spcPts val="600"/>
              </a:spcAft>
              <a:buNone/>
            </a:pPr>
            <a:r>
              <a:rPr lang="vi-VN" sz="2600" b="1">
                <a:solidFill>
                  <a:srgbClr val="FF0000"/>
                </a:solidFill>
              </a:rPr>
              <a:t>Đối tượng đích: </a:t>
            </a:r>
            <a:r>
              <a:rPr lang="vi-VN" sz="2600" b="1">
                <a:solidFill>
                  <a:srgbClr val="3366CC"/>
                </a:solidFill>
              </a:rPr>
              <a:t>Người Di cư</a:t>
            </a:r>
          </a:p>
          <a:p>
            <a:pPr marL="0" indent="0" algn="just">
              <a:spcBef>
                <a:spcPts val="1200"/>
              </a:spcBef>
              <a:spcAft>
                <a:spcPts val="600"/>
              </a:spcAft>
              <a:buNone/>
            </a:pPr>
            <a:r>
              <a:rPr lang="vi-VN" sz="2600" b="1">
                <a:solidFill>
                  <a:srgbClr val="3366CC"/>
                </a:solidFill>
              </a:rPr>
              <a:t>Đặc biệt chú trọng đến nhóm dân số di cư là người yếu thế: Phụ nữ, Trẻ em, Người cao tuổi, Người dân tộc thiểu số</a:t>
            </a:r>
          </a:p>
          <a:p>
            <a:pPr marL="0" indent="0" algn="just">
              <a:spcBef>
                <a:spcPts val="1200"/>
              </a:spcBef>
              <a:spcAft>
                <a:spcPts val="600"/>
              </a:spcAft>
              <a:buNone/>
            </a:pPr>
            <a:r>
              <a:rPr lang="vi-VN" sz="2600" b="1">
                <a:solidFill>
                  <a:srgbClr val="FF0000"/>
                </a:solidFill>
              </a:rPr>
              <a:t>Đối tượng tham gia: </a:t>
            </a:r>
            <a:r>
              <a:rPr lang="vi-VN" sz="2600" b="1">
                <a:solidFill>
                  <a:srgbClr val="3366CC"/>
                </a:solidFill>
              </a:rPr>
              <a:t>Cán bộ y tế-dân số và các bên có liên quan (bao gồm cả người thân người di cư)</a:t>
            </a:r>
          </a:p>
          <a:p>
            <a:pPr marL="0" indent="0" algn="just">
              <a:spcBef>
                <a:spcPts val="1200"/>
              </a:spcBef>
              <a:spcAft>
                <a:spcPts val="600"/>
              </a:spcAft>
              <a:buNone/>
            </a:pPr>
            <a:r>
              <a:rPr lang="vi-VN" sz="2600" b="1">
                <a:solidFill>
                  <a:srgbClr val="FF0000"/>
                </a:solidFill>
              </a:rPr>
              <a:t>Phạm vi: </a:t>
            </a:r>
            <a:r>
              <a:rPr lang="vi-VN" sz="2600" b="1">
                <a:solidFill>
                  <a:srgbClr val="3366CC"/>
                </a:solidFill>
              </a:rPr>
              <a:t>Toàn quốc</a:t>
            </a:r>
          </a:p>
          <a:p>
            <a:pPr marL="0" indent="0" algn="just">
              <a:spcBef>
                <a:spcPts val="1200"/>
              </a:spcBef>
              <a:spcAft>
                <a:spcPts val="600"/>
              </a:spcAft>
              <a:buNone/>
            </a:pPr>
            <a:r>
              <a:rPr lang="vi-VN" sz="2600" b="1">
                <a:solidFill>
                  <a:srgbClr val="FF0000"/>
                </a:solidFill>
              </a:rPr>
              <a:t>Thời gian: </a:t>
            </a:r>
            <a:r>
              <a:rPr lang="vi-VN" sz="2600" b="1">
                <a:solidFill>
                  <a:srgbClr val="3366CC"/>
                </a:solidFill>
              </a:rPr>
              <a:t>Đến năm 2030</a:t>
            </a:r>
            <a:endParaRPr lang="en-US" sz="2600" b="1">
              <a:solidFill>
                <a:srgbClr val="3366CC"/>
              </a:solidFill>
            </a:endParaRPr>
          </a:p>
          <a:p>
            <a:pPr algn="just">
              <a:buNone/>
            </a:pPr>
            <a:endParaRPr lang="en-US" sz="1600" b="1"/>
          </a:p>
        </p:txBody>
      </p:sp>
      <p:sp>
        <p:nvSpPr>
          <p:cNvPr id="4" name="Title 1"/>
          <p:cNvSpPr txBox="1">
            <a:spLocks/>
          </p:cNvSpPr>
          <p:nvPr/>
        </p:nvSpPr>
        <p:spPr>
          <a:xfrm>
            <a:off x="1295400" y="0"/>
            <a:ext cx="7848600" cy="9906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ĐỐI TƯỢNG, PHẠM VI</a:t>
            </a:r>
            <a:endParaRPr lang="en-US" sz="2400" b="1">
              <a:solidFill>
                <a:schemeClr val="bg1"/>
              </a:solidFill>
              <a:latin typeface="Times New Roman" pitchFamily="18" charset="0"/>
              <a:ea typeface="+mj-ea"/>
              <a:cs typeface="Times New Roman" pitchFamily="18" charset="0"/>
            </a:endParaRPr>
          </a:p>
        </p:txBody>
      </p:sp>
      <p:pic>
        <p:nvPicPr>
          <p:cNvPr id="7" name="Picture 6">
            <a:extLst>
              <a:ext uri="{FF2B5EF4-FFF2-40B4-BE49-F238E27FC236}">
                <a16:creationId xmlns:a16="http://schemas.microsoft.com/office/drawing/2014/main" id="{18E7B05B-E349-4E5A-AE59-253E3A02788F}"/>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99856660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839200" cy="5181600"/>
          </a:xfrm>
        </p:spPr>
        <p:txBody>
          <a:bodyPr/>
          <a:lstStyle/>
          <a:p>
            <a:pPr marL="0" indent="0">
              <a:spcBef>
                <a:spcPts val="1200"/>
              </a:spcBef>
              <a:spcAft>
                <a:spcPts val="600"/>
              </a:spcAft>
              <a:buNone/>
            </a:pPr>
            <a:r>
              <a:rPr lang="vi-VN" sz="2800" b="1">
                <a:solidFill>
                  <a:srgbClr val="FF0000"/>
                </a:solidFill>
              </a:rPr>
              <a:t>Truyền thông vận động</a:t>
            </a:r>
          </a:p>
          <a:p>
            <a:pPr algn="just">
              <a:spcBef>
                <a:spcPts val="1200"/>
              </a:spcBef>
              <a:spcAft>
                <a:spcPts val="600"/>
              </a:spcAft>
              <a:buFont typeface="Courier New" panose="02070309020205020404" pitchFamily="49" charset="0"/>
              <a:buChar char="o"/>
            </a:pPr>
            <a:r>
              <a:rPr lang="vi-VN" sz="2200" b="1">
                <a:solidFill>
                  <a:srgbClr val="3366CC"/>
                </a:solidFill>
              </a:rPr>
              <a:t>Tuyên truyền, phổ biến các chủ trương, đường lối, chính sách, pháp luật, chương trình, dự án, đề án dân số-y tế về di cư và sức khỏe người di cư</a:t>
            </a:r>
          </a:p>
          <a:p>
            <a:pPr algn="just">
              <a:spcBef>
                <a:spcPts val="1200"/>
              </a:spcBef>
              <a:spcAft>
                <a:spcPts val="600"/>
              </a:spcAft>
              <a:buFont typeface="Courier New" panose="02070309020205020404" pitchFamily="49" charset="0"/>
              <a:buChar char="o"/>
            </a:pPr>
            <a:r>
              <a:rPr lang="vi-VN" sz="2200" b="1">
                <a:solidFill>
                  <a:srgbClr val="3366CC"/>
                </a:solidFill>
              </a:rPr>
              <a:t>Vận động các cấp ủy, chính quyền, ban ngành đoàn thể tham gia Chương trình và hướng đến đối tượng đích</a:t>
            </a:r>
          </a:p>
          <a:p>
            <a:pPr algn="just">
              <a:spcBef>
                <a:spcPts val="1200"/>
              </a:spcBef>
              <a:spcAft>
                <a:spcPts val="600"/>
              </a:spcAft>
              <a:buFont typeface="Courier New" panose="02070309020205020404" pitchFamily="49" charset="0"/>
              <a:buChar char="o"/>
            </a:pPr>
            <a:r>
              <a:rPr lang="vi-VN" sz="2200" b="1">
                <a:solidFill>
                  <a:srgbClr val="3366CC"/>
                </a:solidFill>
              </a:rPr>
              <a:t>Sử dụng đa dạng, hiệu quả các kênh truyền thông, phương thức truyền thông, đặc biệt là truyền thông kỹ thuật số, mạng xã hội một cách phù hợp tới các đối tượng Chương trình</a:t>
            </a:r>
          </a:p>
          <a:p>
            <a:pPr marL="0" indent="0">
              <a:buNone/>
            </a:pPr>
            <a:endParaRPr lang="vi-VN" sz="1400" b="1">
              <a:solidFill>
                <a:srgbClr val="3366FF"/>
              </a:solidFill>
            </a:endParaRPr>
          </a:p>
          <a:p>
            <a:endParaRPr lang="en-US" sz="1400" b="1">
              <a:solidFill>
                <a:srgbClr val="3366FF"/>
              </a:solidFill>
            </a:endParaRPr>
          </a:p>
        </p:txBody>
      </p:sp>
      <p:sp>
        <p:nvSpPr>
          <p:cNvPr id="4" name="Title 1"/>
          <p:cNvSpPr txBox="1">
            <a:spLocks/>
          </p:cNvSpPr>
          <p:nvPr/>
        </p:nvSpPr>
        <p:spPr>
          <a:xfrm>
            <a:off x="1143000" y="0"/>
            <a:ext cx="8001000" cy="103407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GIẢI PHÁP, NHIỆM VỤ</a:t>
            </a:r>
            <a:endParaRPr lang="en-US" sz="2400" b="1">
              <a:solidFill>
                <a:schemeClr val="bg1"/>
              </a:solidFill>
              <a:latin typeface="Times New Roman" pitchFamily="18" charset="0"/>
              <a:ea typeface="+mj-ea"/>
              <a:cs typeface="Times New Roman" pitchFamily="18" charset="0"/>
            </a:endParaRPr>
          </a:p>
        </p:txBody>
      </p:sp>
      <p:pic>
        <p:nvPicPr>
          <p:cNvPr id="7" name="Picture 6">
            <a:extLst>
              <a:ext uri="{FF2B5EF4-FFF2-40B4-BE49-F238E27FC236}">
                <a16:creationId xmlns:a16="http://schemas.microsoft.com/office/drawing/2014/main" id="{40545C59-22D4-45B2-B8C0-82BD6C84CEF6}"/>
              </a:ext>
            </a:extLst>
          </p:cNvPr>
          <p:cNvPicPr>
            <a:picLocks noChangeAspect="1"/>
          </p:cNvPicPr>
          <p:nvPr/>
        </p:nvPicPr>
        <p:blipFill>
          <a:blip r:embed="rId2"/>
          <a:stretch>
            <a:fillRect/>
          </a:stretch>
        </p:blipFill>
        <p:spPr>
          <a:xfrm>
            <a:off x="0" y="7671"/>
            <a:ext cx="1143000" cy="1033096"/>
          </a:xfrm>
          <a:prstGeom prst="rect">
            <a:avLst/>
          </a:prstGeom>
        </p:spPr>
      </p:pic>
    </p:spTree>
    <p:extLst>
      <p:ext uri="{BB962C8B-B14F-4D97-AF65-F5344CB8AC3E}">
        <p14:creationId xmlns:p14="http://schemas.microsoft.com/office/powerpoint/2010/main" val="998566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5486400"/>
          </a:xfrm>
        </p:spPr>
        <p:txBody>
          <a:bodyPr/>
          <a:lstStyle/>
          <a:p>
            <a:pPr marL="0" indent="0">
              <a:buNone/>
            </a:pPr>
            <a:r>
              <a:rPr lang="vi-VN" sz="2600" b="1">
                <a:solidFill>
                  <a:srgbClr val="FF0000"/>
                </a:solidFill>
              </a:rPr>
              <a:t>Tăng cường cung cấp dịch vụ </a:t>
            </a:r>
          </a:p>
          <a:p>
            <a:pPr algn="just">
              <a:spcBef>
                <a:spcPts val="1200"/>
              </a:spcBef>
              <a:spcAft>
                <a:spcPts val="600"/>
              </a:spcAft>
              <a:buFont typeface="Courier New" panose="02070309020205020404" pitchFamily="49" charset="0"/>
              <a:buChar char="o"/>
            </a:pPr>
            <a:r>
              <a:rPr lang="en-US" sz="2000" b="1">
                <a:solidFill>
                  <a:srgbClr val="3366CC"/>
                </a:solidFill>
                <a:latin typeface="arial" panose="020B0604020202020204" pitchFamily="34" charset="0"/>
                <a:cs typeface="arial" panose="020B0604020202020204" pitchFamily="34" charset="0"/>
              </a:rPr>
              <a:t>Phát triển hệ thống y tế </a:t>
            </a:r>
            <a:r>
              <a:rPr lang="vi-VN" sz="2000" b="1">
                <a:solidFill>
                  <a:srgbClr val="3366CC"/>
                </a:solidFill>
                <a:latin typeface="arial" panose="020B0604020202020204" pitchFamily="34" charset="0"/>
                <a:cs typeface="arial" panose="020B0604020202020204" pitchFamily="34" charset="0"/>
              </a:rPr>
              <a:t>cơ sở bao gồm cả công-tư, đặc biệt ở những vùng hút di cư</a:t>
            </a:r>
          </a:p>
          <a:p>
            <a:pPr algn="just">
              <a:spcBef>
                <a:spcPts val="1200"/>
              </a:spcBef>
              <a:spcAft>
                <a:spcPts val="600"/>
              </a:spcAft>
              <a:buFont typeface="Courier New" panose="02070309020205020404" pitchFamily="49" charset="0"/>
              <a:buChar char="o"/>
            </a:pPr>
            <a:r>
              <a:rPr lang="en-US" sz="2000" b="1">
                <a:solidFill>
                  <a:srgbClr val="3366CC"/>
                </a:solidFill>
                <a:latin typeface="arial" panose="020B0604020202020204" pitchFamily="34" charset="0"/>
                <a:cs typeface="arial" panose="020B0604020202020204" pitchFamily="34" charset="0"/>
              </a:rPr>
              <a:t>Đa dạng hóa</a:t>
            </a:r>
            <a:r>
              <a:rPr lang="vi-VN" sz="2000" b="1">
                <a:solidFill>
                  <a:srgbClr val="3366CC"/>
                </a:solidFill>
                <a:latin typeface="arial" panose="020B0604020202020204" pitchFamily="34" charset="0"/>
                <a:cs typeface="arial" panose="020B0604020202020204" pitchFamily="34" charset="0"/>
              </a:rPr>
              <a:t> các hình thức cung cấp dịch vụ</a:t>
            </a:r>
            <a:r>
              <a:rPr lang="en-US" sz="2000" b="1">
                <a:solidFill>
                  <a:srgbClr val="3366CC"/>
                </a:solidFill>
                <a:latin typeface="arial" panose="020B0604020202020204" pitchFamily="34" charset="0"/>
                <a:cs typeface="arial" panose="020B0604020202020204" pitchFamily="34" charset="0"/>
              </a:rPr>
              <a:t> chăm sóc sức khỏe </a:t>
            </a:r>
            <a:endParaRPr lang="vi-VN" sz="2000" b="1">
              <a:solidFill>
                <a:srgbClr val="3366CC"/>
              </a:solidFill>
              <a:latin typeface="arial" panose="020B0604020202020204" pitchFamily="34" charset="0"/>
              <a:cs typeface="arial" panose="020B0604020202020204" pitchFamily="34" charset="0"/>
            </a:endParaRPr>
          </a:p>
          <a:p>
            <a:pPr algn="just">
              <a:spcBef>
                <a:spcPts val="1200"/>
              </a:spcBef>
              <a:spcAft>
                <a:spcPts val="600"/>
              </a:spcAft>
              <a:buFont typeface="Courier New" panose="02070309020205020404" pitchFamily="49" charset="0"/>
              <a:buChar char="o"/>
            </a:pPr>
            <a:r>
              <a:rPr lang="vi-VN" sz="2000" b="1">
                <a:solidFill>
                  <a:srgbClr val="3366CC"/>
                </a:solidFill>
                <a:latin typeface="arial" panose="020B0604020202020204" pitchFamily="34" charset="0"/>
                <a:cs typeface="arial" panose="020B0604020202020204" pitchFamily="34" charset="0"/>
              </a:rPr>
              <a:t>Nâng cao chất lượng dịch vụ chăm sóc sức khỏe, đặc biệt là sức khỏe sinh sản/sức khỏe tình dục-KHHGĐ</a:t>
            </a:r>
          </a:p>
          <a:p>
            <a:pPr algn="just">
              <a:spcBef>
                <a:spcPts val="1200"/>
              </a:spcBef>
              <a:spcAft>
                <a:spcPts val="600"/>
              </a:spcAft>
              <a:buFont typeface="Courier New" panose="02070309020205020404" pitchFamily="49" charset="0"/>
              <a:buChar char="o"/>
            </a:pPr>
            <a:r>
              <a:rPr lang="en-US" sz="2000" b="1">
                <a:solidFill>
                  <a:srgbClr val="3366CC"/>
                </a:solidFill>
                <a:latin typeface="arial" panose="020B0604020202020204" pitchFamily="34" charset="0"/>
                <a:cs typeface="arial" panose="020B0604020202020204" pitchFamily="34" charset="0"/>
              </a:rPr>
              <a:t>Phát triển dịch vụ </a:t>
            </a:r>
            <a:r>
              <a:rPr lang="vi-VN" sz="2000" b="1">
                <a:solidFill>
                  <a:srgbClr val="3366CC"/>
                </a:solidFill>
                <a:latin typeface="arial" panose="020B0604020202020204" pitchFamily="34" charset="0"/>
                <a:cs typeface="arial" panose="020B0604020202020204" pitchFamily="34" charset="0"/>
              </a:rPr>
              <a:t>cung cấp thông tin y tế, </a:t>
            </a:r>
            <a:r>
              <a:rPr lang="en-US" sz="2000" b="1">
                <a:solidFill>
                  <a:srgbClr val="3366CC"/>
                </a:solidFill>
                <a:latin typeface="arial" panose="020B0604020202020204" pitchFamily="34" charset="0"/>
                <a:cs typeface="arial" panose="020B0604020202020204" pitchFamily="34" charset="0"/>
              </a:rPr>
              <a:t>hỗ trợ tư vấn tâm </a:t>
            </a:r>
            <a:r>
              <a:rPr lang="vi-VN" sz="2000" b="1">
                <a:solidFill>
                  <a:srgbClr val="3366CC"/>
                </a:solidFill>
                <a:latin typeface="arial" panose="020B0604020202020204" pitchFamily="34" charset="0"/>
                <a:cs typeface="arial" panose="020B0604020202020204" pitchFamily="34" charset="0"/>
              </a:rPr>
              <a:t>lý, sức khỏe</a:t>
            </a:r>
            <a:r>
              <a:rPr lang="en-US" sz="2000" b="1">
                <a:solidFill>
                  <a:srgbClr val="3366CC"/>
                </a:solidFill>
                <a:latin typeface="arial" panose="020B0604020202020204" pitchFamily="34" charset="0"/>
                <a:cs typeface="arial" panose="020B0604020202020204" pitchFamily="34" charset="0"/>
              </a:rPr>
              <a:t> cho </a:t>
            </a:r>
            <a:r>
              <a:rPr lang="vi-VN" sz="2000" b="1">
                <a:solidFill>
                  <a:srgbClr val="3366CC"/>
                </a:solidFill>
                <a:latin typeface="arial" panose="020B0604020202020204" pitchFamily="34" charset="0"/>
                <a:cs typeface="arial" panose="020B0604020202020204" pitchFamily="34" charset="0"/>
              </a:rPr>
              <a:t>người di cư</a:t>
            </a:r>
          </a:p>
          <a:p>
            <a:pPr algn="just">
              <a:spcBef>
                <a:spcPts val="1200"/>
              </a:spcBef>
              <a:spcAft>
                <a:spcPts val="600"/>
              </a:spcAft>
              <a:buFont typeface="Courier New" panose="02070309020205020404" pitchFamily="49" charset="0"/>
              <a:buChar char="o"/>
            </a:pPr>
            <a:r>
              <a:rPr lang="en-US" sz="2000" b="1">
                <a:solidFill>
                  <a:srgbClr val="3366CC"/>
                </a:solidFill>
                <a:latin typeface="arial" panose="020B0604020202020204" pitchFamily="34" charset="0"/>
                <a:cs typeface="arial" panose="020B0604020202020204" pitchFamily="34" charset="0"/>
              </a:rPr>
              <a:t>Xây dựng các </a:t>
            </a:r>
            <a:r>
              <a:rPr lang="vi-VN" sz="2000" b="1">
                <a:solidFill>
                  <a:srgbClr val="3366CC"/>
                </a:solidFill>
                <a:latin typeface="arial" panose="020B0604020202020204" pitchFamily="34" charset="0"/>
                <a:cs typeface="arial" panose="020B0604020202020204" pitchFamily="34" charset="0"/>
              </a:rPr>
              <a:t>mô hình, hoạt động </a:t>
            </a:r>
            <a:r>
              <a:rPr lang="en-US" sz="2000" b="1">
                <a:solidFill>
                  <a:srgbClr val="3366CC"/>
                </a:solidFill>
                <a:latin typeface="arial" panose="020B0604020202020204" pitchFamily="34" charset="0"/>
                <a:cs typeface="arial" panose="020B0604020202020204" pitchFamily="34" charset="0"/>
              </a:rPr>
              <a:t>can thiệp</a:t>
            </a: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về dân số, chăm sóc sức khoẻ, </a:t>
            </a:r>
            <a:r>
              <a:rPr lang="vi-VN" sz="2000" b="1">
                <a:solidFill>
                  <a:srgbClr val="3366CC"/>
                </a:solidFill>
                <a:latin typeface="arial" panose="020B0604020202020204" pitchFamily="34" charset="0"/>
                <a:cs typeface="arial" panose="020B0604020202020204" pitchFamily="34" charset="0"/>
              </a:rPr>
              <a:t>SKSS</a:t>
            </a:r>
            <a:r>
              <a:rPr lang="en-US" sz="2000" b="1">
                <a:solidFill>
                  <a:srgbClr val="3366CC"/>
                </a:solidFill>
                <a:latin typeface="arial" panose="020B0604020202020204" pitchFamily="34" charset="0"/>
                <a:cs typeface="arial" panose="020B0604020202020204" pitchFamily="34" charset="0"/>
              </a:rPr>
              <a:t>/</a:t>
            </a:r>
            <a:r>
              <a:rPr lang="vi-VN" sz="2000" b="1">
                <a:solidFill>
                  <a:srgbClr val="3366CC"/>
                </a:solidFill>
                <a:latin typeface="arial" panose="020B0604020202020204" pitchFamily="34" charset="0"/>
                <a:cs typeface="arial" panose="020B0604020202020204" pitchFamily="34" charset="0"/>
              </a:rPr>
              <a:t>KHHGĐ</a:t>
            </a:r>
            <a:r>
              <a:rPr lang="en-US" sz="2000" b="1">
                <a:solidFill>
                  <a:srgbClr val="3366CC"/>
                </a:solidFill>
                <a:latin typeface="arial" panose="020B0604020202020204" pitchFamily="34" charset="0"/>
                <a:cs typeface="arial" panose="020B0604020202020204" pitchFamily="34" charset="0"/>
              </a:rPr>
              <a:t>, dự </a:t>
            </a:r>
            <a:r>
              <a:rPr lang="vi-VN" sz="2000" b="1">
                <a:solidFill>
                  <a:srgbClr val="3366CC"/>
                </a:solidFill>
                <a:latin typeface="arial" panose="020B0604020202020204" pitchFamily="34" charset="0"/>
                <a:cs typeface="arial" panose="020B0604020202020204" pitchFamily="34" charset="0"/>
              </a:rPr>
              <a:t>phòng, </a:t>
            </a:r>
            <a:r>
              <a:rPr lang="en-US" sz="2000" b="1">
                <a:solidFill>
                  <a:srgbClr val="3366CC"/>
                </a:solidFill>
                <a:latin typeface="arial" panose="020B0604020202020204" pitchFamily="34" charset="0"/>
                <a:cs typeface="arial" panose="020B0604020202020204" pitchFamily="34" charset="0"/>
              </a:rPr>
              <a:t>chẩn </a:t>
            </a:r>
            <a:r>
              <a:rPr lang="vi-VN" sz="2000" b="1">
                <a:solidFill>
                  <a:srgbClr val="3366CC"/>
                </a:solidFill>
                <a:latin typeface="arial" panose="020B0604020202020204" pitchFamily="34" charset="0"/>
                <a:cs typeface="arial" panose="020B0604020202020204" pitchFamily="34" charset="0"/>
              </a:rPr>
              <a:t>đoán, </a:t>
            </a:r>
            <a:r>
              <a:rPr lang="en-US" sz="2000" b="1">
                <a:solidFill>
                  <a:srgbClr val="3366CC"/>
                </a:solidFill>
                <a:latin typeface="arial" panose="020B0604020202020204" pitchFamily="34" charset="0"/>
                <a:cs typeface="arial" panose="020B0604020202020204" pitchFamily="34" charset="0"/>
              </a:rPr>
              <a:t>điều trị HIV/TB</a:t>
            </a: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phù hợp theo từng nhóm đối tượng di cư</a:t>
            </a: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(nữ di cư trong độ tuổi sinh đẻ;</a:t>
            </a: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người di cư </a:t>
            </a:r>
            <a:r>
              <a:rPr lang="vi-VN" sz="2000" b="1">
                <a:solidFill>
                  <a:srgbClr val="3366CC"/>
                </a:solidFill>
                <a:latin typeface="arial" panose="020B0604020202020204" pitchFamily="34" charset="0"/>
                <a:cs typeface="arial" panose="020B0604020202020204" pitchFamily="34" charset="0"/>
              </a:rPr>
              <a:t>là dân tộc thiểu số, khu vực phi chính thức, vùng miền, biên giới</a:t>
            </a:r>
            <a:r>
              <a:rPr lang="en-US" sz="2000" b="1">
                <a:solidFill>
                  <a:srgbClr val="3366CC"/>
                </a:solidFill>
                <a:latin typeface="arial" panose="020B0604020202020204" pitchFamily="34" charset="0"/>
                <a:cs typeface="arial" panose="020B0604020202020204" pitchFamily="34" charset="0"/>
              </a:rPr>
              <a:t>…)</a:t>
            </a:r>
          </a:p>
          <a:p>
            <a:pPr marL="0" indent="0">
              <a:buNone/>
            </a:pPr>
            <a:endParaRPr lang="en-US" sz="1200" b="1">
              <a:solidFill>
                <a:srgbClr val="3366CC"/>
              </a:solidFill>
              <a:latin typeface="arial" panose="020B0604020202020204" pitchFamily="34" charset="0"/>
              <a:cs typeface="arial" panose="020B0604020202020204" pitchFamily="34" charset="0"/>
            </a:endParaRPr>
          </a:p>
          <a:p>
            <a:endParaRPr lang="en-US" sz="1200" b="1">
              <a:solidFill>
                <a:srgbClr val="3366FF"/>
              </a:solidFill>
            </a:endParaRPr>
          </a:p>
        </p:txBody>
      </p:sp>
      <p:sp>
        <p:nvSpPr>
          <p:cNvPr id="4" name="Title 1"/>
          <p:cNvSpPr txBox="1">
            <a:spLocks/>
          </p:cNvSpPr>
          <p:nvPr/>
        </p:nvSpPr>
        <p:spPr>
          <a:xfrm>
            <a:off x="914400" y="0"/>
            <a:ext cx="8229600" cy="9144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GIẢI PHÁP, NHIỆM VỤ (Tiếp)</a:t>
            </a:r>
            <a:endParaRPr lang="en-US" sz="2400" b="1">
              <a:solidFill>
                <a:schemeClr val="bg1"/>
              </a:solidFill>
              <a:latin typeface="Times New Roman" pitchFamily="18" charset="0"/>
              <a:ea typeface="+mj-ea"/>
              <a:cs typeface="Times New Roman" pitchFamily="18" charset="0"/>
            </a:endParaRPr>
          </a:p>
        </p:txBody>
      </p:sp>
      <p:sp>
        <p:nvSpPr>
          <p:cNvPr id="6" name="Content Placeholder 2"/>
          <p:cNvSpPr txBox="1">
            <a:spLocks/>
          </p:cNvSpPr>
          <p:nvPr/>
        </p:nvSpPr>
        <p:spPr bwMode="auto">
          <a:xfrm flipV="1">
            <a:off x="152400" y="6248400"/>
            <a:ext cx="8610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ts val="1200"/>
              </a:spcBef>
              <a:spcAft>
                <a:spcPts val="0"/>
              </a:spcAft>
              <a:buClrTx/>
              <a:buSzTx/>
              <a:tabLst/>
              <a:defRPr/>
            </a:pPr>
            <a:endParaRPr kumimoji="0" lang="en-US" sz="2800" b="1" i="0" u="none" strike="noStrike" kern="1200" cap="none" spc="0" normalizeH="0" baseline="0" noProof="0">
              <a:ln>
                <a:noFill/>
              </a:ln>
              <a:solidFill>
                <a:srgbClr val="3333FF"/>
              </a:solidFill>
              <a:effectLst/>
              <a:uLnTx/>
              <a:uFillTx/>
              <a:latin typeface="Times New Roman" pitchFamily="18" charset="0"/>
              <a:ea typeface="+mn-ea"/>
              <a:cs typeface="Times New Roman" pitchFamily="18" charset="0"/>
            </a:endParaRPr>
          </a:p>
        </p:txBody>
      </p:sp>
      <p:pic>
        <p:nvPicPr>
          <p:cNvPr id="7" name="Picture 6">
            <a:extLst>
              <a:ext uri="{FF2B5EF4-FFF2-40B4-BE49-F238E27FC236}">
                <a16:creationId xmlns:a16="http://schemas.microsoft.com/office/drawing/2014/main" id="{CC389313-EEBC-4880-AFF0-F8C285BE4577}"/>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9985666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686800" cy="5410200"/>
          </a:xfrm>
        </p:spPr>
        <p:txBody>
          <a:bodyPr/>
          <a:lstStyle/>
          <a:p>
            <a:pPr marL="0" indent="0">
              <a:buNone/>
            </a:pPr>
            <a:r>
              <a:rPr lang="vi-VN" sz="2600" b="1">
                <a:solidFill>
                  <a:srgbClr val="FF0000"/>
                </a:solidFill>
              </a:rPr>
              <a:t>Nghiên cứu khoa học</a:t>
            </a:r>
          </a:p>
          <a:p>
            <a:pPr algn="just">
              <a:spcBef>
                <a:spcPts val="1200"/>
              </a:spcBef>
              <a:spcAft>
                <a:spcPts val="600"/>
              </a:spcAft>
              <a:buFont typeface="Courier New" panose="02070309020205020404" pitchFamily="49" charset="0"/>
              <a:buChar char="o"/>
            </a:pPr>
            <a:r>
              <a:rPr lang="en-US" sz="2000" b="1">
                <a:solidFill>
                  <a:srgbClr val="3366CC"/>
                </a:solidFill>
                <a:latin typeface="arial" panose="020B0604020202020204" pitchFamily="34" charset="0"/>
                <a:cs typeface="arial" panose="020B0604020202020204" pitchFamily="34" charset="0"/>
              </a:rPr>
              <a:t>Rà soát, nghiên cứu phát hiện các khoảng trống của chính sách</a:t>
            </a:r>
            <a:endParaRPr lang="vi-VN" sz="2000" b="1">
              <a:solidFill>
                <a:srgbClr val="3366CC"/>
              </a:solidFill>
              <a:latin typeface="arial" panose="020B0604020202020204" pitchFamily="34" charset="0"/>
              <a:cs typeface="arial" panose="020B0604020202020204" pitchFamily="34" charset="0"/>
            </a:endParaRPr>
          </a:p>
          <a:p>
            <a:pPr algn="just">
              <a:spcBef>
                <a:spcPts val="1200"/>
              </a:spcBef>
              <a:spcAft>
                <a:spcPts val="600"/>
              </a:spcAft>
              <a:buFont typeface="Courier New" panose="02070309020205020404" pitchFamily="49" charset="0"/>
              <a:buChar char="o"/>
            </a:pPr>
            <a:r>
              <a:rPr lang="en-US" sz="2000" b="1">
                <a:solidFill>
                  <a:srgbClr val="3366CC"/>
                </a:solidFill>
                <a:latin typeface="arial" panose="020B0604020202020204" pitchFamily="34" charset="0"/>
                <a:cs typeface="arial" panose="020B0604020202020204" pitchFamily="34" charset="0"/>
              </a:rPr>
              <a:t>Nghiên cứu đề xuất các giải pháp khắc phục/xóa khoảng trống chính sách </a:t>
            </a:r>
          </a:p>
          <a:p>
            <a:pPr algn="just">
              <a:spcBef>
                <a:spcPts val="1200"/>
              </a:spcBef>
              <a:spcAft>
                <a:spcPts val="600"/>
              </a:spcAft>
              <a:buFont typeface="Courier New" panose="02070309020205020404" pitchFamily="49" charset="0"/>
              <a:buChar char="o"/>
            </a:pPr>
            <a:r>
              <a:rPr lang="vi-VN" sz="2000" b="1">
                <a:solidFill>
                  <a:srgbClr val="3366CC"/>
                </a:solidFill>
                <a:latin typeface="arial" panose="020B0604020202020204" pitchFamily="34" charset="0"/>
                <a:cs typeface="arial" panose="020B0604020202020204" pitchFamily="34" charset="0"/>
              </a:rPr>
              <a:t>R</a:t>
            </a:r>
            <a:r>
              <a:rPr lang="en-US" sz="2000" b="1">
                <a:solidFill>
                  <a:srgbClr val="3366CC"/>
                </a:solidFill>
                <a:latin typeface="arial" panose="020B0604020202020204" pitchFamily="34" charset="0"/>
                <a:cs typeface="arial" panose="020B0604020202020204" pitchFamily="34" charset="0"/>
              </a:rPr>
              <a:t>à soát, tháo gỡ các rào cản liên quan đến tiếp cận thông tin và dịch vụ y </a:t>
            </a:r>
            <a:r>
              <a:rPr lang="vi-VN" sz="2000" b="1">
                <a:solidFill>
                  <a:srgbClr val="3366CC"/>
                </a:solidFill>
                <a:latin typeface="arial" panose="020B0604020202020204" pitchFamily="34" charset="0"/>
                <a:cs typeface="arial" panose="020B0604020202020204" pitchFamily="34" charset="0"/>
              </a:rPr>
              <a:t>tế-dân số</a:t>
            </a:r>
            <a:r>
              <a:rPr lang="en-US" sz="2000" b="1">
                <a:solidFill>
                  <a:srgbClr val="3366CC"/>
                </a:solidFill>
                <a:latin typeface="arial" panose="020B0604020202020204" pitchFamily="34" charset="0"/>
                <a:cs typeface="arial" panose="020B0604020202020204" pitchFamily="34" charset="0"/>
              </a:rPr>
              <a:t> đối với chăm sóc sức khỏe người di cư</a:t>
            </a:r>
            <a:endParaRPr lang="vi-VN" sz="2000" b="1">
              <a:solidFill>
                <a:srgbClr val="3366CC"/>
              </a:solidFill>
              <a:latin typeface="arial" panose="020B0604020202020204" pitchFamily="34" charset="0"/>
              <a:cs typeface="arial" panose="020B0604020202020204" pitchFamily="34" charset="0"/>
            </a:endParaRPr>
          </a:p>
          <a:p>
            <a:pPr algn="just">
              <a:spcBef>
                <a:spcPts val="1200"/>
              </a:spcBef>
              <a:spcAft>
                <a:spcPts val="600"/>
              </a:spcAft>
              <a:buFont typeface="Courier New" panose="02070309020205020404" pitchFamily="49" charset="0"/>
              <a:buChar char="o"/>
            </a:pPr>
            <a:r>
              <a:rPr lang="en-US" sz="2000" b="1">
                <a:solidFill>
                  <a:srgbClr val="3366CC"/>
                </a:solidFill>
                <a:latin typeface="arial" panose="020B0604020202020204" pitchFamily="34" charset="0"/>
                <a:cs typeface="arial" panose="020B0604020202020204" pitchFamily="34" charset="0"/>
              </a:rPr>
              <a:t>Nghiên cứu và xây dựng bộ chỉ số dành riêng cho người di cư để theo dõi và đánh giá tình hình sức khỏe của người di cư</a:t>
            </a:r>
            <a:endParaRPr lang="vi-VN" sz="2000" b="1">
              <a:solidFill>
                <a:srgbClr val="3366CC"/>
              </a:solidFill>
              <a:latin typeface="arial" panose="020B0604020202020204" pitchFamily="34" charset="0"/>
              <a:cs typeface="arial" panose="020B0604020202020204" pitchFamily="34" charset="0"/>
            </a:endParaRPr>
          </a:p>
          <a:p>
            <a:pPr algn="just">
              <a:spcBef>
                <a:spcPts val="1200"/>
              </a:spcBef>
              <a:spcAft>
                <a:spcPts val="600"/>
              </a:spcAft>
              <a:buFont typeface="Courier New" panose="02070309020205020404" pitchFamily="49" charset="0"/>
              <a:buChar char="o"/>
            </a:pPr>
            <a:r>
              <a:rPr lang="vi-VN" sz="2000" b="1">
                <a:solidFill>
                  <a:srgbClr val="3366CC"/>
                </a:solidFill>
                <a:latin typeface="arial" panose="020B0604020202020204" pitchFamily="34" charset="0"/>
                <a:cs typeface="arial" panose="020B0604020202020204" pitchFamily="34" charset="0"/>
              </a:rPr>
              <a:t>N</a:t>
            </a:r>
            <a:r>
              <a:rPr lang="en-US" sz="2000" b="1">
                <a:solidFill>
                  <a:srgbClr val="3366CC"/>
                </a:solidFill>
                <a:latin typeface="arial" panose="020B0604020202020204" pitchFamily="34" charset="0"/>
                <a:cs typeface="arial" panose="020B0604020202020204" pitchFamily="34" charset="0"/>
              </a:rPr>
              <a:t>ghiên cứu, tìm hiểu các mô hình bệnh tật của người di cư</a:t>
            </a:r>
            <a:r>
              <a:rPr lang="vi-VN" sz="2000" b="1">
                <a:solidFill>
                  <a:srgbClr val="3366CC"/>
                </a:solidFill>
                <a:latin typeface="arial" panose="020B0604020202020204" pitchFamily="34" charset="0"/>
                <a:cs typeface="arial" panose="020B0604020202020204" pitchFamily="34" charset="0"/>
              </a:rPr>
              <a:t> (</a:t>
            </a:r>
            <a:r>
              <a:rPr lang="en-US" sz="2000" b="1">
                <a:solidFill>
                  <a:srgbClr val="3366CC"/>
                </a:solidFill>
                <a:latin typeface="arial" panose="020B0604020202020204" pitchFamily="34" charset="0"/>
                <a:cs typeface="arial" panose="020B0604020202020204" pitchFamily="34" charset="0"/>
              </a:rPr>
              <a:t>sốt  rét trong cộng đồng người di cư ở Tây Nguyên, suy dinh dưỡng ở trẻ em, bệnh lao/HIV trong nhóm người công nhân nghèo để xây dựng các can thiệp phù hợp cho từng nhóm người di cư.</a:t>
            </a:r>
            <a:r>
              <a:rPr lang="vi-VN" sz="2000" b="1">
                <a:solidFill>
                  <a:srgbClr val="3366CC"/>
                </a:solidFill>
                <a:latin typeface="arial" panose="020B0604020202020204" pitchFamily="34" charset="0"/>
                <a:cs typeface="arial" panose="020B0604020202020204" pitchFamily="34" charset="0"/>
              </a:rPr>
              <a:t>..)</a:t>
            </a:r>
            <a:endParaRPr lang="vi-VN" sz="2000">
              <a:latin typeface="arial" panose="020B0604020202020204" pitchFamily="34" charset="0"/>
              <a:cs typeface="arial" panose="020B0604020202020204" pitchFamily="34" charset="0"/>
            </a:endParaRPr>
          </a:p>
          <a:p>
            <a:pPr algn="just">
              <a:spcBef>
                <a:spcPts val="1200"/>
              </a:spcBef>
              <a:spcAft>
                <a:spcPts val="600"/>
              </a:spcAft>
              <a:buFont typeface="Courier New" panose="02070309020205020404" pitchFamily="49" charset="0"/>
              <a:buChar char="o"/>
            </a:pPr>
            <a:endParaRPr lang="vi-VN" sz="2000" b="1">
              <a:solidFill>
                <a:srgbClr val="3366CC"/>
              </a:solidFill>
              <a:cs typeface="arial" panose="020B0604020202020204" pitchFamily="34" charset="0"/>
            </a:endParaRPr>
          </a:p>
          <a:p>
            <a:pPr marL="0" indent="0">
              <a:buNone/>
            </a:pPr>
            <a:r>
              <a:rPr lang="en-US" sz="2000" b="1">
                <a:solidFill>
                  <a:srgbClr val="3366CC"/>
                </a:solidFill>
              </a:rPr>
              <a:t>.	</a:t>
            </a:r>
          </a:p>
          <a:p>
            <a:pPr algn="just">
              <a:spcBef>
                <a:spcPts val="1200"/>
              </a:spcBef>
              <a:spcAft>
                <a:spcPts val="600"/>
              </a:spcAft>
              <a:buFont typeface="Courier New" panose="02070309020205020404" pitchFamily="49" charset="0"/>
              <a:buChar char="o"/>
            </a:pPr>
            <a:endParaRPr lang="en-US" sz="2000" b="1">
              <a:solidFill>
                <a:srgbClr val="3366CC"/>
              </a:solidFill>
              <a:cs typeface="arial" panose="020B0604020202020204" pitchFamily="34" charset="0"/>
            </a:endParaRPr>
          </a:p>
          <a:p>
            <a:pPr marL="0" indent="0">
              <a:spcBef>
                <a:spcPts val="1200"/>
              </a:spcBef>
              <a:spcAft>
                <a:spcPts val="600"/>
              </a:spcAft>
              <a:buNone/>
            </a:pPr>
            <a:r>
              <a:rPr lang="en-US" sz="2000" b="1">
                <a:solidFill>
                  <a:srgbClr val="3366CC"/>
                </a:solidFill>
                <a:cs typeface="arial" panose="020B0604020202020204" pitchFamily="34" charset="0"/>
              </a:rPr>
              <a:t>	 </a:t>
            </a:r>
            <a:endParaRPr lang="en-US" sz="2000" b="1" i="1">
              <a:solidFill>
                <a:srgbClr val="3366CC"/>
              </a:solidFill>
              <a:cs typeface="arial" panose="020B0604020202020204" pitchFamily="34" charset="0"/>
            </a:endParaRPr>
          </a:p>
          <a:p>
            <a:endParaRPr lang="en-US" sz="1200" b="1">
              <a:solidFill>
                <a:srgbClr val="3366FF"/>
              </a:solidFill>
            </a:endParaRPr>
          </a:p>
        </p:txBody>
      </p:sp>
      <p:sp>
        <p:nvSpPr>
          <p:cNvPr id="4" name="Title 1"/>
          <p:cNvSpPr txBox="1">
            <a:spLocks/>
          </p:cNvSpPr>
          <p:nvPr/>
        </p:nvSpPr>
        <p:spPr>
          <a:xfrm>
            <a:off x="914400" y="0"/>
            <a:ext cx="8229600" cy="9144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GIẢI PHÁP, NHIỆM VỤ (Tiếp)</a:t>
            </a:r>
            <a:endParaRPr lang="en-US" sz="2400" b="1">
              <a:solidFill>
                <a:schemeClr val="bg1"/>
              </a:solidFill>
              <a:latin typeface="Times New Roman" pitchFamily="18" charset="0"/>
              <a:ea typeface="+mj-ea"/>
              <a:cs typeface="Times New Roman" pitchFamily="18" charset="0"/>
            </a:endParaRPr>
          </a:p>
        </p:txBody>
      </p:sp>
      <p:pic>
        <p:nvPicPr>
          <p:cNvPr id="7" name="Picture 6">
            <a:extLst>
              <a:ext uri="{FF2B5EF4-FFF2-40B4-BE49-F238E27FC236}">
                <a16:creationId xmlns:a16="http://schemas.microsoft.com/office/drawing/2014/main" id="{CC389313-EEBC-4880-AFF0-F8C285BE4577}"/>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403352873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86800" cy="5257800"/>
          </a:xfrm>
        </p:spPr>
        <p:txBody>
          <a:bodyPr/>
          <a:lstStyle/>
          <a:p>
            <a:pPr marL="0" indent="0">
              <a:buNone/>
            </a:pPr>
            <a:r>
              <a:rPr lang="vi-VN" sz="2600" b="1">
                <a:solidFill>
                  <a:srgbClr val="FF0000"/>
                </a:solidFill>
              </a:rPr>
              <a:t>Nâng cao năng lực</a:t>
            </a:r>
          </a:p>
          <a:p>
            <a:pPr algn="just">
              <a:spcBef>
                <a:spcPts val="1200"/>
              </a:spcBef>
              <a:spcAft>
                <a:spcPts val="600"/>
              </a:spcAft>
              <a:buFont typeface="Courier New" panose="02070309020205020404" pitchFamily="49" charset="0"/>
              <a:buChar char="o"/>
            </a:pPr>
            <a:r>
              <a:rPr lang="vi-VN" sz="2000" b="1">
                <a:solidFill>
                  <a:srgbClr val="3366CC"/>
                </a:solidFill>
              </a:rPr>
              <a:t>Xây dựng, tổ chức các chương trình bồi dưỡng, tập huấn, nâng cao năng lực: Các khóa ngắn hạn, hội thảo, hội nghị nhằm trang bị thông tin, kiến thức, chuyên môn, nghiệp vụ cho cán bộ tham gia chương trình</a:t>
            </a:r>
          </a:p>
          <a:p>
            <a:pPr algn="just">
              <a:spcBef>
                <a:spcPts val="1200"/>
              </a:spcBef>
              <a:spcAft>
                <a:spcPts val="600"/>
              </a:spcAft>
              <a:buFont typeface="Courier New" panose="02070309020205020404" pitchFamily="49" charset="0"/>
              <a:buChar char="o"/>
            </a:pPr>
            <a:r>
              <a:rPr lang="vi-VN" sz="2000" b="1">
                <a:solidFill>
                  <a:srgbClr val="3366CC"/>
                </a:solidFill>
              </a:rPr>
              <a:t>Khuyến khích lập Nhóm Kỹ thuật Sức khỏe Người di cư ở địa phương và duy trì các hoạt động của Nhóm</a:t>
            </a:r>
          </a:p>
          <a:p>
            <a:pPr algn="just">
              <a:spcBef>
                <a:spcPts val="1200"/>
              </a:spcBef>
              <a:spcAft>
                <a:spcPts val="600"/>
              </a:spcAft>
              <a:buFont typeface="Courier New" panose="02070309020205020404" pitchFamily="49" charset="0"/>
              <a:buChar char="o"/>
            </a:pPr>
            <a:r>
              <a:rPr lang="vi-VN" sz="2000" b="1">
                <a:solidFill>
                  <a:srgbClr val="3366CC"/>
                </a:solidFill>
              </a:rPr>
              <a:t>Cập nhật, quản lý thông tin dữ liệu vào trong hệ thống dân cư</a:t>
            </a:r>
          </a:p>
          <a:p>
            <a:pPr algn="just">
              <a:spcBef>
                <a:spcPts val="1200"/>
              </a:spcBef>
              <a:spcAft>
                <a:spcPts val="600"/>
              </a:spcAft>
              <a:buFont typeface="Courier New" panose="02070309020205020404" pitchFamily="49" charset="0"/>
              <a:buChar char="o"/>
            </a:pPr>
            <a:r>
              <a:rPr lang="vi-VN" sz="2000" b="1">
                <a:solidFill>
                  <a:srgbClr val="3366CC"/>
                </a:solidFill>
              </a:rPr>
              <a:t>Kiểm tra, giám sát, hỗ trợ kỹ thuật</a:t>
            </a:r>
          </a:p>
          <a:p>
            <a:pPr marL="0" indent="0" algn="just">
              <a:spcBef>
                <a:spcPts val="1200"/>
              </a:spcBef>
              <a:spcAft>
                <a:spcPts val="600"/>
              </a:spcAft>
              <a:buNone/>
            </a:pPr>
            <a:endParaRPr lang="vi-VN" sz="2000" b="1">
              <a:solidFill>
                <a:srgbClr val="3366CC"/>
              </a:solidFill>
            </a:endParaRPr>
          </a:p>
          <a:p>
            <a:pPr algn="just">
              <a:spcBef>
                <a:spcPts val="1200"/>
              </a:spcBef>
              <a:spcAft>
                <a:spcPts val="600"/>
              </a:spcAft>
              <a:buFont typeface="Courier New" panose="02070309020205020404" pitchFamily="49" charset="0"/>
              <a:buChar char="o"/>
            </a:pPr>
            <a:endParaRPr lang="vi-VN" sz="2000" b="1">
              <a:solidFill>
                <a:srgbClr val="3366CC"/>
              </a:solidFill>
            </a:endParaRPr>
          </a:p>
          <a:p>
            <a:pPr marL="0" indent="0">
              <a:buNone/>
            </a:pPr>
            <a:endParaRPr lang="vi-VN" sz="1400" b="1">
              <a:solidFill>
                <a:srgbClr val="3366FF"/>
              </a:solidFill>
            </a:endParaRPr>
          </a:p>
          <a:p>
            <a:pPr algn="just">
              <a:buNone/>
            </a:pPr>
            <a:endParaRPr lang="en-US" sz="1600" b="1"/>
          </a:p>
        </p:txBody>
      </p:sp>
      <p:sp>
        <p:nvSpPr>
          <p:cNvPr id="4" name="Title 1"/>
          <p:cNvSpPr txBox="1">
            <a:spLocks/>
          </p:cNvSpPr>
          <p:nvPr/>
        </p:nvSpPr>
        <p:spPr>
          <a:xfrm>
            <a:off x="914400" y="0"/>
            <a:ext cx="8229600" cy="914400"/>
          </a:xfrm>
          <a:prstGeom prst="rect">
            <a:avLst/>
          </a:prstGeom>
          <a:solidFill>
            <a:srgbClr val="3366CC"/>
          </a:solidFill>
        </p:spPr>
        <p:txBody>
          <a:bodyPr anchor="ctr"/>
          <a:lstStyle/>
          <a:p>
            <a:pPr algn="ctr" fontAlgn="auto">
              <a:spcBef>
                <a:spcPts val="0"/>
              </a:spcBef>
              <a:spcAft>
                <a:spcPts val="0"/>
              </a:spcAft>
              <a:defRPr/>
            </a:pPr>
            <a:r>
              <a:rPr lang="en-US" sz="3200" b="1">
                <a:solidFill>
                  <a:schemeClr val="bg1"/>
                </a:solidFill>
                <a:latin typeface="Times New Roman" pitchFamily="18" charset="0"/>
                <a:ea typeface="+mj-ea"/>
                <a:cs typeface="Times New Roman" pitchFamily="18" charset="0"/>
              </a:rPr>
              <a:t>GIẢI PHÁP, NHIỆM VỤ</a:t>
            </a:r>
            <a:r>
              <a:rPr lang="vi-VN" sz="3200" b="1">
                <a:solidFill>
                  <a:schemeClr val="bg1"/>
                </a:solidFill>
                <a:latin typeface="Times New Roman" pitchFamily="18" charset="0"/>
                <a:ea typeface="+mj-ea"/>
                <a:cs typeface="Times New Roman" pitchFamily="18" charset="0"/>
              </a:rPr>
              <a:t> </a:t>
            </a:r>
            <a:r>
              <a:rPr lang="en-US" sz="2400" b="1">
                <a:solidFill>
                  <a:schemeClr val="bg1"/>
                </a:solidFill>
                <a:latin typeface="Times New Roman" pitchFamily="18" charset="0"/>
                <a:ea typeface="+mj-ea"/>
                <a:cs typeface="Times New Roman" pitchFamily="18" charset="0"/>
              </a:rPr>
              <a:t>(Tiếp)</a:t>
            </a:r>
          </a:p>
        </p:txBody>
      </p:sp>
      <p:pic>
        <p:nvPicPr>
          <p:cNvPr id="7" name="Picture 6">
            <a:extLst>
              <a:ext uri="{FF2B5EF4-FFF2-40B4-BE49-F238E27FC236}">
                <a16:creationId xmlns:a16="http://schemas.microsoft.com/office/drawing/2014/main" id="{2E35D4E9-FCA1-41A9-B1EC-F5537B6B4661}"/>
              </a:ext>
            </a:extLst>
          </p:cNvPr>
          <p:cNvPicPr>
            <a:picLocks noChangeAspect="1"/>
          </p:cNvPicPr>
          <p:nvPr/>
        </p:nvPicPr>
        <p:blipFill>
          <a:blip r:embed="rId2"/>
          <a:stretch>
            <a:fillRect/>
          </a:stretch>
        </p:blipFill>
        <p:spPr>
          <a:xfrm>
            <a:off x="76200" y="32731"/>
            <a:ext cx="1144078" cy="1034070"/>
          </a:xfrm>
          <a:prstGeom prst="rect">
            <a:avLst/>
          </a:prstGeom>
        </p:spPr>
      </p:pic>
    </p:spTree>
    <p:extLst>
      <p:ext uri="{BB962C8B-B14F-4D97-AF65-F5344CB8AC3E}">
        <p14:creationId xmlns:p14="http://schemas.microsoft.com/office/powerpoint/2010/main" val="998566609"/>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14627</TotalTime>
  <Words>1589</Words>
  <Application>Microsoft Office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vt:lpstr>
      <vt:lpstr>Calibri</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Vì những hành trình di cư an toàn, khỏe mạnh! 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Pham Ngat</dc:creator>
  <cp:lastModifiedBy>Admin</cp:lastModifiedBy>
  <cp:revision>2970</cp:revision>
  <dcterms:created xsi:type="dcterms:W3CDTF">2009-09-08T16:50:16Z</dcterms:created>
  <dcterms:modified xsi:type="dcterms:W3CDTF">2021-11-23T18:29:23Z</dcterms:modified>
</cp:coreProperties>
</file>