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19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0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22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2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5"/>
  </p:sldMasterIdLst>
  <p:notesMasterIdLst>
    <p:notesMasterId r:id="rId64"/>
  </p:notesMasterIdLst>
  <p:sldIdLst>
    <p:sldId id="274" r:id="rId6"/>
    <p:sldId id="295" r:id="rId7"/>
    <p:sldId id="296" r:id="rId8"/>
    <p:sldId id="326" r:id="rId9"/>
    <p:sldId id="327" r:id="rId10"/>
    <p:sldId id="297" r:id="rId11"/>
    <p:sldId id="328" r:id="rId12"/>
    <p:sldId id="299" r:id="rId13"/>
    <p:sldId id="307" r:id="rId14"/>
    <p:sldId id="305" r:id="rId15"/>
    <p:sldId id="329" r:id="rId16"/>
    <p:sldId id="330" r:id="rId17"/>
    <p:sldId id="281" r:id="rId18"/>
    <p:sldId id="277" r:id="rId19"/>
    <p:sldId id="278" r:id="rId20"/>
    <p:sldId id="275" r:id="rId21"/>
    <p:sldId id="279" r:id="rId22"/>
    <p:sldId id="280" r:id="rId23"/>
    <p:sldId id="287" r:id="rId24"/>
    <p:sldId id="365" r:id="rId25"/>
    <p:sldId id="283" r:id="rId26"/>
    <p:sldId id="282" r:id="rId27"/>
    <p:sldId id="291" r:id="rId28"/>
    <p:sldId id="292" r:id="rId29"/>
    <p:sldId id="284" r:id="rId30"/>
    <p:sldId id="288" r:id="rId31"/>
    <p:sldId id="290" r:id="rId32"/>
    <p:sldId id="316" r:id="rId33"/>
    <p:sldId id="317" r:id="rId34"/>
    <p:sldId id="294" r:id="rId35"/>
    <p:sldId id="339" r:id="rId36"/>
    <p:sldId id="260" r:id="rId37"/>
    <p:sldId id="298" r:id="rId38"/>
    <p:sldId id="341" r:id="rId39"/>
    <p:sldId id="350" r:id="rId40"/>
    <p:sldId id="380" r:id="rId41"/>
    <p:sldId id="343" r:id="rId42"/>
    <p:sldId id="351" r:id="rId43"/>
    <p:sldId id="345" r:id="rId44"/>
    <p:sldId id="353" r:id="rId45"/>
    <p:sldId id="346" r:id="rId46"/>
    <p:sldId id="377" r:id="rId47"/>
    <p:sldId id="347" r:id="rId48"/>
    <p:sldId id="356" r:id="rId49"/>
    <p:sldId id="376" r:id="rId50"/>
    <p:sldId id="344" r:id="rId51"/>
    <p:sldId id="304" r:id="rId52"/>
    <p:sldId id="315" r:id="rId53"/>
    <p:sldId id="319" r:id="rId54"/>
    <p:sldId id="382" r:id="rId55"/>
    <p:sldId id="383" r:id="rId56"/>
    <p:sldId id="318" r:id="rId57"/>
    <p:sldId id="323" r:id="rId58"/>
    <p:sldId id="348" r:id="rId59"/>
    <p:sldId id="349" r:id="rId60"/>
    <p:sldId id="375" r:id="rId61"/>
    <p:sldId id="381" r:id="rId62"/>
    <p:sldId id="286" r:id="rId6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A0"/>
    <a:srgbClr val="00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6418"/>
  </p:normalViewPr>
  <p:slideViewPr>
    <p:cSldViewPr snapToGrid="0" snapToObjects="1">
      <p:cViewPr varScale="1">
        <p:scale>
          <a:sx n="54" d="100"/>
          <a:sy n="54" d="100"/>
        </p:scale>
        <p:origin x="103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9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Japan (N = 326)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14C-4D80-B3B2-35859624534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14C-4D80-B3B2-35859624534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14C-4D80-B3B2-35859624534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14C-4D80-B3B2-35859624534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14C-4D80-B3B2-35859624534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Lower secondary school (Grade 1-9)</c:v>
                </c:pt>
                <c:pt idx="1">
                  <c:v>Upper secondary school (Grade 10-12)</c:v>
                </c:pt>
                <c:pt idx="2">
                  <c:v>Vocational school</c:v>
                </c:pt>
                <c:pt idx="3">
                  <c:v>Bachelor’s degree</c:v>
                </c:pt>
                <c:pt idx="4">
                  <c:v>Master’s degree or above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0.31</c:v>
                </c:pt>
                <c:pt idx="1">
                  <c:v>49.39</c:v>
                </c:pt>
                <c:pt idx="2">
                  <c:v>33.74</c:v>
                </c:pt>
                <c:pt idx="3">
                  <c:v>16.260000000000002</c:v>
                </c:pt>
                <c:pt idx="4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BE-411A-98D6-C10ADD0568D4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 (N = 321)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Respiratory droplet (coughing and sneezing)</c:v>
                </c:pt>
                <c:pt idx="1">
                  <c:v>Human touching</c:v>
                </c:pt>
                <c:pt idx="2">
                  <c:v>Blood</c:v>
                </c:pt>
                <c:pt idx="3">
                  <c:v>Don’t know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99.07</c:v>
                </c:pt>
                <c:pt idx="1">
                  <c:v>33.64</c:v>
                </c:pt>
                <c:pt idx="2">
                  <c:v>2.81</c:v>
                </c:pt>
                <c:pt idx="3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A5-42D1-9192-07867B8A648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ROK (N = 145)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Respiratory droplet (coughing and sneezing)</c:v>
                </c:pt>
                <c:pt idx="1">
                  <c:v>Human touching</c:v>
                </c:pt>
                <c:pt idx="2">
                  <c:v>Blood</c:v>
                </c:pt>
                <c:pt idx="3">
                  <c:v>Don’t know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99.31</c:v>
                </c:pt>
                <c:pt idx="1">
                  <c:v>51.72</c:v>
                </c:pt>
                <c:pt idx="2">
                  <c:v>6.21</c:v>
                </c:pt>
                <c:pt idx="3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A5-42D1-9192-07867B8A648A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70953295"/>
        <c:axId val="1670967023"/>
      </c:barChart>
      <c:catAx>
        <c:axId val="167095329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0967023"/>
        <c:crosses val="autoZero"/>
        <c:auto val="1"/>
        <c:lblAlgn val="ctr"/>
        <c:lblOffset val="100"/>
        <c:noMultiLvlLbl val="0"/>
      </c:catAx>
      <c:valAx>
        <c:axId val="16709670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09532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 (N = 322)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Fever</c:v>
                </c:pt>
                <c:pt idx="1">
                  <c:v>Cough</c:v>
                </c:pt>
                <c:pt idx="2">
                  <c:v>Nose bleed</c:v>
                </c:pt>
                <c:pt idx="3">
                  <c:v>Shortness of breath/difficulty breathing</c:v>
                </c:pt>
                <c:pt idx="4">
                  <c:v>Diarrhea</c:v>
                </c:pt>
                <c:pt idx="5">
                  <c:v>Don’t know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95.96</c:v>
                </c:pt>
                <c:pt idx="1">
                  <c:v>90.37</c:v>
                </c:pt>
                <c:pt idx="2">
                  <c:v>2.48</c:v>
                </c:pt>
                <c:pt idx="3">
                  <c:v>84.47</c:v>
                </c:pt>
                <c:pt idx="4">
                  <c:v>36.65</c:v>
                </c:pt>
                <c:pt idx="5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83-4B98-867E-0B32F369A44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ROK (N = 145)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Fever</c:v>
                </c:pt>
                <c:pt idx="1">
                  <c:v>Cough</c:v>
                </c:pt>
                <c:pt idx="2">
                  <c:v>Nose bleed</c:v>
                </c:pt>
                <c:pt idx="3">
                  <c:v>Shortness of breath/difficulty breathing</c:v>
                </c:pt>
                <c:pt idx="4">
                  <c:v>Diarrhea</c:v>
                </c:pt>
                <c:pt idx="5">
                  <c:v>Don’t know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97.24</c:v>
                </c:pt>
                <c:pt idx="1">
                  <c:v>73.099999999999994</c:v>
                </c:pt>
                <c:pt idx="2">
                  <c:v>4.1399999999999997</c:v>
                </c:pt>
                <c:pt idx="3">
                  <c:v>65.75</c:v>
                </c:pt>
                <c:pt idx="4">
                  <c:v>31.03</c:v>
                </c:pt>
                <c:pt idx="5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83-4B98-867E-0B32F369A44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73704959"/>
        <c:axId val="1773727839"/>
      </c:barChart>
      <c:catAx>
        <c:axId val="17737049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727839"/>
        <c:crosses val="autoZero"/>
        <c:auto val="1"/>
        <c:lblAlgn val="ctr"/>
        <c:lblOffset val="100"/>
        <c:noMultiLvlLbl val="0"/>
      </c:catAx>
      <c:valAx>
        <c:axId val="177372783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7049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 (N = 304)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Symptoms</c:v>
                </c:pt>
                <c:pt idx="1">
                  <c:v>Treatments</c:v>
                </c:pt>
                <c:pt idx="2">
                  <c:v>Prevention measurements</c:v>
                </c:pt>
                <c:pt idx="3">
                  <c:v>Vaccination</c:v>
                </c:pt>
                <c:pt idx="4">
                  <c:v>COVID-19 testing</c:v>
                </c:pt>
                <c:pt idx="5">
                  <c:v>Visa extension and/or renewal </c:v>
                </c:pt>
                <c:pt idx="6">
                  <c:v>Financial support from the host government</c:v>
                </c:pt>
                <c:pt idx="7">
                  <c:v>In-kind support from the host government</c:v>
                </c:pt>
                <c:pt idx="8">
                  <c:v>Repatriation flights arranged by the Vietnamese government </c:v>
                </c:pt>
                <c:pt idx="9">
                  <c:v>Job posting for non-host country citizens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68.09</c:v>
                </c:pt>
                <c:pt idx="1">
                  <c:v>53.95</c:v>
                </c:pt>
                <c:pt idx="2">
                  <c:v>81.91</c:v>
                </c:pt>
                <c:pt idx="3">
                  <c:v>53.29</c:v>
                </c:pt>
                <c:pt idx="4">
                  <c:v>39.47</c:v>
                </c:pt>
                <c:pt idx="5">
                  <c:v>11.84</c:v>
                </c:pt>
                <c:pt idx="6">
                  <c:v>16.12</c:v>
                </c:pt>
                <c:pt idx="7">
                  <c:v>9.5399999999999991</c:v>
                </c:pt>
                <c:pt idx="8">
                  <c:v>48.36</c:v>
                </c:pt>
                <c:pt idx="9">
                  <c:v>39.14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38-453F-AD77-B64672A056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ROK (N = 114)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Sheet1!$A$2:$A$11</c:f>
              <c:strCache>
                <c:ptCount val="10"/>
                <c:pt idx="0">
                  <c:v>Symptoms</c:v>
                </c:pt>
                <c:pt idx="1">
                  <c:v>Treatments</c:v>
                </c:pt>
                <c:pt idx="2">
                  <c:v>Prevention measurements</c:v>
                </c:pt>
                <c:pt idx="3">
                  <c:v>Vaccination</c:v>
                </c:pt>
                <c:pt idx="4">
                  <c:v>COVID-19 testing</c:v>
                </c:pt>
                <c:pt idx="5">
                  <c:v>Visa extension and/or renewal </c:v>
                </c:pt>
                <c:pt idx="6">
                  <c:v>Financial support from the host government</c:v>
                </c:pt>
                <c:pt idx="7">
                  <c:v>In-kind support from the host government</c:v>
                </c:pt>
                <c:pt idx="8">
                  <c:v>Repatriation flights arranged by the Vietnamese government </c:v>
                </c:pt>
                <c:pt idx="9">
                  <c:v>Job posting for non-host country citizens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76.319999999999993</c:v>
                </c:pt>
                <c:pt idx="1">
                  <c:v>60.53</c:v>
                </c:pt>
                <c:pt idx="2">
                  <c:v>80.87</c:v>
                </c:pt>
                <c:pt idx="3">
                  <c:v>78.069999999999993</c:v>
                </c:pt>
                <c:pt idx="4">
                  <c:v>44.74</c:v>
                </c:pt>
                <c:pt idx="5">
                  <c:v>24.56</c:v>
                </c:pt>
                <c:pt idx="6">
                  <c:v>19.3</c:v>
                </c:pt>
                <c:pt idx="7">
                  <c:v>7.02</c:v>
                </c:pt>
                <c:pt idx="8">
                  <c:v>28.95</c:v>
                </c:pt>
                <c:pt idx="9">
                  <c:v>19.3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38-453F-AD77-B64672A056B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525289519"/>
        <c:axId val="1525289935"/>
      </c:barChart>
      <c:catAx>
        <c:axId val="15252895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289935"/>
        <c:crosses val="autoZero"/>
        <c:auto val="1"/>
        <c:lblAlgn val="ctr"/>
        <c:lblOffset val="100"/>
        <c:noMultiLvlLbl val="0"/>
      </c:catAx>
      <c:valAx>
        <c:axId val="152528993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52895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 (N = 327)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Host country media</c:v>
                </c:pt>
                <c:pt idx="1">
                  <c:v>Vietnamese media</c:v>
                </c:pt>
                <c:pt idx="2">
                  <c:v>Vietnam embassy website</c:v>
                </c:pt>
                <c:pt idx="3">
                  <c:v>Social media (Zalo, Facebook, Twitter)</c:v>
                </c:pt>
                <c:pt idx="4">
                  <c:v>Family, Friends, Vietnamese communities</c:v>
                </c:pt>
                <c:pt idx="5">
                  <c:v>Employers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11.31</c:v>
                </c:pt>
                <c:pt idx="1">
                  <c:v>6.73</c:v>
                </c:pt>
                <c:pt idx="2">
                  <c:v>3.05</c:v>
                </c:pt>
                <c:pt idx="3">
                  <c:v>39.14</c:v>
                </c:pt>
                <c:pt idx="4">
                  <c:v>14.37</c:v>
                </c:pt>
                <c:pt idx="5">
                  <c:v>17.12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A1-4D94-A561-D3D6ADDA01C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ROK (N = 158)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Host country media</c:v>
                </c:pt>
                <c:pt idx="1">
                  <c:v>Vietnamese media</c:v>
                </c:pt>
                <c:pt idx="2">
                  <c:v>Vietnam embassy website</c:v>
                </c:pt>
                <c:pt idx="3">
                  <c:v>Social media (Zalo, Facebook, Twitter)</c:v>
                </c:pt>
                <c:pt idx="4">
                  <c:v>Family, Friends, Vietnamese communities</c:v>
                </c:pt>
                <c:pt idx="5">
                  <c:v>Employers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29.3</c:v>
                </c:pt>
                <c:pt idx="1">
                  <c:v>19.739999999999998</c:v>
                </c:pt>
                <c:pt idx="2">
                  <c:v>1.27</c:v>
                </c:pt>
                <c:pt idx="3">
                  <c:v>20.38</c:v>
                </c:pt>
                <c:pt idx="4">
                  <c:v>1.91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A1-4D94-A561-D3D6ADDA01C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70968687"/>
        <c:axId val="1670961615"/>
      </c:barChart>
      <c:catAx>
        <c:axId val="167096868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0961615"/>
        <c:crosses val="autoZero"/>
        <c:auto val="1"/>
        <c:lblAlgn val="ctr"/>
        <c:lblOffset val="100"/>
        <c:noMultiLvlLbl val="0"/>
      </c:catAx>
      <c:valAx>
        <c:axId val="167096161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09686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 (N = 320)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Vietnamese recruitment agency provided guidance on public health emergency situations before migrants’ departure </c:v>
                </c:pt>
                <c:pt idx="1">
                  <c:v>Attended pre-departure health training in Viet Nam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16.559999999999999</c:v>
                </c:pt>
                <c:pt idx="1">
                  <c:v>68.03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C3-4A79-832E-1B4194A423D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ROK (N = 138)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Vietnamese recruitment agency provided guidance on public health emergency situations before migrants’ departure </c:v>
                </c:pt>
                <c:pt idx="1">
                  <c:v>Attended pre-departure health training in Viet Nam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57.45</c:v>
                </c:pt>
                <c:pt idx="1">
                  <c:v>71.010000000000005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C3-4A79-832E-1B4194A423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70954127"/>
        <c:axId val="1670950383"/>
      </c:barChart>
      <c:catAx>
        <c:axId val="167095412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0950383"/>
        <c:crosses val="autoZero"/>
        <c:auto val="1"/>
        <c:lblAlgn val="ctr"/>
        <c:lblOffset val="100"/>
        <c:noMultiLvlLbl val="0"/>
      </c:catAx>
      <c:valAx>
        <c:axId val="16709503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09541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 (N = 215)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HIV/AIDS</c:v>
                </c:pt>
                <c:pt idx="1">
                  <c:v>TB</c:v>
                </c:pt>
                <c:pt idx="2">
                  <c:v>Prevention of unintended pregnancy and use of contraception</c:v>
                </c:pt>
                <c:pt idx="3">
                  <c:v>Sexually Transmitted Infectious Diseases</c:v>
                </c:pt>
                <c:pt idx="4">
                  <c:v>I do not remember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63.26</c:v>
                </c:pt>
                <c:pt idx="1">
                  <c:v>59.53</c:v>
                </c:pt>
                <c:pt idx="2">
                  <c:v>55.35</c:v>
                </c:pt>
                <c:pt idx="3">
                  <c:v>80.930000000000007</c:v>
                </c:pt>
                <c:pt idx="4">
                  <c:v>6.51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45-4D42-98B4-D1594BB0C7C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ROK (N = 97)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HIV/AIDS</c:v>
                </c:pt>
                <c:pt idx="1">
                  <c:v>TB</c:v>
                </c:pt>
                <c:pt idx="2">
                  <c:v>Prevention of unintended pregnancy and use of contraception</c:v>
                </c:pt>
                <c:pt idx="3">
                  <c:v>Sexually Transmitted Infectious Diseases</c:v>
                </c:pt>
                <c:pt idx="4">
                  <c:v>I do not remember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46.39</c:v>
                </c:pt>
                <c:pt idx="1">
                  <c:v>46.46</c:v>
                </c:pt>
                <c:pt idx="2">
                  <c:v>26.26</c:v>
                </c:pt>
                <c:pt idx="3">
                  <c:v>41.24</c:v>
                </c:pt>
                <c:pt idx="4">
                  <c:v>33.67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45-4D42-98B4-D1594BB0C7C8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70959535"/>
        <c:axId val="1670968271"/>
      </c:barChart>
      <c:catAx>
        <c:axId val="16709595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0968271"/>
        <c:crosses val="autoZero"/>
        <c:auto val="1"/>
        <c:lblAlgn val="ctr"/>
        <c:lblOffset val="100"/>
        <c:noMultiLvlLbl val="0"/>
      </c:catAx>
      <c:valAx>
        <c:axId val="16709682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709595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Japan (N = 304)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Japan (N = 327)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D21-4D45-BEB7-BAC451FC1E6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D21-4D45-BEB7-BAC451FC1E6D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52.3</c:v>
                </c:pt>
                <c:pt idx="1">
                  <c:v>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163-469A-9472-FADA108B960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ROK (N = 113)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ROK (N = 158)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002-4664-8676-471AA4CC685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002-4664-8676-471AA4CC685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84.96</c:v>
                </c:pt>
                <c:pt idx="1">
                  <c:v>15.04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03-4F51-AF27-2DA5B9BA09C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 (N = 158)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had symptoms of COVID-19</c:v>
                </c:pt>
                <c:pt idx="1">
                  <c:v>My employers asked</c:v>
                </c:pt>
                <c:pt idx="2">
                  <c:v>I was a close contact of COVID-19 case(s)</c:v>
                </c:pt>
                <c:pt idx="3">
                  <c:v>My residential city asked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17.09</c:v>
                </c:pt>
                <c:pt idx="1">
                  <c:v>83.54</c:v>
                </c:pt>
                <c:pt idx="2">
                  <c:v>14.56</c:v>
                </c:pt>
                <c:pt idx="3">
                  <c:v>30.38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3D5-41FB-A433-614E34D2DB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ROK (N = 91)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I had symptoms of COVID-19</c:v>
                </c:pt>
                <c:pt idx="1">
                  <c:v>My employers asked</c:v>
                </c:pt>
                <c:pt idx="2">
                  <c:v>I was a close contact of COVID-19 case(s)</c:v>
                </c:pt>
                <c:pt idx="3">
                  <c:v>My residential city asked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8.7899999999999991</c:v>
                </c:pt>
                <c:pt idx="1">
                  <c:v>71.430000000000007</c:v>
                </c:pt>
                <c:pt idx="2">
                  <c:v>7.69</c:v>
                </c:pt>
                <c:pt idx="3">
                  <c:v>62.64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3D5-41FB-A433-614E34D2DB26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78341967"/>
        <c:axId val="78334895"/>
      </c:barChart>
      <c:catAx>
        <c:axId val="783419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34895"/>
        <c:crosses val="autoZero"/>
        <c:auto val="1"/>
        <c:lblAlgn val="ctr"/>
        <c:lblOffset val="100"/>
        <c:noMultiLvlLbl val="0"/>
      </c:catAx>
      <c:valAx>
        <c:axId val="783348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19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 (N = 301)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Vaccine availability</c:v>
                </c:pt>
                <c:pt idx="1">
                  <c:v>Vaccine availability to migrants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89.04</c:v>
                </c:pt>
                <c:pt idx="1">
                  <c:v>58.8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0EC-487E-B35C-EAEA93CCAF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ROK (N = 107)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Vaccine availability</c:v>
                </c:pt>
                <c:pt idx="1">
                  <c:v>Vaccine availability to migrants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99.07</c:v>
                </c:pt>
                <c:pt idx="1">
                  <c:v>97.2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0EC-487E-B35C-EAEA93CCAF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78355695"/>
        <c:axId val="78345295"/>
      </c:barChart>
      <c:catAx>
        <c:axId val="78355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45295"/>
        <c:crosses val="autoZero"/>
        <c:auto val="1"/>
        <c:lblAlgn val="ctr"/>
        <c:lblOffset val="100"/>
        <c:noMultiLvlLbl val="0"/>
      </c:catAx>
      <c:valAx>
        <c:axId val="783452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835569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ROK (N = 150)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ROK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CDD-4D4F-81DA-887B42B0CA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CDD-4D4F-81DA-887B42B0CAE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7CDD-4D4F-81DA-887B42B0CAE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7CDD-4D4F-81DA-887B42B0CA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7CDD-4D4F-81DA-887B42B0CAE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Lower secondary school (Grade 1-9)</c:v>
                </c:pt>
                <c:pt idx="1">
                  <c:v>Upper secondary school (Grade 10-12)</c:v>
                </c:pt>
                <c:pt idx="2">
                  <c:v>Vocational school</c:v>
                </c:pt>
                <c:pt idx="3">
                  <c:v>Bachelor’s degree</c:v>
                </c:pt>
                <c:pt idx="4">
                  <c:v>Master’s degree or above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36.67</c:v>
                </c:pt>
                <c:pt idx="2">
                  <c:v>20.67</c:v>
                </c:pt>
                <c:pt idx="3">
                  <c:v>33.33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38-4043-9B76-FC6C7260DBC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 (N = 302)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Wait for the company to make an appointment</c:v>
                </c:pt>
                <c:pt idx="1">
                  <c:v>Go to Vietnam Embassy to registrer </c:v>
                </c:pt>
                <c:pt idx="2">
                  <c:v>Wait for your municipality office to mail you a vaccination ticket</c:v>
                </c:pt>
                <c:pt idx="3">
                  <c:v>I am not included in the vaccination plan</c:v>
                </c:pt>
                <c:pt idx="4">
                  <c:v>I don't know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65.56</c:v>
                </c:pt>
                <c:pt idx="1">
                  <c:v>4.6399999999999997</c:v>
                </c:pt>
                <c:pt idx="2">
                  <c:v>7.95</c:v>
                </c:pt>
                <c:pt idx="3">
                  <c:v>15.89</c:v>
                </c:pt>
                <c:pt idx="4">
                  <c:v>6.29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9A-414D-B086-506180F0BB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ROK (N = 107)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Wait for the company to make an appointment</c:v>
                </c:pt>
                <c:pt idx="1">
                  <c:v>Go to Vietnam Embassy to registrer </c:v>
                </c:pt>
                <c:pt idx="2">
                  <c:v>Wait for your municipality office to mail you a vaccination ticket</c:v>
                </c:pt>
                <c:pt idx="3">
                  <c:v>I am not included in the vaccination plan</c:v>
                </c:pt>
                <c:pt idx="4">
                  <c:v>I don't know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57.01</c:v>
                </c:pt>
                <c:pt idx="1">
                  <c:v>0</c:v>
                </c:pt>
                <c:pt idx="2">
                  <c:v>42.99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9A-414D-B086-506180F0BB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7379312"/>
        <c:axId val="107379728"/>
      </c:barChart>
      <c:catAx>
        <c:axId val="1073793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79728"/>
        <c:crosses val="autoZero"/>
        <c:auto val="1"/>
        <c:lblAlgn val="ctr"/>
        <c:lblOffset val="100"/>
        <c:noMultiLvlLbl val="0"/>
      </c:catAx>
      <c:valAx>
        <c:axId val="1073797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7379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988436228080182E-2"/>
          <c:y val="2.6267782461394634E-2"/>
          <c:w val="0.92455504203278938"/>
          <c:h val="0.770824054578155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 (N = 301)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93-4A0F-9681-65318D9780F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ROK (N = 106)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62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93-4A0F-9681-65318D9780F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2082680528"/>
        <c:axId val="2082688016"/>
      </c:barChart>
      <c:catAx>
        <c:axId val="20826805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688016"/>
        <c:crosses val="autoZero"/>
        <c:auto val="1"/>
        <c:lblAlgn val="ctr"/>
        <c:lblOffset val="100"/>
        <c:noMultiLvlLbl val="0"/>
      </c:catAx>
      <c:valAx>
        <c:axId val="20826880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826805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 (N = 184)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Regular check-up</c:v>
                </c:pt>
                <c:pt idx="1">
                  <c:v>I have symptoms of COVID-19</c:v>
                </c:pt>
                <c:pt idx="2">
                  <c:v>I have other health problems not related to COVID-19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63.04</c:v>
                </c:pt>
                <c:pt idx="1">
                  <c:v>18.579999999999998</c:v>
                </c:pt>
                <c:pt idx="2">
                  <c:v>61.2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45-4976-B4C9-FC7B844C034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ROK (N = 66)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Regular check-up</c:v>
                </c:pt>
                <c:pt idx="1">
                  <c:v>I have symptoms of COVID-19</c:v>
                </c:pt>
                <c:pt idx="2">
                  <c:v>I have other health problems not related to COVID-19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72.73</c:v>
                </c:pt>
                <c:pt idx="1">
                  <c:v>7.58</c:v>
                </c:pt>
                <c:pt idx="2">
                  <c:v>40.909999999999997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645-4976-B4C9-FC7B844C034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89048863"/>
        <c:axId val="89053855"/>
      </c:barChart>
      <c:catAx>
        <c:axId val="8904886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53855"/>
        <c:crosses val="autoZero"/>
        <c:auto val="1"/>
        <c:lblAlgn val="ctr"/>
        <c:lblOffset val="100"/>
        <c:noMultiLvlLbl val="0"/>
      </c:catAx>
      <c:valAx>
        <c:axId val="8905385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048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Japan (N =</a:t>
            </a:r>
            <a:r>
              <a:rPr lang="en-US" baseline="0" dirty="0"/>
              <a:t> 327)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Migrants in Japan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FAA-416D-9E9C-8BF383B0E9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FAA-416D-9E9C-8BF383B0E9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6FAA-416D-9E9C-8BF383B0E9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6FAA-416D-9E9C-8BF383B0E9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6FAA-416D-9E9C-8BF383B0E9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6FAA-416D-9E9C-8BF383B0E9D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Food manufacturing</c:v>
                </c:pt>
                <c:pt idx="1">
                  <c:v>Machinery</c:v>
                </c:pt>
                <c:pt idx="2">
                  <c:v>Construction</c:v>
                </c:pt>
                <c:pt idx="3">
                  <c:v>Agriculture</c:v>
                </c:pt>
                <c:pt idx="4">
                  <c:v>Fishery</c:v>
                </c:pt>
                <c:pt idx="5">
                  <c:v>Service (cleaning, domestic help, restaurant etc)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25.69</c:v>
                </c:pt>
                <c:pt idx="1">
                  <c:v>26.91</c:v>
                </c:pt>
                <c:pt idx="2">
                  <c:v>13.15</c:v>
                </c:pt>
                <c:pt idx="3">
                  <c:v>0.31</c:v>
                </c:pt>
                <c:pt idx="4">
                  <c:v>9.48</c:v>
                </c:pt>
                <c:pt idx="5">
                  <c:v>3.06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2B8-4D82-A605-C14639352E8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Migrants in Korea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6FAA-416D-9E9C-8BF383B0E9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F-6FAA-416D-9E9C-8BF383B0E9D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1-6FAA-416D-9E9C-8BF383B0E9D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3-6FAA-416D-9E9C-8BF383B0E9D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5-6FAA-416D-9E9C-8BF383B0E9D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17-6FAA-416D-9E9C-8BF383B0E9D8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Food manufacturing</c:v>
                </c:pt>
                <c:pt idx="1">
                  <c:v>Machinery</c:v>
                </c:pt>
                <c:pt idx="2">
                  <c:v>Construction</c:v>
                </c:pt>
                <c:pt idx="3">
                  <c:v>Agriculture</c:v>
                </c:pt>
                <c:pt idx="4">
                  <c:v>Fishery</c:v>
                </c:pt>
                <c:pt idx="5">
                  <c:v>Service (cleaning, domestic help, restaurant etc)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2B8-4D82-A605-C14639352E8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ROK (N =</a:t>
            </a:r>
            <a:r>
              <a:rPr lang="en-US" baseline="0" dirty="0"/>
              <a:t> 155)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ROK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C3E-4C44-912C-74805B8824B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C3E-4C44-912C-74805B8824B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C3E-4C44-912C-74805B8824B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C3E-4C44-912C-74805B8824B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C3E-4C44-912C-74805B8824B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Manufacturing</c:v>
                </c:pt>
                <c:pt idx="1">
                  <c:v>Construction</c:v>
                </c:pt>
                <c:pt idx="2">
                  <c:v>Agriculture</c:v>
                </c:pt>
                <c:pt idx="3">
                  <c:v>Fishery</c:v>
                </c:pt>
                <c:pt idx="4">
                  <c:v>Service (cleaning, domestic help, restaurant etc)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88.39</c:v>
                </c:pt>
                <c:pt idx="1">
                  <c:v>3.87</c:v>
                </c:pt>
                <c:pt idx="2">
                  <c:v>5.81</c:v>
                </c:pt>
                <c:pt idx="3">
                  <c:v>0.65</c:v>
                </c:pt>
                <c:pt idx="4">
                  <c:v>1.29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F10-4B7B-9B39-F06595B38DFC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Japan (N = 326)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062-4FC5-B574-76C04C037FA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062-4FC5-B574-76C04C037FA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F062-4FC5-B574-76C04C037FA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F062-4FC5-B574-76C04C037FA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F062-4FC5-B574-76C04C037FA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F062-4FC5-B574-76C04C037FA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Single</c:v>
                </c:pt>
                <c:pt idx="1">
                  <c:v>Married</c:v>
                </c:pt>
                <c:pt idx="2">
                  <c:v>Divorced</c:v>
                </c:pt>
                <c:pt idx="3">
                  <c:v>Widow</c:v>
                </c:pt>
                <c:pt idx="4">
                  <c:v>Live with a partner </c:v>
                </c:pt>
                <c:pt idx="5">
                  <c:v>Single parent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82.82</c:v>
                </c:pt>
                <c:pt idx="1">
                  <c:v>11.35</c:v>
                </c:pt>
                <c:pt idx="2">
                  <c:v>1.23</c:v>
                </c:pt>
                <c:pt idx="3">
                  <c:v>3.99</c:v>
                </c:pt>
                <c:pt idx="4">
                  <c:v>0.31</c:v>
                </c:pt>
                <c:pt idx="5">
                  <c:v>0.31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94-4E7B-93B0-1CC3FB2070BB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ROK (N = 150)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076-483A-A76B-B352AF7D143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076-483A-A76B-B352AF7D143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076-483A-A76B-B352AF7D143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5076-483A-A76B-B352AF7D143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5076-483A-A76B-B352AF7D143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5076-483A-A76B-B352AF7D143B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Single</c:v>
                </c:pt>
                <c:pt idx="1">
                  <c:v>Married</c:v>
                </c:pt>
                <c:pt idx="2">
                  <c:v>Divorced</c:v>
                </c:pt>
                <c:pt idx="3">
                  <c:v>Widow</c:v>
                </c:pt>
                <c:pt idx="4">
                  <c:v>Live with a partner </c:v>
                </c:pt>
                <c:pt idx="5">
                  <c:v>Single parent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39.33</c:v>
                </c:pt>
                <c:pt idx="1">
                  <c:v>59.33</c:v>
                </c:pt>
                <c:pt idx="2">
                  <c:v>0.67</c:v>
                </c:pt>
                <c:pt idx="3">
                  <c:v>0</c:v>
                </c:pt>
                <c:pt idx="4">
                  <c:v>0.67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53-45D8-ABB1-F55386E14D28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 (N = 327)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good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Very poor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0.33</c:v>
                </c:pt>
                <c:pt idx="1">
                  <c:v>42.19</c:v>
                </c:pt>
                <c:pt idx="2">
                  <c:v>48.17</c:v>
                </c:pt>
                <c:pt idx="3">
                  <c:v>8.9700000000000006</c:v>
                </c:pt>
                <c:pt idx="4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1D9-4EA7-BE80-9FA4E1A323E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ROK (N = 107)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Very good</c:v>
                </c:pt>
                <c:pt idx="1">
                  <c:v>Good</c:v>
                </c:pt>
                <c:pt idx="2">
                  <c:v>Fair</c:v>
                </c:pt>
                <c:pt idx="3">
                  <c:v>Poor</c:v>
                </c:pt>
                <c:pt idx="4">
                  <c:v>Very poor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17.760000000000002</c:v>
                </c:pt>
                <c:pt idx="1">
                  <c:v>64.489999999999995</c:v>
                </c:pt>
                <c:pt idx="2">
                  <c:v>17.760000000000002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1D9-4EA7-BE80-9FA4E1A323E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73755711"/>
        <c:axId val="1773731167"/>
      </c:barChart>
      <c:catAx>
        <c:axId val="17737557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731167"/>
        <c:crosses val="autoZero"/>
        <c:auto val="1"/>
        <c:lblAlgn val="ctr"/>
        <c:lblOffset val="100"/>
        <c:noMultiLvlLbl val="0"/>
      </c:catAx>
      <c:valAx>
        <c:axId val="17737311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7557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 (N =302)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98.1</c:v>
                </c:pt>
                <c:pt idx="1">
                  <c:v>1.99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DC-438B-AAF5-46E2139745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ROK (N = 108)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Yes</c:v>
                </c:pt>
                <c:pt idx="1">
                  <c:v>No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96.3</c:v>
                </c:pt>
                <c:pt idx="1">
                  <c:v>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DC-438B-AAF5-46E21397450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80534783"/>
        <c:axId val="1780536447"/>
      </c:barChart>
      <c:catAx>
        <c:axId val="178053478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536447"/>
        <c:crosses val="autoZero"/>
        <c:auto val="1"/>
        <c:lblAlgn val="ctr"/>
        <c:lblOffset val="100"/>
        <c:noMultiLvlLbl val="0"/>
      </c:catAx>
      <c:valAx>
        <c:axId val="17805364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805347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Japan (N = 327)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My job was not affected</c:v>
                </c:pt>
                <c:pt idx="1">
                  <c:v>I was laid off</c:v>
                </c:pt>
                <c:pt idx="2">
                  <c:v>I was sent to other workplace</c:v>
                </c:pt>
                <c:pt idx="3">
                  <c:v>My working hours were reduced</c:v>
                </c:pt>
                <c:pt idx="4">
                  <c:v>I did not receive the salary I was  entitled to </c:v>
                </c:pt>
                <c:pt idx="5">
                  <c:v>My employers became more  favorable/less hostile to me. 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45.03</c:v>
                </c:pt>
                <c:pt idx="1">
                  <c:v>14.29</c:v>
                </c:pt>
                <c:pt idx="2">
                  <c:v>14.29</c:v>
                </c:pt>
                <c:pt idx="3">
                  <c:v>17.39</c:v>
                </c:pt>
                <c:pt idx="4">
                  <c:v>7.76</c:v>
                </c:pt>
                <c:pt idx="5">
                  <c:v>21.74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2D-40FB-8046-D67AEFC1082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ROK (N = 148)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My job was not affected</c:v>
                </c:pt>
                <c:pt idx="1">
                  <c:v>I was laid off</c:v>
                </c:pt>
                <c:pt idx="2">
                  <c:v>I was sent to other workplace</c:v>
                </c:pt>
                <c:pt idx="3">
                  <c:v>My working hours were reduced</c:v>
                </c:pt>
                <c:pt idx="4">
                  <c:v>I did not receive the salary I was  entitled to </c:v>
                </c:pt>
                <c:pt idx="5">
                  <c:v>My employers became more  favorable/less hostile to me. 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33.78</c:v>
                </c:pt>
                <c:pt idx="1">
                  <c:v>4.7300000000000004</c:v>
                </c:pt>
                <c:pt idx="2">
                  <c:v>6.08</c:v>
                </c:pt>
                <c:pt idx="3">
                  <c:v>47.3</c:v>
                </c:pt>
                <c:pt idx="4">
                  <c:v>8.7200000000000006</c:v>
                </c:pt>
                <c:pt idx="5">
                  <c:v>6.76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42D-40FB-8046-D67AEFC10820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773719103"/>
        <c:axId val="1773707871"/>
      </c:barChart>
      <c:catAx>
        <c:axId val="177371910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707871"/>
        <c:crosses val="autoZero"/>
        <c:auto val="1"/>
        <c:lblAlgn val="ctr"/>
        <c:lblOffset val="100"/>
        <c:noMultiLvlLbl val="0"/>
      </c:catAx>
      <c:valAx>
        <c:axId val="177370787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37191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171A13-6D2A-47FA-A838-E6B542DAC496}" type="doc">
      <dgm:prSet loTypeId="urn:microsoft.com/office/officeart/2005/8/layout/chart3" loCatId="relationship" qsTypeId="urn:microsoft.com/office/officeart/2005/8/quickstyle/simple1" qsCatId="simple" csTypeId="urn:microsoft.com/office/officeart/2005/8/colors/colorful2" csCatId="colorful" phldr="1"/>
      <dgm:spPr/>
    </dgm:pt>
    <dgm:pt modelId="{9FD21582-0913-4683-B762-B97264043ED4}">
      <dgm:prSet phldrT="[Text]"/>
      <dgm:spPr/>
      <dgm:t>
        <a:bodyPr/>
        <a:lstStyle/>
        <a:p>
          <a:r>
            <a:rPr lang="en-AU" b="1" i="0" u="none" dirty="0"/>
            <a:t>Financial barriers</a:t>
          </a:r>
          <a:endParaRPr lang="en-US" dirty="0"/>
        </a:p>
      </dgm:t>
    </dgm:pt>
    <dgm:pt modelId="{3FD3B402-4323-4CD8-95F3-261CD3099A14}" type="parTrans" cxnId="{CADC6A7B-B063-446D-91B5-2E2B9D96C534}">
      <dgm:prSet/>
      <dgm:spPr/>
      <dgm:t>
        <a:bodyPr/>
        <a:lstStyle/>
        <a:p>
          <a:endParaRPr lang="en-US"/>
        </a:p>
      </dgm:t>
    </dgm:pt>
    <dgm:pt modelId="{385F356C-9617-47AB-A854-648751837B6A}" type="sibTrans" cxnId="{CADC6A7B-B063-446D-91B5-2E2B9D96C534}">
      <dgm:prSet/>
      <dgm:spPr/>
      <dgm:t>
        <a:bodyPr/>
        <a:lstStyle/>
        <a:p>
          <a:endParaRPr lang="en-US"/>
        </a:p>
      </dgm:t>
    </dgm:pt>
    <dgm:pt modelId="{B341736E-F773-4C00-A309-57B52E94917D}">
      <dgm:prSet/>
      <dgm:spPr/>
      <dgm:t>
        <a:bodyPr/>
        <a:lstStyle/>
        <a:p>
          <a:r>
            <a:rPr lang="en-AU" b="1" i="0" u="none" dirty="0"/>
            <a:t>Social support barriers</a:t>
          </a:r>
          <a:endParaRPr lang="en-US" b="0" i="0" u="none" dirty="0"/>
        </a:p>
      </dgm:t>
    </dgm:pt>
    <dgm:pt modelId="{F6D5E302-3266-480B-863F-55F90C655A64}" type="parTrans" cxnId="{6902AA87-5D25-49C2-9524-F0C41F857CC2}">
      <dgm:prSet/>
      <dgm:spPr/>
      <dgm:t>
        <a:bodyPr/>
        <a:lstStyle/>
        <a:p>
          <a:endParaRPr lang="en-US"/>
        </a:p>
      </dgm:t>
    </dgm:pt>
    <dgm:pt modelId="{67E935AD-E427-42C3-A16B-A5995185B239}" type="sibTrans" cxnId="{6902AA87-5D25-49C2-9524-F0C41F857CC2}">
      <dgm:prSet/>
      <dgm:spPr/>
      <dgm:t>
        <a:bodyPr/>
        <a:lstStyle/>
        <a:p>
          <a:endParaRPr lang="en-US"/>
        </a:p>
      </dgm:t>
    </dgm:pt>
    <dgm:pt modelId="{B4ED714E-DEFA-4DA0-86EE-881D4328246B}">
      <dgm:prSet/>
      <dgm:spPr/>
      <dgm:t>
        <a:bodyPr/>
        <a:lstStyle/>
        <a:p>
          <a:r>
            <a:rPr lang="en-AU" b="1" i="0" u="none" dirty="0"/>
            <a:t>Structural barriers</a:t>
          </a:r>
          <a:endParaRPr lang="en-US" dirty="0"/>
        </a:p>
      </dgm:t>
    </dgm:pt>
    <dgm:pt modelId="{CBB5A141-6829-4FCD-9263-AF8A3A6CB4BA}" type="parTrans" cxnId="{B78B8E80-622A-4C05-8862-9DF68B1BA16D}">
      <dgm:prSet/>
      <dgm:spPr/>
      <dgm:t>
        <a:bodyPr/>
        <a:lstStyle/>
        <a:p>
          <a:endParaRPr lang="en-US"/>
        </a:p>
      </dgm:t>
    </dgm:pt>
    <dgm:pt modelId="{875A760B-F7D3-446F-862D-94A25BC50128}" type="sibTrans" cxnId="{B78B8E80-622A-4C05-8862-9DF68B1BA16D}">
      <dgm:prSet/>
      <dgm:spPr/>
      <dgm:t>
        <a:bodyPr/>
        <a:lstStyle/>
        <a:p>
          <a:endParaRPr lang="en-US"/>
        </a:p>
      </dgm:t>
    </dgm:pt>
    <dgm:pt modelId="{AAC89228-18DE-4966-A046-FDE6E5028D1F}">
      <dgm:prSet/>
      <dgm:spPr/>
      <dgm:t>
        <a:bodyPr/>
        <a:lstStyle/>
        <a:p>
          <a:r>
            <a:rPr lang="en-AU" b="1" i="0" u="none" dirty="0"/>
            <a:t>Cognitive barriers</a:t>
          </a:r>
          <a:endParaRPr lang="en-US" dirty="0"/>
        </a:p>
      </dgm:t>
    </dgm:pt>
    <dgm:pt modelId="{EABC224B-0537-4D9E-AFEA-B5272DB60373}" type="parTrans" cxnId="{5FFB01C9-2D1F-4486-9890-816D769C0A2D}">
      <dgm:prSet/>
      <dgm:spPr/>
      <dgm:t>
        <a:bodyPr/>
        <a:lstStyle/>
        <a:p>
          <a:endParaRPr lang="en-US"/>
        </a:p>
      </dgm:t>
    </dgm:pt>
    <dgm:pt modelId="{D09E55FA-AE43-44C5-8A90-926949916D35}" type="sibTrans" cxnId="{5FFB01C9-2D1F-4486-9890-816D769C0A2D}">
      <dgm:prSet/>
      <dgm:spPr/>
      <dgm:t>
        <a:bodyPr/>
        <a:lstStyle/>
        <a:p>
          <a:endParaRPr lang="en-US"/>
        </a:p>
      </dgm:t>
    </dgm:pt>
    <dgm:pt modelId="{3D812CF9-0248-45F4-8DCD-CFAFFE5BB876}" type="pres">
      <dgm:prSet presAssocID="{BA171A13-6D2A-47FA-A838-E6B542DAC496}" presName="compositeShape" presStyleCnt="0">
        <dgm:presLayoutVars>
          <dgm:chMax val="7"/>
          <dgm:dir/>
          <dgm:resizeHandles val="exact"/>
        </dgm:presLayoutVars>
      </dgm:prSet>
      <dgm:spPr/>
    </dgm:pt>
    <dgm:pt modelId="{4382E725-B80D-4EDC-9B9E-60FDBBA622FB}" type="pres">
      <dgm:prSet presAssocID="{BA171A13-6D2A-47FA-A838-E6B542DAC496}" presName="wedge1" presStyleLbl="node1" presStyleIdx="0" presStyleCnt="4"/>
      <dgm:spPr/>
    </dgm:pt>
    <dgm:pt modelId="{3AEBB219-5C3A-4D72-A742-67F6C8F482AC}" type="pres">
      <dgm:prSet presAssocID="{BA171A13-6D2A-47FA-A838-E6B542DAC496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46A78632-966E-4ACD-9931-F9CE87B99F40}" type="pres">
      <dgm:prSet presAssocID="{BA171A13-6D2A-47FA-A838-E6B542DAC496}" presName="wedge2" presStyleLbl="node1" presStyleIdx="1" presStyleCnt="4"/>
      <dgm:spPr/>
    </dgm:pt>
    <dgm:pt modelId="{118C2DCB-874E-409F-B9D6-7EEC28ED4616}" type="pres">
      <dgm:prSet presAssocID="{BA171A13-6D2A-47FA-A838-E6B542DAC496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508198F-BC73-4DE0-A860-2D85F521EC74}" type="pres">
      <dgm:prSet presAssocID="{BA171A13-6D2A-47FA-A838-E6B542DAC496}" presName="wedge3" presStyleLbl="node1" presStyleIdx="2" presStyleCnt="4"/>
      <dgm:spPr/>
    </dgm:pt>
    <dgm:pt modelId="{8825AC74-AF52-43F5-9098-93A848DA9767}" type="pres">
      <dgm:prSet presAssocID="{BA171A13-6D2A-47FA-A838-E6B542DAC496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D65A5527-83BF-4159-BFA1-0340C725E64A}" type="pres">
      <dgm:prSet presAssocID="{BA171A13-6D2A-47FA-A838-E6B542DAC496}" presName="wedge4" presStyleLbl="node1" presStyleIdx="3" presStyleCnt="4"/>
      <dgm:spPr/>
    </dgm:pt>
    <dgm:pt modelId="{D9F987C9-2080-4616-B2F6-28063E36EDF0}" type="pres">
      <dgm:prSet presAssocID="{BA171A13-6D2A-47FA-A838-E6B542DAC496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81DAFE1B-7AD5-4BBC-AED8-93256D80BCEE}" type="presOf" srcId="{9FD21582-0913-4683-B762-B97264043ED4}" destId="{4382E725-B80D-4EDC-9B9E-60FDBBA622FB}" srcOrd="0" destOrd="0" presId="urn:microsoft.com/office/officeart/2005/8/layout/chart3"/>
    <dgm:cxn modelId="{BD1E081D-49A7-49B6-B5D7-4DF1551CC6F3}" type="presOf" srcId="{B4ED714E-DEFA-4DA0-86EE-881D4328246B}" destId="{9508198F-BC73-4DE0-A860-2D85F521EC74}" srcOrd="0" destOrd="0" presId="urn:microsoft.com/office/officeart/2005/8/layout/chart3"/>
    <dgm:cxn modelId="{4AAAFA3A-53BE-4D80-AC00-4BFBCEAD8908}" type="presOf" srcId="{BA171A13-6D2A-47FA-A838-E6B542DAC496}" destId="{3D812CF9-0248-45F4-8DCD-CFAFFE5BB876}" srcOrd="0" destOrd="0" presId="urn:microsoft.com/office/officeart/2005/8/layout/chart3"/>
    <dgm:cxn modelId="{25BAEF5B-A254-453F-8EDF-DB9ABEAA4CE1}" type="presOf" srcId="{AAC89228-18DE-4966-A046-FDE6E5028D1F}" destId="{D9F987C9-2080-4616-B2F6-28063E36EDF0}" srcOrd="1" destOrd="0" presId="urn:microsoft.com/office/officeart/2005/8/layout/chart3"/>
    <dgm:cxn modelId="{CADC6A7B-B063-446D-91B5-2E2B9D96C534}" srcId="{BA171A13-6D2A-47FA-A838-E6B542DAC496}" destId="{9FD21582-0913-4683-B762-B97264043ED4}" srcOrd="0" destOrd="0" parTransId="{3FD3B402-4323-4CD8-95F3-261CD3099A14}" sibTransId="{385F356C-9617-47AB-A854-648751837B6A}"/>
    <dgm:cxn modelId="{B78B8E80-622A-4C05-8862-9DF68B1BA16D}" srcId="{BA171A13-6D2A-47FA-A838-E6B542DAC496}" destId="{B4ED714E-DEFA-4DA0-86EE-881D4328246B}" srcOrd="2" destOrd="0" parTransId="{CBB5A141-6829-4FCD-9263-AF8A3A6CB4BA}" sibTransId="{875A760B-F7D3-446F-862D-94A25BC50128}"/>
    <dgm:cxn modelId="{1C5D0686-733C-480B-8D25-2311D1CD71B8}" type="presOf" srcId="{AAC89228-18DE-4966-A046-FDE6E5028D1F}" destId="{D65A5527-83BF-4159-BFA1-0340C725E64A}" srcOrd="0" destOrd="0" presId="urn:microsoft.com/office/officeart/2005/8/layout/chart3"/>
    <dgm:cxn modelId="{6902AA87-5D25-49C2-9524-F0C41F857CC2}" srcId="{BA171A13-6D2A-47FA-A838-E6B542DAC496}" destId="{B341736E-F773-4C00-A309-57B52E94917D}" srcOrd="1" destOrd="0" parTransId="{F6D5E302-3266-480B-863F-55F90C655A64}" sibTransId="{67E935AD-E427-42C3-A16B-A5995185B239}"/>
    <dgm:cxn modelId="{176836A7-DBB8-43A8-8B00-CE0151454A98}" type="presOf" srcId="{9FD21582-0913-4683-B762-B97264043ED4}" destId="{3AEBB219-5C3A-4D72-A742-67F6C8F482AC}" srcOrd="1" destOrd="0" presId="urn:microsoft.com/office/officeart/2005/8/layout/chart3"/>
    <dgm:cxn modelId="{8987CDBC-E9C1-4351-B457-A9F16C434D37}" type="presOf" srcId="{B341736E-F773-4C00-A309-57B52E94917D}" destId="{46A78632-966E-4ACD-9931-F9CE87B99F40}" srcOrd="0" destOrd="0" presId="urn:microsoft.com/office/officeart/2005/8/layout/chart3"/>
    <dgm:cxn modelId="{5FFB01C9-2D1F-4486-9890-816D769C0A2D}" srcId="{BA171A13-6D2A-47FA-A838-E6B542DAC496}" destId="{AAC89228-18DE-4966-A046-FDE6E5028D1F}" srcOrd="3" destOrd="0" parTransId="{EABC224B-0537-4D9E-AFEA-B5272DB60373}" sibTransId="{D09E55FA-AE43-44C5-8A90-926949916D35}"/>
    <dgm:cxn modelId="{9AA765E7-BBCB-4DD6-90FD-BD18D89D068C}" type="presOf" srcId="{B341736E-F773-4C00-A309-57B52E94917D}" destId="{118C2DCB-874E-409F-B9D6-7EEC28ED4616}" srcOrd="1" destOrd="0" presId="urn:microsoft.com/office/officeart/2005/8/layout/chart3"/>
    <dgm:cxn modelId="{6D5042F5-D7AB-414A-BE91-FFDC3BD8E753}" type="presOf" srcId="{B4ED714E-DEFA-4DA0-86EE-881D4328246B}" destId="{8825AC74-AF52-43F5-9098-93A848DA9767}" srcOrd="1" destOrd="0" presId="urn:microsoft.com/office/officeart/2005/8/layout/chart3"/>
    <dgm:cxn modelId="{49001D2B-84CF-4D9B-B738-AEAE4638E5A3}" type="presParOf" srcId="{3D812CF9-0248-45F4-8DCD-CFAFFE5BB876}" destId="{4382E725-B80D-4EDC-9B9E-60FDBBA622FB}" srcOrd="0" destOrd="0" presId="urn:microsoft.com/office/officeart/2005/8/layout/chart3"/>
    <dgm:cxn modelId="{CBDC4CA0-E60D-4832-8E6E-EA62681B7D25}" type="presParOf" srcId="{3D812CF9-0248-45F4-8DCD-CFAFFE5BB876}" destId="{3AEBB219-5C3A-4D72-A742-67F6C8F482AC}" srcOrd="1" destOrd="0" presId="urn:microsoft.com/office/officeart/2005/8/layout/chart3"/>
    <dgm:cxn modelId="{FC5BA765-9960-4DE3-8B8B-F6248A7C44E3}" type="presParOf" srcId="{3D812CF9-0248-45F4-8DCD-CFAFFE5BB876}" destId="{46A78632-966E-4ACD-9931-F9CE87B99F40}" srcOrd="2" destOrd="0" presId="urn:microsoft.com/office/officeart/2005/8/layout/chart3"/>
    <dgm:cxn modelId="{82675D79-AA0D-4FD4-8A52-BAAFEA0166BB}" type="presParOf" srcId="{3D812CF9-0248-45F4-8DCD-CFAFFE5BB876}" destId="{118C2DCB-874E-409F-B9D6-7EEC28ED4616}" srcOrd="3" destOrd="0" presId="urn:microsoft.com/office/officeart/2005/8/layout/chart3"/>
    <dgm:cxn modelId="{90680037-D764-463B-A294-C10C9AD04166}" type="presParOf" srcId="{3D812CF9-0248-45F4-8DCD-CFAFFE5BB876}" destId="{9508198F-BC73-4DE0-A860-2D85F521EC74}" srcOrd="4" destOrd="0" presId="urn:microsoft.com/office/officeart/2005/8/layout/chart3"/>
    <dgm:cxn modelId="{9A8F3859-12FF-47CD-B6CB-BE2CDDB780F0}" type="presParOf" srcId="{3D812CF9-0248-45F4-8DCD-CFAFFE5BB876}" destId="{8825AC74-AF52-43F5-9098-93A848DA9767}" srcOrd="5" destOrd="0" presId="urn:microsoft.com/office/officeart/2005/8/layout/chart3"/>
    <dgm:cxn modelId="{C75FB5A2-8FF3-4310-8290-8F36542DCBBC}" type="presParOf" srcId="{3D812CF9-0248-45F4-8DCD-CFAFFE5BB876}" destId="{D65A5527-83BF-4159-BFA1-0340C725E64A}" srcOrd="6" destOrd="0" presId="urn:microsoft.com/office/officeart/2005/8/layout/chart3"/>
    <dgm:cxn modelId="{ECC2C8CC-4035-4E4E-B929-218EC3D34B94}" type="presParOf" srcId="{3D812CF9-0248-45F4-8DCD-CFAFFE5BB876}" destId="{D9F987C9-2080-4616-B2F6-28063E36EDF0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87CADC-6ABB-4F7F-89D9-27E47B12CE0B}" type="doc">
      <dgm:prSet loTypeId="urn:microsoft.com/office/officeart/2005/8/layout/venn1" loCatId="relationship" qsTypeId="urn:microsoft.com/office/officeart/2005/8/quickstyle/simple1" qsCatId="simple" csTypeId="urn:microsoft.com/office/officeart/2005/8/colors/colorful4" csCatId="colorful"/>
      <dgm:spPr/>
      <dgm:t>
        <a:bodyPr/>
        <a:lstStyle/>
        <a:p>
          <a:endParaRPr lang="en-US"/>
        </a:p>
      </dgm:t>
    </dgm:pt>
    <dgm:pt modelId="{4992047B-CBE5-41F1-B4D9-80E6D0F2E026}">
      <dgm:prSet/>
      <dgm:spPr/>
      <dgm:t>
        <a:bodyPr/>
        <a:lstStyle/>
        <a:p>
          <a:r>
            <a:rPr lang="en-US"/>
            <a:t>Structural barriers</a:t>
          </a:r>
        </a:p>
      </dgm:t>
    </dgm:pt>
    <dgm:pt modelId="{67C36FE1-41D2-4464-9DE4-6120A5F32EED}" type="parTrans" cxnId="{1D776299-84F9-4808-9584-DBEDECE4A0BC}">
      <dgm:prSet/>
      <dgm:spPr/>
      <dgm:t>
        <a:bodyPr/>
        <a:lstStyle/>
        <a:p>
          <a:endParaRPr lang="en-US"/>
        </a:p>
      </dgm:t>
    </dgm:pt>
    <dgm:pt modelId="{12E16D6C-0407-4FAF-A2D6-7E5B5C0DA95D}" type="sibTrans" cxnId="{1D776299-84F9-4808-9584-DBEDECE4A0BC}">
      <dgm:prSet/>
      <dgm:spPr/>
      <dgm:t>
        <a:bodyPr/>
        <a:lstStyle/>
        <a:p>
          <a:endParaRPr lang="en-US"/>
        </a:p>
      </dgm:t>
    </dgm:pt>
    <dgm:pt modelId="{EA431745-2E86-4EC5-8951-C6CA8096FA72}">
      <dgm:prSet/>
      <dgm:spPr/>
      <dgm:t>
        <a:bodyPr/>
        <a:lstStyle/>
        <a:p>
          <a:r>
            <a:rPr lang="en-US"/>
            <a:t>Financial barriers</a:t>
          </a:r>
        </a:p>
      </dgm:t>
    </dgm:pt>
    <dgm:pt modelId="{502AF17F-837F-4490-B0FD-46F8C267D455}" type="parTrans" cxnId="{10042A95-61BE-478C-8EFF-E7267C9C26DF}">
      <dgm:prSet/>
      <dgm:spPr/>
      <dgm:t>
        <a:bodyPr/>
        <a:lstStyle/>
        <a:p>
          <a:endParaRPr lang="en-US"/>
        </a:p>
      </dgm:t>
    </dgm:pt>
    <dgm:pt modelId="{2944FA8D-5A24-4D25-A3CE-7751040FBE37}" type="sibTrans" cxnId="{10042A95-61BE-478C-8EFF-E7267C9C26DF}">
      <dgm:prSet/>
      <dgm:spPr/>
      <dgm:t>
        <a:bodyPr/>
        <a:lstStyle/>
        <a:p>
          <a:endParaRPr lang="en-US"/>
        </a:p>
      </dgm:t>
    </dgm:pt>
    <dgm:pt modelId="{D477B62A-2F32-42EB-8554-817DA88C4C75}">
      <dgm:prSet/>
      <dgm:spPr/>
      <dgm:t>
        <a:bodyPr/>
        <a:lstStyle/>
        <a:p>
          <a:r>
            <a:rPr lang="en-US" dirty="0"/>
            <a:t>Cognitive barriers</a:t>
          </a:r>
        </a:p>
      </dgm:t>
    </dgm:pt>
    <dgm:pt modelId="{982D6430-CC19-4AE7-BC1D-01EFED201991}" type="parTrans" cxnId="{855E03D6-B5C1-4C0F-8F7D-3AE3BFD19213}">
      <dgm:prSet/>
      <dgm:spPr/>
      <dgm:t>
        <a:bodyPr/>
        <a:lstStyle/>
        <a:p>
          <a:endParaRPr lang="en-US"/>
        </a:p>
      </dgm:t>
    </dgm:pt>
    <dgm:pt modelId="{6CE5C3E1-DE7D-4E4B-9F33-D1CEA8946CE6}" type="sibTrans" cxnId="{855E03D6-B5C1-4C0F-8F7D-3AE3BFD19213}">
      <dgm:prSet/>
      <dgm:spPr/>
      <dgm:t>
        <a:bodyPr/>
        <a:lstStyle/>
        <a:p>
          <a:endParaRPr lang="en-US"/>
        </a:p>
      </dgm:t>
    </dgm:pt>
    <dgm:pt modelId="{F6068217-A63C-44C4-852A-669BD755C0D6}" type="pres">
      <dgm:prSet presAssocID="{C087CADC-6ABB-4F7F-89D9-27E47B12CE0B}" presName="compositeShape" presStyleCnt="0">
        <dgm:presLayoutVars>
          <dgm:chMax val="7"/>
          <dgm:dir/>
          <dgm:resizeHandles val="exact"/>
        </dgm:presLayoutVars>
      </dgm:prSet>
      <dgm:spPr/>
    </dgm:pt>
    <dgm:pt modelId="{D018E4AD-3A44-497D-85D8-1CC255D2114A}" type="pres">
      <dgm:prSet presAssocID="{4992047B-CBE5-41F1-B4D9-80E6D0F2E026}" presName="circ1" presStyleLbl="vennNode1" presStyleIdx="0" presStyleCnt="3"/>
      <dgm:spPr/>
    </dgm:pt>
    <dgm:pt modelId="{D4BDD708-6BA7-4A89-B32E-643E860FC393}" type="pres">
      <dgm:prSet presAssocID="{4992047B-CBE5-41F1-B4D9-80E6D0F2E02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96B36A2-A261-4C8F-8A2D-D97C6F624C36}" type="pres">
      <dgm:prSet presAssocID="{EA431745-2E86-4EC5-8951-C6CA8096FA72}" presName="circ2" presStyleLbl="vennNode1" presStyleIdx="1" presStyleCnt="3"/>
      <dgm:spPr/>
    </dgm:pt>
    <dgm:pt modelId="{2D66E35D-DD12-4C61-AB08-999EDFC1AEA8}" type="pres">
      <dgm:prSet presAssocID="{EA431745-2E86-4EC5-8951-C6CA8096FA7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0C28EC6E-3F08-438D-A112-6C6D21B2ECA9}" type="pres">
      <dgm:prSet presAssocID="{D477B62A-2F32-42EB-8554-817DA88C4C75}" presName="circ3" presStyleLbl="vennNode1" presStyleIdx="2" presStyleCnt="3"/>
      <dgm:spPr/>
    </dgm:pt>
    <dgm:pt modelId="{5DED157E-4598-4E0B-954A-82CE3B12A13A}" type="pres">
      <dgm:prSet presAssocID="{D477B62A-2F32-42EB-8554-817DA88C4C7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7A2B2972-2688-48CE-BDE2-D1DEB3CFF125}" type="presOf" srcId="{C087CADC-6ABB-4F7F-89D9-27E47B12CE0B}" destId="{F6068217-A63C-44C4-852A-669BD755C0D6}" srcOrd="0" destOrd="0" presId="urn:microsoft.com/office/officeart/2005/8/layout/venn1"/>
    <dgm:cxn modelId="{32D44D72-0BBF-4EC0-AE1E-397046012EE6}" type="presOf" srcId="{4992047B-CBE5-41F1-B4D9-80E6D0F2E026}" destId="{D018E4AD-3A44-497D-85D8-1CC255D2114A}" srcOrd="0" destOrd="0" presId="urn:microsoft.com/office/officeart/2005/8/layout/venn1"/>
    <dgm:cxn modelId="{7C252E86-D4CD-42AE-8B83-559538F060D1}" type="presOf" srcId="{4992047B-CBE5-41F1-B4D9-80E6D0F2E026}" destId="{D4BDD708-6BA7-4A89-B32E-643E860FC393}" srcOrd="1" destOrd="0" presId="urn:microsoft.com/office/officeart/2005/8/layout/venn1"/>
    <dgm:cxn modelId="{873F9793-C7E2-4BAB-AC49-CB977EB256E6}" type="presOf" srcId="{D477B62A-2F32-42EB-8554-817DA88C4C75}" destId="{5DED157E-4598-4E0B-954A-82CE3B12A13A}" srcOrd="1" destOrd="0" presId="urn:microsoft.com/office/officeart/2005/8/layout/venn1"/>
    <dgm:cxn modelId="{10042A95-61BE-478C-8EFF-E7267C9C26DF}" srcId="{C087CADC-6ABB-4F7F-89D9-27E47B12CE0B}" destId="{EA431745-2E86-4EC5-8951-C6CA8096FA72}" srcOrd="1" destOrd="0" parTransId="{502AF17F-837F-4490-B0FD-46F8C267D455}" sibTransId="{2944FA8D-5A24-4D25-A3CE-7751040FBE37}"/>
    <dgm:cxn modelId="{1D776299-84F9-4808-9584-DBEDECE4A0BC}" srcId="{C087CADC-6ABB-4F7F-89D9-27E47B12CE0B}" destId="{4992047B-CBE5-41F1-B4D9-80E6D0F2E026}" srcOrd="0" destOrd="0" parTransId="{67C36FE1-41D2-4464-9DE4-6120A5F32EED}" sibTransId="{12E16D6C-0407-4FAF-A2D6-7E5B5C0DA95D}"/>
    <dgm:cxn modelId="{855E03D6-B5C1-4C0F-8F7D-3AE3BFD19213}" srcId="{C087CADC-6ABB-4F7F-89D9-27E47B12CE0B}" destId="{D477B62A-2F32-42EB-8554-817DA88C4C75}" srcOrd="2" destOrd="0" parTransId="{982D6430-CC19-4AE7-BC1D-01EFED201991}" sibTransId="{6CE5C3E1-DE7D-4E4B-9F33-D1CEA8946CE6}"/>
    <dgm:cxn modelId="{693CD3F3-BFDB-4263-98A5-B6F57E54CCAC}" type="presOf" srcId="{EA431745-2E86-4EC5-8951-C6CA8096FA72}" destId="{2D66E35D-DD12-4C61-AB08-999EDFC1AEA8}" srcOrd="1" destOrd="0" presId="urn:microsoft.com/office/officeart/2005/8/layout/venn1"/>
    <dgm:cxn modelId="{BE93F0F4-A51D-46EA-B2A4-C8A2650A3495}" type="presOf" srcId="{D477B62A-2F32-42EB-8554-817DA88C4C75}" destId="{0C28EC6E-3F08-438D-A112-6C6D21B2ECA9}" srcOrd="0" destOrd="0" presId="urn:microsoft.com/office/officeart/2005/8/layout/venn1"/>
    <dgm:cxn modelId="{00FB75FC-8ED1-41DB-90AE-A7F6FD95B3DE}" type="presOf" srcId="{EA431745-2E86-4EC5-8951-C6CA8096FA72}" destId="{396B36A2-A261-4C8F-8A2D-D97C6F624C36}" srcOrd="0" destOrd="0" presId="urn:microsoft.com/office/officeart/2005/8/layout/venn1"/>
    <dgm:cxn modelId="{0601D886-B066-42A2-A04B-8DFFD3941644}" type="presParOf" srcId="{F6068217-A63C-44C4-852A-669BD755C0D6}" destId="{D018E4AD-3A44-497D-85D8-1CC255D2114A}" srcOrd="0" destOrd="0" presId="urn:microsoft.com/office/officeart/2005/8/layout/venn1"/>
    <dgm:cxn modelId="{65B9FF03-E83B-44AE-97C1-608F08CE213E}" type="presParOf" srcId="{F6068217-A63C-44C4-852A-669BD755C0D6}" destId="{D4BDD708-6BA7-4A89-B32E-643E860FC393}" srcOrd="1" destOrd="0" presId="urn:microsoft.com/office/officeart/2005/8/layout/venn1"/>
    <dgm:cxn modelId="{1862B99E-F0C6-4F9B-9FAD-6DFF4679E81E}" type="presParOf" srcId="{F6068217-A63C-44C4-852A-669BD755C0D6}" destId="{396B36A2-A261-4C8F-8A2D-D97C6F624C36}" srcOrd="2" destOrd="0" presId="urn:microsoft.com/office/officeart/2005/8/layout/venn1"/>
    <dgm:cxn modelId="{408CDB84-9A61-4E6A-902B-13BB7CE3FCD8}" type="presParOf" srcId="{F6068217-A63C-44C4-852A-669BD755C0D6}" destId="{2D66E35D-DD12-4C61-AB08-999EDFC1AEA8}" srcOrd="3" destOrd="0" presId="urn:microsoft.com/office/officeart/2005/8/layout/venn1"/>
    <dgm:cxn modelId="{949B358E-2CBA-45B3-8BA4-88771074C914}" type="presParOf" srcId="{F6068217-A63C-44C4-852A-669BD755C0D6}" destId="{0C28EC6E-3F08-438D-A112-6C6D21B2ECA9}" srcOrd="4" destOrd="0" presId="urn:microsoft.com/office/officeart/2005/8/layout/venn1"/>
    <dgm:cxn modelId="{E9A8A890-9839-472E-A343-10D5C2FE97A3}" type="presParOf" srcId="{F6068217-A63C-44C4-852A-669BD755C0D6}" destId="{5DED157E-4598-4E0B-954A-82CE3B12A13A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82E725-B80D-4EDC-9B9E-60FDBBA622FB}">
      <dsp:nvSpPr>
        <dsp:cNvPr id="0" name=""/>
        <dsp:cNvSpPr/>
      </dsp:nvSpPr>
      <dsp:spPr>
        <a:xfrm>
          <a:off x="3507256" y="271088"/>
          <a:ext cx="3655123" cy="3655123"/>
        </a:xfrm>
        <a:prstGeom prst="pie">
          <a:avLst>
            <a:gd name="adj1" fmla="val 162000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i="0" u="none" kern="1200" dirty="0"/>
            <a:t>Financial barriers</a:t>
          </a:r>
          <a:endParaRPr lang="en-US" sz="2400" kern="1200" dirty="0"/>
        </a:p>
      </dsp:txBody>
      <dsp:txXfrm>
        <a:off x="5376591" y="947286"/>
        <a:ext cx="1348914" cy="1087834"/>
      </dsp:txXfrm>
    </dsp:sp>
    <dsp:sp modelId="{46A78632-966E-4ACD-9931-F9CE87B99F40}">
      <dsp:nvSpPr>
        <dsp:cNvPr id="0" name=""/>
        <dsp:cNvSpPr/>
      </dsp:nvSpPr>
      <dsp:spPr>
        <a:xfrm>
          <a:off x="3353219" y="425125"/>
          <a:ext cx="3655123" cy="3655123"/>
        </a:xfrm>
        <a:prstGeom prst="pie">
          <a:avLst>
            <a:gd name="adj1" fmla="val 0"/>
            <a:gd name="adj2" fmla="val 540000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i="0" u="none" kern="1200" dirty="0"/>
            <a:t>Social support barriers</a:t>
          </a:r>
          <a:endParaRPr lang="en-US" sz="2400" b="0" i="0" u="none" kern="1200" dirty="0"/>
        </a:p>
      </dsp:txBody>
      <dsp:txXfrm>
        <a:off x="5246051" y="2317957"/>
        <a:ext cx="1348914" cy="1087834"/>
      </dsp:txXfrm>
    </dsp:sp>
    <dsp:sp modelId="{9508198F-BC73-4DE0-A860-2D85F521EC74}">
      <dsp:nvSpPr>
        <dsp:cNvPr id="0" name=""/>
        <dsp:cNvSpPr/>
      </dsp:nvSpPr>
      <dsp:spPr>
        <a:xfrm>
          <a:off x="3353219" y="425125"/>
          <a:ext cx="3655123" cy="3655123"/>
        </a:xfrm>
        <a:prstGeom prst="pie">
          <a:avLst>
            <a:gd name="adj1" fmla="val 5400000"/>
            <a:gd name="adj2" fmla="val 1080000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i="0" u="none" kern="1200" dirty="0"/>
            <a:t>Structural barriers</a:t>
          </a:r>
          <a:endParaRPr lang="en-US" sz="2400" kern="1200" dirty="0"/>
        </a:p>
      </dsp:txBody>
      <dsp:txXfrm>
        <a:off x="3766596" y="2317957"/>
        <a:ext cx="1348914" cy="1087834"/>
      </dsp:txXfrm>
    </dsp:sp>
    <dsp:sp modelId="{D65A5527-83BF-4159-BFA1-0340C725E64A}">
      <dsp:nvSpPr>
        <dsp:cNvPr id="0" name=""/>
        <dsp:cNvSpPr/>
      </dsp:nvSpPr>
      <dsp:spPr>
        <a:xfrm>
          <a:off x="3353219" y="425125"/>
          <a:ext cx="3655123" cy="3655123"/>
        </a:xfrm>
        <a:prstGeom prst="pie">
          <a:avLst>
            <a:gd name="adj1" fmla="val 10800000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400" b="1" i="0" u="none" kern="1200" dirty="0"/>
            <a:t>Cognitive barriers</a:t>
          </a:r>
          <a:endParaRPr lang="en-US" sz="2400" kern="1200" dirty="0"/>
        </a:p>
      </dsp:txBody>
      <dsp:txXfrm>
        <a:off x="3766596" y="1099583"/>
        <a:ext cx="1348914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18E4AD-3A44-497D-85D8-1CC255D2114A}">
      <dsp:nvSpPr>
        <dsp:cNvPr id="0" name=""/>
        <dsp:cNvSpPr/>
      </dsp:nvSpPr>
      <dsp:spPr>
        <a:xfrm>
          <a:off x="3952398" y="54391"/>
          <a:ext cx="2610802" cy="261080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Structural barriers</a:t>
          </a:r>
        </a:p>
      </dsp:txBody>
      <dsp:txXfrm>
        <a:off x="4300505" y="511282"/>
        <a:ext cx="1914588" cy="1174861"/>
      </dsp:txXfrm>
    </dsp:sp>
    <dsp:sp modelId="{396B36A2-A261-4C8F-8A2D-D97C6F624C36}">
      <dsp:nvSpPr>
        <dsp:cNvPr id="0" name=""/>
        <dsp:cNvSpPr/>
      </dsp:nvSpPr>
      <dsp:spPr>
        <a:xfrm>
          <a:off x="4894463" y="1686143"/>
          <a:ext cx="2610802" cy="2610802"/>
        </a:xfrm>
        <a:prstGeom prst="ellipse">
          <a:avLst/>
        </a:prstGeom>
        <a:solidFill>
          <a:schemeClr val="accent4">
            <a:alpha val="50000"/>
            <a:hueOff val="4900445"/>
            <a:satOff val="-20388"/>
            <a:lumOff val="4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Financial barriers</a:t>
          </a:r>
        </a:p>
      </dsp:txBody>
      <dsp:txXfrm>
        <a:off x="5692933" y="2360600"/>
        <a:ext cx="1566481" cy="1435941"/>
      </dsp:txXfrm>
    </dsp:sp>
    <dsp:sp modelId="{0C28EC6E-3F08-438D-A112-6C6D21B2ECA9}">
      <dsp:nvSpPr>
        <dsp:cNvPr id="0" name=""/>
        <dsp:cNvSpPr/>
      </dsp:nvSpPr>
      <dsp:spPr>
        <a:xfrm>
          <a:off x="3010333" y="1686143"/>
          <a:ext cx="2610802" cy="2610802"/>
        </a:xfrm>
        <a:prstGeom prst="ellipse">
          <a:avLst/>
        </a:prstGeom>
        <a:solidFill>
          <a:schemeClr val="accent4">
            <a:alpha val="50000"/>
            <a:hueOff val="9800891"/>
            <a:satOff val="-40777"/>
            <a:lumOff val="960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Cognitive barriers</a:t>
          </a:r>
        </a:p>
      </dsp:txBody>
      <dsp:txXfrm>
        <a:off x="3256184" y="2360600"/>
        <a:ext cx="1566481" cy="14359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DA0B74DB-BB14-0549-932A-8E295EC00509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5523CC8-AFAD-CE4D-A9C6-54616C9F9D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02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37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81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Migrants in ROK are bit older compared to their counterpart in JP. The majority of them are males. Stayed very long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1835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B96D-33E6-4CDD-B8CD-270D52BD6EF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841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572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4418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B96D-33E6-4CDD-B8CD-270D52BD6EF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592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Many of them seem to understand symptoms of COVID-19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919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721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B96D-33E6-4CDD-B8CD-270D52BD6EF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7412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5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60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991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B96D-33E6-4CDD-B8CD-270D52BD6EF7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1408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1317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6651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906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6755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994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193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85090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318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649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8040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2842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quote is extracted from MRC Quang Ngai. However, I think we should not discrete their location.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C1BB96D-33E6-4CDD-B8CD-270D52BD6EF7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7497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74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Only a small number of migrants reported receiving any guidance on public health emergency situations in Viet Nam before their departure to ROK.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Around 30% of migrants in ROK did not attend a pre-departure training on how to protect their health during their overseas work.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306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1456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81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378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253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19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5490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944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523CC8-AFAD-CE4D-A9C6-54616C9F9D5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310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0F97F-B457-430C-ABAD-0EB5B9F65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AE029A-ACBE-4B2F-81D9-5737CD379C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AE5CDD-1AF0-4BDC-80BC-96BFA5DEC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7DF-9A4A-4B1D-90DA-392D8D7B17B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5C8B9-D569-43E3-803B-01036F4F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0D613-0BB3-4785-B83B-0AE77666D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73F1-285C-474D-8A51-53B521755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420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543BD-1A6A-4193-9286-F67D6B415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CD09E1-5119-452D-8A4A-4430015E4F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B6228-6E94-44A5-A5DE-1AE5A4589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7DF-9A4A-4B1D-90DA-392D8D7B17B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4042E-F1B6-4E8E-A30D-1741F445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E200DA-165D-46DA-A795-96F8C6862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73F1-285C-474D-8A51-53B521755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411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D7BDD4-0A5E-479A-89B4-346202D765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AD27F-92B9-41F6-B521-7287952045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B759C-EE57-43DF-ABA3-959DD86BB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7DF-9A4A-4B1D-90DA-392D8D7B17B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323B35-AA15-4939-ACBF-751B8922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80977D-4631-4AAC-8908-040B4A38D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73F1-285C-474D-8A51-53B521755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057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D60755E3-E38A-7746-B350-B2B27EB51D8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066" y="5662253"/>
            <a:ext cx="2165867" cy="1080000"/>
          </a:xfrm>
          <a:prstGeom prst="rect">
            <a:avLst/>
          </a:prstGeom>
        </p:spPr>
      </p:pic>
      <p:sp>
        <p:nvSpPr>
          <p:cNvPr id="13" name="Titre 1">
            <a:extLst>
              <a:ext uri="{FF2B5EF4-FFF2-40B4-BE49-F238E27FC236}">
                <a16:creationId xmlns:a16="http://schemas.microsoft.com/office/drawing/2014/main" id="{482996B8-7758-924F-95A7-EA63DDAB75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11146" y="1031563"/>
            <a:ext cx="9969708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60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r-FR" dirty="0"/>
              <a:t>TITLE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9FD3C252-914E-9945-8B43-6C3ECB129E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111146" y="2357126"/>
            <a:ext cx="9969708" cy="1500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400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 </a:t>
            </a:r>
          </a:p>
        </p:txBody>
      </p:sp>
    </p:spTree>
    <p:extLst>
      <p:ext uri="{BB962C8B-B14F-4D97-AF65-F5344CB8AC3E}">
        <p14:creationId xmlns:p14="http://schemas.microsoft.com/office/powerpoint/2010/main" val="36165932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7331CBA-B20B-3B44-92AD-C4C1538BE6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1106836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897FD40D-CD9E-B346-A121-7FD5CB4415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F142FA6-4661-C647-8BD5-D71B25FDAD3B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199" y="1690688"/>
            <a:ext cx="10547195" cy="43978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2373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7DAAE9EE-5CC9-1E49-8C69-38DC128B57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9"/>
          </a:xfrm>
          <a:prstGeom prst="rect">
            <a:avLst/>
          </a:prstGeom>
        </p:spPr>
      </p:pic>
      <p:sp>
        <p:nvSpPr>
          <p:cNvPr id="5" name="Espace réservé du contenu 3">
            <a:extLst>
              <a:ext uri="{FF2B5EF4-FFF2-40B4-BE49-F238E27FC236}">
                <a16:creationId xmlns:a16="http://schemas.microsoft.com/office/drawing/2014/main" id="{F71DDF9B-7F04-BD4A-B0B7-0ED76E378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291938"/>
            <a:ext cx="5157787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BE99B60-6C3E-9D4A-A88B-B459B2ED81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1938"/>
            <a:ext cx="5183188" cy="38977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  <a:lvl2pPr>
              <a:defRPr>
                <a:solidFill>
                  <a:schemeClr val="bg1"/>
                </a:solidFill>
                <a:latin typeface="+mn-lt"/>
              </a:defRPr>
            </a:lvl2pPr>
            <a:lvl3pPr>
              <a:defRPr>
                <a:solidFill>
                  <a:schemeClr val="bg1"/>
                </a:solidFill>
                <a:latin typeface="+mn-lt"/>
              </a:defRPr>
            </a:lvl3pPr>
            <a:lvl4pPr>
              <a:defRPr>
                <a:solidFill>
                  <a:schemeClr val="bg1"/>
                </a:solidFill>
                <a:latin typeface="+mn-lt"/>
              </a:defRPr>
            </a:lvl4pPr>
            <a:lvl5pPr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EE0A582B-5D35-2D4E-913F-8ADA140BB0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178828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0AFD6D3-5F3F-0C4B-BB45-EA233823B7BD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8673CAF2-56B5-5E40-9BAF-D3D120DCCCC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38200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B189EC70-CD90-A243-9D22-146F01B2DEA4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6493456" y="1802747"/>
            <a:ext cx="485848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>
                <a:solidFill>
                  <a:srgbClr val="0033A0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D4949B8A-D5C6-534C-9C33-C53B816160D0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491868" y="2738717"/>
            <a:ext cx="4860073" cy="343824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1292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42C321-3E99-214E-B3C1-D7EA7969B1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1795354"/>
            <a:ext cx="5157787" cy="4394309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/>
            </a:lvl1pPr>
            <a:lvl2pPr marL="0" indent="0" algn="just" defTabSz="554400">
              <a:spcBef>
                <a:spcPts val="600"/>
              </a:spcBef>
              <a:buNone/>
              <a:defRPr>
                <a:solidFill>
                  <a:srgbClr val="0033A0"/>
                </a:solidFill>
                <a:latin typeface="+mn-lt"/>
              </a:defRPr>
            </a:lvl2pPr>
            <a:lvl3pPr marL="0" indent="0" algn="just" defTabSz="554400">
              <a:spcBef>
                <a:spcPts val="600"/>
              </a:spcBef>
              <a:buNone/>
              <a:defRPr/>
            </a:lvl3pPr>
            <a:lvl4pPr marL="0" indent="0" algn="just" defTabSz="554400">
              <a:spcBef>
                <a:spcPts val="600"/>
              </a:spcBef>
              <a:buNone/>
              <a:defRPr/>
            </a:lvl4pPr>
            <a:lvl5pPr marL="0" indent="0" algn="just" defTabSz="554400">
              <a:spcBef>
                <a:spcPts val="600"/>
              </a:spcBef>
              <a:buNone/>
              <a:defRPr/>
            </a:lvl5pPr>
          </a:lstStyle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25615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OMNS TEXT/IMAGE/INFOGRAPHIC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68BB469-0977-304C-A18C-69987FEC1167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365126"/>
            <a:ext cx="5157787" cy="5824538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446C5D8-65A7-074E-97F5-7C728DA96C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8" name="Espace réservé du contenu 3">
            <a:extLst>
              <a:ext uri="{FF2B5EF4-FFF2-40B4-BE49-F238E27FC236}">
                <a16:creationId xmlns:a16="http://schemas.microsoft.com/office/drawing/2014/main" id="{6A7DB012-93D5-4848-B1BB-0AB59EFAE121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95559" y="365126"/>
            <a:ext cx="5157787" cy="5824537"/>
          </a:xfrm>
          <a:prstGeom prst="rect">
            <a:avLst/>
          </a:prstGeom>
        </p:spPr>
        <p:txBody>
          <a:bodyPr/>
          <a:lstStyle>
            <a:lvl1pPr marL="0" indent="0" defTabSz="554400">
              <a:spcBef>
                <a:spcPts val="600"/>
              </a:spcBef>
              <a:spcAft>
                <a:spcPts val="1200"/>
              </a:spcAft>
              <a:buNone/>
              <a:defRPr b="0">
                <a:solidFill>
                  <a:srgbClr val="0033A0"/>
                </a:solidFill>
                <a:latin typeface="+mn-lt"/>
              </a:defRPr>
            </a:lvl1pPr>
            <a:lvl2pPr marL="0" indent="0" defTabSz="554400">
              <a:spcBef>
                <a:spcPts val="600"/>
              </a:spcBef>
              <a:buNone/>
              <a:defRPr/>
            </a:lvl2pPr>
            <a:lvl3pPr marL="0" indent="0" defTabSz="554400">
              <a:spcBef>
                <a:spcPts val="600"/>
              </a:spcBef>
              <a:buNone/>
              <a:defRPr/>
            </a:lvl3pPr>
            <a:lvl4pPr marL="0" indent="0" defTabSz="554400">
              <a:spcBef>
                <a:spcPts val="600"/>
              </a:spcBef>
              <a:buNone/>
              <a:defRPr/>
            </a:lvl4pPr>
            <a:lvl5pPr marL="0" indent="0" defTabSz="554400">
              <a:spcBef>
                <a:spcPts val="600"/>
              </a:spcBef>
              <a:buNone/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11512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S 3 COLO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581890"/>
            <a:ext cx="10655526" cy="486889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6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839788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09C59DD-81CC-D64B-B88B-C5A1B36645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70CD4834-D61F-BE42-9FB3-AC0D67700F5A}"/>
              </a:ext>
            </a:extLst>
          </p:cNvPr>
          <p:cNvSpPr>
            <a:spLocks noGrp="1"/>
          </p:cNvSpPr>
          <p:nvPr>
            <p:ph type="body" sz="half" idx="10"/>
          </p:nvPr>
        </p:nvSpPr>
        <p:spPr>
          <a:xfrm>
            <a:off x="839788" y="1071356"/>
            <a:ext cx="10655526" cy="5674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D36377A0-B2FC-254C-B4EF-774D513C878C}"/>
              </a:ext>
            </a:extLst>
          </p:cNvPr>
          <p:cNvSpPr>
            <a:spLocks noGrp="1"/>
          </p:cNvSpPr>
          <p:nvPr>
            <p:ph type="body" sz="half" idx="12"/>
          </p:nvPr>
        </p:nvSpPr>
        <p:spPr>
          <a:xfrm>
            <a:off x="4535014" y="4719150"/>
            <a:ext cx="3265073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8" name="Espace réservé du texte 3">
            <a:extLst>
              <a:ext uri="{FF2B5EF4-FFF2-40B4-BE49-F238E27FC236}">
                <a16:creationId xmlns:a16="http://schemas.microsoft.com/office/drawing/2014/main" id="{F356E3C4-9C77-D243-8888-15D21EA3F41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8230240" y="4719150"/>
            <a:ext cx="3336327" cy="10357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12" name="Espace réservé de l’image 2">
            <a:extLst>
              <a:ext uri="{FF2B5EF4-FFF2-40B4-BE49-F238E27FC236}">
                <a16:creationId xmlns:a16="http://schemas.microsoft.com/office/drawing/2014/main" id="{27317210-FA97-8749-A8C5-095DB53F4D60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8230241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14" name="Espace réservé de l’image 2">
            <a:extLst>
              <a:ext uri="{FF2B5EF4-FFF2-40B4-BE49-F238E27FC236}">
                <a16:creationId xmlns:a16="http://schemas.microsoft.com/office/drawing/2014/main" id="{C858CE35-B425-0E4A-B5C1-C67DB99544F0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4535014" y="2266251"/>
            <a:ext cx="3265073" cy="22040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087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EXT INFOGRAPHIC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D938847E-E6A3-5343-8CEC-B52DD40203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81105880-5E6B-6E4A-B5C9-CBC0DE9DFD0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449337" y="702527"/>
            <a:ext cx="6936057" cy="5166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43D1123D-9FE3-614F-B1DF-38815C3742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788" y="702527"/>
            <a:ext cx="3375374" cy="1137424"/>
          </a:xfrm>
          <a:prstGeom prst="rect">
            <a:avLst/>
          </a:prstGeom>
        </p:spPr>
        <p:txBody>
          <a:bodyPr anchor="ctr"/>
          <a:lstStyle>
            <a:lvl1pPr>
              <a:defRPr sz="3200">
                <a:solidFill>
                  <a:srgbClr val="0033A0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1" name="Espace réservé du texte 3">
            <a:extLst>
              <a:ext uri="{FF2B5EF4-FFF2-40B4-BE49-F238E27FC236}">
                <a16:creationId xmlns:a16="http://schemas.microsoft.com/office/drawing/2014/main" id="{802082E6-4899-044F-92CE-0470567E9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375374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477888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E7895-0453-487F-9C00-BEC665B5D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9DBE7-CE8B-4A7E-8F33-5677BD572D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04D6D-F315-48A3-B53D-15692B4F5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7DF-9A4A-4B1D-90DA-392D8D7B17B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756D67-451E-49A2-8E75-3F2FDFD25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1DC5E6-5C92-4F2A-991F-56568AEA2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73F1-285C-474D-8A51-53B521755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868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1875"/>
            <a:ext cx="12192000" cy="61702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CAA1689-C07E-BF4E-A678-768B607FEC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A100D752-4660-364F-8192-DAEA4BED20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5B43293-C0FA-2244-8FA3-75ADC8627E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365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+ TEXT BOX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’image 2">
            <a:extLst>
              <a:ext uri="{FF2B5EF4-FFF2-40B4-BE49-F238E27FC236}">
                <a16:creationId xmlns:a16="http://schemas.microsoft.com/office/drawing/2014/main" id="{51EDBEE3-1D5B-2B4B-BCBA-5CCA6F6AC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1821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AEBCEEE-B9D7-A041-A698-B24DAEFAD8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816626" y="0"/>
            <a:ext cx="3375374" cy="1530625"/>
          </a:xfrm>
          <a:prstGeom prst="rect">
            <a:avLst/>
          </a:prstGeom>
          <a:solidFill>
            <a:srgbClr val="00196D">
              <a:alpha val="69804"/>
            </a:srgbClr>
          </a:solidFill>
        </p:spPr>
        <p:txBody>
          <a:bodyPr lIns="288000" tIns="288000" rIns="288000" bIns="288000"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D27815-B906-634D-BA9B-42B8F7265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6626" y="1530626"/>
            <a:ext cx="3375374" cy="4651513"/>
          </a:xfrm>
          <a:prstGeom prst="rect">
            <a:avLst/>
          </a:prstGeom>
          <a:solidFill>
            <a:srgbClr val="00196D">
              <a:alpha val="70000"/>
            </a:srgbClr>
          </a:solidFill>
        </p:spPr>
        <p:txBody>
          <a:bodyPr lIns="288000" tIns="288000" rIns="288000" bIns="288000"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CA406E9-BDBA-F242-811F-8BFC4DD3CD1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8984" y="6294329"/>
            <a:ext cx="1814032" cy="412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15E9C-1F32-451C-854A-0E201AD15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74598-6E7F-4D1F-AED9-2B17A19491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42C51-09D7-4169-BEBA-238FB5992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7DF-9A4A-4B1D-90DA-392D8D7B17B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FEF5F5-9966-47C2-8DE3-2C6E36BBE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A450AD-43E1-49C6-9AD1-11A827D5A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73F1-285C-474D-8A51-53B521755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4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8A50E-C8BE-4BE4-AFA6-0F80BD1F61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55684-197A-42CD-A6E4-6D1F3BDC5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F8596-4DDA-47B1-ACAB-5CFDE2F48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545321-AA6F-4B4D-BF36-B171EEB4D4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BA7F6-A41F-41A6-95A8-7CF6E3EFFAC1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8BC3F9-BED0-409E-8035-54330AB53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05E74C-CB5D-4327-A7BF-035B36E5E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57205-16A2-4982-A923-314A02842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68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C176B-8224-4E6A-A7D5-1BC738CC1E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B228D5-16BB-4598-A336-33C10ABD1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039E0-7AD6-434C-A43A-C6E17CC39B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7F816B-C09F-4AE8-8FD2-C1C06D1B0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8DD63D-097A-408F-BE54-7522F2258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8FBF8F-3740-4EE2-932B-63B87F8C7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7DF-9A4A-4B1D-90DA-392D8D7B17B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75AE1CB-6B48-43EC-9E27-E88DFD57D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1B89CFB-2BC0-4A8C-84FD-FEA5EDA43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73F1-285C-474D-8A51-53B521755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027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D00A02-EBA2-4143-8E72-DD8B9C3F1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3BE789-99CB-404F-88C5-C6F9CB6EA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7DF-9A4A-4B1D-90DA-392D8D7B17B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D174E3-427B-4F96-9FDF-8622A2468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2FD62-D691-48AB-8215-81845993B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73F1-285C-474D-8A51-53B521755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58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A77BCA-9E9D-4289-A1D1-FC82CB612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7DF-9A4A-4B1D-90DA-392D8D7B17B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08ADCC-75BD-4874-B379-F7B2734B1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713FF-EC11-4E0B-9DD6-75DA74110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73F1-285C-474D-8A51-53B521755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472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229CB-E2BC-4C5B-880F-143F2A56C8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8407C-31A9-4F15-9DA4-798D225E2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67BE66-341C-46BF-9F39-6545A77581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A083C7-4214-4EAC-A491-B00595278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7DF-9A4A-4B1D-90DA-392D8D7B17B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F3715F-297D-45AB-94D8-E76DF0D43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A75C99-D7A8-4EAD-8A11-A8B32D941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73F1-285C-474D-8A51-53B521755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0D501-79A9-4ACD-B22E-E9ABADA75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A56E34-0261-4CBB-80AA-5F72CBB65C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BB4FB-02B5-4E9D-9FFD-847B21F7CD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523D15-8A08-436E-B87E-1881ABF3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267DF-9A4A-4B1D-90DA-392D8D7B17B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BD3361-E86C-413D-885B-99A5B1A86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A03047-5BDA-45B5-B6C4-D2E71357DE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673F1-285C-474D-8A51-53B521755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181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E1530E-058F-4848-9CCE-455C8C5CA4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4058C-33F0-44CB-B530-8F0D8BBF82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3423CE-5145-4B5F-8105-674AA9278F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267DF-9A4A-4B1D-90DA-392D8D7B17B0}" type="datetimeFigureOut">
              <a:rPr lang="en-US" smtClean="0"/>
              <a:t>11/17/2021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BE6B1-4BB1-4B4B-BE4A-D0B893A575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B07AD-EBE2-4398-B06F-BE8A50443B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673F1-285C-474D-8A51-53B5217552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3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50" r:id="rId14"/>
    <p:sldLayoutId id="2147483653" r:id="rId15"/>
    <p:sldLayoutId id="2147483662" r:id="rId16"/>
    <p:sldLayoutId id="2147483661" r:id="rId17"/>
    <p:sldLayoutId id="2147483657" r:id="rId18"/>
    <p:sldLayoutId id="2147483658" r:id="rId19"/>
    <p:sldLayoutId id="2147483659" r:id="rId20"/>
    <p:sldLayoutId id="2147483660" r:id="rId2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DE5B00F-AD5B-CC4C-848A-48CDD9EBE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1146" y="1748111"/>
            <a:ext cx="9969708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Access to information and </a:t>
            </a:r>
            <a:br>
              <a:rPr lang="en-US" dirty="0"/>
            </a:br>
            <a:r>
              <a:rPr lang="en-US" dirty="0"/>
              <a:t>health care services for overseas Vietnamese </a:t>
            </a:r>
            <a:r>
              <a:rPr lang="en-US" dirty="0" err="1"/>
              <a:t>labour</a:t>
            </a:r>
            <a:r>
              <a:rPr lang="en-US" dirty="0"/>
              <a:t> migrants </a:t>
            </a:r>
            <a:br>
              <a:rPr lang="en-US" dirty="0"/>
            </a:br>
            <a:r>
              <a:rPr lang="en-US" dirty="0"/>
              <a:t>during COVID-19 pandemic</a:t>
            </a:r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46E6403-E7B9-B84E-9EC4-577D18E94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2184" y="3948351"/>
            <a:ext cx="9969708" cy="1500187"/>
          </a:xfrm>
        </p:spPr>
        <p:txBody>
          <a:bodyPr>
            <a:normAutofit fontScale="85000" lnSpcReduction="20000"/>
          </a:bodyPr>
          <a:lstStyle/>
          <a:p>
            <a:endParaRPr lang="en-US" sz="2800" b="1" i="0" dirty="0"/>
          </a:p>
          <a:p>
            <a:r>
              <a:rPr lang="en-US" sz="2800" b="1" i="0" dirty="0"/>
              <a:t>Aiko Kaji, MPH, PhD</a:t>
            </a:r>
          </a:p>
          <a:p>
            <a:r>
              <a:rPr lang="en-US" sz="2800" b="1" i="0" dirty="0"/>
              <a:t>Tran Thi Tuyet Luong, MD, MPH</a:t>
            </a:r>
          </a:p>
          <a:p>
            <a:r>
              <a:rPr lang="en-US" sz="2800" b="1" i="0" dirty="0"/>
              <a:t>Nguyen Trang, MSW, PhD</a:t>
            </a:r>
          </a:p>
          <a:p>
            <a:endParaRPr lang="en-US" sz="2800" b="1" i="0" dirty="0"/>
          </a:p>
        </p:txBody>
      </p:sp>
    </p:spTree>
    <p:extLst>
      <p:ext uri="{BB962C8B-B14F-4D97-AF65-F5344CB8AC3E}">
        <p14:creationId xmlns:p14="http://schemas.microsoft.com/office/powerpoint/2010/main" val="3040299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6A3467-B7EA-4316-BBD9-98BF6C1E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analysis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E75C28-BDCF-4FE8-9F00-F1E4EC690A5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Qualitative research - Thematic content analysis by using </a:t>
            </a:r>
            <a:r>
              <a:rPr lang="en-US" dirty="0" err="1"/>
              <a:t>Nvivo</a:t>
            </a:r>
            <a:r>
              <a:rPr lang="en-US" dirty="0"/>
              <a:t> software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Quantitative research - Descriptive and bivariate analysis </a:t>
            </a:r>
          </a:p>
        </p:txBody>
      </p:sp>
    </p:spTree>
    <p:extLst>
      <p:ext uri="{BB962C8B-B14F-4D97-AF65-F5344CB8AC3E}">
        <p14:creationId xmlns:p14="http://schemas.microsoft.com/office/powerpoint/2010/main" val="20099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6C50CF-03AE-4320-99F0-616CA75D1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Quantitative study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2D9897-A05A-4599-BAB4-5DC6844EC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424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996935-BE75-4F36-858B-EC24817BB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study participants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00F5CC0-0008-4918-B4C4-EC00F0A9F1BF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2094472147"/>
              </p:ext>
            </p:extLst>
          </p:nvPr>
        </p:nvGraphicFramePr>
        <p:xfrm>
          <a:off x="2103759" y="1431852"/>
          <a:ext cx="6926570" cy="3471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470">
                  <a:extLst>
                    <a:ext uri="{9D8B030D-6E8A-4147-A177-3AD203B41FA5}">
                      <a16:colId xmlns:a16="http://schemas.microsoft.com/office/drawing/2014/main" val="1850471557"/>
                    </a:ext>
                  </a:extLst>
                </a:gridCol>
                <a:gridCol w="2203050">
                  <a:extLst>
                    <a:ext uri="{9D8B030D-6E8A-4147-A177-3AD203B41FA5}">
                      <a16:colId xmlns:a16="http://schemas.microsoft.com/office/drawing/2014/main" val="3491392656"/>
                    </a:ext>
                  </a:extLst>
                </a:gridCol>
                <a:gridCol w="2203050">
                  <a:extLst>
                    <a:ext uri="{9D8B030D-6E8A-4147-A177-3AD203B41FA5}">
                      <a16:colId xmlns:a16="http://schemas.microsoft.com/office/drawing/2014/main" val="3219904340"/>
                    </a:ext>
                  </a:extLst>
                </a:gridCol>
              </a:tblGrid>
              <a:tr h="60725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Japan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 (n=327)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ROK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% (n=158)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5196680"/>
                  </a:ext>
                </a:extLst>
              </a:tr>
              <a:tr h="296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Age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61900641"/>
                  </a:ext>
                </a:extLst>
              </a:tr>
              <a:tr h="296759">
                <a:tc>
                  <a:txBody>
                    <a:bodyPr/>
                    <a:lstStyle/>
                    <a:p>
                      <a:pPr marL="45720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Mean 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32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7911109"/>
                  </a:ext>
                </a:extLst>
              </a:tr>
              <a:tr h="296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Sex (%)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08019538"/>
                  </a:ext>
                </a:extLst>
              </a:tr>
              <a:tr h="296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           Female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34.4 (112)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14 (22)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96409968"/>
                  </a:ext>
                </a:extLst>
              </a:tr>
              <a:tr h="296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           Male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65.6 (214)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86 (136)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3351093"/>
                  </a:ext>
                </a:extLst>
              </a:tr>
              <a:tr h="296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Duration of residence by year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9837043"/>
                  </a:ext>
                </a:extLst>
              </a:tr>
              <a:tr h="2967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              Mean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</a:rPr>
                        <a:t>3.7 years </a:t>
                      </a:r>
                      <a:endParaRPr lang="en-US" sz="2000" dirty="0"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X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0467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05998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21E85-C1F8-49B2-B4B5-6C7AF1C6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Education attainment (%)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03125A0-F0FD-4D77-812D-78AE49ED8B4B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E02DD3B4-B5F5-4552-A43E-62B5BC2D05D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4600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9B645-972C-46EE-8B9B-438657F2C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Work industry (%)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3F397F4E-2A7B-4297-8B2A-9B8D39BC81C9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CA1F5314-F566-43FB-A181-566B32FE6E3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878958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6A63A-345F-48B6-AA3B-1E3424795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Marital status (%)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FDADE54-1A0E-46AC-A055-02309C4780BF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52545D9D-33AA-42A8-A494-65C3B60997F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163683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737CF-861B-428F-BBA1-98C70220F7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200" dirty="0">
                <a:latin typeface="+mj-lt"/>
                <a:ea typeface="+mj-ea"/>
                <a:cs typeface="+mj-cs"/>
              </a:rPr>
              <a:t>Self-rated health (%)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0555D82-51D2-4BC2-8E39-AD2A87250C1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657379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66797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FD1FA4-0837-4436-973B-22757ECCB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Having health insurance (%)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FA064FD-E296-43C2-9B9D-F6796974A8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61718503"/>
              </p:ext>
            </p:extLst>
          </p:nvPr>
        </p:nvGraphicFramePr>
        <p:xfrm>
          <a:off x="838200" y="1871807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5173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E4EC-B201-418E-A081-657B821EE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Impacts of COVID-19 on job (%) (multiple answers)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D31BB0F-6594-4C70-BCFD-B4E0D47927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217844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05715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F5DA12-EEEC-466C-92A4-7D1690D71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Knowledge of COVID-19 transmission mode (%)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7BA46FD-33D3-4390-85A6-21CB665E765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13705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23266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1F7D85-68B4-48D1-9106-8BB4D0D2A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8DE12-22F6-4FE9-B594-A9E8F4190DF5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To better understand overseas Vietnamese </a:t>
            </a:r>
            <a:r>
              <a:rPr lang="en-US" sz="3200" dirty="0" err="1"/>
              <a:t>labour</a:t>
            </a:r>
            <a:r>
              <a:rPr lang="en-US" sz="3200" dirty="0"/>
              <a:t> migrants’ experiences about accessing accurate health information as well as health-care during public health crises such as COVID-19.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52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7BF69-CCC0-4052-9E75-2D6126C51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Knowledge about COVID-19 symptoms (%)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8B09AA7-C8FF-4DB6-A2C3-0D49820A2DA0}"/>
              </a:ext>
            </a:extLst>
          </p:cNvPr>
          <p:cNvGraphicFramePr>
            <a:graphicFrameLocks noGrp="1"/>
          </p:cNvGraphicFramePr>
          <p:nvPr>
            <p:ph sz="half" idx="10"/>
            <p:extLst>
              <p:ext uri="{D42A27DB-BD31-4B8C-83A1-F6EECF244321}">
                <p14:modId xmlns:p14="http://schemas.microsoft.com/office/powerpoint/2010/main" val="2427935798"/>
              </p:ext>
            </p:extLst>
          </p:nvPr>
        </p:nvGraphicFramePr>
        <p:xfrm>
          <a:off x="838200" y="1690688"/>
          <a:ext cx="10547350" cy="4397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895378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24DE6-5230-4102-881D-1C3C13310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57500"/>
          </a:xfrm>
        </p:spPr>
        <p:txBody>
          <a:bodyPr>
            <a:normAutofit/>
          </a:bodyPr>
          <a:lstStyle/>
          <a:p>
            <a:r>
              <a:rPr lang="en-AU" sz="3600" b="1" dirty="0">
                <a:effectLst/>
              </a:rPr>
              <a:t>Types of information related to COVID-19 (%)</a:t>
            </a:r>
            <a:endParaRPr lang="en-US" sz="36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17C0379-5FE4-4A8B-8B0B-5F56CAE6F7C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5337870"/>
              </p:ext>
            </p:extLst>
          </p:nvPr>
        </p:nvGraphicFramePr>
        <p:xfrm>
          <a:off x="432079" y="1479480"/>
          <a:ext cx="11304396" cy="49315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6040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8D09-1A0D-417D-A4FE-CFEBD61DB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13662"/>
          </a:xfrm>
        </p:spPr>
        <p:txBody>
          <a:bodyPr>
            <a:normAutofit/>
          </a:bodyPr>
          <a:lstStyle/>
          <a:p>
            <a:r>
              <a:rPr lang="en-AU" sz="3600" b="1" dirty="0">
                <a:effectLst/>
              </a:rPr>
              <a:t>Sources of information (%)</a:t>
            </a:r>
            <a:endParaRPr lang="en-US" sz="3600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52B46E1-439A-41D1-A5AC-4F178F2A8D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200128"/>
              </p:ext>
            </p:extLst>
          </p:nvPr>
        </p:nvGraphicFramePr>
        <p:xfrm>
          <a:off x="838200" y="1376737"/>
          <a:ext cx="10515600" cy="5188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12574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F9E5B0-5C55-4EDF-A7A9-391166377C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Pre-departure health training (%)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9A9389EE-46CB-4A75-89A8-C92396F852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473799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303855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6F977-CF10-4AB4-B5AA-B5E066B71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/>
              <a:t>Pre-departure t</a:t>
            </a:r>
            <a:r>
              <a:rPr lang="en-US" b="1" dirty="0"/>
              <a:t>raining subjects (%)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49DB5079-A1EF-4C65-B1F0-6ED07904F1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293172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944336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3A3053-7A8A-43F6-9917-ADF09A2A7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Testing for COVID-19 (%)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BA3A6098-6436-463E-82D8-F6A7E274EC66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838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4A5589A-92F3-4D14-ADBE-6A63B88E6AF7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172200" y="182562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545069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4A50F-EDA6-4AC2-B673-682F693B4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Reasons for COVID-19 testing (%) 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9890108-DFA9-46DE-A899-C5E4BCF0C3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212336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479342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87200-AB62-49C8-9443-45A87844A8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Awareness of COVID-19 vaccine availability &amp; deployment (%)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B96374E-B4B8-4594-90B2-90640340364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2777748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36121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A6535-77C0-4A4D-86EA-681089868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Awareness about how to get the vaccine (%)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ED52D6B1-C699-496C-B862-D3C774B82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487510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6359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5E145-17CD-4A0E-BD87-4E557D417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Health-care seeking behavior: Seeing doctor for the past 12 months (%)</a:t>
            </a:r>
            <a:endParaRPr lang="en-US" sz="2400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F29AB39A-0353-4797-91A7-E57492FDE9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422342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8439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9AB0C3-6E92-4E3B-A8A7-B0E4138DCC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 - Knowledge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ADEAA-1F6C-447E-B61C-C916B0DD5B0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06605" y="1399286"/>
            <a:ext cx="10547195" cy="4941224"/>
          </a:xfrm>
        </p:spPr>
        <p:txBody>
          <a:bodyPr>
            <a:norm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What are the factors associated with the knowledge of Vietnamese </a:t>
            </a:r>
            <a:r>
              <a:rPr lang="en-US" dirty="0" err="1"/>
              <a:t>labour</a:t>
            </a:r>
            <a:r>
              <a:rPr lang="en-US" dirty="0"/>
              <a:t> migrants about COVID-19 symptoms, its modes of transmission, and prevention measures issued by the destination country?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What types of health and immigration related information do Vietnamese </a:t>
            </a:r>
            <a:r>
              <a:rPr lang="en-US" dirty="0" err="1"/>
              <a:t>labour</a:t>
            </a:r>
            <a:r>
              <a:rPr lang="en-US" dirty="0"/>
              <a:t> migrants abroad receive during the COVID-19 pandemic?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What communication channels do Vietnamese </a:t>
            </a:r>
            <a:r>
              <a:rPr lang="en-US" dirty="0" err="1"/>
              <a:t>labour</a:t>
            </a:r>
            <a:r>
              <a:rPr lang="en-US" dirty="0"/>
              <a:t> migrants abroad utilize to collect such information?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11728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48F29-191A-4770-9AAA-73C80E6E3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Reasons for seeing a doctor (%)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EA3FE35-D789-4DDE-B694-7E7688970D9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8505785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52788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2D1FC1-7498-4BB8-A7B1-2D056F712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Qualitative research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70ED8-71FD-4BEA-9A2F-AB2085F50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364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E676D-DB3C-4C74-9DE7-17E28B8F8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86785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Participants’ characteristics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662C914-0309-4073-9857-9F8B6B7E39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831559"/>
                  </p:ext>
                </p:extLst>
              </p:nvPr>
            </p:nvGraphicFramePr>
            <p:xfrm>
              <a:off x="636998" y="1345915"/>
              <a:ext cx="10911156" cy="5287850"/>
            </p:xfrm>
            <a:graphic>
              <a:graphicData uri="http://schemas.openxmlformats.org/drawingml/2006/table">
                <a:tbl>
                  <a:tblPr firstRow="1" firstCol="1" bandRow="1">
                    <a:tableStyleId>{BDBED569-4797-4DF1-A0F4-6AAB3CD982D8}</a:tableStyleId>
                  </a:tblPr>
                  <a:tblGrid>
                    <a:gridCol w="3455473">
                      <a:extLst>
                        <a:ext uri="{9D8B030D-6E8A-4147-A177-3AD203B41FA5}">
                          <a16:colId xmlns:a16="http://schemas.microsoft.com/office/drawing/2014/main" val="781323561"/>
                        </a:ext>
                      </a:extLst>
                    </a:gridCol>
                    <a:gridCol w="1293810">
                      <a:extLst>
                        <a:ext uri="{9D8B030D-6E8A-4147-A177-3AD203B41FA5}">
                          <a16:colId xmlns:a16="http://schemas.microsoft.com/office/drawing/2014/main" val="4125486192"/>
                        </a:ext>
                      </a:extLst>
                    </a:gridCol>
                    <a:gridCol w="1159561">
                      <a:extLst>
                        <a:ext uri="{9D8B030D-6E8A-4147-A177-3AD203B41FA5}">
                          <a16:colId xmlns:a16="http://schemas.microsoft.com/office/drawing/2014/main" val="2349401264"/>
                        </a:ext>
                      </a:extLst>
                    </a:gridCol>
                    <a:gridCol w="1252854">
                      <a:extLst>
                        <a:ext uri="{9D8B030D-6E8A-4147-A177-3AD203B41FA5}">
                          <a16:colId xmlns:a16="http://schemas.microsoft.com/office/drawing/2014/main" val="1041543115"/>
                        </a:ext>
                      </a:extLst>
                    </a:gridCol>
                    <a:gridCol w="1159561">
                      <a:extLst>
                        <a:ext uri="{9D8B030D-6E8A-4147-A177-3AD203B41FA5}">
                          <a16:colId xmlns:a16="http://schemas.microsoft.com/office/drawing/2014/main" val="2848222405"/>
                        </a:ext>
                      </a:extLst>
                    </a:gridCol>
                    <a:gridCol w="1252852">
                      <a:extLst>
                        <a:ext uri="{9D8B030D-6E8A-4147-A177-3AD203B41FA5}">
                          <a16:colId xmlns:a16="http://schemas.microsoft.com/office/drawing/2014/main" val="737341255"/>
                        </a:ext>
                      </a:extLst>
                    </a:gridCol>
                    <a:gridCol w="1337045">
                      <a:extLst>
                        <a:ext uri="{9D8B030D-6E8A-4147-A177-3AD203B41FA5}">
                          <a16:colId xmlns:a16="http://schemas.microsoft.com/office/drawing/2014/main" val="3254119463"/>
                        </a:ext>
                      </a:extLst>
                    </a:gridCol>
                  </a:tblGrid>
                  <a:tr h="5395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Characteristics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 gridSpan="6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n (%) or Mean ± </a:t>
                          </a:r>
                          <a14:m>
                            <m:oMath xmlns:m="http://schemas.openxmlformats.org/officeDocument/2006/math">
                              <m:r>
                                <a:rPr lang="en-AU" sz="1600">
                                  <a:effectLst/>
                                  <a:latin typeface="Cambria Math" panose="02040503050406030204" pitchFamily="18" charset="0"/>
                                </a:rPr>
                                <m:t>𝑺𝑫</m:t>
                              </m:r>
                            </m:oMath>
                          </a14:m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3525821"/>
                      </a:ext>
                    </a:extLst>
                  </a:tr>
                  <a:tr h="248325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Migrants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Returnees</a:t>
                          </a:r>
                          <a:endParaRPr lang="en-US" sz="1800" b="1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Total (N = 71)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2218799028"/>
                      </a:ext>
                    </a:extLst>
                  </a:tr>
                  <a:tr h="459904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Japan 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(N = 10)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ROK </a:t>
                          </a:r>
                          <a:endParaRPr lang="en-US" sz="18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(N = 10)</a:t>
                          </a:r>
                          <a:endParaRPr lang="en-US" sz="1800" b="1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Japan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(N = 20)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ROK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(N = 18)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Taiwan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(N = 14)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4490158"/>
                      </a:ext>
                    </a:extLst>
                  </a:tr>
                  <a:tr h="2483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Gender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3326809898"/>
                      </a:ext>
                    </a:extLst>
                  </a:tr>
                  <a:tr h="2483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	Female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4 (40)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5 (50)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8 (40)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2 (11.11)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11 (78.57)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30 (42.25)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4005479597"/>
                      </a:ext>
                    </a:extLst>
                  </a:tr>
                  <a:tr h="2483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	Male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6 (60)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5 (50)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12 (60)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16 (88.89)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3 (21.43)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41 (57.74)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4114170097"/>
                      </a:ext>
                    </a:extLst>
                  </a:tr>
                  <a:tr h="2483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Age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28.67 ± 4.09 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37.9 ± 9.88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29.37 ± 3.86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33.41 ± 3.9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27.5 ± 4.11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32.13 ± 6.17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239564863"/>
                      </a:ext>
                    </a:extLst>
                  </a:tr>
                  <a:tr h="2483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Years of education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15.5 ± 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12 ± 3.16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14.6 ± 1.73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11.89 ± 1.6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12.86 ± 2.07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13.28 ± 2.41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1211817404"/>
                      </a:ext>
                    </a:extLst>
                  </a:tr>
                  <a:tr h="2483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Years in the host country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3.31 ± 1.86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5.69 ±5.93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3.18 ± 0.79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6.96 ± 3.86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3.36 ± 1.59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4.49 ± 3.37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1420681055"/>
                      </a:ext>
                    </a:extLst>
                  </a:tr>
                  <a:tr h="2483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Marital status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3217277457"/>
                      </a:ext>
                    </a:extLst>
                  </a:tr>
                  <a:tr h="2483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	Married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5 (50)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8 (80)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7 (35)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16 (88.89)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11 (78.57)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47 (66.20)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2923618852"/>
                      </a:ext>
                    </a:extLst>
                  </a:tr>
                  <a:tr h="2483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	Single 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5 (50)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2 (20)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13 (65)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2 (11.11)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3 (21.43)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24 (33.80)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991011979"/>
                      </a:ext>
                    </a:extLst>
                  </a:tr>
                  <a:tr h="2483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Number of children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0.44 ± 0.88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1.5 ± 0.85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0.6 ± 0.82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1.17 ± 0.92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1.21 ± 0.7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 ± 1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1088061526"/>
                      </a:ext>
                    </a:extLst>
                  </a:tr>
                  <a:tr h="2483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Migration status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1252809654"/>
                      </a:ext>
                    </a:extLst>
                  </a:tr>
                  <a:tr h="2483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	Documented migrant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10 (100)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 (10)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20 (100)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15 (83.33)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14 (100)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59 (83.10)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3689986432"/>
                      </a:ext>
                    </a:extLst>
                  </a:tr>
                  <a:tr h="2483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	Undocumented migrant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0 (0)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9 (90)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0 (0)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3 (16.67)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0 (0)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12 (16.90)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1290921049"/>
                      </a:ext>
                    </a:extLst>
                  </a:tr>
                  <a:tr h="2483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Having health insurance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3821622433"/>
                      </a:ext>
                    </a:extLst>
                  </a:tr>
                  <a:tr h="2483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	Yes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9 (90)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2 (20)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20 (100)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15 (83.33)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14 (100)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58 (81.69)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1228194877"/>
                      </a:ext>
                    </a:extLst>
                  </a:tr>
                  <a:tr h="248325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	No 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 (10)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8 (80)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0 (0)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3 (16.67)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0 (0)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13 (18.31)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71345676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>
                <a:extLst>
                  <a:ext uri="{FF2B5EF4-FFF2-40B4-BE49-F238E27FC236}">
                    <a16:creationId xmlns:a16="http://schemas.microsoft.com/office/drawing/2014/main" id="{7662C914-0309-4073-9857-9F8B6B7E397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831559"/>
                  </p:ext>
                </p:extLst>
              </p:nvPr>
            </p:nvGraphicFramePr>
            <p:xfrm>
              <a:off x="636998" y="1345915"/>
              <a:ext cx="10911156" cy="5287850"/>
            </p:xfrm>
            <a:graphic>
              <a:graphicData uri="http://schemas.openxmlformats.org/drawingml/2006/table">
                <a:tbl>
                  <a:tblPr firstRow="1" firstCol="1" bandRow="1">
                    <a:tableStyleId>{BDBED569-4797-4DF1-A0F4-6AAB3CD982D8}</a:tableStyleId>
                  </a:tblPr>
                  <a:tblGrid>
                    <a:gridCol w="3455473">
                      <a:extLst>
                        <a:ext uri="{9D8B030D-6E8A-4147-A177-3AD203B41FA5}">
                          <a16:colId xmlns:a16="http://schemas.microsoft.com/office/drawing/2014/main" val="781323561"/>
                        </a:ext>
                      </a:extLst>
                    </a:gridCol>
                    <a:gridCol w="1293810">
                      <a:extLst>
                        <a:ext uri="{9D8B030D-6E8A-4147-A177-3AD203B41FA5}">
                          <a16:colId xmlns:a16="http://schemas.microsoft.com/office/drawing/2014/main" val="4125486192"/>
                        </a:ext>
                      </a:extLst>
                    </a:gridCol>
                    <a:gridCol w="1159561">
                      <a:extLst>
                        <a:ext uri="{9D8B030D-6E8A-4147-A177-3AD203B41FA5}">
                          <a16:colId xmlns:a16="http://schemas.microsoft.com/office/drawing/2014/main" val="2349401264"/>
                        </a:ext>
                      </a:extLst>
                    </a:gridCol>
                    <a:gridCol w="1252854">
                      <a:extLst>
                        <a:ext uri="{9D8B030D-6E8A-4147-A177-3AD203B41FA5}">
                          <a16:colId xmlns:a16="http://schemas.microsoft.com/office/drawing/2014/main" val="1041543115"/>
                        </a:ext>
                      </a:extLst>
                    </a:gridCol>
                    <a:gridCol w="1159561">
                      <a:extLst>
                        <a:ext uri="{9D8B030D-6E8A-4147-A177-3AD203B41FA5}">
                          <a16:colId xmlns:a16="http://schemas.microsoft.com/office/drawing/2014/main" val="2848222405"/>
                        </a:ext>
                      </a:extLst>
                    </a:gridCol>
                    <a:gridCol w="1252852">
                      <a:extLst>
                        <a:ext uri="{9D8B030D-6E8A-4147-A177-3AD203B41FA5}">
                          <a16:colId xmlns:a16="http://schemas.microsoft.com/office/drawing/2014/main" val="737341255"/>
                        </a:ext>
                      </a:extLst>
                    </a:gridCol>
                    <a:gridCol w="1337045">
                      <a:extLst>
                        <a:ext uri="{9D8B030D-6E8A-4147-A177-3AD203B41FA5}">
                          <a16:colId xmlns:a16="http://schemas.microsoft.com/office/drawing/2014/main" val="3254119463"/>
                        </a:ext>
                      </a:extLst>
                    </a:gridCol>
                  </a:tblGrid>
                  <a:tr h="53951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Characteristics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 gridSpan="6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80155" marR="80155" marT="0" marB="0">
                        <a:blipFill>
                          <a:blip r:embed="rId3"/>
                          <a:stretch>
                            <a:fillRect l="-46405" t="-10112" r="-245" b="-898876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23525821"/>
                      </a:ext>
                    </a:extLst>
                  </a:tr>
                  <a:tr h="249301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Migrants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Returnees</a:t>
                          </a:r>
                          <a:endParaRPr lang="en-US" sz="1800" b="1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Total (N = 71)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2218799028"/>
                      </a:ext>
                    </a:extLst>
                  </a:tr>
                  <a:tr h="51022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Japan 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(N = 10)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ROK </a:t>
                          </a:r>
                          <a:endParaRPr lang="en-US" sz="180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(N = 10)</a:t>
                          </a:r>
                          <a:endParaRPr lang="en-US" sz="1800" b="1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Japan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(N = 20)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ROK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(N = 18)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Taiwan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(N = 14)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74490158"/>
                      </a:ext>
                    </a:extLst>
                  </a:tr>
                  <a:tr h="24930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Gender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3326809898"/>
                      </a:ext>
                    </a:extLst>
                  </a:tr>
                  <a:tr h="24930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	Female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4 (40)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5 (50)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8 (40)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2 (11.11)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11 (78.57)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30 (42.25)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4005479597"/>
                      </a:ext>
                    </a:extLst>
                  </a:tr>
                  <a:tr h="24930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	Male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6 (60)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5 (50)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12 (60)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16 (88.89)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3 (21.43)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41 (57.74)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4114170097"/>
                      </a:ext>
                    </a:extLst>
                  </a:tr>
                  <a:tr h="24930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Age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28.67 ± 4.09 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37.9 ± 9.88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29.37 ± 3.86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33.41 ± 3.9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27.5 ± 4.11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32.13 ± 6.17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239564863"/>
                      </a:ext>
                    </a:extLst>
                  </a:tr>
                  <a:tr h="24930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Years of education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15.5 ± 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12 ± 3.16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14.6 ± 1.73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11.89 ± 1.6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12.86 ± 2.07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13.28 ± 2.41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1211817404"/>
                      </a:ext>
                    </a:extLst>
                  </a:tr>
                  <a:tr h="24930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Years in the host country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3.31 ± 1.86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5.69 ±5.93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3.18 ± 0.79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6.96 ± 3.86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3.36 ± 1.59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4.49 ± 3.37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1420681055"/>
                      </a:ext>
                    </a:extLst>
                  </a:tr>
                  <a:tr h="24930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Marital status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3217277457"/>
                      </a:ext>
                    </a:extLst>
                  </a:tr>
                  <a:tr h="24930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	Married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5 (50)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8 (80)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7 (35)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16 (88.89)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11 (78.57)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47 (66.20)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2923618852"/>
                      </a:ext>
                    </a:extLst>
                  </a:tr>
                  <a:tr h="24930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	Single 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5 (50)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2 (20)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13 (65)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2 (11.11)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3 (21.43)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24 (33.80)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991011979"/>
                      </a:ext>
                    </a:extLst>
                  </a:tr>
                  <a:tr h="24930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Number of children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0.44 ± 0.88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1.5 ± 0.85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0.6 ± 0.82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1.17 ± 0.92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1.21 ± 0.7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 ± 1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1088061526"/>
                      </a:ext>
                    </a:extLst>
                  </a:tr>
                  <a:tr h="24930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Migration status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1252809654"/>
                      </a:ext>
                    </a:extLst>
                  </a:tr>
                  <a:tr h="24930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	Documented migrant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10 (100)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 (10)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20 (100)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15 (83.33)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14 (100)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59 (83.10)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3689986432"/>
                      </a:ext>
                    </a:extLst>
                  </a:tr>
                  <a:tr h="24930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	Undocumented migrant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0 (0)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9 (90)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0 (0)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3 (16.67)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0 (0)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12 (16.90)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1290921049"/>
                      </a:ext>
                    </a:extLst>
                  </a:tr>
                  <a:tr h="24930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Having health insurance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3821622433"/>
                      </a:ext>
                    </a:extLst>
                  </a:tr>
                  <a:tr h="24930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	Yes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9 (90)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2 (20)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20 (100)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15 (83.33)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14 (100)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58 (81.69)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1228194877"/>
                      </a:ext>
                    </a:extLst>
                  </a:tr>
                  <a:tr h="249301">
                    <a:tc>
                      <a:txBody>
                        <a:bodyPr/>
                        <a:lstStyle/>
                        <a:p>
                          <a:pPr marL="0" marR="0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	No 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1 (10)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8 (80)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0 (0)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>
                              <a:effectLst/>
                            </a:rPr>
                            <a:t>3 (16.67)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0 (0)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AU" sz="1600" dirty="0">
                              <a:effectLst/>
                            </a:rPr>
                            <a:t>13 (18.31)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Yu Mincho" panose="02020400000000000000" pitchFamily="18" charset="-128"/>
                            <a:cs typeface="Times New Roman" panose="02020603050405020304" pitchFamily="18" charset="0"/>
                          </a:endParaRPr>
                        </a:p>
                      </a:txBody>
                      <a:tcPr marL="80155" marR="80155" marT="0" marB="0"/>
                    </a:tc>
                    <a:extLst>
                      <a:ext uri="{0D108BD9-81ED-4DB2-BD59-A6C34878D82A}">
                        <a16:rowId xmlns:a16="http://schemas.microsoft.com/office/drawing/2014/main" val="71345676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41926030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2FF64-46B2-4F73-8391-9635A12BD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/>
              <a:t>Challenges in accessing information and health care services 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5C777A0-D8A8-4E53-8A8E-24121303D7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7631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BC07-342C-48B5-A6AB-C6297873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challenges in health care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9A900-9092-41B2-B2F4-5C099DB5093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Cognitive barriers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Lack of knowledge about benefits of health insurance for COVID-19 testing and treatment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Lack of knowledge about healthcare system in the destination country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Work (earning) outweighs migrants’ perceived benefits of preventative healthcare access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18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41B3A-5C02-4B36-B817-97990AB514BE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“I don’t know whether my health insurance can be extended for those who are waiting for visas to go back to Viet Nam due to the pandemic…”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(Male, 32, returnee from ROK, E9 visa holder, manufacturing industry)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6107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A7669-A37D-4976-8FA7-BA525D47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1B660-5440-4381-BF18-7D9B493316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“I wanted to find it out [about visa issues] but I didn’t know where to find it. I often opened pages of Vietnamese communities in Japan, people often learned about it and asked visa-related questions. I don’t know where to find the correct information.” </a:t>
            </a:r>
          </a:p>
          <a:p>
            <a:pPr marL="0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(Returnee from Japan, 25, female, working in machinery)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471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BC07-342C-48B5-A6AB-C6297873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challenges in health care access in ROK/Japan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9A900-9092-41B2-B2F4-5C099DB5093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b="1" u="sng" dirty="0"/>
              <a:t>Financial barriers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 out of pocket costs associated with COVID testing and treatment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Lack of health insurance particularly among undocumented migrants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Financial burden on migrants due to lack of regular income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732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E29F1E-00A8-4C8B-8263-9474840E7E9E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92578" y="1230061"/>
            <a:ext cx="10547195" cy="4397878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“Yes, the most difficult thing is I don't have papers [legal documents], so the hospital fees and medicine costs will be high, and I will have to pay a lot.”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(Returnee from ROK, 37, male, working in machinery)</a:t>
            </a:r>
          </a:p>
        </p:txBody>
      </p:sp>
    </p:spTree>
    <p:extLst>
      <p:ext uri="{BB962C8B-B14F-4D97-AF65-F5344CB8AC3E}">
        <p14:creationId xmlns:p14="http://schemas.microsoft.com/office/powerpoint/2010/main" val="1025725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BC07-342C-48B5-A6AB-C6297873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challenges in health care access in ROK/Japan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9A900-9092-41B2-B2F4-5C099DB5093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Structural barriers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Lack of interpretation services/Language barriers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Location of health-care facilities and transportation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Limited capacity of health-care facilities due to high burden of COVID-19 cases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Irregular status of migrants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Lack of official employment contracts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Time conflict or tight schedule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3033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DE4A-D97E-411B-BCB0-1644F606D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Research questions – Health care seeking behavior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B026D-108F-4ECD-9903-67D56B093BA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What are the factors associated with the health care seeking behavior of Vietnamese </a:t>
            </a:r>
            <a:r>
              <a:rPr lang="en-US" dirty="0" err="1"/>
              <a:t>labour</a:t>
            </a:r>
            <a:r>
              <a:rPr lang="en-US" dirty="0"/>
              <a:t> migrants before and during COVID-19 pandemic?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69168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3411B-9D27-41CB-AE42-30588AB82F8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40079" y="1096922"/>
            <a:ext cx="10547195" cy="4397878"/>
          </a:xfrm>
        </p:spPr>
        <p:txBody>
          <a:bodyPr/>
          <a:lstStyle/>
          <a:p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“I faced difficulty when I went for my antenatal check-ups as I didn’t know the language, which was quite difficult.”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(Returnee from Taiwan, 22, female, working in food manufacturing)</a:t>
            </a:r>
          </a:p>
          <a:p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9818457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BC07-342C-48B5-A6AB-C6297873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Key challenges in health care access in ROK/Japan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9A900-9092-41B2-B2F4-5C099DB5093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b="1" u="sng" dirty="0"/>
              <a:t>Social support barriers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Lack of support from employers (e.g. employers do not allow migrants to take sick leave. Migrants are asked to undertake dangerous work by employers and cannot seek healthcare)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2118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71331-FE19-4EAD-8ECD-A95F7C7AB042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i="1" dirty="0"/>
              <a:t>“Before I went there, the company said that I would have my health checked every six months, two times per year. However, it would be more than two years since I went there, I had no health check-up. When I just arrived, the union let me get a health check-up. However, after that, I worked at the company, I didn’t have any health check-ups.” </a:t>
            </a:r>
          </a:p>
          <a:p>
            <a:r>
              <a:rPr lang="en-US" dirty="0"/>
              <a:t>(Female, returnee from Japan, technical intern, manufacturing industry)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3155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91BC07-342C-48B5-A6AB-C6297873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Challenges in access to information for migrants in ROK/Japan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9A900-9092-41B2-B2F4-5C099DB5093D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Language barriers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Limited source of information (migrants often collect information through unofficial channels e.g. </a:t>
            </a:r>
            <a:r>
              <a:rPr lang="en-US" dirty="0" err="1"/>
              <a:t>facebook</a:t>
            </a:r>
            <a:r>
              <a:rPr lang="en-US" dirty="0"/>
              <a:t> group pages)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Lack of response from the Embassy of Viet Nam in the destination country (migrants called the embassy, but they did not pick up a phone)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5342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ED1B6-D489-4787-9A62-084AF493CA04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087580" y="1144423"/>
            <a:ext cx="10547195" cy="4397878"/>
          </a:xfrm>
        </p:spPr>
        <p:txBody>
          <a:bodyPr/>
          <a:lstStyle/>
          <a:p>
            <a:r>
              <a:rPr lang="en-US" i="1" dirty="0"/>
              <a:t>“I went back home amid the pandemic. The difficulty was I didn’t know the order of the procedure to proceed. At that time, it was very difficult to fill out a document to return. I did it several times. I did it myself which was not correct. The resident law in ROK changed often that I couldn’t understand.”</a:t>
            </a:r>
          </a:p>
          <a:p>
            <a:r>
              <a:rPr lang="en-US" dirty="0"/>
              <a:t> </a:t>
            </a:r>
          </a:p>
          <a:p>
            <a:r>
              <a:rPr lang="en-US" dirty="0"/>
              <a:t>(Male, 35, returnee from ROK, E9 visa holder, manufacturing)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96230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05F4C-E228-40B5-92D5-993FED77F2C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1111331" y="1963821"/>
            <a:ext cx="10547195" cy="4397878"/>
          </a:xfrm>
        </p:spPr>
        <p:txBody>
          <a:bodyPr/>
          <a:lstStyle/>
          <a:p>
            <a:r>
              <a:rPr lang="en-US" i="1" dirty="0"/>
              <a:t>"It is quite difficult because I don’t understand information disseminated by Japanese government. Information from Facebook pages of the Vietnamese association is just sketchy." </a:t>
            </a:r>
          </a:p>
          <a:p>
            <a:r>
              <a:rPr lang="en-US" dirty="0"/>
              <a:t>(Male, 32, returnee from Japan, technical intern, manufacturing industry)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589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974FE-6C4E-4AD5-A3AD-6A16E1F98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Facilitator to health care access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A01E7-9322-44D8-BB93-4F9FD86C8ACA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High quality of health-care including friendly health-care workers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Having health insurance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Migrant-friendly policy in response to COVID-19 pandemic (e.g. inclusion of migrants in the vaccine roll out </a:t>
            </a:r>
            <a:r>
              <a:rPr lang="en-US" dirty="0" err="1"/>
              <a:t>programme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Interpretation services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Support from CSOs/NGOs particularly in ROK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Support from employers (</a:t>
            </a:r>
            <a:r>
              <a:rPr lang="en-US" dirty="0" err="1"/>
              <a:t>e.g</a:t>
            </a:r>
            <a:r>
              <a:rPr lang="en-US" dirty="0"/>
              <a:t> employers helped migrants made an appointment and provide transportation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Support from friends and relatives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Support from Vietnamese embassy, associations, community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2391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450B37-62BA-4D88-B0D5-40AB38FFA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32207"/>
            <a:ext cx="10515600" cy="534475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US" sz="24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vi-VN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 healthcare services were quite good. After being checked and I waited for 15 minutes, they returned the results of the examination.</a:t>
            </a:r>
            <a:r>
              <a:rPr lang="vi-VN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There, every customer was like “God” to them, I went for health check-ups just like a Japanese, all were the same. I see healthcare services are already good in Japan, I have no comment.</a:t>
            </a:r>
            <a:r>
              <a:rPr lang="vi-VN" sz="2400" b="0" i="1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n-US" sz="2400" b="0" i="1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vi-VN" sz="24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Returnee from Japan, 32, male, working in construction</a:t>
            </a:r>
            <a:r>
              <a:rPr lang="vi-VN" sz="2400" b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b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11419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030D2-0895-467E-9AD5-130FDA308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10041"/>
            <a:ext cx="10515600" cy="1325563"/>
          </a:xfrm>
        </p:spPr>
        <p:txBody>
          <a:bodyPr/>
          <a:lstStyle/>
          <a:p>
            <a:r>
              <a:rPr lang="en-US" b="1" dirty="0"/>
              <a:t>Migrants’ challenges from stakeholders’ perspectives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BF9FBA4-8788-4F9A-BEEF-456FF8AE02D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84303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38E16-CC0D-423A-902B-5C9AA3EED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Structural barriers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CEB06-CD62-4D05-A812-5DA0B65397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72463"/>
            <a:ext cx="10515600" cy="3841528"/>
          </a:xfrm>
        </p:spPr>
        <p:txBody>
          <a:bodyPr>
            <a:normAutofit/>
          </a:bodyPr>
          <a:lstStyle/>
          <a:p>
            <a:r>
              <a:rPr lang="en-US" dirty="0"/>
              <a:t>Language barriers </a:t>
            </a:r>
          </a:p>
          <a:p>
            <a:r>
              <a:rPr lang="en-US" dirty="0"/>
              <a:t>Limited access to health-care due to tight working schedules</a:t>
            </a:r>
          </a:p>
          <a:p>
            <a:r>
              <a:rPr lang="en-US" dirty="0"/>
              <a:t>Restriction in accessing health-care due to COVID-19</a:t>
            </a:r>
          </a:p>
          <a:p>
            <a:r>
              <a:rPr lang="en-US" dirty="0"/>
              <a:t>Expiration of duration of sojourn during the COVID-19 pandemic</a:t>
            </a:r>
          </a:p>
          <a:p>
            <a:pPr marL="0" indent="0">
              <a:buNone/>
            </a:pPr>
            <a:endParaRPr lang="en-US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787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2DE4A-D97E-411B-BCB0-1644F606D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626" y="1300381"/>
            <a:ext cx="10515600" cy="1106836"/>
          </a:xfrm>
        </p:spPr>
        <p:txBody>
          <a:bodyPr>
            <a:normAutofit fontScale="90000"/>
          </a:bodyPr>
          <a:lstStyle/>
          <a:p>
            <a:r>
              <a:rPr lang="en-US" dirty="0"/>
              <a:t>Research questions – Challenges in accessing information and health care services and their enabling factors during the COVID-19 pandemic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DB026D-108F-4ECD-9903-67D56B093BA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953031" y="2710510"/>
            <a:ext cx="10547195" cy="4397878"/>
          </a:xfrm>
        </p:spPr>
        <p:txBody>
          <a:bodyPr/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What are the challenges overseas Vietnamese </a:t>
            </a:r>
            <a:r>
              <a:rPr lang="en-US" dirty="0" err="1"/>
              <a:t>labour</a:t>
            </a:r>
            <a:r>
              <a:rPr lang="en-US" dirty="0"/>
              <a:t> migrants have faced in accessing healthcare including gender-sensitive healthcare, and health and immigration related information?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What has helped overseas Vietnamese </a:t>
            </a:r>
            <a:r>
              <a:rPr lang="en-US" dirty="0" err="1"/>
              <a:t>labour</a:t>
            </a:r>
            <a:r>
              <a:rPr lang="en-US" dirty="0"/>
              <a:t> migrants find health and immigration related information and healthcare services?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dirty="0"/>
              <a:t>What do key stakeholders perceive to be the most important barriers to health and immigration related information and healthcare services for Vietnamese </a:t>
            </a:r>
            <a:r>
              <a:rPr lang="en-US" dirty="0" err="1"/>
              <a:t>labour</a:t>
            </a:r>
            <a:r>
              <a:rPr lang="en-US" dirty="0"/>
              <a:t> migrants?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9198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23BAB-8554-4126-9F55-7A400EC2F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Financial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B2E51-56EF-44C0-A6A6-62D9AA3185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Irregular status of migrants</a:t>
            </a:r>
          </a:p>
          <a:p>
            <a:r>
              <a:rPr lang="en-US" dirty="0"/>
              <a:t>Lack of health insurance</a:t>
            </a:r>
          </a:p>
          <a:p>
            <a:r>
              <a:rPr lang="en-US" dirty="0"/>
              <a:t>Financial burden related to COVID-19 testing and treatment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2825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B892-5E8D-4602-8AC5-455230624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Cognitive barriers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32ED5-E4C5-4F3B-AF37-F286B742E5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 paid attention on health-care (non-proactive migrants)</a:t>
            </a:r>
          </a:p>
          <a:p>
            <a:r>
              <a:rPr lang="en-US" dirty="0"/>
              <a:t>Lack of understanding on the health-care system of the destination countries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9047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4F60ED-EE44-4C4E-B12A-ACBA539FCA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39" y="499833"/>
            <a:ext cx="10536702" cy="558122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200" dirty="0"/>
          </a:p>
          <a:p>
            <a:pPr marL="0" indent="0">
              <a:buNone/>
            </a:pP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“They [</a:t>
            </a:r>
            <a:r>
              <a:rPr lang="en-US" sz="24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labour</a:t>
            </a:r>
            <a:r>
              <a:rPr lang="en-US" sz="24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migrants] may not be aware of those issues before departure and may not receive a thorough consultation about health care services and health regulations and laws in the destination countries.” </a:t>
            </a:r>
          </a:p>
          <a:p>
            <a:pPr marL="0" indent="0">
              <a:buNone/>
            </a:pPr>
            <a:endParaRPr lang="en-US" sz="22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2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Migrant Resource Centre, Viet Nam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1748796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FEACA-185E-4D16-93A6-30888175D4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65125"/>
            <a:ext cx="10439400" cy="1325563"/>
          </a:xfrm>
        </p:spPr>
        <p:txBody>
          <a:bodyPr>
            <a:normAutofit/>
          </a:bodyPr>
          <a:lstStyle/>
          <a:p>
            <a:r>
              <a:rPr lang="en-US" sz="4000" b="1" dirty="0"/>
              <a:t>Barriers to assisting Vietnamese </a:t>
            </a:r>
            <a:r>
              <a:rPr lang="en-US" sz="4000" b="1" dirty="0" err="1"/>
              <a:t>labour</a:t>
            </a:r>
            <a:r>
              <a:rPr lang="en-US" sz="4000" b="1" dirty="0"/>
              <a:t> migrants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21400-FFB3-4DCB-9C76-C851E1EDB0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214153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Service delivery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Inconsistent guidance in administration of COVID-19 vaccines for migrants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Loss of migrants' contact upon arrival in destination countries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C7F304-21C0-4247-8454-3B85957B0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2141537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Organizational structure</a:t>
            </a:r>
          </a:p>
          <a:p>
            <a:pPr marL="0" indent="0">
              <a:buNone/>
            </a:pPr>
            <a:endParaRPr lang="en-US" dirty="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dirty="0"/>
              <a:t>+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Language barriers</a:t>
            </a: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Limited capacity of stakeholders </a:t>
            </a:r>
            <a:endParaRPr lang="en-US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2800" dirty="0">
                <a:latin typeface="Calibri" panose="020F0502020204030204" pitchFamily="34" charset="0"/>
                <a:cs typeface="Times New Roman" panose="02020603050405020304" pitchFamily="18" charset="0"/>
              </a:rPr>
              <a:t>+ Shortage of human resources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44926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6A43-0C94-4217-98CE-005EB65F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and recommendations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2AD6-D5E8-4055-AEEE-02BB587F4012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Recommendations to employers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Advocate employers to support basic social welfare for migrant workers (</a:t>
            </a:r>
            <a:r>
              <a:rPr lang="en-US" dirty="0" err="1"/>
              <a:t>e.g</a:t>
            </a:r>
            <a:r>
              <a:rPr lang="en-US" dirty="0"/>
              <a:t> mandatory provision of health insurance and medical checkup. Support migrant health through equitable sick leave).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dirty="0"/>
              <a:t>Monitor employers’ implementation of </a:t>
            </a:r>
            <a:r>
              <a:rPr lang="en-US" dirty="0" err="1"/>
              <a:t>labour</a:t>
            </a:r>
            <a:r>
              <a:rPr lang="en-US" dirty="0"/>
              <a:t> laws such as failure to provide social welfare including health insurance, sick leave etc.</a:t>
            </a:r>
          </a:p>
        </p:txBody>
      </p:sp>
    </p:spTree>
    <p:extLst>
      <p:ext uri="{BB962C8B-B14F-4D97-AF65-F5344CB8AC3E}">
        <p14:creationId xmlns:p14="http://schemas.microsoft.com/office/powerpoint/2010/main" val="284710353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06A43-0C94-4217-98CE-005EB65FE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and recommendations (</a:t>
            </a:r>
            <a:r>
              <a:rPr lang="en-US" dirty="0" err="1"/>
              <a:t>cont</a:t>
            </a:r>
            <a:r>
              <a:rPr lang="en-US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722AD6-D5E8-4055-AEEE-02BB587F4012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Recommendations to host governments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Host governments need to consider to implement a flexible policy allowing migrants to work with health insurance for easing their financial burden after expiration of their work permit while waiting to return to Viet Nam.</a:t>
            </a:r>
          </a:p>
        </p:txBody>
      </p:sp>
    </p:spTree>
    <p:extLst>
      <p:ext uri="{BB962C8B-B14F-4D97-AF65-F5344CB8AC3E}">
        <p14:creationId xmlns:p14="http://schemas.microsoft.com/office/powerpoint/2010/main" val="255403603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6782D-8D88-4A3B-A967-E2AACB305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and recommendations (</a:t>
            </a:r>
            <a:r>
              <a:rPr lang="en-US" dirty="0" err="1"/>
              <a:t>cont</a:t>
            </a:r>
            <a:r>
              <a:rPr lang="en-US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DD66E-654F-45D0-8FF0-AF96F15FA5F0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Recommendations to Vietnamese government and recruitment agencies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Need to standardize a pre-departure training curriculum on promoting the health of overseas migrants especially in the context of public health emergencies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Establish a mechanism to ensure the provision and quality of pre-departure trainings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Develop a unified news source on Facebook and/or </a:t>
            </a:r>
            <a:r>
              <a:rPr lang="en-US" dirty="0" err="1"/>
              <a:t>Zalo</a:t>
            </a:r>
            <a:r>
              <a:rPr lang="en-US" dirty="0"/>
              <a:t> which combines verified information of basic healthcare services, COVID-19 and other emergency issues, migration issues and legal support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42480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EBCFD-52C2-47C9-9A26-66C08C346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and recommendations (</a:t>
            </a:r>
            <a:r>
              <a:rPr lang="en-US" dirty="0" err="1"/>
              <a:t>cont</a:t>
            </a:r>
            <a:r>
              <a:rPr lang="en-US" dirty="0"/>
              <a:t>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79ED21-FDD4-40C8-A6B0-A47A2C2BA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Sending agencies and broker services should better prepare prospective migrant workers for: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language &amp; social adaptation skills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social networking with Vietnamese communities in the host countries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800" dirty="0"/>
              <a:t>information and help seeking skills (e.g. healthcare, migration issues, emergency situations </a:t>
            </a:r>
            <a:r>
              <a:rPr lang="en-US" sz="2800" dirty="0" err="1"/>
              <a:t>etc</a:t>
            </a:r>
            <a:r>
              <a:rPr lang="en-US" sz="2800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50108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886465" y="2734962"/>
            <a:ext cx="800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chemeClr val="tx2"/>
                </a:solidFill>
                <a:latin typeface="Gill Sans MT" pitchFamily="34" charset="0"/>
              </a:rPr>
              <a:t>THANK  YOU</a:t>
            </a:r>
          </a:p>
        </p:txBody>
      </p:sp>
    </p:spTree>
    <p:extLst>
      <p:ext uri="{BB962C8B-B14F-4D97-AF65-F5344CB8AC3E}">
        <p14:creationId xmlns:p14="http://schemas.microsoft.com/office/powerpoint/2010/main" val="2287958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3BD37-C778-4B62-A50D-788D1D7D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design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ACB93-3EA8-495F-818A-C25C82EFFCC4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Mixed methods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Quantitative component: online survey among overseas migrants in ROK and Japan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Qualitative component: in-depth interviews with overseas Vietnamese </a:t>
            </a:r>
            <a:r>
              <a:rPr lang="en-US" dirty="0" err="1"/>
              <a:t>labour</a:t>
            </a:r>
            <a:r>
              <a:rPr lang="en-US" dirty="0"/>
              <a:t> migrants in ROK and Japan, and returnees from the two countries and Taiwan Province of PRC. Stakeholders in ROK, Japan and Viet Nam were approached to join the study.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Data collection from July 2021 to Nov 2021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915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A325-4353-4256-822D-E46C86178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7888" cy="1106836"/>
          </a:xfrm>
        </p:spPr>
        <p:txBody>
          <a:bodyPr>
            <a:normAutofit fontScale="90000"/>
          </a:bodyPr>
          <a:lstStyle/>
          <a:p>
            <a:r>
              <a:rPr lang="en-US" dirty="0"/>
              <a:t>Study population in the quantitative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9F1A9-B7C2-4ABA-834E-44ABAC3E239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Vietnamese </a:t>
            </a:r>
            <a:r>
              <a:rPr lang="en-US" dirty="0" err="1"/>
              <a:t>labour</a:t>
            </a:r>
            <a:r>
              <a:rPr lang="en-US" dirty="0"/>
              <a:t> migrants who (1) are age over 18; (2) are Vietnamese nationals; (3) moved to Japan or ROK before the pandemic; and (4) reside in the destination country at the time of the survey.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ROK – only EPS workers (except fishermen)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 Japan – only technical interns in Technical Intern Training </a:t>
            </a:r>
            <a:r>
              <a:rPr lang="en-US" dirty="0" err="1"/>
              <a:t>Programme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74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A0A325-4353-4256-822D-E46C86178A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7888" cy="1106836"/>
          </a:xfrm>
        </p:spPr>
        <p:txBody>
          <a:bodyPr>
            <a:normAutofit/>
          </a:bodyPr>
          <a:lstStyle/>
          <a:p>
            <a:r>
              <a:rPr lang="en-US" dirty="0"/>
              <a:t>Study population in the qualitative component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69F1A9-B7C2-4ABA-834E-44ABAC3E239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Vietnamese </a:t>
            </a:r>
            <a:r>
              <a:rPr lang="en-US" dirty="0" err="1"/>
              <a:t>labour</a:t>
            </a:r>
            <a:r>
              <a:rPr lang="en-US" dirty="0"/>
              <a:t> migrants who (1) are age over 18; (2) are Vietnamese nationals; (3) moved to Japan or ROK before the pandemic; and (4) reside in the destination country at the time of the in-depth interview.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Vietnamese returnees who (1) are age over 18; (2) are Vietnamese nationals; (3) worked in Japan, ROK or Taiwan and returned to Viet Nam after 11 March 2020; and (4) reside in Viet Nam at the time of the interview.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Stakeholders involved in the health of overseas Vietnamese </a:t>
            </a:r>
            <a:r>
              <a:rPr lang="en-US" dirty="0" err="1"/>
              <a:t>labour</a:t>
            </a:r>
            <a:r>
              <a:rPr lang="en-US" dirty="0"/>
              <a:t> migrants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624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4408C-95FF-4EC4-8464-FB76D343F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collection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CE737A-D2EB-4A24-87F6-5EFBA0D17F1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806605" y="1580156"/>
            <a:ext cx="10547195" cy="439787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Online survey platforms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In-depth interviews with migrants/stakeholders by using semi-structured interview questionnaires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4784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MSSCFileNetDetails xmlns="292de7ad-0ce0-4950-9d80-fd0d9858bf97" xsi:nil="true"/>
    <df07b3dcd26544e09619a120c66e9128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Media and Public Information / Advocacy</TermName>
          <TermId xmlns="http://schemas.microsoft.com/office/infopath/2007/PartnerControls">6e24bce2-2066-46fb-9e2b-e7d172d8faed</TermId>
        </TermInfo>
      </Terms>
    </df07b3dcd26544e09619a120c66e9128>
    <DMSSCMultiFileName xmlns="292de7ad-0ce0-4950-9d80-fd0d9858bf97">IOM-PPT_Template_2018.pptx</DMSSCMultiFileName>
    <DMSSCDocTitle xmlns="292de7ad-0ce0-4950-9d80-fd0d9858bf97">IOM Powerpoint Presentation Template</DMSSCDocTitle>
    <DMSSCSecondaryDocuments xmlns="292de7ad-0ce0-4950-9d80-fd0d9858bf97" xsi:nil="true"/>
    <m45004dc6a5b43109e46f033994e1737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MAC-OCU</TermName>
          <TermId xmlns="http://schemas.microsoft.com/office/infopath/2007/PartnerControls">0b9e9642-cccf-4eaa-8edb-ac266cf71c05</TermId>
        </TermInfo>
      </Terms>
    </m45004dc6a5b43109e46f033994e1737>
    <gfb351706cee45fb90c779769e632c31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Media</TermName>
          <TermId xmlns="http://schemas.microsoft.com/office/infopath/2007/PartnerControls">cc49fb40-6c67-4cc3-9f66-86521243db1c</TermId>
        </TermInfo>
      </Terms>
    </gfb351706cee45fb90c779769e632c31>
    <DMSSCRelatedInformation xmlns="292de7ad-0ce0-4950-9d80-fd0d9858bf97" xsi:nil="true"/>
    <DMSSCOriginalFileName xmlns="292de7ad-0ce0-4950-9d80-fd0d9858bf97" xsi:nil="true"/>
    <b544404b159d4058a3bc9d0cce5d29ef xmlns="292de7ad-0ce0-4950-9d80-fd0d9858bf97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4fdb6f7f-87a6-4bdf-a113-af22aa89e0ff</TermId>
        </TermInfo>
      </Terms>
    </b544404b159d4058a3bc9d0cce5d29ef>
    <DMSSCControlNo xmlns="292de7ad-0ce0-4950-9d80-fd0d9858bf97">SD/OCU/00005</DMSSCControlNo>
    <DMSSCCopyright xmlns="292de7ad-0ce0-4950-9d80-fd0d9858bf97">© International Organization for Migration (IOM)</DMSSCCopyright>
    <_dlc_DocId xmlns="292de7ad-0ce0-4950-9d80-fd0d9858bf97">IOMDOC-3-14425</_dlc_DocId>
    <_dlc_DocIdUrl xmlns="292de7ad-0ce0-4950-9d80-fd0d9858bf97">
      <Url>https://dmsportal/_layouts/15/DocIdRedir.aspx?ID=IOMDOC-3-14425</Url>
      <Description>IOMDOC-3-14425</Description>
    </_dlc_DocIdUrl>
    <DMSSCOGDocID xmlns="292de7ad-0ce0-4950-9d80-fd0d9858bf97">18122</DMSSCOGDocID>
    <TaxCatchAll xmlns="d5154f9a-77ba-47d9-9435-4aa8df5a2b9e">
      <Value>34</Value>
      <Value>159</Value>
      <Value>158</Value>
      <Value>862</Value>
    </TaxCatchAl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ample Documents" ma:contentTypeID="0x010100830129F0CAECA9418E7CE91E5DF8BAED0205007521A3739CF3294B9996E493AAA33667" ma:contentTypeVersion="178" ma:contentTypeDescription="Create a new document." ma:contentTypeScope="" ma:versionID="5323e67ca1cdd99c8a784fde52a476b6">
  <xsd:schema xmlns:xsd="http://www.w3.org/2001/XMLSchema" xmlns:xs="http://www.w3.org/2001/XMLSchema" xmlns:p="http://schemas.microsoft.com/office/2006/metadata/properties" xmlns:ns2="292de7ad-0ce0-4950-9d80-fd0d9858bf97" xmlns:ns3="d5154f9a-77ba-47d9-9435-4aa8df5a2b9e" targetNamespace="http://schemas.microsoft.com/office/2006/metadata/properties" ma:root="true" ma:fieldsID="d1de18e9e68157a3943e2457d8170e0c" ns2:_="" ns3:_="">
    <xsd:import namespace="292de7ad-0ce0-4950-9d80-fd0d9858bf97"/>
    <xsd:import namespace="d5154f9a-77ba-47d9-9435-4aa8df5a2b9e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MSSCDocTitle"/>
                <xsd:element ref="ns2:DMSSCControlNo"/>
                <xsd:element ref="ns2:b544404b159d4058a3bc9d0cce5d29ef" minOccurs="0"/>
                <xsd:element ref="ns3:TaxCatchAll" minOccurs="0"/>
                <xsd:element ref="ns3:TaxCatchAllLabel" minOccurs="0"/>
                <xsd:element ref="ns2:DMSSCCopyright"/>
                <xsd:element ref="ns2:m45004dc6a5b43109e46f033994e1737" minOccurs="0"/>
                <xsd:element ref="ns2:df07b3dcd26544e09619a120c66e9128" minOccurs="0"/>
                <xsd:element ref="ns2:gfb351706cee45fb90c779769e632c31" minOccurs="0"/>
                <xsd:element ref="ns2:DMSSCRelatedInformation" minOccurs="0"/>
                <xsd:element ref="ns2:DMSSCSecondaryDocuments" minOccurs="0"/>
                <xsd:element ref="ns2:DMSSCMultiFileName" minOccurs="0"/>
                <xsd:element ref="ns2:DMSSCOriginalFileName" minOccurs="0"/>
                <xsd:element ref="ns2:DMSSCFileNetDetails" minOccurs="0"/>
                <xsd:element ref="ns2:DMSSCOGDoc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de7ad-0ce0-4950-9d80-fd0d9858bf97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MSSCDocTitle" ma:index="11" ma:displayName="Document Title" ma:description="" ma:internalName="DMSSCDocTitle" ma:readOnly="false">
      <xsd:simpleType>
        <xsd:restriction base="dms:Note"/>
      </xsd:simpleType>
    </xsd:element>
    <xsd:element name="DMSSCControlNo" ma:index="12" ma:displayName="Control No" ma:description="" ma:internalName="DMSSCControlNo" ma:readOnly="false">
      <xsd:simpleType>
        <xsd:restriction base="dms:Text">
          <xsd:maxLength value="255"/>
        </xsd:restriction>
      </xsd:simpleType>
    </xsd:element>
    <xsd:element name="b544404b159d4058a3bc9d0cce5d29ef" ma:index="13" ma:taxonomy="true" ma:internalName="b544404b159d4058a3bc9d0cce5d29ef" ma:taxonomyFieldName="DMSSCLanguage" ma:displayName="Language" ma:readOnly="false" ma:default="" ma:fieldId="{b544404b-159d-4058-a3bc-9d0cce5d29ef}" ma:sspId="8b886aaa-2ace-43d1-8504-81239637f55f" ma:termSetId="0b676e13-752c-46aa-9178-ab22367b9a8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MSSCCopyright" ma:index="17" ma:displayName="Copyright" ma:default="© International Organization for Migration (IOM)" ma:description="" ma:internalName="DMSSCCopyright" ma:readOnly="false">
      <xsd:simpleType>
        <xsd:restriction base="dms:Text">
          <xsd:maxLength value="255"/>
        </xsd:restriction>
      </xsd:simpleType>
    </xsd:element>
    <xsd:element name="m45004dc6a5b43109e46f033994e1737" ma:index="18" ma:taxonomy="true" ma:internalName="m45004dc6a5b43109e46f033994e1737" ma:taxonomyFieldName="DMSSCCorpOwner" ma:displayName="Corporate Owner" ma:readOnly="false" ma:default="" ma:fieldId="{645004dc-6a5b-4310-9e46-f033994e1737}" ma:sspId="8b886aaa-2ace-43d1-8504-81239637f55f" ma:termSetId="9e7e0bf6-3110-4b26-b145-7dafb178e87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f07b3dcd26544e09619a120c66e9128" ma:index="20" nillable="true" ma:taxonomy="true" ma:internalName="df07b3dcd26544e09619a120c66e9128" ma:taxonomyFieldName="DMSSCSubjects" ma:displayName="Subjects" ma:readOnly="false" ma:default="" ma:fieldId="{df07b3dc-d265-44e0-9619-a120c66e9128}" ma:taxonomyMulti="true" ma:sspId="8b886aaa-2ace-43d1-8504-81239637f55f" ma:termSetId="db5cbc93-48f5-461c-b5f4-958210c9916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fb351706cee45fb90c779769e632c31" ma:index="22" nillable="true" ma:taxonomy="true" ma:internalName="gfb351706cee45fb90c779769e632c31" ma:taxonomyFieldName="DMSSCKeywords" ma:displayName="Keywords" ma:readOnly="false" ma:default="" ma:fieldId="{0fb35170-6cee-45fb-90c7-79769e632c31}" ma:taxonomyMulti="true" ma:sspId="8b886aaa-2ace-43d1-8504-81239637f55f" ma:termSetId="6b6eb302-6e8e-44f5-98b9-d2fe36c7e38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MSSCRelatedInformation" ma:index="24" nillable="true" ma:displayName="Related Information" ma:description="" ma:internalName="DMSSCRelatedInformation" ma:readOnly="false">
      <xsd:simpleType>
        <xsd:restriction base="dms:Unknown"/>
      </xsd:simpleType>
    </xsd:element>
    <xsd:element name="DMSSCSecondaryDocuments" ma:index="25" nillable="true" ma:displayName="Secondary Documents" ma:description="" ma:internalName="DMSSCSecondaryDocuments" ma:readOnly="false">
      <xsd:simpleType>
        <xsd:restriction base="dms:Unknown"/>
      </xsd:simpleType>
    </xsd:element>
    <xsd:element name="DMSSCMultiFileName" ma:index="26" nillable="true" ma:displayName="MultiFileName" ma:description="" ma:internalName="DMSSCMultiFileName" ma:readOnly="false">
      <xsd:simpleType>
        <xsd:restriction base="dms:Text">
          <xsd:maxLength value="255"/>
        </xsd:restriction>
      </xsd:simpleType>
    </xsd:element>
    <xsd:element name="DMSSCOriginalFileName" ma:index="27" nillable="true" ma:displayName="Original File Name" ma:description="" ma:internalName="DMSSCOriginalFileName" ma:readOnly="false">
      <xsd:simpleType>
        <xsd:restriction base="dms:Note"/>
      </xsd:simpleType>
    </xsd:element>
    <xsd:element name="DMSSCFileNetDetails" ma:index="28" nillable="true" ma:displayName="FileNet Details" ma:internalName="DMSSCFileNetDetails">
      <xsd:simpleType>
        <xsd:restriction base="dms:Note"/>
      </xsd:simpleType>
    </xsd:element>
    <xsd:element name="DMSSCOGDocID" ma:index="29" nillable="true" ma:displayName="Original DOC ID" ma:description="" ma:internalName="DMSSCOGDocID">
      <xsd:simpleType>
        <xsd:restriction base="dms:Number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154f9a-77ba-47d9-9435-4aa8df5a2b9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59ad6b-811a-4710-b58b-39a7b7f0dec5}" ma:internalName="TaxCatchAll" ma:showField="CatchAllData" ma:web="292de7ad-0ce0-4950-9d80-fd0d9858b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5" nillable="true" ma:displayName="Taxonomy Catch All Column1" ma:hidden="true" ma:list="{f559ad6b-811a-4710-b58b-39a7b7f0dec5}" ma:internalName="TaxCatchAllLabel" ma:readOnly="true" ma:showField="CatchAllDataLabel" ma:web="292de7ad-0ce0-4950-9d80-fd0d9858bf9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911EBE6-C297-4100-9967-8B08CBD33559}">
  <ds:schemaRefs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292de7ad-0ce0-4950-9d80-fd0d9858bf97"/>
    <ds:schemaRef ds:uri="http://purl.org/dc/dcmitype/"/>
    <ds:schemaRef ds:uri="http://schemas.microsoft.com/office/infopath/2007/PartnerControls"/>
    <ds:schemaRef ds:uri="http://purl.org/dc/elements/1.1/"/>
    <ds:schemaRef ds:uri="d5154f9a-77ba-47d9-9435-4aa8df5a2b9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B95EA38-359E-454C-9FB4-9C0B87CDD5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F1705B-A3CC-4F58-AD00-8A0877ECBCD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2de7ad-0ce0-4950-9d80-fd0d9858bf97"/>
    <ds:schemaRef ds:uri="d5154f9a-77ba-47d9-9435-4aa8df5a2b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E8F3C1E-C692-49C8-B603-C3ED71DF2E2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2723</TotalTime>
  <Words>2507</Words>
  <Application>Microsoft Office PowerPoint</Application>
  <PresentationFormat>Widescreen</PresentationFormat>
  <Paragraphs>374</Paragraphs>
  <Slides>58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Calibri Light</vt:lpstr>
      <vt:lpstr>Cambria Math</vt:lpstr>
      <vt:lpstr>Gill Sans MT</vt:lpstr>
      <vt:lpstr>Wingdings</vt:lpstr>
      <vt:lpstr>Office Theme</vt:lpstr>
      <vt:lpstr>Access to information and  health care services for overseas Vietnamese labour migrants  during COVID-19 pandemic</vt:lpstr>
      <vt:lpstr>Research objective</vt:lpstr>
      <vt:lpstr>Research questions - Knowledge</vt:lpstr>
      <vt:lpstr>Research questions – Health care seeking behavior </vt:lpstr>
      <vt:lpstr>Research questions – Challenges in accessing information and health care services and their enabling factors during the COVID-19 pandemic </vt:lpstr>
      <vt:lpstr>Study design  </vt:lpstr>
      <vt:lpstr>Study population in the quantitative component</vt:lpstr>
      <vt:lpstr>Study population in the qualitative component</vt:lpstr>
      <vt:lpstr>Data collection tools</vt:lpstr>
      <vt:lpstr>Data analysis </vt:lpstr>
      <vt:lpstr>Results – Quantitative study</vt:lpstr>
      <vt:lpstr>Characteristics of study participants </vt:lpstr>
      <vt:lpstr>Education attainment (%) </vt:lpstr>
      <vt:lpstr>Work industry (%) </vt:lpstr>
      <vt:lpstr>Marital status (%)</vt:lpstr>
      <vt:lpstr>Self-rated health (%)</vt:lpstr>
      <vt:lpstr>Having health insurance (%)</vt:lpstr>
      <vt:lpstr>Impacts of COVID-19 on job (%) (multiple answers)</vt:lpstr>
      <vt:lpstr>Knowledge of COVID-19 transmission mode (%)</vt:lpstr>
      <vt:lpstr>Knowledge about COVID-19 symptoms (%)</vt:lpstr>
      <vt:lpstr>Types of information related to COVID-19 (%)</vt:lpstr>
      <vt:lpstr>Sources of information (%)</vt:lpstr>
      <vt:lpstr>Pre-departure health training (%)</vt:lpstr>
      <vt:lpstr>Pre-departure training subjects (%)</vt:lpstr>
      <vt:lpstr>Testing for COVID-19 (%)</vt:lpstr>
      <vt:lpstr>Reasons for COVID-19 testing (%) </vt:lpstr>
      <vt:lpstr>Awareness of COVID-19 vaccine availability &amp; deployment (%)</vt:lpstr>
      <vt:lpstr>Awareness about how to get the vaccine (%)</vt:lpstr>
      <vt:lpstr>Health-care seeking behavior: Seeing doctor for the past 12 months (%)</vt:lpstr>
      <vt:lpstr>Reasons for seeing a doctor (%)</vt:lpstr>
      <vt:lpstr>Results – Qualitative research </vt:lpstr>
      <vt:lpstr>Participants’ characteristics</vt:lpstr>
      <vt:lpstr>Challenges in accessing information and health care services </vt:lpstr>
      <vt:lpstr>Key challenges in health care access</vt:lpstr>
      <vt:lpstr>PowerPoint Presentation</vt:lpstr>
      <vt:lpstr>PowerPoint Presentation</vt:lpstr>
      <vt:lpstr>Key challenges in health care access in ROK/Japan </vt:lpstr>
      <vt:lpstr>PowerPoint Presentation</vt:lpstr>
      <vt:lpstr>Key challenges in health care access in ROK/Japan </vt:lpstr>
      <vt:lpstr>PowerPoint Presentation</vt:lpstr>
      <vt:lpstr>Key challenges in health care access in ROK/Japan </vt:lpstr>
      <vt:lpstr>PowerPoint Presentation</vt:lpstr>
      <vt:lpstr>Challenges in access to information for migrants in ROK/Japan </vt:lpstr>
      <vt:lpstr>PowerPoint Presentation</vt:lpstr>
      <vt:lpstr>PowerPoint Presentation</vt:lpstr>
      <vt:lpstr>Facilitator to health care access</vt:lpstr>
      <vt:lpstr>PowerPoint Presentation</vt:lpstr>
      <vt:lpstr>Migrants’ challenges from stakeholders’ perspectives</vt:lpstr>
      <vt:lpstr>Structural barriers</vt:lpstr>
      <vt:lpstr>Financial barriers</vt:lpstr>
      <vt:lpstr>Cognitive barriers</vt:lpstr>
      <vt:lpstr>PowerPoint Presentation</vt:lpstr>
      <vt:lpstr>Barriers to assisting Vietnamese labour migrants</vt:lpstr>
      <vt:lpstr>Discussion and recommendations </vt:lpstr>
      <vt:lpstr>Discussion and recommendations (cont) </vt:lpstr>
      <vt:lpstr>Discussion and recommendations (cont) </vt:lpstr>
      <vt:lpstr>Discussion and recommendations (cont)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GUILLEMIN Salômé</dc:creator>
  <cp:lastModifiedBy>KAJI Aiko</cp:lastModifiedBy>
  <cp:revision>184</cp:revision>
  <dcterms:created xsi:type="dcterms:W3CDTF">2018-02-07T13:14:28Z</dcterms:created>
  <dcterms:modified xsi:type="dcterms:W3CDTF">2021-11-17T10:22:52Z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0x010100830129F0CAECA9418E7CE91E5DF8BAED0205007521A3739CF3294B9996E493AAA33667</vt:lpwstr>
  </property>
  <property fmtid="{D5CDD505-2E9C-101B-9397-08002B2CF9AE}" pid="3" name="id256f71d35345689474340dd007a09d">
    <vt:lpwstr/>
  </property>
  <property fmtid="{D5CDD505-2E9C-101B-9397-08002B2CF9AE}" pid="4" name="DMSSCCorpOwner">
    <vt:lpwstr>862;#MAC-OCU|0b9e9642-cccf-4eaa-8edb-ac266cf71c05</vt:lpwstr>
  </property>
  <property fmtid="{D5CDD505-2E9C-101B-9397-08002B2CF9AE}" pid="5" name="DMSSCTypeofAgreement">
    <vt:lpwstr/>
  </property>
  <property fmtid="{D5CDD505-2E9C-101B-9397-08002B2CF9AE}" pid="6" name="DMSSCCountriesCovered">
    <vt:lpwstr/>
  </property>
  <property fmtid="{D5CDD505-2E9C-101B-9397-08002B2CF9AE}" pid="7" name="DMSSCLanguage">
    <vt:lpwstr>34;#English|4fdb6f7f-87a6-4bdf-a113-af22aa89e0ff</vt:lpwstr>
  </property>
  <property fmtid="{D5CDD505-2E9C-101B-9397-08002B2CF9AE}" pid="8" name="bec6e32e305846fc8e862047ed16a744">
    <vt:lpwstr/>
  </property>
  <property fmtid="{D5CDD505-2E9C-101B-9397-08002B2CF9AE}" pid="9" name="DMSSCKeywords">
    <vt:lpwstr>159;#Media|cc49fb40-6c67-4cc3-9f66-86521243db1c</vt:lpwstr>
  </property>
  <property fmtid="{D5CDD505-2E9C-101B-9397-08002B2CF9AE}" pid="10" name="m63e22d85a01426b88ef9c83ec989ddc">
    <vt:lpwstr/>
  </property>
  <property fmtid="{D5CDD505-2E9C-101B-9397-08002B2CF9AE}" pid="11" name="a5c21126b0694d93a778523f94f94e6e">
    <vt:lpwstr/>
  </property>
  <property fmtid="{D5CDD505-2E9C-101B-9397-08002B2CF9AE}" pid="12" name="_dlc_DocIdItemGuid">
    <vt:lpwstr>aa60b335-b7f6-4410-82d5-1d66239af6fa</vt:lpwstr>
  </property>
  <property fmtid="{D5CDD505-2E9C-101B-9397-08002B2CF9AE}" pid="13" name="DMSSCCountryofDutyStation">
    <vt:lpwstr/>
  </property>
  <property fmtid="{D5CDD505-2E9C-101B-9397-08002B2CF9AE}" pid="14" name="DMSSCSubjects">
    <vt:lpwstr>158;#Media and Public Information / Advocacy|6e24bce2-2066-46fb-9e2b-e7d172d8faed</vt:lpwstr>
  </property>
  <property fmtid="{D5CDD505-2E9C-101B-9397-08002B2CF9AE}" pid="15" name="DMSSCCountry">
    <vt:lpwstr/>
  </property>
  <property fmtid="{D5CDD505-2E9C-101B-9397-08002B2CF9AE}" pid="16" name="MSIP_Label_2059aa38-f392-4105-be92-628035578272_Enabled">
    <vt:lpwstr>true</vt:lpwstr>
  </property>
  <property fmtid="{D5CDD505-2E9C-101B-9397-08002B2CF9AE}" pid="17" name="MSIP_Label_2059aa38-f392-4105-be92-628035578272_SetDate">
    <vt:lpwstr>2021-02-24T07:08:53Z</vt:lpwstr>
  </property>
  <property fmtid="{D5CDD505-2E9C-101B-9397-08002B2CF9AE}" pid="18" name="MSIP_Label_2059aa38-f392-4105-be92-628035578272_Method">
    <vt:lpwstr>Standard</vt:lpwstr>
  </property>
  <property fmtid="{D5CDD505-2E9C-101B-9397-08002B2CF9AE}" pid="19" name="MSIP_Label_2059aa38-f392-4105-be92-628035578272_Name">
    <vt:lpwstr>IOMLb0020IN123173</vt:lpwstr>
  </property>
  <property fmtid="{D5CDD505-2E9C-101B-9397-08002B2CF9AE}" pid="20" name="MSIP_Label_2059aa38-f392-4105-be92-628035578272_SiteId">
    <vt:lpwstr>1588262d-23fb-43b4-bd6e-bce49c8e6186</vt:lpwstr>
  </property>
  <property fmtid="{D5CDD505-2E9C-101B-9397-08002B2CF9AE}" pid="21" name="MSIP_Label_2059aa38-f392-4105-be92-628035578272_ActionId">
    <vt:lpwstr>f16836cc-027d-4af6-90be-01311b10c440</vt:lpwstr>
  </property>
  <property fmtid="{D5CDD505-2E9C-101B-9397-08002B2CF9AE}" pid="22" name="MSIP_Label_2059aa38-f392-4105-be92-628035578272_ContentBits">
    <vt:lpwstr>0</vt:lpwstr>
  </property>
</Properties>
</file>